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p:sldMasterIdLst>
    <p:sldMasterId id="2147483650" r:id="rId1"/>
  </p:sldMasterIdLst>
  <p:notesMasterIdLst>
    <p:notesMasterId r:id="rId49"/>
  </p:notesMasterIdLst>
  <p:handoutMasterIdLst>
    <p:handoutMasterId r:id="rId50"/>
  </p:handoutMasterIdLst>
  <p:sldIdLst>
    <p:sldId id="860" r:id="rId2"/>
    <p:sldId id="765" r:id="rId3"/>
    <p:sldId id="810" r:id="rId4"/>
    <p:sldId id="813" r:id="rId5"/>
    <p:sldId id="858" r:id="rId6"/>
    <p:sldId id="862" r:id="rId7"/>
    <p:sldId id="811" r:id="rId8"/>
    <p:sldId id="812" r:id="rId9"/>
    <p:sldId id="820" r:id="rId10"/>
    <p:sldId id="863" r:id="rId11"/>
    <p:sldId id="814" r:id="rId12"/>
    <p:sldId id="823" r:id="rId13"/>
    <p:sldId id="807" r:id="rId14"/>
    <p:sldId id="824" r:id="rId15"/>
    <p:sldId id="841" r:id="rId16"/>
    <p:sldId id="832" r:id="rId17"/>
    <p:sldId id="825" r:id="rId18"/>
    <p:sldId id="826" r:id="rId19"/>
    <p:sldId id="827" r:id="rId20"/>
    <p:sldId id="828" r:id="rId21"/>
    <p:sldId id="843" r:id="rId22"/>
    <p:sldId id="829" r:id="rId23"/>
    <p:sldId id="844" r:id="rId24"/>
    <p:sldId id="830" r:id="rId25"/>
    <p:sldId id="831" r:id="rId26"/>
    <p:sldId id="847" r:id="rId27"/>
    <p:sldId id="865" r:id="rId28"/>
    <p:sldId id="864" r:id="rId29"/>
    <p:sldId id="848" r:id="rId30"/>
    <p:sldId id="872" r:id="rId31"/>
    <p:sldId id="867" r:id="rId32"/>
    <p:sldId id="866" r:id="rId33"/>
    <p:sldId id="850" r:id="rId34"/>
    <p:sldId id="851" r:id="rId35"/>
    <p:sldId id="857" r:id="rId36"/>
    <p:sldId id="868" r:id="rId37"/>
    <p:sldId id="869" r:id="rId38"/>
    <p:sldId id="855" r:id="rId39"/>
    <p:sldId id="861" r:id="rId40"/>
    <p:sldId id="852" r:id="rId41"/>
    <p:sldId id="835" r:id="rId42"/>
    <p:sldId id="870" r:id="rId43"/>
    <p:sldId id="836" r:id="rId44"/>
    <p:sldId id="871" r:id="rId45"/>
    <p:sldId id="859" r:id="rId46"/>
    <p:sldId id="873" r:id="rId47"/>
    <p:sldId id="804" r:id="rId48"/>
  </p:sldIdLst>
  <p:sldSz cx="9144000" cy="6858000" type="screen4x3"/>
  <p:notesSz cx="7010400" cy="9296400"/>
  <p:defaultTextStyle>
    <a:defPPr>
      <a:defRPr lang="en-GB"/>
    </a:defPPr>
    <a:lvl1pPr algn="ctr" defTabSz="457200" rtl="0" fontAlgn="base">
      <a:spcBef>
        <a:spcPct val="50000"/>
      </a:spcBef>
      <a:spcAft>
        <a:spcPct val="0"/>
      </a:spcAft>
      <a:defRPr sz="1600" kern="1200">
        <a:solidFill>
          <a:srgbClr val="FFFF00"/>
        </a:solidFill>
        <a:latin typeface="Trebuchet MS" panose="020B0603020202020204" pitchFamily="34" charset="0"/>
        <a:ea typeface="Lucida Sans Unicode" panose="020B0602030504020204" pitchFamily="34" charset="0"/>
        <a:cs typeface="Lucida Sans Unicode" panose="020B0602030504020204" pitchFamily="34" charset="0"/>
      </a:defRPr>
    </a:lvl1pPr>
    <a:lvl2pPr marL="457200" algn="ctr" defTabSz="457200" rtl="0" fontAlgn="base">
      <a:spcBef>
        <a:spcPct val="50000"/>
      </a:spcBef>
      <a:spcAft>
        <a:spcPct val="0"/>
      </a:spcAft>
      <a:defRPr sz="1600" kern="1200">
        <a:solidFill>
          <a:srgbClr val="FFFF00"/>
        </a:solidFill>
        <a:latin typeface="Trebuchet MS" panose="020B0603020202020204" pitchFamily="34" charset="0"/>
        <a:ea typeface="Lucida Sans Unicode" panose="020B0602030504020204" pitchFamily="34" charset="0"/>
        <a:cs typeface="Lucida Sans Unicode" panose="020B0602030504020204" pitchFamily="34" charset="0"/>
      </a:defRPr>
    </a:lvl2pPr>
    <a:lvl3pPr marL="914400" algn="ctr" defTabSz="457200" rtl="0" fontAlgn="base">
      <a:spcBef>
        <a:spcPct val="50000"/>
      </a:spcBef>
      <a:spcAft>
        <a:spcPct val="0"/>
      </a:spcAft>
      <a:defRPr sz="1600" kern="1200">
        <a:solidFill>
          <a:srgbClr val="FFFF00"/>
        </a:solidFill>
        <a:latin typeface="Trebuchet MS" panose="020B0603020202020204" pitchFamily="34" charset="0"/>
        <a:ea typeface="Lucida Sans Unicode" panose="020B0602030504020204" pitchFamily="34" charset="0"/>
        <a:cs typeface="Lucida Sans Unicode" panose="020B0602030504020204" pitchFamily="34" charset="0"/>
      </a:defRPr>
    </a:lvl3pPr>
    <a:lvl4pPr marL="1371600" algn="ctr" defTabSz="457200" rtl="0" fontAlgn="base">
      <a:spcBef>
        <a:spcPct val="50000"/>
      </a:spcBef>
      <a:spcAft>
        <a:spcPct val="0"/>
      </a:spcAft>
      <a:defRPr sz="1600" kern="1200">
        <a:solidFill>
          <a:srgbClr val="FFFF00"/>
        </a:solidFill>
        <a:latin typeface="Trebuchet MS" panose="020B0603020202020204" pitchFamily="34" charset="0"/>
        <a:ea typeface="Lucida Sans Unicode" panose="020B0602030504020204" pitchFamily="34" charset="0"/>
        <a:cs typeface="Lucida Sans Unicode" panose="020B0602030504020204" pitchFamily="34" charset="0"/>
      </a:defRPr>
    </a:lvl4pPr>
    <a:lvl5pPr marL="1828800" algn="ctr" defTabSz="457200" rtl="0" fontAlgn="base">
      <a:spcBef>
        <a:spcPct val="50000"/>
      </a:spcBef>
      <a:spcAft>
        <a:spcPct val="0"/>
      </a:spcAft>
      <a:defRPr sz="1600" kern="1200">
        <a:solidFill>
          <a:srgbClr val="FFFF00"/>
        </a:solidFill>
        <a:latin typeface="Trebuchet MS" panose="020B0603020202020204" pitchFamily="34" charset="0"/>
        <a:ea typeface="Lucida Sans Unicode" panose="020B0602030504020204" pitchFamily="34" charset="0"/>
        <a:cs typeface="Lucida Sans Unicode" panose="020B0602030504020204" pitchFamily="34" charset="0"/>
      </a:defRPr>
    </a:lvl5pPr>
    <a:lvl6pPr marL="2286000" algn="l" defTabSz="914400" rtl="0" eaLnBrk="1" latinLnBrk="0" hangingPunct="1">
      <a:defRPr sz="1600" kern="1200">
        <a:solidFill>
          <a:srgbClr val="FFFF00"/>
        </a:solidFill>
        <a:latin typeface="Trebuchet MS" panose="020B0603020202020204" pitchFamily="34" charset="0"/>
        <a:ea typeface="Lucida Sans Unicode" panose="020B0602030504020204" pitchFamily="34" charset="0"/>
        <a:cs typeface="Lucida Sans Unicode" panose="020B0602030504020204" pitchFamily="34" charset="0"/>
      </a:defRPr>
    </a:lvl6pPr>
    <a:lvl7pPr marL="2743200" algn="l" defTabSz="914400" rtl="0" eaLnBrk="1" latinLnBrk="0" hangingPunct="1">
      <a:defRPr sz="1600" kern="1200">
        <a:solidFill>
          <a:srgbClr val="FFFF00"/>
        </a:solidFill>
        <a:latin typeface="Trebuchet MS" panose="020B0603020202020204" pitchFamily="34" charset="0"/>
        <a:ea typeface="Lucida Sans Unicode" panose="020B0602030504020204" pitchFamily="34" charset="0"/>
        <a:cs typeface="Lucida Sans Unicode" panose="020B0602030504020204" pitchFamily="34" charset="0"/>
      </a:defRPr>
    </a:lvl7pPr>
    <a:lvl8pPr marL="3200400" algn="l" defTabSz="914400" rtl="0" eaLnBrk="1" latinLnBrk="0" hangingPunct="1">
      <a:defRPr sz="1600" kern="1200">
        <a:solidFill>
          <a:srgbClr val="FFFF00"/>
        </a:solidFill>
        <a:latin typeface="Trebuchet MS" panose="020B0603020202020204" pitchFamily="34" charset="0"/>
        <a:ea typeface="Lucida Sans Unicode" panose="020B0602030504020204" pitchFamily="34" charset="0"/>
        <a:cs typeface="Lucida Sans Unicode" panose="020B0602030504020204" pitchFamily="34" charset="0"/>
      </a:defRPr>
    </a:lvl8pPr>
    <a:lvl9pPr marL="3657600" algn="l" defTabSz="914400" rtl="0" eaLnBrk="1" latinLnBrk="0" hangingPunct="1">
      <a:defRPr sz="1600" kern="1200">
        <a:solidFill>
          <a:srgbClr val="FFFF00"/>
        </a:solidFill>
        <a:latin typeface="Trebuchet MS" panose="020B0603020202020204" pitchFamily="34" charset="0"/>
        <a:ea typeface="Lucida Sans Unicode" panose="020B0602030504020204" pitchFamily="34" charset="0"/>
        <a:cs typeface="Lucida Sans Unicode" panose="020B0602030504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99">
          <p15:clr>
            <a:srgbClr val="A4A3A4"/>
          </p15:clr>
        </p15:guide>
        <p15:guide id="2" pos="217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A0000"/>
    <a:srgbClr val="969696"/>
    <a:srgbClr val="777777"/>
    <a:srgbClr val="4D4D4D"/>
    <a:srgbClr val="604900"/>
    <a:srgbClr val="826300"/>
    <a:srgbClr val="9E7800"/>
    <a:srgbClr val="D6A300"/>
    <a:srgbClr val="FFFF66"/>
    <a:srgbClr val="0B07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8" autoAdjust="0"/>
    <p:restoredTop sz="96866" autoAdjust="0"/>
  </p:normalViewPr>
  <p:slideViewPr>
    <p:cSldViewPr>
      <p:cViewPr varScale="1">
        <p:scale>
          <a:sx n="128" d="100"/>
          <a:sy n="128" d="100"/>
        </p:scale>
        <p:origin x="864" y="132"/>
      </p:cViewPr>
      <p:guideLst>
        <p:guide orient="horz" pos="2160"/>
        <p:guide pos="2880"/>
      </p:guideLst>
    </p:cSldViewPr>
  </p:slideViewPr>
  <p:outlineViewPr>
    <p:cViewPr varScale="1">
      <p:scale>
        <a:sx n="170" d="200"/>
        <a:sy n="170" d="200"/>
      </p:scale>
      <p:origin x="0" y="-69390"/>
    </p:cViewPr>
  </p:outlineViewPr>
  <p:notesTextViewPr>
    <p:cViewPr>
      <p:scale>
        <a:sx n="3" d="2"/>
        <a:sy n="3" d="2"/>
      </p:scale>
      <p:origin x="0" y="0"/>
    </p:cViewPr>
  </p:notesTextViewPr>
  <p:sorterViewPr>
    <p:cViewPr>
      <p:scale>
        <a:sx n="100" d="100"/>
        <a:sy n="100" d="100"/>
      </p:scale>
      <p:origin x="0" y="-2544"/>
    </p:cViewPr>
  </p:sorterViewPr>
  <p:notesViewPr>
    <p:cSldViewPr>
      <p:cViewPr varScale="1">
        <p:scale>
          <a:sx n="96" d="100"/>
          <a:sy n="96" d="100"/>
        </p:scale>
        <p:origin x="2628" y="102"/>
      </p:cViewPr>
      <p:guideLst>
        <p:guide orient="horz" pos="2899"/>
        <p:guide pos="217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lnSpc>
                <a:spcPct val="78000"/>
              </a:lnSpc>
              <a:spcBef>
                <a:spcPct val="0"/>
              </a:spcBef>
              <a:buClr>
                <a:srgbClr val="000000"/>
              </a:buClr>
              <a:buSzPct val="100000"/>
              <a:buFont typeface="Times New Roman" pitchFamily="18" charset="0"/>
              <a:buNone/>
              <a:defRPr sz="1200">
                <a:solidFill>
                  <a:srgbClr val="000000"/>
                </a:solidFill>
                <a:latin typeface="Times New Roman" pitchFamily="18" charset="0"/>
                <a:ea typeface="Lucida Sans Unicode" pitchFamily="34" charset="0"/>
              </a:defRPr>
            </a:lvl1pPr>
          </a:lstStyle>
          <a:p>
            <a:pPr>
              <a:defRPr/>
            </a:pPr>
            <a:endParaRPr lang="en-US" altLang="en-US"/>
          </a:p>
        </p:txBody>
      </p:sp>
      <p:sp>
        <p:nvSpPr>
          <p:cNvPr id="311299"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lnSpc>
                <a:spcPct val="78000"/>
              </a:lnSpc>
              <a:spcBef>
                <a:spcPct val="0"/>
              </a:spcBef>
              <a:buClr>
                <a:srgbClr val="000000"/>
              </a:buClr>
              <a:buSzPct val="100000"/>
              <a:buFont typeface="Times New Roman" pitchFamily="18" charset="0"/>
              <a:buNone/>
              <a:defRPr sz="1200">
                <a:solidFill>
                  <a:srgbClr val="000000"/>
                </a:solidFill>
                <a:latin typeface="Times New Roman" pitchFamily="18" charset="0"/>
                <a:ea typeface="Lucida Sans Unicode" pitchFamily="34" charset="0"/>
              </a:defRPr>
            </a:lvl1pPr>
          </a:lstStyle>
          <a:p>
            <a:pPr>
              <a:defRPr/>
            </a:pPr>
            <a:endParaRPr lang="en-US" altLang="en-US"/>
          </a:p>
        </p:txBody>
      </p:sp>
      <p:sp>
        <p:nvSpPr>
          <p:cNvPr id="311300"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0" hangingPunct="0">
              <a:lnSpc>
                <a:spcPct val="78000"/>
              </a:lnSpc>
              <a:spcBef>
                <a:spcPct val="0"/>
              </a:spcBef>
              <a:buClr>
                <a:srgbClr val="000000"/>
              </a:buClr>
              <a:buSzPct val="100000"/>
              <a:buFont typeface="Times New Roman" pitchFamily="18" charset="0"/>
              <a:buNone/>
              <a:defRPr sz="1200">
                <a:solidFill>
                  <a:srgbClr val="000000"/>
                </a:solidFill>
                <a:latin typeface="Times New Roman" pitchFamily="18" charset="0"/>
                <a:ea typeface="Lucida Sans Unicode" pitchFamily="34" charset="0"/>
              </a:defRPr>
            </a:lvl1pPr>
          </a:lstStyle>
          <a:p>
            <a:pPr>
              <a:defRPr/>
            </a:pPr>
            <a:endParaRPr lang="en-US" altLang="en-US"/>
          </a:p>
        </p:txBody>
      </p:sp>
      <p:sp>
        <p:nvSpPr>
          <p:cNvPr id="311301"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lnSpc>
                <a:spcPct val="78000"/>
              </a:lnSpc>
              <a:spcBef>
                <a:spcPct val="0"/>
              </a:spcBef>
              <a:buClr>
                <a:srgbClr val="000000"/>
              </a:buClr>
              <a:buSzPct val="100000"/>
              <a:buFont typeface="Times New Roman" panose="02020603050405020304" pitchFamily="18" charset="0"/>
              <a:buNone/>
              <a:defRPr sz="1200">
                <a:solidFill>
                  <a:srgbClr val="000000"/>
                </a:solidFill>
                <a:latin typeface="Times New Roman" panose="02020603050405020304" pitchFamily="18" charset="0"/>
              </a:defRPr>
            </a:lvl1pPr>
          </a:lstStyle>
          <a:p>
            <a:fld id="{488964F1-A01E-4F00-88E1-C0C358EB3A1F}" type="slidenum">
              <a:rPr lang="en-US" altLang="en-US"/>
              <a:pPr/>
              <a:t>‹#›</a:t>
            </a:fld>
            <a:endParaRPr lang="en-US" altLang="en-US"/>
          </a:p>
        </p:txBody>
      </p:sp>
    </p:spTree>
    <p:extLst>
      <p:ext uri="{BB962C8B-B14F-4D97-AF65-F5344CB8AC3E}">
        <p14:creationId xmlns:p14="http://schemas.microsoft.com/office/powerpoint/2010/main" val="1899940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AutoShape 1"/>
          <p:cNvSpPr>
            <a:spLocks noChangeArrowheads="1"/>
          </p:cNvSpPr>
          <p:nvPr/>
        </p:nvSpPr>
        <p:spPr bwMode="auto">
          <a:xfrm>
            <a:off x="0" y="0"/>
            <a:ext cx="7010400" cy="9296400"/>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600">
                <a:solidFill>
                  <a:srgbClr val="FFFF00"/>
                </a:solidFill>
                <a:latin typeface="Trebuchet MS" pitchFamily="34" charset="0"/>
                <a:ea typeface="Lucida Sans Unicode" pitchFamily="34" charset="0"/>
                <a:cs typeface="Lucida Sans Unicode" pitchFamily="34" charset="0"/>
              </a:defRPr>
            </a:lvl1pPr>
            <a:lvl2pPr marL="742950" indent="-285750" eaLnBrk="0" hangingPunct="0">
              <a:defRPr sz="1600">
                <a:solidFill>
                  <a:srgbClr val="FFFF00"/>
                </a:solidFill>
                <a:latin typeface="Trebuchet MS" pitchFamily="34" charset="0"/>
                <a:ea typeface="Lucida Sans Unicode" pitchFamily="34" charset="0"/>
                <a:cs typeface="Lucida Sans Unicode" pitchFamily="34" charset="0"/>
              </a:defRPr>
            </a:lvl2pPr>
            <a:lvl3pPr marL="1143000" indent="-228600" eaLnBrk="0" hangingPunct="0">
              <a:defRPr sz="1600">
                <a:solidFill>
                  <a:srgbClr val="FFFF00"/>
                </a:solidFill>
                <a:latin typeface="Trebuchet MS" pitchFamily="34" charset="0"/>
                <a:ea typeface="Lucida Sans Unicode" pitchFamily="34" charset="0"/>
                <a:cs typeface="Lucida Sans Unicode" pitchFamily="34" charset="0"/>
              </a:defRPr>
            </a:lvl3pPr>
            <a:lvl4pPr marL="1600200" indent="-228600" eaLnBrk="0" hangingPunct="0">
              <a:defRPr sz="1600">
                <a:solidFill>
                  <a:srgbClr val="FFFF00"/>
                </a:solidFill>
                <a:latin typeface="Trebuchet MS" pitchFamily="34" charset="0"/>
                <a:ea typeface="Lucida Sans Unicode" pitchFamily="34" charset="0"/>
                <a:cs typeface="Lucida Sans Unicode" pitchFamily="34" charset="0"/>
              </a:defRPr>
            </a:lvl4pPr>
            <a:lvl5pPr marL="2057400" indent="-228600" eaLnBrk="0" hangingPunct="0">
              <a:defRPr sz="1600">
                <a:solidFill>
                  <a:srgbClr val="FFFF00"/>
                </a:solidFill>
                <a:latin typeface="Trebuchet MS" pitchFamily="34" charset="0"/>
                <a:ea typeface="Lucida Sans Unicode" pitchFamily="34" charset="0"/>
                <a:cs typeface="Lucida Sans Unicode" pitchFamily="34" charset="0"/>
              </a:defRPr>
            </a:lvl5pPr>
            <a:lvl6pPr marL="25146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6pPr>
            <a:lvl7pPr marL="29718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7pPr>
            <a:lvl8pPr marL="34290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8pPr>
            <a:lvl9pPr marL="38862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9pPr>
          </a:lstStyle>
          <a:p>
            <a:pPr eaLnBrk="1" hangingPunct="1">
              <a:defRPr/>
            </a:pPr>
            <a:endParaRPr lang="en-US" altLang="en-US" smtClean="0"/>
          </a:p>
        </p:txBody>
      </p:sp>
      <p:sp>
        <p:nvSpPr>
          <p:cNvPr id="43011" name="AutoShape 2"/>
          <p:cNvSpPr>
            <a:spLocks noChangeArrowheads="1"/>
          </p:cNvSpPr>
          <p:nvPr/>
        </p:nvSpPr>
        <p:spPr bwMode="auto">
          <a:xfrm>
            <a:off x="0" y="0"/>
            <a:ext cx="7010400" cy="9296400"/>
          </a:xfrm>
          <a:prstGeom prst="roundRect">
            <a:avLst>
              <a:gd name="adj" fmla="val 19"/>
            </a:avLst>
          </a:prstGeom>
          <a:solidFill>
            <a:srgbClr val="FFFFFF">
              <a:alpha val="3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600">
                <a:solidFill>
                  <a:srgbClr val="FFFF00"/>
                </a:solidFill>
                <a:latin typeface="Trebuchet MS" pitchFamily="34" charset="0"/>
                <a:ea typeface="Lucida Sans Unicode" pitchFamily="34" charset="0"/>
                <a:cs typeface="Lucida Sans Unicode" pitchFamily="34" charset="0"/>
              </a:defRPr>
            </a:lvl1pPr>
            <a:lvl2pPr marL="742950" indent="-285750" eaLnBrk="0" hangingPunct="0">
              <a:defRPr sz="1600">
                <a:solidFill>
                  <a:srgbClr val="FFFF00"/>
                </a:solidFill>
                <a:latin typeface="Trebuchet MS" pitchFamily="34" charset="0"/>
                <a:ea typeface="Lucida Sans Unicode" pitchFamily="34" charset="0"/>
                <a:cs typeface="Lucida Sans Unicode" pitchFamily="34" charset="0"/>
              </a:defRPr>
            </a:lvl2pPr>
            <a:lvl3pPr marL="1143000" indent="-228600" eaLnBrk="0" hangingPunct="0">
              <a:defRPr sz="1600">
                <a:solidFill>
                  <a:srgbClr val="FFFF00"/>
                </a:solidFill>
                <a:latin typeface="Trebuchet MS" pitchFamily="34" charset="0"/>
                <a:ea typeface="Lucida Sans Unicode" pitchFamily="34" charset="0"/>
                <a:cs typeface="Lucida Sans Unicode" pitchFamily="34" charset="0"/>
              </a:defRPr>
            </a:lvl3pPr>
            <a:lvl4pPr marL="1600200" indent="-228600" eaLnBrk="0" hangingPunct="0">
              <a:defRPr sz="1600">
                <a:solidFill>
                  <a:srgbClr val="FFFF00"/>
                </a:solidFill>
                <a:latin typeface="Trebuchet MS" pitchFamily="34" charset="0"/>
                <a:ea typeface="Lucida Sans Unicode" pitchFamily="34" charset="0"/>
                <a:cs typeface="Lucida Sans Unicode" pitchFamily="34" charset="0"/>
              </a:defRPr>
            </a:lvl4pPr>
            <a:lvl5pPr marL="2057400" indent="-228600" eaLnBrk="0" hangingPunct="0">
              <a:defRPr sz="1600">
                <a:solidFill>
                  <a:srgbClr val="FFFF00"/>
                </a:solidFill>
                <a:latin typeface="Trebuchet MS" pitchFamily="34" charset="0"/>
                <a:ea typeface="Lucida Sans Unicode" pitchFamily="34" charset="0"/>
                <a:cs typeface="Lucida Sans Unicode" pitchFamily="34" charset="0"/>
              </a:defRPr>
            </a:lvl5pPr>
            <a:lvl6pPr marL="25146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6pPr>
            <a:lvl7pPr marL="29718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7pPr>
            <a:lvl8pPr marL="34290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8pPr>
            <a:lvl9pPr marL="38862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9pPr>
          </a:lstStyle>
          <a:p>
            <a:pPr eaLnBrk="1" hangingPunct="1">
              <a:defRPr/>
            </a:pPr>
            <a:endParaRPr lang="en-US" altLang="en-US" smtClean="0"/>
          </a:p>
        </p:txBody>
      </p:sp>
      <p:sp>
        <p:nvSpPr>
          <p:cNvPr id="43012" name="AutoShape 3"/>
          <p:cNvSpPr>
            <a:spLocks noChangeArrowheads="1"/>
          </p:cNvSpPr>
          <p:nvPr/>
        </p:nvSpPr>
        <p:spPr bwMode="auto">
          <a:xfrm>
            <a:off x="0" y="0"/>
            <a:ext cx="7010400" cy="9296400"/>
          </a:xfrm>
          <a:prstGeom prst="roundRect">
            <a:avLst>
              <a:gd name="adj" fmla="val 19"/>
            </a:avLst>
          </a:prstGeom>
          <a:solidFill>
            <a:srgbClr val="FFFFFF">
              <a:alpha val="3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600">
                <a:solidFill>
                  <a:srgbClr val="FFFF00"/>
                </a:solidFill>
                <a:latin typeface="Trebuchet MS" pitchFamily="34" charset="0"/>
                <a:ea typeface="Lucida Sans Unicode" pitchFamily="34" charset="0"/>
                <a:cs typeface="Lucida Sans Unicode" pitchFamily="34" charset="0"/>
              </a:defRPr>
            </a:lvl1pPr>
            <a:lvl2pPr marL="742950" indent="-285750" eaLnBrk="0" hangingPunct="0">
              <a:defRPr sz="1600">
                <a:solidFill>
                  <a:srgbClr val="FFFF00"/>
                </a:solidFill>
                <a:latin typeface="Trebuchet MS" pitchFamily="34" charset="0"/>
                <a:ea typeface="Lucida Sans Unicode" pitchFamily="34" charset="0"/>
                <a:cs typeface="Lucida Sans Unicode" pitchFamily="34" charset="0"/>
              </a:defRPr>
            </a:lvl2pPr>
            <a:lvl3pPr marL="1143000" indent="-228600" eaLnBrk="0" hangingPunct="0">
              <a:defRPr sz="1600">
                <a:solidFill>
                  <a:srgbClr val="FFFF00"/>
                </a:solidFill>
                <a:latin typeface="Trebuchet MS" pitchFamily="34" charset="0"/>
                <a:ea typeface="Lucida Sans Unicode" pitchFamily="34" charset="0"/>
                <a:cs typeface="Lucida Sans Unicode" pitchFamily="34" charset="0"/>
              </a:defRPr>
            </a:lvl3pPr>
            <a:lvl4pPr marL="1600200" indent="-228600" eaLnBrk="0" hangingPunct="0">
              <a:defRPr sz="1600">
                <a:solidFill>
                  <a:srgbClr val="FFFF00"/>
                </a:solidFill>
                <a:latin typeface="Trebuchet MS" pitchFamily="34" charset="0"/>
                <a:ea typeface="Lucida Sans Unicode" pitchFamily="34" charset="0"/>
                <a:cs typeface="Lucida Sans Unicode" pitchFamily="34" charset="0"/>
              </a:defRPr>
            </a:lvl4pPr>
            <a:lvl5pPr marL="2057400" indent="-228600" eaLnBrk="0" hangingPunct="0">
              <a:defRPr sz="1600">
                <a:solidFill>
                  <a:srgbClr val="FFFF00"/>
                </a:solidFill>
                <a:latin typeface="Trebuchet MS" pitchFamily="34" charset="0"/>
                <a:ea typeface="Lucida Sans Unicode" pitchFamily="34" charset="0"/>
                <a:cs typeface="Lucida Sans Unicode" pitchFamily="34" charset="0"/>
              </a:defRPr>
            </a:lvl5pPr>
            <a:lvl6pPr marL="25146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6pPr>
            <a:lvl7pPr marL="29718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7pPr>
            <a:lvl8pPr marL="34290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8pPr>
            <a:lvl9pPr marL="38862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9pPr>
          </a:lstStyle>
          <a:p>
            <a:pPr eaLnBrk="1" hangingPunct="1">
              <a:defRPr/>
            </a:pPr>
            <a:endParaRPr lang="en-US" altLang="en-US" smtClean="0"/>
          </a:p>
        </p:txBody>
      </p:sp>
      <p:sp>
        <p:nvSpPr>
          <p:cNvPr id="43013" name="AutoShape 4"/>
          <p:cNvSpPr>
            <a:spLocks noChangeArrowheads="1"/>
          </p:cNvSpPr>
          <p:nvPr/>
        </p:nvSpPr>
        <p:spPr bwMode="auto">
          <a:xfrm>
            <a:off x="0" y="0"/>
            <a:ext cx="7010400" cy="9296400"/>
          </a:xfrm>
          <a:prstGeom prst="roundRect">
            <a:avLst>
              <a:gd name="adj" fmla="val 19"/>
            </a:avLst>
          </a:prstGeom>
          <a:solidFill>
            <a:srgbClr val="FFFFFF">
              <a:alpha val="3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600">
                <a:solidFill>
                  <a:srgbClr val="FFFF00"/>
                </a:solidFill>
                <a:latin typeface="Trebuchet MS" pitchFamily="34" charset="0"/>
                <a:ea typeface="Lucida Sans Unicode" pitchFamily="34" charset="0"/>
                <a:cs typeface="Lucida Sans Unicode" pitchFamily="34" charset="0"/>
              </a:defRPr>
            </a:lvl1pPr>
            <a:lvl2pPr marL="742950" indent="-285750" eaLnBrk="0" hangingPunct="0">
              <a:defRPr sz="1600">
                <a:solidFill>
                  <a:srgbClr val="FFFF00"/>
                </a:solidFill>
                <a:latin typeface="Trebuchet MS" pitchFamily="34" charset="0"/>
                <a:ea typeface="Lucida Sans Unicode" pitchFamily="34" charset="0"/>
                <a:cs typeface="Lucida Sans Unicode" pitchFamily="34" charset="0"/>
              </a:defRPr>
            </a:lvl2pPr>
            <a:lvl3pPr marL="1143000" indent="-228600" eaLnBrk="0" hangingPunct="0">
              <a:defRPr sz="1600">
                <a:solidFill>
                  <a:srgbClr val="FFFF00"/>
                </a:solidFill>
                <a:latin typeface="Trebuchet MS" pitchFamily="34" charset="0"/>
                <a:ea typeface="Lucida Sans Unicode" pitchFamily="34" charset="0"/>
                <a:cs typeface="Lucida Sans Unicode" pitchFamily="34" charset="0"/>
              </a:defRPr>
            </a:lvl3pPr>
            <a:lvl4pPr marL="1600200" indent="-228600" eaLnBrk="0" hangingPunct="0">
              <a:defRPr sz="1600">
                <a:solidFill>
                  <a:srgbClr val="FFFF00"/>
                </a:solidFill>
                <a:latin typeface="Trebuchet MS" pitchFamily="34" charset="0"/>
                <a:ea typeface="Lucida Sans Unicode" pitchFamily="34" charset="0"/>
                <a:cs typeface="Lucida Sans Unicode" pitchFamily="34" charset="0"/>
              </a:defRPr>
            </a:lvl4pPr>
            <a:lvl5pPr marL="2057400" indent="-228600" eaLnBrk="0" hangingPunct="0">
              <a:defRPr sz="1600">
                <a:solidFill>
                  <a:srgbClr val="FFFF00"/>
                </a:solidFill>
                <a:latin typeface="Trebuchet MS" pitchFamily="34" charset="0"/>
                <a:ea typeface="Lucida Sans Unicode" pitchFamily="34" charset="0"/>
                <a:cs typeface="Lucida Sans Unicode" pitchFamily="34" charset="0"/>
              </a:defRPr>
            </a:lvl5pPr>
            <a:lvl6pPr marL="25146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6pPr>
            <a:lvl7pPr marL="29718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7pPr>
            <a:lvl8pPr marL="34290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8pPr>
            <a:lvl9pPr marL="38862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9pPr>
          </a:lstStyle>
          <a:p>
            <a:pPr eaLnBrk="1" hangingPunct="1">
              <a:defRPr/>
            </a:pPr>
            <a:endParaRPr lang="en-US" altLang="en-US" smtClean="0"/>
          </a:p>
        </p:txBody>
      </p:sp>
      <p:sp>
        <p:nvSpPr>
          <p:cNvPr id="43014" name="AutoShape 5"/>
          <p:cNvSpPr>
            <a:spLocks noChangeArrowheads="1"/>
          </p:cNvSpPr>
          <p:nvPr/>
        </p:nvSpPr>
        <p:spPr bwMode="auto">
          <a:xfrm>
            <a:off x="0" y="0"/>
            <a:ext cx="7010400" cy="9296400"/>
          </a:xfrm>
          <a:prstGeom prst="roundRect">
            <a:avLst>
              <a:gd name="adj" fmla="val 19"/>
            </a:avLst>
          </a:prstGeom>
          <a:solidFill>
            <a:srgbClr val="FFFFFF">
              <a:alpha val="3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600">
                <a:solidFill>
                  <a:srgbClr val="FFFF00"/>
                </a:solidFill>
                <a:latin typeface="Trebuchet MS" pitchFamily="34" charset="0"/>
                <a:ea typeface="Lucida Sans Unicode" pitchFamily="34" charset="0"/>
                <a:cs typeface="Lucida Sans Unicode" pitchFamily="34" charset="0"/>
              </a:defRPr>
            </a:lvl1pPr>
            <a:lvl2pPr marL="742950" indent="-285750" eaLnBrk="0" hangingPunct="0">
              <a:defRPr sz="1600">
                <a:solidFill>
                  <a:srgbClr val="FFFF00"/>
                </a:solidFill>
                <a:latin typeface="Trebuchet MS" pitchFamily="34" charset="0"/>
                <a:ea typeface="Lucida Sans Unicode" pitchFamily="34" charset="0"/>
                <a:cs typeface="Lucida Sans Unicode" pitchFamily="34" charset="0"/>
              </a:defRPr>
            </a:lvl2pPr>
            <a:lvl3pPr marL="1143000" indent="-228600" eaLnBrk="0" hangingPunct="0">
              <a:defRPr sz="1600">
                <a:solidFill>
                  <a:srgbClr val="FFFF00"/>
                </a:solidFill>
                <a:latin typeface="Trebuchet MS" pitchFamily="34" charset="0"/>
                <a:ea typeface="Lucida Sans Unicode" pitchFamily="34" charset="0"/>
                <a:cs typeface="Lucida Sans Unicode" pitchFamily="34" charset="0"/>
              </a:defRPr>
            </a:lvl3pPr>
            <a:lvl4pPr marL="1600200" indent="-228600" eaLnBrk="0" hangingPunct="0">
              <a:defRPr sz="1600">
                <a:solidFill>
                  <a:srgbClr val="FFFF00"/>
                </a:solidFill>
                <a:latin typeface="Trebuchet MS" pitchFamily="34" charset="0"/>
                <a:ea typeface="Lucida Sans Unicode" pitchFamily="34" charset="0"/>
                <a:cs typeface="Lucida Sans Unicode" pitchFamily="34" charset="0"/>
              </a:defRPr>
            </a:lvl4pPr>
            <a:lvl5pPr marL="2057400" indent="-228600" eaLnBrk="0" hangingPunct="0">
              <a:defRPr sz="1600">
                <a:solidFill>
                  <a:srgbClr val="FFFF00"/>
                </a:solidFill>
                <a:latin typeface="Trebuchet MS" pitchFamily="34" charset="0"/>
                <a:ea typeface="Lucida Sans Unicode" pitchFamily="34" charset="0"/>
                <a:cs typeface="Lucida Sans Unicode" pitchFamily="34" charset="0"/>
              </a:defRPr>
            </a:lvl5pPr>
            <a:lvl6pPr marL="25146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6pPr>
            <a:lvl7pPr marL="29718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7pPr>
            <a:lvl8pPr marL="34290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8pPr>
            <a:lvl9pPr marL="38862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9pPr>
          </a:lstStyle>
          <a:p>
            <a:pPr eaLnBrk="1" hangingPunct="1">
              <a:defRPr/>
            </a:pPr>
            <a:endParaRPr lang="en-US" altLang="en-US" smtClean="0"/>
          </a:p>
        </p:txBody>
      </p:sp>
      <p:sp>
        <p:nvSpPr>
          <p:cNvPr id="3078" name="Rectangle 6"/>
          <p:cNvSpPr>
            <a:spLocks noGrp="1" noChangeArrowheads="1"/>
          </p:cNvSpPr>
          <p:nvPr>
            <p:ph type="body"/>
          </p:nvPr>
        </p:nvSpPr>
        <p:spPr bwMode="auto">
          <a:xfrm>
            <a:off x="933450" y="4416425"/>
            <a:ext cx="5133975" cy="417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11" tIns="45152" rIns="92111" bIns="45152" numCol="1" anchor="t" anchorCtr="0" compatLnSpc="1">
            <a:prstTxWarp prst="textNoShape">
              <a:avLst/>
            </a:prstTxWarp>
          </a:bodyPr>
          <a:lstStyle/>
          <a:p>
            <a:pPr lvl="0"/>
            <a:endParaRPr lang="en-US" altLang="en-US" noProof="0" smtClean="0"/>
          </a:p>
        </p:txBody>
      </p:sp>
      <p:sp>
        <p:nvSpPr>
          <p:cNvPr id="32776" name="Rectangle 7"/>
          <p:cNvSpPr>
            <a:spLocks noGrp="1" noRot="1" noChangeAspect="1" noChangeArrowheads="1"/>
          </p:cNvSpPr>
          <p:nvPr>
            <p:ph type="sldImg"/>
          </p:nvPr>
        </p:nvSpPr>
        <p:spPr bwMode="auto">
          <a:xfrm>
            <a:off x="1184275" y="696913"/>
            <a:ext cx="4635500" cy="3476625"/>
          </a:xfrm>
          <a:prstGeom prst="rect">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Tree>
    <p:extLst>
      <p:ext uri="{BB962C8B-B14F-4D97-AF65-F5344CB8AC3E}">
        <p14:creationId xmlns:p14="http://schemas.microsoft.com/office/powerpoint/2010/main" val="244376165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1176338" y="696913"/>
            <a:ext cx="4657725" cy="3484562"/>
          </a:xfrm>
          <a:prstGeom prst="rect">
            <a:avLst/>
          </a:prstGeom>
          <a:solidFill>
            <a:srgbClr val="FFFFFF">
              <a:alpha val="39999"/>
            </a:srgbClr>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gn="l" eaLnBrk="0" hangingPunct="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lgn="l" eaLnBrk="0" hangingPunct="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lgn="l" eaLnBrk="0" hangingPunct="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lgn="l" eaLnBrk="0" hangingPunct="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lgn="l" eaLnBrk="0" hangingPunct="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ctr" eaLnBrk="1" hangingPunct="1">
              <a:spcBef>
                <a:spcPct val="50000"/>
              </a:spcBef>
              <a:buClrTx/>
              <a:buSzTx/>
              <a:buFontTx/>
              <a:buNone/>
            </a:pPr>
            <a:endParaRPr lang="en-US" altLang="en-US" sz="1600">
              <a:solidFill>
                <a:srgbClr val="FFFF00"/>
              </a:solidFill>
              <a:latin typeface="Trebuchet MS" panose="020B0603020202020204" pitchFamily="34" charset="0"/>
            </a:endParaRPr>
          </a:p>
        </p:txBody>
      </p:sp>
      <p:sp>
        <p:nvSpPr>
          <p:cNvPr id="33795" name="Rectangle 2"/>
          <p:cNvSpPr>
            <a:spLocks noGrp="1" noChangeArrowheads="1"/>
          </p:cNvSpPr>
          <p:nvPr>
            <p:ph type="body"/>
          </p:nvPr>
        </p:nvSpPr>
        <p:spPr>
          <a:xfrm>
            <a:off x="933450" y="4416425"/>
            <a:ext cx="5135563" cy="41751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750" tIns="45874" rIns="91750" bIns="45874" anchor="ctr"/>
          <a:lstStyle/>
          <a:p>
            <a:pPr eaLnBrk="1" hangingPunct="1"/>
            <a:endParaRPr lang="en-US" altLang="en-US" smtClean="0"/>
          </a:p>
        </p:txBody>
      </p:sp>
    </p:spTree>
    <p:extLst>
      <p:ext uri="{BB962C8B-B14F-4D97-AF65-F5344CB8AC3E}">
        <p14:creationId xmlns:p14="http://schemas.microsoft.com/office/powerpoint/2010/main" val="894087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7777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6641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176338" y="696913"/>
            <a:ext cx="4657725" cy="3484562"/>
          </a:xfrm>
          <a:prstGeom prst="rect">
            <a:avLst/>
          </a:prstGeom>
          <a:solidFill>
            <a:srgbClr val="FFFFFF">
              <a:alpha val="39999"/>
            </a:srgbClr>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ctr" eaLnBrk="1" hangingPunct="1">
              <a:spcBef>
                <a:spcPct val="50000"/>
              </a:spcBef>
              <a:buClrTx/>
              <a:buSzTx/>
              <a:buFontTx/>
              <a:buNone/>
            </a:pPr>
            <a:endParaRPr lang="en-US" altLang="en-US" sz="1600">
              <a:solidFill>
                <a:srgbClr val="FFFF00"/>
              </a:solidFill>
              <a:latin typeface="Trebuchet MS" panose="020B0603020202020204" pitchFamily="34" charset="0"/>
            </a:endParaRPr>
          </a:p>
        </p:txBody>
      </p:sp>
      <p:sp>
        <p:nvSpPr>
          <p:cNvPr id="9219" name="Rectangle 3"/>
          <p:cNvSpPr>
            <a:spLocks noGrp="1" noChangeArrowheads="1"/>
          </p:cNvSpPr>
          <p:nvPr>
            <p:ph type="body"/>
          </p:nvPr>
        </p:nvSpPr>
        <p:spPr>
          <a:xfrm>
            <a:off x="933450" y="4416425"/>
            <a:ext cx="5118100" cy="4159250"/>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mtClean="0"/>
          </a:p>
        </p:txBody>
      </p:sp>
    </p:spTree>
    <p:extLst>
      <p:ext uri="{BB962C8B-B14F-4D97-AF65-F5344CB8AC3E}">
        <p14:creationId xmlns:p14="http://schemas.microsoft.com/office/powerpoint/2010/main" val="2575063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176338" y="696913"/>
            <a:ext cx="4657725" cy="3484562"/>
          </a:xfrm>
          <a:prstGeom prst="rect">
            <a:avLst/>
          </a:prstGeom>
          <a:solidFill>
            <a:srgbClr val="FFFFFF">
              <a:alpha val="39999"/>
            </a:srgbClr>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ctr" eaLnBrk="1" hangingPunct="1">
              <a:spcBef>
                <a:spcPct val="50000"/>
              </a:spcBef>
              <a:buClrTx/>
              <a:buSzTx/>
              <a:buFontTx/>
              <a:buNone/>
            </a:pPr>
            <a:endParaRPr lang="en-US" altLang="en-US" sz="1600">
              <a:solidFill>
                <a:srgbClr val="FFFF00"/>
              </a:solidFill>
              <a:latin typeface="Trebuchet MS" panose="020B0603020202020204" pitchFamily="34" charset="0"/>
            </a:endParaRPr>
          </a:p>
        </p:txBody>
      </p:sp>
      <p:sp>
        <p:nvSpPr>
          <p:cNvPr id="19459" name="Rectangle 3"/>
          <p:cNvSpPr>
            <a:spLocks noGrp="1" noChangeArrowheads="1"/>
          </p:cNvSpPr>
          <p:nvPr>
            <p:ph type="body"/>
          </p:nvPr>
        </p:nvSpPr>
        <p:spPr>
          <a:xfrm>
            <a:off x="933450" y="4416425"/>
            <a:ext cx="5118100" cy="4159250"/>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mtClean="0"/>
          </a:p>
        </p:txBody>
      </p:sp>
    </p:spTree>
    <p:extLst>
      <p:ext uri="{BB962C8B-B14F-4D97-AF65-F5344CB8AC3E}">
        <p14:creationId xmlns:p14="http://schemas.microsoft.com/office/powerpoint/2010/main" val="3594470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176338" y="696913"/>
            <a:ext cx="4657725" cy="3484562"/>
          </a:xfrm>
          <a:prstGeom prst="rect">
            <a:avLst/>
          </a:prstGeom>
          <a:solidFill>
            <a:srgbClr val="FFFFFF">
              <a:alpha val="39999"/>
            </a:srgbClr>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ctr" eaLnBrk="1" hangingPunct="1">
              <a:spcBef>
                <a:spcPct val="50000"/>
              </a:spcBef>
              <a:buClrTx/>
              <a:buSzTx/>
              <a:buFontTx/>
              <a:buNone/>
            </a:pPr>
            <a:endParaRPr lang="en-US" altLang="en-US" sz="1600">
              <a:solidFill>
                <a:srgbClr val="FFFF00"/>
              </a:solidFill>
              <a:latin typeface="Trebuchet MS" panose="020B0603020202020204" pitchFamily="34" charset="0"/>
            </a:endParaRPr>
          </a:p>
        </p:txBody>
      </p:sp>
      <p:sp>
        <p:nvSpPr>
          <p:cNvPr id="19459" name="Rectangle 3"/>
          <p:cNvSpPr>
            <a:spLocks noGrp="1" noChangeArrowheads="1"/>
          </p:cNvSpPr>
          <p:nvPr>
            <p:ph type="body"/>
          </p:nvPr>
        </p:nvSpPr>
        <p:spPr>
          <a:xfrm>
            <a:off x="933450" y="4416425"/>
            <a:ext cx="5118100" cy="4159250"/>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mtClean="0"/>
          </a:p>
        </p:txBody>
      </p:sp>
    </p:spTree>
    <p:extLst>
      <p:ext uri="{BB962C8B-B14F-4D97-AF65-F5344CB8AC3E}">
        <p14:creationId xmlns:p14="http://schemas.microsoft.com/office/powerpoint/2010/main" val="1367997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a:ln/>
        </p:spPr>
        <p:txBody>
          <a:bodyPr/>
          <a:lstStyle/>
          <a:p>
            <a:fld id="{8A77ED20-3DA2-461D-8367-27729901F960}" type="slidenum">
              <a:rPr lang="en-US" altLang="en-US"/>
              <a:pPr/>
              <a:t>14</a:t>
            </a:fld>
            <a:endParaRPr lang="en-US" alt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altLang="en-US"/>
              <a:t>GRID of the First returns “floated” over the Bare-earth surface. This was to demonstrate that the first-return data has a vertical dimension and can be useful for calculating volume</a:t>
            </a:r>
          </a:p>
        </p:txBody>
      </p:sp>
    </p:spTree>
    <p:extLst>
      <p:ext uri="{BB962C8B-B14F-4D97-AF65-F5344CB8AC3E}">
        <p14:creationId xmlns:p14="http://schemas.microsoft.com/office/powerpoint/2010/main" val="861246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176338" y="696913"/>
            <a:ext cx="4657725" cy="3484562"/>
          </a:xfrm>
          <a:prstGeom prst="rect">
            <a:avLst/>
          </a:prstGeom>
          <a:solidFill>
            <a:srgbClr val="FFFFFF">
              <a:alpha val="39999"/>
            </a:srgbClr>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ctr" eaLnBrk="1" hangingPunct="1">
              <a:spcBef>
                <a:spcPct val="50000"/>
              </a:spcBef>
              <a:buClrTx/>
              <a:buSzTx/>
              <a:buFontTx/>
              <a:buNone/>
            </a:pPr>
            <a:endParaRPr lang="en-US" altLang="en-US" sz="1600">
              <a:solidFill>
                <a:srgbClr val="FFFF00"/>
              </a:solidFill>
              <a:latin typeface="Trebuchet MS" panose="020B0603020202020204" pitchFamily="34" charset="0"/>
            </a:endParaRPr>
          </a:p>
        </p:txBody>
      </p:sp>
      <p:sp>
        <p:nvSpPr>
          <p:cNvPr id="19459" name="Rectangle 3"/>
          <p:cNvSpPr>
            <a:spLocks noGrp="1" noChangeArrowheads="1"/>
          </p:cNvSpPr>
          <p:nvPr>
            <p:ph type="body"/>
          </p:nvPr>
        </p:nvSpPr>
        <p:spPr>
          <a:xfrm>
            <a:off x="933450" y="4416425"/>
            <a:ext cx="5118100" cy="4159250"/>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mtClean="0"/>
          </a:p>
        </p:txBody>
      </p:sp>
    </p:spTree>
    <p:extLst>
      <p:ext uri="{BB962C8B-B14F-4D97-AF65-F5344CB8AC3E}">
        <p14:creationId xmlns:p14="http://schemas.microsoft.com/office/powerpoint/2010/main" val="179697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2" tIns="46586" rIns="93172" bIns="46586"/>
          <a:lstStyle/>
          <a:p>
            <a:fld id="{237DB3B6-F786-4D9A-99B3-0F5988325410}" type="slidenum">
              <a:rPr lang="en-US" smtClean="0"/>
              <a:pPr/>
              <a:t>24</a:t>
            </a:fld>
            <a:endParaRPr lang="en-US"/>
          </a:p>
        </p:txBody>
      </p:sp>
    </p:spTree>
    <p:extLst>
      <p:ext uri="{BB962C8B-B14F-4D97-AF65-F5344CB8AC3E}">
        <p14:creationId xmlns:p14="http://schemas.microsoft.com/office/powerpoint/2010/main" val="2443679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176338" y="696913"/>
            <a:ext cx="4657725" cy="3484562"/>
          </a:xfrm>
          <a:prstGeom prst="rect">
            <a:avLst/>
          </a:prstGeom>
          <a:solidFill>
            <a:srgbClr val="FFFFFF">
              <a:alpha val="39999"/>
            </a:srgbClr>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ctr" eaLnBrk="1" hangingPunct="1">
              <a:spcBef>
                <a:spcPct val="50000"/>
              </a:spcBef>
              <a:buClrTx/>
              <a:buSzTx/>
              <a:buFontTx/>
              <a:buNone/>
            </a:pPr>
            <a:endParaRPr lang="en-US" altLang="en-US" sz="1600">
              <a:solidFill>
                <a:srgbClr val="FFFF00"/>
              </a:solidFill>
              <a:latin typeface="Trebuchet MS" panose="020B0603020202020204" pitchFamily="34" charset="0"/>
            </a:endParaRPr>
          </a:p>
        </p:txBody>
      </p:sp>
      <p:sp>
        <p:nvSpPr>
          <p:cNvPr id="19459" name="Rectangle 3"/>
          <p:cNvSpPr>
            <a:spLocks noGrp="1" noChangeArrowheads="1"/>
          </p:cNvSpPr>
          <p:nvPr>
            <p:ph type="body"/>
          </p:nvPr>
        </p:nvSpPr>
        <p:spPr>
          <a:xfrm>
            <a:off x="933450" y="4416425"/>
            <a:ext cx="5118100" cy="4159250"/>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mtClean="0"/>
          </a:p>
        </p:txBody>
      </p:sp>
    </p:spTree>
    <p:extLst>
      <p:ext uri="{BB962C8B-B14F-4D97-AF65-F5344CB8AC3E}">
        <p14:creationId xmlns:p14="http://schemas.microsoft.com/office/powerpoint/2010/main" val="1214797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176338" y="696913"/>
            <a:ext cx="4657725" cy="3484562"/>
          </a:xfrm>
          <a:prstGeom prst="rect">
            <a:avLst/>
          </a:prstGeom>
          <a:solidFill>
            <a:srgbClr val="FFFFFF">
              <a:alpha val="39999"/>
            </a:srgbClr>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ctr" eaLnBrk="1" hangingPunct="1">
              <a:spcBef>
                <a:spcPct val="50000"/>
              </a:spcBef>
              <a:buClrTx/>
              <a:buSzTx/>
              <a:buFontTx/>
              <a:buNone/>
            </a:pPr>
            <a:endParaRPr lang="en-US" altLang="en-US" sz="1600">
              <a:solidFill>
                <a:srgbClr val="FFFF00"/>
              </a:solidFill>
              <a:latin typeface="Trebuchet MS" panose="020B0603020202020204" pitchFamily="34" charset="0"/>
            </a:endParaRPr>
          </a:p>
        </p:txBody>
      </p:sp>
      <p:sp>
        <p:nvSpPr>
          <p:cNvPr id="19459" name="Rectangle 3"/>
          <p:cNvSpPr>
            <a:spLocks noGrp="1" noChangeArrowheads="1"/>
          </p:cNvSpPr>
          <p:nvPr>
            <p:ph type="body"/>
          </p:nvPr>
        </p:nvSpPr>
        <p:spPr>
          <a:xfrm>
            <a:off x="933450" y="4416425"/>
            <a:ext cx="5118100" cy="4159250"/>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mtClean="0"/>
          </a:p>
        </p:txBody>
      </p:sp>
    </p:spTree>
    <p:extLst>
      <p:ext uri="{BB962C8B-B14F-4D97-AF65-F5344CB8AC3E}">
        <p14:creationId xmlns:p14="http://schemas.microsoft.com/office/powerpoint/2010/main" val="3718244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176338" y="696913"/>
            <a:ext cx="4657725" cy="3484562"/>
          </a:xfrm>
          <a:prstGeom prst="rect">
            <a:avLst/>
          </a:prstGeom>
          <a:solidFill>
            <a:srgbClr val="FFFFFF">
              <a:alpha val="39999"/>
            </a:srgbClr>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ctr" eaLnBrk="1" hangingPunct="1">
              <a:spcBef>
                <a:spcPct val="50000"/>
              </a:spcBef>
              <a:buClrTx/>
              <a:buSzTx/>
              <a:buFontTx/>
              <a:buNone/>
            </a:pPr>
            <a:endParaRPr lang="en-US" altLang="en-US" sz="1600">
              <a:solidFill>
                <a:srgbClr val="FFFF00"/>
              </a:solidFill>
              <a:latin typeface="Trebuchet MS" panose="020B0603020202020204" pitchFamily="34" charset="0"/>
            </a:endParaRPr>
          </a:p>
        </p:txBody>
      </p:sp>
      <p:sp>
        <p:nvSpPr>
          <p:cNvPr id="11267" name="Rectangle 3"/>
          <p:cNvSpPr>
            <a:spLocks noGrp="1" noChangeArrowheads="1"/>
          </p:cNvSpPr>
          <p:nvPr>
            <p:ph type="body"/>
          </p:nvPr>
        </p:nvSpPr>
        <p:spPr>
          <a:xfrm>
            <a:off x="933450" y="4416425"/>
            <a:ext cx="5118100" cy="4159250"/>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mtClean="0"/>
          </a:p>
        </p:txBody>
      </p:sp>
    </p:spTree>
    <p:extLst>
      <p:ext uri="{BB962C8B-B14F-4D97-AF65-F5344CB8AC3E}">
        <p14:creationId xmlns:p14="http://schemas.microsoft.com/office/powerpoint/2010/main" val="3843136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176338" y="696913"/>
            <a:ext cx="4657725" cy="3484562"/>
          </a:xfrm>
          <a:prstGeom prst="rect">
            <a:avLst/>
          </a:prstGeom>
          <a:solidFill>
            <a:srgbClr val="FFFFFF">
              <a:alpha val="39999"/>
            </a:srgbClr>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ctr" eaLnBrk="1" hangingPunct="1">
              <a:spcBef>
                <a:spcPct val="50000"/>
              </a:spcBef>
              <a:buClrTx/>
              <a:buSzTx/>
              <a:buFontTx/>
              <a:buNone/>
            </a:pPr>
            <a:endParaRPr lang="en-US" altLang="en-US" sz="1600">
              <a:solidFill>
                <a:srgbClr val="FFFF00"/>
              </a:solidFill>
              <a:latin typeface="Trebuchet MS" panose="020B0603020202020204" pitchFamily="34" charset="0"/>
            </a:endParaRPr>
          </a:p>
        </p:txBody>
      </p:sp>
      <p:sp>
        <p:nvSpPr>
          <p:cNvPr id="19459" name="Rectangle 3"/>
          <p:cNvSpPr>
            <a:spLocks noGrp="1" noChangeArrowheads="1"/>
          </p:cNvSpPr>
          <p:nvPr>
            <p:ph type="body"/>
          </p:nvPr>
        </p:nvSpPr>
        <p:spPr>
          <a:xfrm>
            <a:off x="933450" y="4416425"/>
            <a:ext cx="5118100" cy="4159250"/>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mtClean="0"/>
          </a:p>
        </p:txBody>
      </p:sp>
    </p:spTree>
    <p:extLst>
      <p:ext uri="{BB962C8B-B14F-4D97-AF65-F5344CB8AC3E}">
        <p14:creationId xmlns:p14="http://schemas.microsoft.com/office/powerpoint/2010/main" val="3213737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64287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176338" y="696913"/>
            <a:ext cx="4657725" cy="3484562"/>
          </a:xfrm>
          <a:prstGeom prst="rect">
            <a:avLst/>
          </a:prstGeom>
          <a:solidFill>
            <a:srgbClr val="FFFFFF">
              <a:alpha val="39999"/>
            </a:srgbClr>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ctr" eaLnBrk="1" hangingPunct="1">
              <a:spcBef>
                <a:spcPct val="50000"/>
              </a:spcBef>
              <a:buClrTx/>
              <a:buSzTx/>
              <a:buFontTx/>
              <a:buNone/>
            </a:pPr>
            <a:endParaRPr lang="en-US" altLang="en-US" sz="1600">
              <a:solidFill>
                <a:srgbClr val="FFFF00"/>
              </a:solidFill>
              <a:latin typeface="Trebuchet MS" panose="020B0603020202020204" pitchFamily="34" charset="0"/>
            </a:endParaRPr>
          </a:p>
        </p:txBody>
      </p:sp>
      <p:sp>
        <p:nvSpPr>
          <p:cNvPr id="19459" name="Rectangle 3"/>
          <p:cNvSpPr>
            <a:spLocks noGrp="1" noChangeArrowheads="1"/>
          </p:cNvSpPr>
          <p:nvPr>
            <p:ph type="body"/>
          </p:nvPr>
        </p:nvSpPr>
        <p:spPr>
          <a:xfrm>
            <a:off x="933450" y="4416425"/>
            <a:ext cx="5118100" cy="4159250"/>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mtClean="0"/>
          </a:p>
        </p:txBody>
      </p:sp>
    </p:spTree>
    <p:extLst>
      <p:ext uri="{BB962C8B-B14F-4D97-AF65-F5344CB8AC3E}">
        <p14:creationId xmlns:p14="http://schemas.microsoft.com/office/powerpoint/2010/main" val="3058121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627523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198275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416061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534163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176338" y="696913"/>
            <a:ext cx="4657725" cy="3484562"/>
          </a:xfrm>
          <a:prstGeom prst="rect">
            <a:avLst/>
          </a:prstGeom>
          <a:solidFill>
            <a:srgbClr val="FFFFFF">
              <a:alpha val="39999"/>
            </a:srgbClr>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ctr" eaLnBrk="1" hangingPunct="1">
              <a:spcBef>
                <a:spcPct val="50000"/>
              </a:spcBef>
              <a:buClrTx/>
              <a:buSzTx/>
              <a:buFontTx/>
              <a:buNone/>
            </a:pPr>
            <a:endParaRPr lang="en-US" altLang="en-US" sz="1600">
              <a:solidFill>
                <a:srgbClr val="FFFF00"/>
              </a:solidFill>
              <a:latin typeface="Trebuchet MS" panose="020B0603020202020204" pitchFamily="34" charset="0"/>
            </a:endParaRPr>
          </a:p>
        </p:txBody>
      </p:sp>
      <p:sp>
        <p:nvSpPr>
          <p:cNvPr id="19459" name="Rectangle 3"/>
          <p:cNvSpPr>
            <a:spLocks noGrp="1" noChangeArrowheads="1"/>
          </p:cNvSpPr>
          <p:nvPr>
            <p:ph type="body"/>
          </p:nvPr>
        </p:nvSpPr>
        <p:spPr>
          <a:xfrm>
            <a:off x="933450" y="4416425"/>
            <a:ext cx="5118100" cy="4159250"/>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mtClean="0"/>
          </a:p>
        </p:txBody>
      </p:sp>
    </p:spTree>
    <p:extLst>
      <p:ext uri="{BB962C8B-B14F-4D97-AF65-F5344CB8AC3E}">
        <p14:creationId xmlns:p14="http://schemas.microsoft.com/office/powerpoint/2010/main" val="1379800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1176338" y="696913"/>
            <a:ext cx="4657725" cy="3484562"/>
          </a:xfrm>
          <a:prstGeom prst="rect">
            <a:avLst/>
          </a:prstGeom>
          <a:solidFill>
            <a:srgbClr val="FFFFFF">
              <a:alpha val="39999"/>
            </a:srgbClr>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gn="l" eaLnBrk="0" hangingPunct="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lgn="l" eaLnBrk="0" hangingPunct="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lgn="l" eaLnBrk="0" hangingPunct="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lgn="l" eaLnBrk="0" hangingPunct="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lgn="l" eaLnBrk="0" hangingPunct="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ctr" eaLnBrk="1" hangingPunct="1">
              <a:spcBef>
                <a:spcPct val="50000"/>
              </a:spcBef>
              <a:buClrTx/>
              <a:buSzTx/>
              <a:buFontTx/>
              <a:buNone/>
            </a:pPr>
            <a:endParaRPr lang="en-US" altLang="en-US" sz="1600">
              <a:solidFill>
                <a:srgbClr val="FFFF00"/>
              </a:solidFill>
              <a:latin typeface="Trebuchet MS" panose="020B0603020202020204" pitchFamily="34" charset="0"/>
            </a:endParaRPr>
          </a:p>
        </p:txBody>
      </p:sp>
      <p:sp>
        <p:nvSpPr>
          <p:cNvPr id="33795" name="Rectangle 2"/>
          <p:cNvSpPr>
            <a:spLocks noGrp="1" noChangeArrowheads="1"/>
          </p:cNvSpPr>
          <p:nvPr>
            <p:ph type="body"/>
          </p:nvPr>
        </p:nvSpPr>
        <p:spPr>
          <a:xfrm>
            <a:off x="933450" y="4416425"/>
            <a:ext cx="5135563" cy="41751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750" tIns="45874" rIns="91750" bIns="45874" anchor="ctr"/>
          <a:lstStyle/>
          <a:p>
            <a:pPr eaLnBrk="1" hangingPunct="1"/>
            <a:endParaRPr lang="en-US" altLang="en-US" smtClean="0"/>
          </a:p>
        </p:txBody>
      </p:sp>
    </p:spTree>
    <p:extLst>
      <p:ext uri="{BB962C8B-B14F-4D97-AF65-F5344CB8AC3E}">
        <p14:creationId xmlns:p14="http://schemas.microsoft.com/office/powerpoint/2010/main" val="28398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98140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55438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6656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01590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06170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54467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176338" y="696913"/>
            <a:ext cx="4657725" cy="3484562"/>
          </a:xfrm>
          <a:prstGeom prst="rect">
            <a:avLst/>
          </a:prstGeom>
          <a:solidFill>
            <a:srgbClr val="FFFFFF">
              <a:alpha val="39999"/>
            </a:srgbClr>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ctr" eaLnBrk="1" hangingPunct="1">
              <a:spcBef>
                <a:spcPct val="50000"/>
              </a:spcBef>
              <a:buClrTx/>
              <a:buSzTx/>
              <a:buFontTx/>
              <a:buNone/>
            </a:pPr>
            <a:endParaRPr lang="en-US" altLang="en-US" sz="1600">
              <a:solidFill>
                <a:srgbClr val="FFFF00"/>
              </a:solidFill>
              <a:latin typeface="Trebuchet MS" panose="020B0603020202020204" pitchFamily="34" charset="0"/>
            </a:endParaRPr>
          </a:p>
        </p:txBody>
      </p:sp>
      <p:sp>
        <p:nvSpPr>
          <p:cNvPr id="9219" name="Rectangle 3"/>
          <p:cNvSpPr>
            <a:spLocks noGrp="1" noChangeArrowheads="1"/>
          </p:cNvSpPr>
          <p:nvPr>
            <p:ph type="body"/>
          </p:nvPr>
        </p:nvSpPr>
        <p:spPr>
          <a:xfrm>
            <a:off x="933450" y="4416425"/>
            <a:ext cx="5118100" cy="4159250"/>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mtClean="0"/>
          </a:p>
        </p:txBody>
      </p:sp>
    </p:spTree>
    <p:extLst>
      <p:ext uri="{BB962C8B-B14F-4D97-AF65-F5344CB8AC3E}">
        <p14:creationId xmlns:p14="http://schemas.microsoft.com/office/powerpoint/2010/main" val="3804230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5"/>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0825" cy="914400"/>
          </a:xfrm>
          <a:prstGeom prst="rect">
            <a:avLst/>
          </a:prstGeom>
          <a:blipFill dpi="0" rotWithShape="0">
            <a:blip/>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6"/>
          <p:cNvPicPr>
            <a:picLocks noChangeAspect="1" noChangeArrowheads="1"/>
          </p:cNvPicPr>
          <p:nvPr userDrawn="1"/>
        </p:nvPicPr>
        <p:blipFill>
          <a:blip r:embed="rId3">
            <a:lum bright="100000"/>
            <a:extLst>
              <a:ext uri="{28A0092B-C50C-407E-A947-70E740481C1C}">
                <a14:useLocalDpi xmlns:a14="http://schemas.microsoft.com/office/drawing/2010/main" val="0"/>
              </a:ext>
            </a:extLst>
          </a:blip>
          <a:srcRect/>
          <a:stretch>
            <a:fillRect/>
          </a:stretch>
        </p:blipFill>
        <p:spPr bwMode="auto">
          <a:xfrm>
            <a:off x="463550" y="100013"/>
            <a:ext cx="2057400" cy="757237"/>
          </a:xfrm>
          <a:prstGeom prst="rect">
            <a:avLst/>
          </a:prstGeom>
          <a:noFill/>
          <a:ln>
            <a:noFill/>
          </a:ln>
          <a:effectLst/>
          <a:extLst>
            <a:ext uri="{909E8E84-426E-40DD-AFC4-6F175D3DCCD1}">
              <a14:hiddenFill xmlns:a14="http://schemas.microsoft.com/office/drawing/2010/main">
                <a:blipFill dpi="0" rotWithShape="0">
                  <a:blip>
                    <a:lum bright="100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7"/>
          <p:cNvSpPr>
            <a:spLocks noChangeArrowheads="1"/>
          </p:cNvSpPr>
          <p:nvPr userDrawn="1"/>
        </p:nvSpPr>
        <p:spPr bwMode="auto">
          <a:xfrm>
            <a:off x="457200" y="914400"/>
            <a:ext cx="8229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rgbClr val="FFFF00"/>
                </a:solidFill>
                <a:latin typeface="Trebuchet MS" pitchFamily="34" charset="0"/>
                <a:ea typeface="Lucida Sans Unicode" pitchFamily="34" charset="0"/>
                <a:cs typeface="Lucida Sans Unicode" pitchFamily="34" charset="0"/>
              </a:defRPr>
            </a:lvl1pPr>
            <a:lvl2pPr marL="742950" indent="-285750" eaLnBrk="0" hangingPunct="0">
              <a:defRPr sz="1600">
                <a:solidFill>
                  <a:srgbClr val="FFFF00"/>
                </a:solidFill>
                <a:latin typeface="Trebuchet MS" pitchFamily="34" charset="0"/>
                <a:ea typeface="Lucida Sans Unicode" pitchFamily="34" charset="0"/>
                <a:cs typeface="Lucida Sans Unicode" pitchFamily="34" charset="0"/>
              </a:defRPr>
            </a:lvl2pPr>
            <a:lvl3pPr marL="1143000" indent="-228600" eaLnBrk="0" hangingPunct="0">
              <a:defRPr sz="1600">
                <a:solidFill>
                  <a:srgbClr val="FFFF00"/>
                </a:solidFill>
                <a:latin typeface="Trebuchet MS" pitchFamily="34" charset="0"/>
                <a:ea typeface="Lucida Sans Unicode" pitchFamily="34" charset="0"/>
                <a:cs typeface="Lucida Sans Unicode" pitchFamily="34" charset="0"/>
              </a:defRPr>
            </a:lvl3pPr>
            <a:lvl4pPr marL="1600200" indent="-228600" eaLnBrk="0" hangingPunct="0">
              <a:defRPr sz="1600">
                <a:solidFill>
                  <a:srgbClr val="FFFF00"/>
                </a:solidFill>
                <a:latin typeface="Trebuchet MS" pitchFamily="34" charset="0"/>
                <a:ea typeface="Lucida Sans Unicode" pitchFamily="34" charset="0"/>
                <a:cs typeface="Lucida Sans Unicode" pitchFamily="34" charset="0"/>
              </a:defRPr>
            </a:lvl4pPr>
            <a:lvl5pPr marL="2057400" indent="-228600" eaLnBrk="0" hangingPunct="0">
              <a:defRPr sz="1600">
                <a:solidFill>
                  <a:srgbClr val="FFFF00"/>
                </a:solidFill>
                <a:latin typeface="Trebuchet MS" pitchFamily="34" charset="0"/>
                <a:ea typeface="Lucida Sans Unicode" pitchFamily="34" charset="0"/>
                <a:cs typeface="Lucida Sans Unicode" pitchFamily="34" charset="0"/>
              </a:defRPr>
            </a:lvl5pPr>
            <a:lvl6pPr marL="25146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6pPr>
            <a:lvl7pPr marL="29718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7pPr>
            <a:lvl8pPr marL="34290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8pPr>
            <a:lvl9pPr marL="38862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9pPr>
          </a:lstStyle>
          <a:p>
            <a:pPr eaLnBrk="1" hangingPunct="1">
              <a:defRPr/>
            </a:pPr>
            <a:endParaRPr lang="en-US" altLang="en-US" smtClean="0"/>
          </a:p>
        </p:txBody>
      </p:sp>
      <p:sp>
        <p:nvSpPr>
          <p:cNvPr id="132098" name="Rectangle 2"/>
          <p:cNvSpPr>
            <a:spLocks noGrp="1" noChangeArrowheads="1"/>
          </p:cNvSpPr>
          <p:nvPr>
            <p:ph type="subTitle" idx="1"/>
          </p:nvPr>
        </p:nvSpPr>
        <p:spPr>
          <a:xfrm>
            <a:off x="457200" y="2741613"/>
            <a:ext cx="8229600" cy="3200400"/>
          </a:xfrm>
        </p:spPr>
        <p:txBody>
          <a:bodyPr lIns="90488" rIns="90488"/>
          <a:lstStyle>
            <a:lvl1pPr marL="0" indent="0">
              <a:buFont typeface="Arial Unicode MS" pitchFamily="34" charset="-128"/>
              <a:buNone/>
              <a:defRPr/>
            </a:lvl1pPr>
          </a:lstStyle>
          <a:p>
            <a:pPr lvl="0"/>
            <a:r>
              <a:rPr lang="en-US" altLang="en-US" noProof="0" smtClean="0"/>
              <a:t>Click to edit Master subtitle style</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241791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0516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1605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6890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912813"/>
            <a:ext cx="8229600" cy="5259387"/>
          </a:xfrm>
        </p:spPr>
        <p:txBody>
          <a:bodyPr/>
          <a:lstStyle/>
          <a:p>
            <a:pPr lvl="0"/>
            <a:endParaRPr lang="en-US" noProof="0" smtClean="0"/>
          </a:p>
        </p:txBody>
      </p:sp>
    </p:spTree>
    <p:extLst>
      <p:ext uri="{BB962C8B-B14F-4D97-AF65-F5344CB8AC3E}">
        <p14:creationId xmlns:p14="http://schemas.microsoft.com/office/powerpoint/2010/main" val="3180483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143000"/>
            <a:ext cx="3810000" cy="4876800"/>
          </a:xfrm>
        </p:spPr>
        <p:txBody>
          <a:bodyPr/>
          <a:lstStyle/>
          <a:p>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F65D06BC-2C10-4672-B2CB-5AD360F3B182}" type="slidenum">
              <a:rPr lang="en-US"/>
              <a:pPr/>
              <a:t>‹#›</a:t>
            </a:fld>
            <a:endParaRPr lang="en-US"/>
          </a:p>
        </p:txBody>
      </p:sp>
    </p:spTree>
    <p:extLst>
      <p:ext uri="{BB962C8B-B14F-4D97-AF65-F5344CB8AC3E}">
        <p14:creationId xmlns:p14="http://schemas.microsoft.com/office/powerpoint/2010/main" val="100794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515350" y="6581775"/>
            <a:ext cx="617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FFFF00"/>
                </a:solidFill>
                <a:latin typeface="Trebuchet MS" panose="020B0603020202020204" pitchFamily="34" charset="0"/>
                <a:ea typeface="Lucida Sans Unicode" panose="020B0602030504020204" pitchFamily="34" charset="0"/>
                <a:cs typeface="Lucida Sans Unicode" panose="020B0602030504020204" pitchFamily="34" charset="0"/>
              </a:defRPr>
            </a:lvl1pPr>
            <a:lvl2pPr marL="742950" indent="-285750" eaLnBrk="0" hangingPunct="0">
              <a:defRPr sz="1600">
                <a:solidFill>
                  <a:srgbClr val="FFFF00"/>
                </a:solidFill>
                <a:latin typeface="Trebuchet MS" panose="020B0603020202020204" pitchFamily="34" charset="0"/>
                <a:ea typeface="Lucida Sans Unicode" panose="020B0602030504020204" pitchFamily="34" charset="0"/>
                <a:cs typeface="Lucida Sans Unicode" panose="020B0602030504020204" pitchFamily="34" charset="0"/>
              </a:defRPr>
            </a:lvl2pPr>
            <a:lvl3pPr marL="1143000" indent="-228600" eaLnBrk="0" hangingPunct="0">
              <a:defRPr sz="1600">
                <a:solidFill>
                  <a:srgbClr val="FFFF00"/>
                </a:solidFill>
                <a:latin typeface="Trebuchet MS" panose="020B0603020202020204" pitchFamily="34" charset="0"/>
                <a:ea typeface="Lucida Sans Unicode" panose="020B0602030504020204" pitchFamily="34" charset="0"/>
                <a:cs typeface="Lucida Sans Unicode" panose="020B0602030504020204" pitchFamily="34" charset="0"/>
              </a:defRPr>
            </a:lvl3pPr>
            <a:lvl4pPr marL="1600200" indent="-228600" eaLnBrk="0" hangingPunct="0">
              <a:defRPr sz="1600">
                <a:solidFill>
                  <a:srgbClr val="FFFF00"/>
                </a:solidFill>
                <a:latin typeface="Trebuchet MS" panose="020B0603020202020204" pitchFamily="34" charset="0"/>
                <a:ea typeface="Lucida Sans Unicode" panose="020B0602030504020204" pitchFamily="34" charset="0"/>
                <a:cs typeface="Lucida Sans Unicode" panose="020B0602030504020204" pitchFamily="34" charset="0"/>
              </a:defRPr>
            </a:lvl4pPr>
            <a:lvl5pPr marL="2057400" indent="-228600" eaLnBrk="0" hangingPunct="0">
              <a:defRPr sz="1600">
                <a:solidFill>
                  <a:srgbClr val="FFFF00"/>
                </a:solidFill>
                <a:latin typeface="Trebuchet MS" panose="020B0603020202020204" pitchFamily="34" charset="0"/>
                <a:ea typeface="Lucida Sans Unicode" panose="020B0602030504020204" pitchFamily="34" charset="0"/>
                <a:cs typeface="Lucida Sans Unicode" panose="020B0602030504020204" pitchFamily="34" charset="0"/>
              </a:defRPr>
            </a:lvl5pPr>
            <a:lvl6pPr marL="2514600" indent="-228600" algn="ctr" defTabSz="457200" eaLnBrk="0" fontAlgn="base" hangingPunct="0">
              <a:spcBef>
                <a:spcPct val="50000"/>
              </a:spcBef>
              <a:spcAft>
                <a:spcPct val="0"/>
              </a:spcAft>
              <a:defRPr sz="1600">
                <a:solidFill>
                  <a:srgbClr val="FFFF00"/>
                </a:solidFill>
                <a:latin typeface="Trebuchet MS" panose="020B0603020202020204" pitchFamily="34" charset="0"/>
                <a:ea typeface="Lucida Sans Unicode" panose="020B0602030504020204" pitchFamily="34" charset="0"/>
                <a:cs typeface="Lucida Sans Unicode" panose="020B0602030504020204" pitchFamily="34" charset="0"/>
              </a:defRPr>
            </a:lvl6pPr>
            <a:lvl7pPr marL="2971800" indent="-228600" algn="ctr" defTabSz="457200" eaLnBrk="0" fontAlgn="base" hangingPunct="0">
              <a:spcBef>
                <a:spcPct val="50000"/>
              </a:spcBef>
              <a:spcAft>
                <a:spcPct val="0"/>
              </a:spcAft>
              <a:defRPr sz="1600">
                <a:solidFill>
                  <a:srgbClr val="FFFF00"/>
                </a:solidFill>
                <a:latin typeface="Trebuchet MS" panose="020B0603020202020204" pitchFamily="34" charset="0"/>
                <a:ea typeface="Lucida Sans Unicode" panose="020B0602030504020204" pitchFamily="34" charset="0"/>
                <a:cs typeface="Lucida Sans Unicode" panose="020B0602030504020204" pitchFamily="34" charset="0"/>
              </a:defRPr>
            </a:lvl7pPr>
            <a:lvl8pPr marL="3429000" indent="-228600" algn="ctr" defTabSz="457200" eaLnBrk="0" fontAlgn="base" hangingPunct="0">
              <a:spcBef>
                <a:spcPct val="50000"/>
              </a:spcBef>
              <a:spcAft>
                <a:spcPct val="0"/>
              </a:spcAft>
              <a:defRPr sz="1600">
                <a:solidFill>
                  <a:srgbClr val="FFFF00"/>
                </a:solidFill>
                <a:latin typeface="Trebuchet MS" panose="020B0603020202020204" pitchFamily="34" charset="0"/>
                <a:ea typeface="Lucida Sans Unicode" panose="020B0602030504020204" pitchFamily="34" charset="0"/>
                <a:cs typeface="Lucida Sans Unicode" panose="020B0602030504020204" pitchFamily="34" charset="0"/>
              </a:defRPr>
            </a:lvl8pPr>
            <a:lvl9pPr marL="3886200" indent="-228600" algn="ctr" defTabSz="457200" eaLnBrk="0" fontAlgn="base" hangingPunct="0">
              <a:spcBef>
                <a:spcPct val="50000"/>
              </a:spcBef>
              <a:spcAft>
                <a:spcPct val="0"/>
              </a:spcAft>
              <a:defRPr sz="1600">
                <a:solidFill>
                  <a:srgbClr val="FFFF00"/>
                </a:solidFill>
                <a:latin typeface="Trebuchet MS" panose="020B0603020202020204" pitchFamily="34" charset="0"/>
                <a:ea typeface="Lucida Sans Unicode" panose="020B0602030504020204" pitchFamily="34" charset="0"/>
                <a:cs typeface="Lucida Sans Unicode" panose="020B0602030504020204" pitchFamily="34" charset="0"/>
              </a:defRPr>
            </a:lvl9pPr>
          </a:lstStyle>
          <a:p>
            <a:pPr eaLnBrk="1" hangingPunct="1"/>
            <a:fld id="{F426F1DF-0B8C-4BA1-A2C6-B42C99C40C2B}" type="slidenum">
              <a:rPr lang="en-US" altLang="en-US" sz="1200" smtClean="0">
                <a:solidFill>
                  <a:schemeClr val="bg1"/>
                </a:solidFill>
              </a:rPr>
              <a:pPr eaLnBrk="1" hangingPunct="1"/>
              <a:t>‹#›</a:t>
            </a:fld>
            <a:r>
              <a:rPr lang="en-US" altLang="en-US" sz="1200" dirty="0" smtClean="0">
                <a:solidFill>
                  <a:schemeClr val="bg1"/>
                </a:solidFill>
              </a:rPr>
              <a:t>/43</a:t>
            </a:r>
            <a:endParaRPr lang="en-US" altLang="en-US" sz="1200" dirty="0">
              <a:solidFill>
                <a:schemeClr val="bg1"/>
              </a:solidFill>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223352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6608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2227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12813"/>
            <a:ext cx="4038600" cy="5259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2813"/>
            <a:ext cx="4038600" cy="5259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4676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1939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66589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365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27294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B0748"/>
            </a:gs>
            <a:gs pos="100000">
              <a:srgbClr val="180F9B"/>
            </a:gs>
          </a:gsLst>
          <a:lin ang="5400000" scaled="1"/>
        </a:gra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body" idx="1"/>
          </p:nvPr>
        </p:nvSpPr>
        <p:spPr bwMode="auto">
          <a:xfrm>
            <a:off x="457200" y="912813"/>
            <a:ext cx="8229600" cy="525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4450" rIns="0"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7" name="Picture 2"/>
          <p:cNvPicPr>
            <a:picLocks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6169025"/>
            <a:ext cx="9140825" cy="685800"/>
          </a:xfrm>
          <a:prstGeom prst="rect">
            <a:avLst/>
          </a:prstGeom>
          <a:blipFill dpi="0" rotWithShape="0">
            <a:blip/>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8" name="Rectangle 3"/>
          <p:cNvSpPr>
            <a:spLocks noGrp="1" noChangeArrowheads="1"/>
          </p:cNvSpPr>
          <p:nvPr>
            <p:ph type="title"/>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82880" rIns="0" bIns="0" numCol="1" anchor="t" anchorCtr="0" compatLnSpc="1">
            <a:prstTxWarp prst="textNoShape">
              <a:avLst/>
            </a:prstTxWarp>
          </a:bodyPr>
          <a:lstStyle/>
          <a:p>
            <a:pPr lvl="0"/>
            <a:r>
              <a:rPr lang="en-US" altLang="en-US" smtClean="0"/>
              <a:t>Click to edit Master title style</a:t>
            </a:r>
          </a:p>
        </p:txBody>
      </p:sp>
      <p:sp>
        <p:nvSpPr>
          <p:cNvPr id="1029" name="Rectangle 5"/>
          <p:cNvSpPr>
            <a:spLocks noChangeArrowheads="1"/>
          </p:cNvSpPr>
          <p:nvPr userDrawn="1"/>
        </p:nvSpPr>
        <p:spPr bwMode="auto">
          <a:xfrm>
            <a:off x="457200" y="914400"/>
            <a:ext cx="8229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rgbClr val="FFFF00"/>
                </a:solidFill>
                <a:latin typeface="Trebuchet MS" pitchFamily="34" charset="0"/>
                <a:ea typeface="Lucida Sans Unicode" pitchFamily="34" charset="0"/>
                <a:cs typeface="Lucida Sans Unicode" pitchFamily="34" charset="0"/>
              </a:defRPr>
            </a:lvl1pPr>
            <a:lvl2pPr marL="742950" indent="-285750" eaLnBrk="0" hangingPunct="0">
              <a:defRPr sz="1600">
                <a:solidFill>
                  <a:srgbClr val="FFFF00"/>
                </a:solidFill>
                <a:latin typeface="Trebuchet MS" pitchFamily="34" charset="0"/>
                <a:ea typeface="Lucida Sans Unicode" pitchFamily="34" charset="0"/>
                <a:cs typeface="Lucida Sans Unicode" pitchFamily="34" charset="0"/>
              </a:defRPr>
            </a:lvl2pPr>
            <a:lvl3pPr marL="1143000" indent="-228600" eaLnBrk="0" hangingPunct="0">
              <a:defRPr sz="1600">
                <a:solidFill>
                  <a:srgbClr val="FFFF00"/>
                </a:solidFill>
                <a:latin typeface="Trebuchet MS" pitchFamily="34" charset="0"/>
                <a:ea typeface="Lucida Sans Unicode" pitchFamily="34" charset="0"/>
                <a:cs typeface="Lucida Sans Unicode" pitchFamily="34" charset="0"/>
              </a:defRPr>
            </a:lvl3pPr>
            <a:lvl4pPr marL="1600200" indent="-228600" eaLnBrk="0" hangingPunct="0">
              <a:defRPr sz="1600">
                <a:solidFill>
                  <a:srgbClr val="FFFF00"/>
                </a:solidFill>
                <a:latin typeface="Trebuchet MS" pitchFamily="34" charset="0"/>
                <a:ea typeface="Lucida Sans Unicode" pitchFamily="34" charset="0"/>
                <a:cs typeface="Lucida Sans Unicode" pitchFamily="34" charset="0"/>
              </a:defRPr>
            </a:lvl4pPr>
            <a:lvl5pPr marL="2057400" indent="-228600" eaLnBrk="0" hangingPunct="0">
              <a:defRPr sz="1600">
                <a:solidFill>
                  <a:srgbClr val="FFFF00"/>
                </a:solidFill>
                <a:latin typeface="Trebuchet MS" pitchFamily="34" charset="0"/>
                <a:ea typeface="Lucida Sans Unicode" pitchFamily="34" charset="0"/>
                <a:cs typeface="Lucida Sans Unicode" pitchFamily="34" charset="0"/>
              </a:defRPr>
            </a:lvl5pPr>
            <a:lvl6pPr marL="25146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6pPr>
            <a:lvl7pPr marL="29718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7pPr>
            <a:lvl8pPr marL="34290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8pPr>
            <a:lvl9pPr marL="3886200" indent="-228600" algn="ctr" defTabSz="457200" eaLnBrk="0" fontAlgn="base" hangingPunct="0">
              <a:spcBef>
                <a:spcPct val="50000"/>
              </a:spcBef>
              <a:spcAft>
                <a:spcPct val="0"/>
              </a:spcAft>
              <a:defRPr sz="1600">
                <a:solidFill>
                  <a:srgbClr val="FFFF00"/>
                </a:solidFill>
                <a:latin typeface="Trebuchet MS" pitchFamily="34" charset="0"/>
                <a:ea typeface="Lucida Sans Unicode" pitchFamily="34" charset="0"/>
                <a:cs typeface="Lucida Sans Unicode" pitchFamily="34" charset="0"/>
              </a:defRPr>
            </a:lvl9pPr>
          </a:lstStyle>
          <a:p>
            <a:pPr eaLnBrk="1" hangingPunct="1">
              <a:defRPr/>
            </a:pPr>
            <a:endParaRPr lang="en-US" altLang="en-US" smtClean="0"/>
          </a:p>
        </p:txBody>
      </p:sp>
      <p:pic>
        <p:nvPicPr>
          <p:cNvPr id="1030" name="Picture 6"/>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57200" y="6370638"/>
            <a:ext cx="1219200" cy="32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4370" r:id="rId1"/>
    <p:sldLayoutId id="2147484371"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 id="2147484368" r:id="rId12"/>
    <p:sldLayoutId id="2147484369" r:id="rId13"/>
    <p:sldLayoutId id="2147484372" r:id="rId14"/>
  </p:sldLayoutIdLst>
  <p:timing>
    <p:tnLst>
      <p:par>
        <p:cTn id="1" dur="indefinite" restart="never" nodeType="tmRoot"/>
      </p:par>
    </p:tnLst>
  </p:timing>
  <p:hf hdr="0" ftr="0" dt="0"/>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Trebuchet MS" pitchFamily="34" charset="0"/>
        </a:defRPr>
      </a:lvl2pPr>
      <a:lvl3pPr algn="l" rtl="0" eaLnBrk="0" fontAlgn="base" hangingPunct="0">
        <a:spcBef>
          <a:spcPct val="0"/>
        </a:spcBef>
        <a:spcAft>
          <a:spcPct val="0"/>
        </a:spcAft>
        <a:defRPr sz="3200" b="1">
          <a:solidFill>
            <a:schemeClr val="bg1"/>
          </a:solidFill>
          <a:latin typeface="Trebuchet MS" pitchFamily="34" charset="0"/>
        </a:defRPr>
      </a:lvl3pPr>
      <a:lvl4pPr algn="l" rtl="0" eaLnBrk="0" fontAlgn="base" hangingPunct="0">
        <a:spcBef>
          <a:spcPct val="0"/>
        </a:spcBef>
        <a:spcAft>
          <a:spcPct val="0"/>
        </a:spcAft>
        <a:defRPr sz="3200" b="1">
          <a:solidFill>
            <a:schemeClr val="bg1"/>
          </a:solidFill>
          <a:latin typeface="Trebuchet MS" pitchFamily="34" charset="0"/>
        </a:defRPr>
      </a:lvl4pPr>
      <a:lvl5pPr algn="l" rtl="0" eaLnBrk="0" fontAlgn="base" hangingPunct="0">
        <a:spcBef>
          <a:spcPct val="0"/>
        </a:spcBef>
        <a:spcAft>
          <a:spcPct val="0"/>
        </a:spcAft>
        <a:defRPr sz="3200" b="1">
          <a:solidFill>
            <a:schemeClr val="bg1"/>
          </a:solidFill>
          <a:latin typeface="Trebuchet MS" pitchFamily="34" charset="0"/>
        </a:defRPr>
      </a:lvl5pPr>
      <a:lvl6pPr marL="457200" algn="l" rtl="0" fontAlgn="base">
        <a:spcBef>
          <a:spcPct val="0"/>
        </a:spcBef>
        <a:spcAft>
          <a:spcPct val="0"/>
        </a:spcAft>
        <a:defRPr sz="3200" b="1">
          <a:solidFill>
            <a:schemeClr val="bg1"/>
          </a:solidFill>
          <a:latin typeface="Trebuchet MS" pitchFamily="34" charset="0"/>
        </a:defRPr>
      </a:lvl6pPr>
      <a:lvl7pPr marL="914400" algn="l" rtl="0" fontAlgn="base">
        <a:spcBef>
          <a:spcPct val="0"/>
        </a:spcBef>
        <a:spcAft>
          <a:spcPct val="0"/>
        </a:spcAft>
        <a:defRPr sz="3200" b="1">
          <a:solidFill>
            <a:schemeClr val="bg1"/>
          </a:solidFill>
          <a:latin typeface="Trebuchet MS" pitchFamily="34" charset="0"/>
        </a:defRPr>
      </a:lvl7pPr>
      <a:lvl8pPr marL="1371600" algn="l" rtl="0" fontAlgn="base">
        <a:spcBef>
          <a:spcPct val="0"/>
        </a:spcBef>
        <a:spcAft>
          <a:spcPct val="0"/>
        </a:spcAft>
        <a:defRPr sz="3200" b="1">
          <a:solidFill>
            <a:schemeClr val="bg1"/>
          </a:solidFill>
          <a:latin typeface="Trebuchet MS" pitchFamily="34" charset="0"/>
        </a:defRPr>
      </a:lvl8pPr>
      <a:lvl9pPr marL="1828800" algn="l" rtl="0" fontAlgn="base">
        <a:spcBef>
          <a:spcPct val="0"/>
        </a:spcBef>
        <a:spcAft>
          <a:spcPct val="0"/>
        </a:spcAft>
        <a:defRPr sz="32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80000"/>
        <a:buFont typeface="Arial Unicode MS" panose="020B0604020202020204"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anose="020B0604020202020204"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anose="020B0604020202020204"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anose="020B0604020202020204"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anose="020B0604020202020204"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5.gif"/><Relationship Id="rId7" Type="http://schemas.openxmlformats.org/officeDocument/2006/relationships/image" Target="../media/image20.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gif"/></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image" Target="../media/image30.jpg"/><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referRelativeResize="0">
            <a:picLocks/>
          </p:cNvPicPr>
          <p:nvPr/>
        </p:nvPicPr>
        <p:blipFill>
          <a:blip r:embed="rId3"/>
          <a:stretch>
            <a:fillRect/>
          </a:stretch>
        </p:blipFill>
        <p:spPr>
          <a:xfrm>
            <a:off x="45720" y="960120"/>
            <a:ext cx="9052560" cy="5852160"/>
          </a:xfrm>
          <a:prstGeom prst="rect">
            <a:avLst/>
          </a:prstGeom>
          <a:ln w="25400" cap="sq" cmpd="sng">
            <a:noFill/>
            <a:miter lim="800000"/>
          </a:ln>
        </p:spPr>
      </p:pic>
      <p:sp>
        <p:nvSpPr>
          <p:cNvPr id="4098" name="Rectangle 1"/>
          <p:cNvSpPr>
            <a:spLocks noGrp="1" noChangeArrowheads="1"/>
          </p:cNvSpPr>
          <p:nvPr>
            <p:ph type="title"/>
          </p:nvPr>
        </p:nvSpPr>
        <p:spPr>
          <a:xfrm>
            <a:off x="457200" y="1371600"/>
            <a:ext cx="8229600" cy="1554163"/>
          </a:xfrm>
          <a:extLst>
            <a:ext uri="{91240B29-F687-4F45-9708-019B960494DF}">
              <a14:hiddenLine xmlns:a14="http://schemas.microsoft.com/office/drawing/2010/main" w="12700">
                <a:solidFill>
                  <a:srgbClr val="000000"/>
                </a:solidFill>
                <a:round/>
                <a:headEnd/>
                <a:tailEnd/>
              </a14:hiddenLine>
            </a:ext>
          </a:extLst>
        </p:spPr>
        <p:txBody>
          <a:bodyPr tIns="0" anchor="ctr"/>
          <a:lstStyle/>
          <a:p>
            <a:pPr eaLnBrk="1" hangingPunct="1">
              <a:spcBef>
                <a:spcPts val="2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0" dirty="0" smtClean="0">
                <a:latin typeface="Goudy Old Style" panose="02020502050305020303" pitchFamily="18" charset="0"/>
              </a:rPr>
              <a:t>Integrating Hydrography and Lidar Elevation:</a:t>
            </a:r>
            <a:br>
              <a:rPr lang="en-US" b="0" dirty="0" smtClean="0">
                <a:latin typeface="Goudy Old Style" panose="02020502050305020303" pitchFamily="18" charset="0"/>
              </a:rPr>
            </a:br>
            <a:r>
              <a:rPr lang="en-US" b="0" i="1" dirty="0" smtClean="0">
                <a:latin typeface="Goudy Old Style" panose="02020502050305020303" pitchFamily="18" charset="0"/>
              </a:rPr>
              <a:t>Fundamentals </a:t>
            </a:r>
            <a:r>
              <a:rPr lang="en-US" b="0" i="1" dirty="0">
                <a:latin typeface="Goudy Old Style" panose="02020502050305020303" pitchFamily="18" charset="0"/>
              </a:rPr>
              <a:t>and Application Issues</a:t>
            </a:r>
          </a:p>
        </p:txBody>
      </p:sp>
      <p:sp>
        <p:nvSpPr>
          <p:cNvPr id="4099" name="Rectangle 2"/>
          <p:cNvSpPr>
            <a:spLocks noGrp="1" noChangeArrowheads="1"/>
          </p:cNvSpPr>
          <p:nvPr>
            <p:ph type="subTitle" idx="1"/>
          </p:nvPr>
        </p:nvSpPr>
        <p:spPr>
          <a:xfrm>
            <a:off x="457200" y="3048000"/>
            <a:ext cx="8229600" cy="1371600"/>
          </a:xfrm>
          <a:extLst>
            <a:ext uri="{91240B29-F687-4F45-9708-019B960494DF}">
              <a14:hiddenLine xmlns:a14="http://schemas.microsoft.com/office/drawing/2010/main" w="12700">
                <a:solidFill>
                  <a:srgbClr val="000000"/>
                </a:solidFill>
                <a:round/>
                <a:headEnd/>
                <a:tailEnd/>
              </a14:hiddenLine>
            </a:ext>
          </a:extLst>
        </p:spPr>
        <p:txBody>
          <a:bodyPr lIns="0" tIns="0" rIns="0" bIns="0" anchor="ctr"/>
          <a:lstStyle/>
          <a:p>
            <a:pPr eaLnBrk="1" hangingPunct="1">
              <a:spcBef>
                <a:spcPts val="2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2400" b="0" dirty="0" smtClean="0">
                <a:latin typeface="Goudy Old Style" panose="02020502050305020303" pitchFamily="18" charset="0"/>
              </a:rPr>
              <a:t>USGS Hydrography Seminar Series, </a:t>
            </a:r>
          </a:p>
          <a:p>
            <a:pPr eaLnBrk="1" hangingPunct="1">
              <a:spcBef>
                <a:spcPts val="2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2400" b="0" dirty="0" smtClean="0">
                <a:latin typeface="Goudy Old Style" panose="02020502050305020303" pitchFamily="18" charset="0"/>
              </a:rPr>
              <a:t>Seminar #</a:t>
            </a:r>
            <a:r>
              <a:rPr lang="en-GB" altLang="en-US" sz="2400" b="0" dirty="0" smtClean="0">
                <a:latin typeface="Goudy Old Style" panose="02020502050305020303" pitchFamily="18" charset="0"/>
              </a:rPr>
              <a:t>8</a:t>
            </a:r>
          </a:p>
          <a:p>
            <a:pPr eaLnBrk="1" hangingPunct="1">
              <a:spcBef>
                <a:spcPts val="2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2400" b="0" dirty="0">
                <a:latin typeface="Goudy Old Style" panose="02020502050305020303" pitchFamily="18" charset="0"/>
              </a:rPr>
              <a:t>Thursday, May 19, </a:t>
            </a:r>
            <a:r>
              <a:rPr lang="en-GB" altLang="en-US" sz="2400" b="0" dirty="0" smtClean="0">
                <a:latin typeface="Goudy Old Style" panose="02020502050305020303" pitchFamily="18" charset="0"/>
              </a:rPr>
              <a:t>2016</a:t>
            </a:r>
            <a:endParaRPr lang="en-GB" altLang="en-US" sz="2400" b="0" dirty="0">
              <a:latin typeface="Goudy Old Style" panose="02020502050305020303" pitchFamily="18" charset="0"/>
            </a:endParaRPr>
          </a:p>
        </p:txBody>
      </p:sp>
      <p:sp>
        <p:nvSpPr>
          <p:cNvPr id="4100" name="Rectangle 4"/>
          <p:cNvSpPr>
            <a:spLocks noChangeArrowheads="1"/>
          </p:cNvSpPr>
          <p:nvPr/>
        </p:nvSpPr>
        <p:spPr bwMode="auto">
          <a:xfrm>
            <a:off x="457200" y="49530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Trebuchet MS" panose="020B0603020202020204" pitchFamily="34" charset="0"/>
              </a:defRPr>
            </a:lvl1pPr>
            <a:lvl2pPr marL="742950" indent="-285750"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Trebuchet MS" panose="020B0603020202020204" pitchFamily="34" charset="0"/>
              </a:defRPr>
            </a:lvl2pPr>
            <a:lvl3pPr marL="1143000" indent="-228600"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bg1"/>
                </a:solidFill>
                <a:latin typeface="Trebuchet MS" panose="020B0603020202020204" pitchFamily="34" charset="0"/>
              </a:defRPr>
            </a:lvl3pPr>
            <a:lvl4pPr marL="1600200" indent="-228600"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4pPr>
            <a:lvl5pPr marL="2057400" indent="-228600"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9pPr>
          </a:lstStyle>
          <a:p>
            <a:pPr defTabSz="914400" eaLnBrk="1" hangingPunct="1">
              <a:spcBef>
                <a:spcPts val="200"/>
              </a:spcBef>
              <a:buFont typeface="Arial Unicode MS" panose="020B0604020202020204" pitchFamily="34" charset="-128"/>
              <a:buNone/>
            </a:pPr>
            <a:r>
              <a:rPr lang="en-GB" altLang="en-US" sz="2000" b="0" dirty="0">
                <a:latin typeface="Goudy Old Style" panose="02020502050305020303" pitchFamily="18" charset="0"/>
              </a:rPr>
              <a:t>H. Karl </a:t>
            </a:r>
            <a:r>
              <a:rPr lang="en-GB" altLang="en-US" sz="2000" b="0" dirty="0" err="1">
                <a:latin typeface="Goudy Old Style" panose="02020502050305020303" pitchFamily="18" charset="0"/>
              </a:rPr>
              <a:t>Heidemann</a:t>
            </a:r>
            <a:r>
              <a:rPr lang="en-GB" altLang="en-US" sz="2000" b="0" dirty="0">
                <a:latin typeface="Goudy Old Style" panose="02020502050305020303" pitchFamily="18" charset="0"/>
              </a:rPr>
              <a:t>, </a:t>
            </a:r>
            <a:r>
              <a:rPr lang="en-GB" altLang="en-US" sz="1800" b="0" dirty="0" smtClean="0">
                <a:latin typeface="Goudy Old Style" panose="02020502050305020303" pitchFamily="18" charset="0"/>
              </a:rPr>
              <a:t>GISP, CMS</a:t>
            </a:r>
            <a:endParaRPr lang="en-GB" altLang="en-US" sz="1800" b="0" dirty="0">
              <a:latin typeface="Goudy Old Style" panose="02020502050305020303" pitchFamily="18" charset="0"/>
            </a:endParaRPr>
          </a:p>
          <a:p>
            <a:pPr defTabSz="914400" eaLnBrk="1" hangingPunct="1">
              <a:spcBef>
                <a:spcPts val="200"/>
              </a:spcBef>
              <a:buFont typeface="Arial Unicode MS" panose="020B0604020202020204" pitchFamily="34" charset="-128"/>
              <a:buNone/>
            </a:pPr>
            <a:r>
              <a:rPr lang="en-GB" altLang="en-US" sz="1600" b="0" dirty="0">
                <a:latin typeface="Goudy Old Style" panose="02020502050305020303" pitchFamily="18" charset="0"/>
              </a:rPr>
              <a:t>Physical Scientist</a:t>
            </a:r>
          </a:p>
          <a:p>
            <a:pPr defTabSz="914400" eaLnBrk="1" hangingPunct="1">
              <a:spcBef>
                <a:spcPts val="200"/>
              </a:spcBef>
              <a:buFont typeface="Arial Unicode MS" panose="020B0604020202020204" pitchFamily="34" charset="-128"/>
              <a:buNone/>
            </a:pPr>
            <a:r>
              <a:rPr lang="en-GB" altLang="en-US" sz="1600" b="0" dirty="0">
                <a:latin typeface="Goudy Old Style" panose="02020502050305020303" pitchFamily="18" charset="0"/>
              </a:rPr>
              <a:t>U.S. Geological Survey/EROS</a:t>
            </a:r>
          </a:p>
        </p:txBody>
      </p:sp>
      <p:sp>
        <p:nvSpPr>
          <p:cNvPr id="6" name="Rectangle 4"/>
          <p:cNvSpPr>
            <a:spLocks noChangeArrowheads="1"/>
          </p:cNvSpPr>
          <p:nvPr/>
        </p:nvSpPr>
        <p:spPr bwMode="auto">
          <a:xfrm>
            <a:off x="457200" y="6089542"/>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Trebuchet MS" panose="020B0603020202020204" pitchFamily="34" charset="0"/>
              </a:defRPr>
            </a:lvl1pPr>
            <a:lvl2pPr marL="742950" indent="-285750"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Trebuchet MS" panose="020B0603020202020204" pitchFamily="34" charset="0"/>
              </a:defRPr>
            </a:lvl2pPr>
            <a:lvl3pPr marL="1143000" indent="-228600"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bg1"/>
                </a:solidFill>
                <a:latin typeface="Trebuchet MS" panose="020B0603020202020204" pitchFamily="34" charset="0"/>
              </a:defRPr>
            </a:lvl3pPr>
            <a:lvl4pPr marL="1600200" indent="-228600"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4pPr>
            <a:lvl5pPr marL="2057400" indent="-228600"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9pPr>
          </a:lstStyle>
          <a:p>
            <a:pPr defTabSz="914400" eaLnBrk="1" hangingPunct="1">
              <a:spcBef>
                <a:spcPts val="0"/>
              </a:spcBef>
              <a:buFont typeface="Arial Unicode MS" panose="020B0604020202020204" pitchFamily="34" charset="-128"/>
              <a:buNone/>
            </a:pPr>
            <a:r>
              <a:rPr lang="en-GB" altLang="en-US" sz="1050" b="0" dirty="0" smtClean="0">
                <a:latin typeface="Goudy Old Style" panose="02020502050305020303" pitchFamily="18" charset="0"/>
              </a:rPr>
              <a:t>U.S. Department of the Interior</a:t>
            </a:r>
          </a:p>
          <a:p>
            <a:pPr defTabSz="914400" eaLnBrk="1" hangingPunct="1">
              <a:spcBef>
                <a:spcPts val="0"/>
              </a:spcBef>
              <a:buFont typeface="Arial Unicode MS" panose="020B0604020202020204" pitchFamily="34" charset="-128"/>
              <a:buNone/>
            </a:pPr>
            <a:r>
              <a:rPr lang="en-GB" altLang="en-US" sz="1050" b="0" dirty="0" smtClean="0">
                <a:latin typeface="Goudy Old Style" panose="02020502050305020303" pitchFamily="18" charset="0"/>
              </a:rPr>
              <a:t>U.S. Geological Survey</a:t>
            </a:r>
          </a:p>
        </p:txBody>
      </p:sp>
    </p:spTree>
    <p:extLst>
      <p:ext uri="{BB962C8B-B14F-4D97-AF65-F5344CB8AC3E}">
        <p14:creationId xmlns:p14="http://schemas.microsoft.com/office/powerpoint/2010/main" val="42214280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9875" name="Picture 3" descr="E:\INQUIRIES\RichlandCo\presentation\bwrorth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533400" y="762000"/>
            <a:ext cx="8093075" cy="520185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359874" name="Rectangle 2"/>
          <p:cNvSpPr>
            <a:spLocks noGrp="1" noChangeArrowheads="1"/>
          </p:cNvSpPr>
          <p:nvPr>
            <p:ph type="title"/>
          </p:nvPr>
        </p:nvSpPr>
        <p:spPr>
          <a:xfrm>
            <a:off x="0" y="0"/>
            <a:ext cx="9139237" cy="914400"/>
          </a:xfrm>
        </p:spPr>
        <p:txBody>
          <a:bodyPr lIns="457200" rIns="182880" bIns="182880" anchor="ctr" anchorCtr="0"/>
          <a:lstStyle/>
          <a:p>
            <a:r>
              <a:rPr lang="en-US" altLang="en-US" dirty="0" smtClean="0">
                <a:latin typeface="Goudy Old Style" panose="02020502050305020303" pitchFamily="18" charset="0"/>
              </a:rPr>
              <a:t>Lidar Vegetation Penetration</a:t>
            </a:r>
            <a:endParaRPr lang="en-US" altLang="en-US" dirty="0">
              <a:latin typeface="Goudy Old Style" panose="02020502050305020303" pitchFamily="18" charset="0"/>
            </a:endParaRPr>
          </a:p>
        </p:txBody>
      </p:sp>
      <p:sp useBgFill="1">
        <p:nvSpPr>
          <p:cNvPr id="4" name="TextBox 3"/>
          <p:cNvSpPr txBox="1"/>
          <p:nvPr/>
        </p:nvSpPr>
        <p:spPr>
          <a:xfrm>
            <a:off x="6604252" y="5749927"/>
            <a:ext cx="2028119" cy="215444"/>
          </a:xfrm>
          <a:prstGeom prst="rect">
            <a:avLst/>
          </a:prstGeom>
        </p:spPr>
        <p:txBody>
          <a:bodyPr wrap="none" rtlCol="0">
            <a:spAutoFit/>
          </a:bodyPr>
          <a:lstStyle/>
          <a:p>
            <a:pPr algn="just"/>
            <a:r>
              <a:rPr lang="en-US" sz="800" dirty="0" smtClean="0">
                <a:solidFill>
                  <a:schemeClr val="accent1">
                    <a:lumMod val="40000"/>
                    <a:lumOff val="60000"/>
                  </a:schemeClr>
                </a:solidFill>
                <a:latin typeface="Copperplate Gothic Light" panose="020E0507020206020404" pitchFamily="34" charset="0"/>
              </a:rPr>
              <a:t>Graphic courtesy of EarthData</a:t>
            </a:r>
            <a:endParaRPr lang="en-US" sz="800" dirty="0">
              <a:solidFill>
                <a:schemeClr val="accent1">
                  <a:lumMod val="40000"/>
                  <a:lumOff val="60000"/>
                </a:schemeClr>
              </a:solidFill>
              <a:latin typeface="Copperplate Gothic Light" panose="020E0507020206020404" pitchFamily="34" charset="0"/>
            </a:endParaRPr>
          </a:p>
        </p:txBody>
      </p:sp>
    </p:spTree>
    <p:extLst>
      <p:ext uri="{BB962C8B-B14F-4D97-AF65-F5344CB8AC3E}">
        <p14:creationId xmlns:p14="http://schemas.microsoft.com/office/powerpoint/2010/main" val="8154075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0352" y="758952"/>
            <a:ext cx="8104295" cy="5201853"/>
          </a:xfrm>
          <a:prstGeom prst="rect">
            <a:avLst/>
          </a:prstGeom>
          <a:ln w="12700">
            <a:solidFill>
              <a:schemeClr val="tx1"/>
            </a:solidFill>
          </a:ln>
        </p:spPr>
      </p:pic>
      <p:sp>
        <p:nvSpPr>
          <p:cNvPr id="1359874" name="Rectangle 2"/>
          <p:cNvSpPr>
            <a:spLocks noGrp="1" noChangeArrowheads="1"/>
          </p:cNvSpPr>
          <p:nvPr>
            <p:ph type="title"/>
          </p:nvPr>
        </p:nvSpPr>
        <p:spPr>
          <a:xfrm>
            <a:off x="0" y="0"/>
            <a:ext cx="9139237" cy="914400"/>
          </a:xfrm>
        </p:spPr>
        <p:txBody>
          <a:bodyPr lIns="457200" rIns="182880" bIns="182880" anchor="ctr" anchorCtr="0"/>
          <a:lstStyle/>
          <a:p>
            <a:r>
              <a:rPr lang="en-US" altLang="en-US" dirty="0" smtClean="0">
                <a:latin typeface="Goudy Old Style" panose="02020502050305020303" pitchFamily="18" charset="0"/>
              </a:rPr>
              <a:t>Lidar Vegetation Penetration</a:t>
            </a:r>
            <a:endParaRPr lang="en-US" altLang="en-US" dirty="0">
              <a:latin typeface="Goudy Old Style" panose="02020502050305020303" pitchFamily="18" charset="0"/>
            </a:endParaRPr>
          </a:p>
        </p:txBody>
      </p:sp>
      <p:sp useBgFill="1">
        <p:nvSpPr>
          <p:cNvPr id="5" name="TextBox 4"/>
          <p:cNvSpPr txBox="1"/>
          <p:nvPr/>
        </p:nvSpPr>
        <p:spPr>
          <a:xfrm>
            <a:off x="6606528" y="5742670"/>
            <a:ext cx="2028119" cy="215444"/>
          </a:xfrm>
          <a:prstGeom prst="rect">
            <a:avLst/>
          </a:prstGeom>
        </p:spPr>
        <p:txBody>
          <a:bodyPr wrap="none" rtlCol="0">
            <a:spAutoFit/>
          </a:bodyPr>
          <a:lstStyle/>
          <a:p>
            <a:pPr algn="just"/>
            <a:r>
              <a:rPr lang="en-US" sz="800" dirty="0" smtClean="0">
                <a:solidFill>
                  <a:schemeClr val="accent1">
                    <a:lumMod val="40000"/>
                    <a:lumOff val="60000"/>
                  </a:schemeClr>
                </a:solidFill>
                <a:latin typeface="Copperplate Gothic Light" panose="020E0507020206020404" pitchFamily="34" charset="0"/>
              </a:rPr>
              <a:t>Graphic courtesy of EarthData</a:t>
            </a:r>
            <a:endParaRPr lang="en-US" sz="800" dirty="0">
              <a:solidFill>
                <a:schemeClr val="accent1">
                  <a:lumMod val="40000"/>
                  <a:lumOff val="60000"/>
                </a:schemeClr>
              </a:solidFill>
              <a:latin typeface="Copperplate Gothic Light" panose="020E0507020206020404" pitchFamily="34" charset="0"/>
            </a:endParaRPr>
          </a:p>
        </p:txBody>
      </p:sp>
    </p:spTree>
    <p:extLst>
      <p:ext uri="{BB962C8B-B14F-4D97-AF65-F5344CB8AC3E}">
        <p14:creationId xmlns:p14="http://schemas.microsoft.com/office/powerpoint/2010/main" val="1415684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917575"/>
          </a:xfrm>
          <a:extLst>
            <a:ext uri="{91240B29-F687-4F45-9708-019B960494DF}">
              <a14:hiddenLine xmlns:a14="http://schemas.microsoft.com/office/drawing/2010/main" w="12700">
                <a:solidFill>
                  <a:srgbClr val="000000"/>
                </a:solidFill>
                <a:round/>
                <a:headEnd/>
                <a:tailEnd/>
              </a14:hiddenLine>
            </a:ext>
          </a:extLst>
        </p:spPr>
        <p:txBody>
          <a:bodyPr lIns="457200" rIns="182880" bIns="182880" anchor="ctr" anchorCtr="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smtClean="0">
                <a:latin typeface="Goudy Old Style" panose="02020502050305020303" pitchFamily="18" charset="0"/>
              </a:rPr>
              <a:t>But …</a:t>
            </a:r>
            <a:endParaRPr lang="en-GB" altLang="en-US" baseline="-25000" dirty="0" smtClean="0">
              <a:latin typeface="Goudy Old Style" panose="02020502050305020303" pitchFamily="18" charset="0"/>
            </a:endParaRPr>
          </a:p>
        </p:txBody>
      </p:sp>
      <p:sp>
        <p:nvSpPr>
          <p:cNvPr id="5123" name="Rectangle 3"/>
          <p:cNvSpPr>
            <a:spLocks noGrp="1" noChangeArrowheads="1"/>
          </p:cNvSpPr>
          <p:nvPr>
            <p:ph type="body" idx="1"/>
          </p:nvPr>
        </p:nvSpPr>
        <p:spPr>
          <a:xfrm>
            <a:off x="457200" y="914400"/>
            <a:ext cx="8229600" cy="5105400"/>
          </a:xfrm>
          <a:extLst>
            <a:ext uri="{91240B29-F687-4F45-9708-019B960494DF}">
              <a14:hiddenLine xmlns:a14="http://schemas.microsoft.com/office/drawing/2010/main" w="12700">
                <a:solidFill>
                  <a:srgbClr val="000000"/>
                </a:solidFill>
                <a:round/>
                <a:headEnd/>
                <a:tailEnd/>
              </a14:hiddenLine>
            </a:ext>
          </a:extLst>
        </p:spPr>
        <p:txBody>
          <a:bodyPr tIns="0" bIns="0"/>
          <a:lstStyle/>
          <a:p>
            <a:pPr>
              <a:spcBef>
                <a:spcPts val="600"/>
              </a:spcBef>
              <a:spcAft>
                <a:spcPts val="600"/>
              </a:spcAft>
              <a:defRPr/>
            </a:pPr>
            <a:r>
              <a:rPr lang="en-US" sz="2200" b="0" dirty="0" smtClean="0">
                <a:latin typeface="Goudy Old Style" panose="02020502050305020303" pitchFamily="18" charset="0"/>
              </a:rPr>
              <a:t>Unlike photogrammetry, </a:t>
            </a:r>
            <a:r>
              <a:rPr lang="en-US" sz="2200" b="0" dirty="0" err="1" smtClean="0">
                <a:latin typeface="Goudy Old Style" panose="02020502050305020303" pitchFamily="18" charset="0"/>
              </a:rPr>
              <a:t>lidar</a:t>
            </a:r>
            <a:r>
              <a:rPr lang="en-US" sz="2200" b="0" dirty="0" smtClean="0">
                <a:latin typeface="Goudy Old Style" panose="02020502050305020303" pitchFamily="18" charset="0"/>
              </a:rPr>
              <a:t> is a user-independent measurement.</a:t>
            </a:r>
          </a:p>
          <a:p>
            <a:pPr>
              <a:spcBef>
                <a:spcPts val="600"/>
              </a:spcBef>
              <a:spcAft>
                <a:spcPts val="600"/>
              </a:spcAft>
              <a:defRPr/>
            </a:pPr>
            <a:r>
              <a:rPr lang="en-US" sz="2200" b="0" dirty="0" smtClean="0">
                <a:latin typeface="Goudy Old Style" panose="02020502050305020303" pitchFamily="18" charset="0"/>
              </a:rPr>
              <a:t>In photogrammetry, the operator selects a location for a point or vertex in the image, and then measures the elevation </a:t>
            </a:r>
            <a:r>
              <a:rPr lang="en-US" sz="2200" b="0" i="1" u="sng" dirty="0" smtClean="0">
                <a:latin typeface="Goudy Old Style" panose="02020502050305020303" pitchFamily="18" charset="0"/>
              </a:rPr>
              <a:t>at that point</a:t>
            </a:r>
            <a:r>
              <a:rPr lang="en-US" sz="2200" b="0" i="1" dirty="0" smtClean="0">
                <a:latin typeface="Goudy Old Style" panose="02020502050305020303" pitchFamily="18" charset="0"/>
              </a:rPr>
              <a:t>.</a:t>
            </a:r>
            <a:endParaRPr lang="en-US" sz="2200" b="0" dirty="0" smtClean="0">
              <a:latin typeface="Goudy Old Style" panose="02020502050305020303" pitchFamily="18" charset="0"/>
            </a:endParaRPr>
          </a:p>
          <a:p>
            <a:pPr>
              <a:spcBef>
                <a:spcPts val="600"/>
              </a:spcBef>
              <a:spcAft>
                <a:spcPts val="600"/>
              </a:spcAft>
              <a:defRPr/>
            </a:pPr>
            <a:r>
              <a:rPr lang="en-US" sz="2200" b="0" dirty="0" smtClean="0">
                <a:latin typeface="Goudy Old Style" panose="02020502050305020303" pitchFamily="18" charset="0"/>
              </a:rPr>
              <a:t>Although lidar does acquire data in a semi-regular pattern, the locations of the points are functionally random.</a:t>
            </a:r>
          </a:p>
          <a:p>
            <a:pPr>
              <a:spcBef>
                <a:spcPts val="600"/>
              </a:spcBef>
              <a:spcAft>
                <a:spcPts val="600"/>
              </a:spcAft>
              <a:defRPr/>
            </a:pPr>
            <a:r>
              <a:rPr lang="en-US" sz="2200" b="0" dirty="0" smtClean="0">
                <a:latin typeface="Goudy Old Style" panose="02020502050305020303" pitchFamily="18" charset="0"/>
              </a:rPr>
              <a:t>So, lidar</a:t>
            </a:r>
            <a:r>
              <a:rPr lang="en-US" sz="2200" b="0" i="1" dirty="0" smtClean="0">
                <a:latin typeface="Goudy Old Style" panose="02020502050305020303" pitchFamily="18" charset="0"/>
              </a:rPr>
              <a:t> </a:t>
            </a:r>
            <a:r>
              <a:rPr lang="en-US" sz="2200" b="0" i="1" u="sng" dirty="0" smtClean="0">
                <a:latin typeface="Goudy Old Style" panose="02020502050305020303" pitchFamily="18" charset="0"/>
              </a:rPr>
              <a:t>by itself</a:t>
            </a:r>
            <a:r>
              <a:rPr lang="en-US" sz="2200" b="0" i="1" dirty="0" smtClean="0">
                <a:latin typeface="Goudy Old Style" panose="02020502050305020303" pitchFamily="18" charset="0"/>
              </a:rPr>
              <a:t> </a:t>
            </a:r>
            <a:r>
              <a:rPr lang="en-US" sz="2200" b="0" dirty="0" smtClean="0">
                <a:latin typeface="Goudy Old Style" panose="02020502050305020303" pitchFamily="18" charset="0"/>
              </a:rPr>
              <a:t>cannot trace a stream bank or centerline.</a:t>
            </a:r>
          </a:p>
          <a:p>
            <a:pPr lvl="1">
              <a:spcBef>
                <a:spcPts val="0"/>
              </a:spcBef>
              <a:spcAft>
                <a:spcPts val="600"/>
              </a:spcAft>
              <a:defRPr/>
            </a:pPr>
            <a:r>
              <a:rPr lang="en-US" sz="2000" b="0" dirty="0" smtClean="0">
                <a:latin typeface="Goudy Old Style" panose="02020502050305020303" pitchFamily="18" charset="0"/>
              </a:rPr>
              <a:t>Hydrographic Breaklines are needed to define this detail!</a:t>
            </a:r>
          </a:p>
          <a:p>
            <a:pPr lvl="1">
              <a:spcBef>
                <a:spcPts val="0"/>
              </a:spcBef>
              <a:spcAft>
                <a:spcPts val="600"/>
              </a:spcAft>
              <a:defRPr/>
            </a:pPr>
            <a:r>
              <a:rPr lang="en-US" sz="2000" b="0" dirty="0" smtClean="0">
                <a:latin typeface="Goudy Old Style" panose="02020502050305020303" pitchFamily="18" charset="0"/>
              </a:rPr>
              <a:t>This must be done after the fact by a human operator</a:t>
            </a:r>
          </a:p>
          <a:p>
            <a:pPr lvl="1">
              <a:spcBef>
                <a:spcPts val="0"/>
              </a:spcBef>
              <a:spcAft>
                <a:spcPts val="600"/>
              </a:spcAft>
              <a:defRPr/>
            </a:pPr>
            <a:r>
              <a:rPr lang="en-US" sz="2000" b="0" dirty="0" smtClean="0">
                <a:latin typeface="Goudy Old Style" panose="02020502050305020303" pitchFamily="18" charset="0"/>
              </a:rPr>
              <a:t>Once delineated horizontally, elevations can be conflated to the vertices.</a:t>
            </a:r>
          </a:p>
          <a:p>
            <a:pPr lvl="1">
              <a:spcBef>
                <a:spcPts val="0"/>
              </a:spcBef>
              <a:spcAft>
                <a:spcPts val="600"/>
              </a:spcAft>
              <a:defRPr/>
            </a:pPr>
            <a:r>
              <a:rPr lang="en-US" sz="2000" b="0" dirty="0" smtClean="0">
                <a:latin typeface="Goudy Old Style" panose="02020502050305020303" pitchFamily="18" charset="0"/>
              </a:rPr>
              <a:t>Automatic breakline extraction methods have been researched for years; the search continues … </a:t>
            </a:r>
          </a:p>
        </p:txBody>
      </p:sp>
    </p:spTree>
    <p:extLst>
      <p:ext uri="{BB962C8B-B14F-4D97-AF65-F5344CB8AC3E}">
        <p14:creationId xmlns:p14="http://schemas.microsoft.com/office/powerpoint/2010/main" val="2062300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917575"/>
          </a:xfrm>
          <a:extLst>
            <a:ext uri="{91240B29-F687-4F45-9708-019B960494DF}">
              <a14:hiddenLine xmlns:a14="http://schemas.microsoft.com/office/drawing/2010/main" w="12700">
                <a:solidFill>
                  <a:srgbClr val="000000"/>
                </a:solidFill>
                <a:round/>
                <a:headEnd/>
                <a:tailEnd/>
              </a14:hiddenLine>
            </a:ext>
          </a:extLst>
        </p:spPr>
        <p:txBody>
          <a:bodyPr lIns="457200" rIns="182880" bIns="182880" anchor="ctr" anchorCtr="0"/>
          <a:lstStyle/>
          <a:p>
            <a:pPr defTabSz="457200"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smtClean="0">
                <a:latin typeface="Goudy Old Style" panose="02020502050305020303" pitchFamily="18" charset="0"/>
              </a:rPr>
              <a:t>Some Slippery Terms</a:t>
            </a:r>
            <a:endParaRPr lang="en-GB" altLang="en-US" baseline="-25000" dirty="0" smtClean="0">
              <a:latin typeface="Goudy Old Style" panose="02020502050305020303" pitchFamily="18" charset="0"/>
            </a:endParaRPr>
          </a:p>
        </p:txBody>
      </p:sp>
      <p:sp>
        <p:nvSpPr>
          <p:cNvPr id="12" name="Rectangle 3"/>
          <p:cNvSpPr txBox="1">
            <a:spLocks noChangeArrowheads="1"/>
          </p:cNvSpPr>
          <p:nvPr/>
        </p:nvSpPr>
        <p:spPr bwMode="auto">
          <a:xfrm>
            <a:off x="457200" y="914400"/>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spcBef>
                <a:spcPct val="20000"/>
              </a:spcBef>
              <a:spcAft>
                <a:spcPct val="0"/>
              </a:spcAft>
              <a:buClr>
                <a:schemeClr val="bg1"/>
              </a:buClr>
              <a:buSzPct val="80000"/>
              <a:buFont typeface="Arial Unicode MS"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a:lstStyle>
          <a:p>
            <a:pPr marL="0" indent="-223837" defTabSz="914400">
              <a:spcBef>
                <a:spcPts val="600"/>
              </a:spcBef>
              <a:spcAft>
                <a:spcPts val="600"/>
              </a:spcAft>
              <a:buNone/>
              <a:defRPr/>
            </a:pPr>
            <a:r>
              <a:rPr lang="en-US" altLang="en-US" sz="2000" b="0" kern="0" dirty="0" smtClean="0">
                <a:latin typeface="Goudy Old Style" panose="02020502050305020303" pitchFamily="18" charset="0"/>
              </a:rPr>
              <a:t>(depending on who and where you are)</a:t>
            </a:r>
          </a:p>
          <a:p>
            <a:pPr marL="461963" lvl="1" defTabSz="914400">
              <a:spcBef>
                <a:spcPts val="1200"/>
              </a:spcBef>
              <a:spcAft>
                <a:spcPts val="600"/>
              </a:spcAft>
              <a:defRPr/>
            </a:pPr>
            <a:r>
              <a:rPr lang="en-US" altLang="en-US" sz="2200" b="0" kern="0" dirty="0" smtClean="0">
                <a:latin typeface="Goudy Old Style" panose="02020502050305020303" pitchFamily="18" charset="0"/>
              </a:rPr>
              <a:t>DTM: Digital Terrain Model</a:t>
            </a:r>
          </a:p>
          <a:p>
            <a:pPr marL="739775" lvl="2" indent="-277813" defTabSz="914400">
              <a:spcBef>
                <a:spcPts val="0"/>
              </a:spcBef>
              <a:spcAft>
                <a:spcPts val="600"/>
              </a:spcAft>
              <a:defRPr/>
            </a:pPr>
            <a:r>
              <a:rPr lang="en-US" altLang="en-US" b="0" kern="0" dirty="0" smtClean="0">
                <a:latin typeface="Goudy Old Style" panose="02020502050305020303" pitchFamily="18" charset="0"/>
              </a:rPr>
              <a:t>Traditionally, DTMs </a:t>
            </a:r>
            <a:r>
              <a:rPr lang="en-US" altLang="en-US" b="0" kern="0" dirty="0">
                <a:latin typeface="Goudy Old Style" panose="02020502050305020303" pitchFamily="18" charset="0"/>
              </a:rPr>
              <a:t>a</a:t>
            </a:r>
            <a:r>
              <a:rPr lang="en-US" altLang="en-US" b="0" kern="0" dirty="0" smtClean="0">
                <a:latin typeface="Goudy Old Style" panose="02020502050305020303" pitchFamily="18" charset="0"/>
              </a:rPr>
              <a:t>re the output from stereo compilation of vector </a:t>
            </a:r>
            <a:r>
              <a:rPr lang="en-US" altLang="en-US" b="0" kern="0" dirty="0" err="1" smtClean="0">
                <a:latin typeface="Goudy Old Style" panose="02020502050305020303" pitchFamily="18" charset="0"/>
              </a:rPr>
              <a:t>masspoints</a:t>
            </a:r>
            <a:r>
              <a:rPr lang="en-US" altLang="en-US" b="0" kern="0" dirty="0" smtClean="0">
                <a:latin typeface="Goudy Old Style" panose="02020502050305020303" pitchFamily="18" charset="0"/>
              </a:rPr>
              <a:t> and breaklines. </a:t>
            </a:r>
          </a:p>
          <a:p>
            <a:pPr marL="739775" lvl="2" indent="-277813" defTabSz="914400">
              <a:spcBef>
                <a:spcPts val="0"/>
              </a:spcBef>
              <a:spcAft>
                <a:spcPts val="600"/>
              </a:spcAft>
              <a:defRPr/>
            </a:pPr>
            <a:r>
              <a:rPr lang="en-US" altLang="en-US" b="0" kern="0" dirty="0" smtClean="0">
                <a:latin typeface="Goudy Old Style" panose="02020502050305020303" pitchFamily="18" charset="0"/>
              </a:rPr>
              <a:t>DTMs would be used to create DEMs, which in turn </a:t>
            </a:r>
            <a:r>
              <a:rPr lang="en-US" altLang="en-US" b="0" kern="0" dirty="0">
                <a:latin typeface="Goudy Old Style" panose="02020502050305020303" pitchFamily="18" charset="0"/>
              </a:rPr>
              <a:t>would </a:t>
            </a:r>
            <a:r>
              <a:rPr lang="en-US" altLang="en-US" b="0" kern="0" dirty="0" smtClean="0">
                <a:latin typeface="Goudy Old Style" panose="02020502050305020303" pitchFamily="18" charset="0"/>
              </a:rPr>
              <a:t>be used to create contours.</a:t>
            </a:r>
          </a:p>
          <a:p>
            <a:pPr marL="461963" lvl="1" defTabSz="914400">
              <a:spcBef>
                <a:spcPts val="1800"/>
              </a:spcBef>
              <a:spcAft>
                <a:spcPts val="600"/>
              </a:spcAft>
              <a:defRPr/>
            </a:pPr>
            <a:r>
              <a:rPr lang="en-US" altLang="en-US" sz="2200" b="0" kern="0" dirty="0" smtClean="0">
                <a:latin typeface="Goudy Old Style" panose="02020502050305020303" pitchFamily="18" charset="0"/>
              </a:rPr>
              <a:t>DEM: Digital Elevation Model</a:t>
            </a:r>
          </a:p>
          <a:p>
            <a:pPr marL="739775" lvl="2" indent="-277813" defTabSz="914400">
              <a:spcBef>
                <a:spcPts val="0"/>
              </a:spcBef>
              <a:spcAft>
                <a:spcPts val="600"/>
              </a:spcAft>
              <a:defRPr/>
            </a:pPr>
            <a:r>
              <a:rPr lang="en-US" altLang="en-US" b="0" kern="0" dirty="0" smtClean="0">
                <a:latin typeface="Goudy Old Style" panose="02020502050305020303" pitchFamily="18" charset="0"/>
              </a:rPr>
              <a:t>A continuous raster surface model of the “bare-earth surface”</a:t>
            </a:r>
          </a:p>
          <a:p>
            <a:pPr marL="739775" lvl="2" indent="-277813" defTabSz="914400">
              <a:spcBef>
                <a:spcPts val="0"/>
              </a:spcBef>
              <a:spcAft>
                <a:spcPts val="600"/>
              </a:spcAft>
              <a:defRPr/>
            </a:pPr>
            <a:r>
              <a:rPr lang="en-US" altLang="en-US" b="0" kern="0" dirty="0" smtClean="0">
                <a:latin typeface="Goudy Old Style" panose="02020502050305020303" pitchFamily="18" charset="0"/>
              </a:rPr>
              <a:t>Bare-earth surface can mean many different things</a:t>
            </a:r>
          </a:p>
          <a:p>
            <a:pPr marL="461963" lvl="1" defTabSz="914400">
              <a:spcBef>
                <a:spcPts val="1800"/>
              </a:spcBef>
              <a:spcAft>
                <a:spcPts val="600"/>
              </a:spcAft>
              <a:defRPr/>
            </a:pPr>
            <a:r>
              <a:rPr lang="en-US" altLang="en-US" sz="2200" b="0" kern="0" dirty="0" smtClean="0">
                <a:latin typeface="Goudy Old Style" panose="02020502050305020303" pitchFamily="18" charset="0"/>
              </a:rPr>
              <a:t>DSM</a:t>
            </a:r>
            <a:r>
              <a:rPr lang="en-US" altLang="en-US" sz="2200" b="0" kern="0" dirty="0">
                <a:latin typeface="Goudy Old Style" panose="02020502050305020303" pitchFamily="18" charset="0"/>
              </a:rPr>
              <a:t>: Digital Surface </a:t>
            </a:r>
            <a:r>
              <a:rPr lang="en-US" altLang="en-US" sz="2200" b="0" kern="0" dirty="0" smtClean="0">
                <a:latin typeface="Goudy Old Style" panose="02020502050305020303" pitchFamily="18" charset="0"/>
              </a:rPr>
              <a:t>Model</a:t>
            </a:r>
          </a:p>
          <a:p>
            <a:pPr marL="739775" lvl="2" indent="-277813" defTabSz="914400">
              <a:spcBef>
                <a:spcPts val="0"/>
              </a:spcBef>
              <a:spcAft>
                <a:spcPts val="600"/>
              </a:spcAft>
              <a:defRPr/>
            </a:pPr>
            <a:r>
              <a:rPr lang="en-US" altLang="en-US" b="0" kern="0" dirty="0" smtClean="0">
                <a:latin typeface="Goudy Old Style" panose="02020502050305020303" pitchFamily="18" charset="0"/>
              </a:rPr>
              <a:t>A continuous raster surface of something other than the bare-earth, e.g., top of canopy.</a:t>
            </a:r>
            <a:endParaRPr lang="en-US" altLang="en-US" b="0" kern="0" dirty="0">
              <a:latin typeface="Goudy Old Style" panose="02020502050305020303" pitchFamily="18" charset="0"/>
            </a:endParaRPr>
          </a:p>
          <a:p>
            <a:pPr marL="461963" lvl="1" defTabSz="914400">
              <a:spcBef>
                <a:spcPts val="600"/>
              </a:spcBef>
              <a:spcAft>
                <a:spcPts val="600"/>
              </a:spcAft>
              <a:defRPr/>
            </a:pPr>
            <a:endParaRPr lang="en-US" altLang="en-US" b="0" kern="0" dirty="0" smtClean="0">
              <a:latin typeface="Goudy Old Style" panose="02020502050305020303" pitchFamily="18" charset="0"/>
            </a:endParaRPr>
          </a:p>
        </p:txBody>
      </p:sp>
    </p:spTree>
    <p:extLst>
      <p:ext uri="{BB962C8B-B14F-4D97-AF65-F5344CB8AC3E}">
        <p14:creationId xmlns:p14="http://schemas.microsoft.com/office/powerpoint/2010/main" val="325519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917575"/>
          </a:xfrm>
          <a:extLst>
            <a:ext uri="{91240B29-F687-4F45-9708-019B960494DF}">
              <a14:hiddenLine xmlns:a14="http://schemas.microsoft.com/office/drawing/2010/main" w="12700">
                <a:solidFill>
                  <a:srgbClr val="000000"/>
                </a:solidFill>
                <a:round/>
                <a:headEnd/>
                <a:tailEnd/>
              </a14:hiddenLine>
            </a:ext>
          </a:extLst>
        </p:spPr>
        <p:txBody>
          <a:bodyPr lIns="457200" rIns="182880" bIns="182880" anchor="ctr" anchorCtr="0"/>
          <a:lstStyle/>
          <a:p>
            <a:pPr defTabSz="457200"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smtClean="0">
                <a:latin typeface="Goudy Old Style" panose="02020502050305020303" pitchFamily="18" charset="0"/>
              </a:rPr>
              <a:t>Classic Stereo DTM</a:t>
            </a:r>
            <a:endParaRPr lang="en-GB" altLang="en-US" baseline="-25000" dirty="0" smtClean="0">
              <a:latin typeface="Goudy Old Style" panose="02020502050305020303" pitchFamily="18" charset="0"/>
            </a:endParaRPr>
          </a:p>
        </p:txBody>
      </p:sp>
      <p:grpSp>
        <p:nvGrpSpPr>
          <p:cNvPr id="6" name="Group 5"/>
          <p:cNvGrpSpPr/>
          <p:nvPr/>
        </p:nvGrpSpPr>
        <p:grpSpPr>
          <a:xfrm>
            <a:off x="228601" y="746232"/>
            <a:ext cx="8534399" cy="4490232"/>
            <a:chOff x="228601" y="670032"/>
            <a:chExt cx="8534399" cy="4490232"/>
          </a:xfrm>
        </p:grpSpPr>
        <p:pic>
          <p:nvPicPr>
            <p:cNvPr id="3" name="Picture 2"/>
            <p:cNvPicPr>
              <a:picLocks noChangeAspect="1"/>
            </p:cNvPicPr>
            <p:nvPr/>
          </p:nvPicPr>
          <p:blipFill>
            <a:blip r:embed="rId3"/>
            <a:stretch>
              <a:fillRect/>
            </a:stretch>
          </p:blipFill>
          <p:spPr>
            <a:xfrm>
              <a:off x="228601" y="762000"/>
              <a:ext cx="5187469" cy="4398264"/>
            </a:xfrm>
            <a:prstGeom prst="rect">
              <a:avLst/>
            </a:prstGeom>
            <a:ln w="25400">
              <a:solidFill>
                <a:schemeClr val="accent3"/>
              </a:solidFill>
            </a:ln>
          </p:spPr>
        </p:pic>
        <p:sp>
          <p:nvSpPr>
            <p:cNvPr id="8" name="Rectangle 3"/>
            <p:cNvSpPr txBox="1">
              <a:spLocks noChangeArrowheads="1"/>
            </p:cNvSpPr>
            <p:nvPr/>
          </p:nvSpPr>
          <p:spPr bwMode="auto">
            <a:xfrm>
              <a:off x="5334000" y="670032"/>
              <a:ext cx="3429000" cy="685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spcBef>
                  <a:spcPct val="20000"/>
                </a:spcBef>
                <a:spcAft>
                  <a:spcPct val="0"/>
                </a:spcAft>
                <a:buClr>
                  <a:schemeClr val="bg1"/>
                </a:buClr>
                <a:buSzPct val="80000"/>
                <a:buFont typeface="Arial Unicode MS"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a:lstStyle>
            <a:p>
              <a:pPr marL="176213" lvl="1" indent="0" defTabSz="914400">
                <a:spcBef>
                  <a:spcPts val="600"/>
                </a:spcBef>
                <a:spcAft>
                  <a:spcPts val="600"/>
                </a:spcAft>
                <a:buNone/>
                <a:defRPr/>
              </a:pPr>
              <a:r>
                <a:rPr lang="en-US" altLang="en-US" sz="2000" b="0" kern="0" dirty="0" smtClean="0">
                  <a:latin typeface="Goudy Old Style" panose="02020502050305020303" pitchFamily="18" charset="0"/>
                </a:rPr>
                <a:t>Vector </a:t>
              </a:r>
              <a:r>
                <a:rPr lang="en-US" altLang="en-US" sz="2000" b="0" kern="0" dirty="0" err="1" smtClean="0">
                  <a:latin typeface="Goudy Old Style" panose="02020502050305020303" pitchFamily="18" charset="0"/>
                </a:rPr>
                <a:t>masspoints</a:t>
              </a:r>
              <a:r>
                <a:rPr lang="en-US" altLang="en-US" sz="2000" b="0" kern="0" dirty="0" smtClean="0">
                  <a:latin typeface="Goudy Old Style" panose="02020502050305020303" pitchFamily="18" charset="0"/>
                </a:rPr>
                <a:t> and breaklines: not a surface.</a:t>
              </a:r>
            </a:p>
          </p:txBody>
        </p:sp>
      </p:grpSp>
      <p:grpSp>
        <p:nvGrpSpPr>
          <p:cNvPr id="5" name="Group 4"/>
          <p:cNvGrpSpPr/>
          <p:nvPr/>
        </p:nvGrpSpPr>
        <p:grpSpPr>
          <a:xfrm>
            <a:off x="228600" y="1447800"/>
            <a:ext cx="8686800" cy="4543100"/>
            <a:chOff x="228600" y="1640926"/>
            <a:chExt cx="8686800" cy="4543100"/>
          </a:xfrm>
        </p:grpSpPr>
        <p:pic>
          <p:nvPicPr>
            <p:cNvPr id="4" name="Picture 3"/>
            <p:cNvPicPr>
              <a:picLocks noChangeAspect="1"/>
            </p:cNvPicPr>
            <p:nvPr/>
          </p:nvPicPr>
          <p:blipFill>
            <a:blip r:embed="rId4"/>
            <a:stretch>
              <a:fillRect/>
            </a:stretch>
          </p:blipFill>
          <p:spPr>
            <a:xfrm>
              <a:off x="3733800" y="1640926"/>
              <a:ext cx="5181600" cy="4393289"/>
            </a:xfrm>
            <a:prstGeom prst="rect">
              <a:avLst/>
            </a:prstGeom>
            <a:ln w="25400">
              <a:solidFill>
                <a:schemeClr val="accent3"/>
              </a:solidFill>
            </a:ln>
          </p:spPr>
        </p:pic>
        <p:sp>
          <p:nvSpPr>
            <p:cNvPr id="12" name="Rectangle 3"/>
            <p:cNvSpPr txBox="1">
              <a:spLocks noChangeArrowheads="1"/>
            </p:cNvSpPr>
            <p:nvPr/>
          </p:nvSpPr>
          <p:spPr bwMode="auto">
            <a:xfrm>
              <a:off x="228600" y="5498224"/>
              <a:ext cx="3429000" cy="685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spcBef>
                  <a:spcPct val="20000"/>
                </a:spcBef>
                <a:spcAft>
                  <a:spcPct val="0"/>
                </a:spcAft>
                <a:buClr>
                  <a:schemeClr val="bg1"/>
                </a:buClr>
                <a:buSzPct val="80000"/>
                <a:buFont typeface="Arial Unicode MS"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a:lstStyle>
            <a:p>
              <a:pPr marL="176213" lvl="1" indent="0" algn="r" defTabSz="914400">
                <a:spcBef>
                  <a:spcPts val="600"/>
                </a:spcBef>
                <a:spcAft>
                  <a:spcPts val="600"/>
                </a:spcAft>
                <a:buNone/>
                <a:defRPr/>
              </a:pPr>
              <a:r>
                <a:rPr lang="en-US" altLang="en-US" sz="2000" b="0" kern="0" dirty="0">
                  <a:latin typeface="Goudy Old Style" panose="02020502050305020303" pitchFamily="18" charset="0"/>
                </a:rPr>
                <a:t>C</a:t>
              </a:r>
              <a:r>
                <a:rPr lang="en-US" altLang="en-US" sz="2000" b="0" kern="0" dirty="0" smtClean="0">
                  <a:latin typeface="Goudy Old Style" panose="02020502050305020303" pitchFamily="18" charset="0"/>
                </a:rPr>
                <a:t>ontours typically</a:t>
              </a:r>
              <a:br>
                <a:rPr lang="en-US" altLang="en-US" sz="2000" b="0" kern="0" dirty="0" smtClean="0">
                  <a:latin typeface="Goudy Old Style" panose="02020502050305020303" pitchFamily="18" charset="0"/>
                </a:rPr>
              </a:br>
              <a:r>
                <a:rPr lang="en-US" altLang="en-US" sz="2000" b="0" kern="0" dirty="0" smtClean="0">
                  <a:latin typeface="Goudy Old Style" panose="02020502050305020303" pitchFamily="18" charset="0"/>
                </a:rPr>
                <a:t>derived from the DTM</a:t>
              </a:r>
            </a:p>
          </p:txBody>
        </p:sp>
      </p:grpSp>
      <p:sp>
        <p:nvSpPr>
          <p:cNvPr id="9" name="TextBox 8"/>
          <p:cNvSpPr txBox="1"/>
          <p:nvPr/>
        </p:nvSpPr>
        <p:spPr>
          <a:xfrm>
            <a:off x="6781800" y="5943600"/>
            <a:ext cx="2362200" cy="246221"/>
          </a:xfrm>
          <a:prstGeom prst="rect">
            <a:avLst/>
          </a:prstGeom>
          <a:noFill/>
          <a:ln>
            <a:noFill/>
          </a:ln>
        </p:spPr>
        <p:txBody>
          <a:bodyPr wrap="square" rtlCol="0">
            <a:spAutoFit/>
          </a:bodyPr>
          <a:lstStyle/>
          <a:p>
            <a:pPr algn="r"/>
            <a:r>
              <a:rPr lang="en-US" sz="1000" dirty="0" smtClean="0">
                <a:solidFill>
                  <a:schemeClr val="accent3"/>
                </a:solidFill>
                <a:latin typeface="Goudy Old Style" panose="02020502050305020303" pitchFamily="18" charset="0"/>
              </a:rPr>
              <a:t>(Images adapted from Heidemann, 2012)</a:t>
            </a:r>
            <a:endParaRPr lang="en-US" sz="1000" dirty="0">
              <a:solidFill>
                <a:schemeClr val="accent3"/>
              </a:solidFill>
              <a:latin typeface="Goudy Old Style" panose="02020502050305020303" pitchFamily="18" charset="0"/>
            </a:endParaRPr>
          </a:p>
        </p:txBody>
      </p:sp>
    </p:spTree>
    <p:extLst>
      <p:ext uri="{BB962C8B-B14F-4D97-AF65-F5344CB8AC3E}">
        <p14:creationId xmlns:p14="http://schemas.microsoft.com/office/powerpoint/2010/main" val="2356303750"/>
      </p:ext>
    </p:extLst>
  </p:cSld>
  <p:clrMapOvr>
    <a:masterClrMapping/>
  </p:clrMapOvr>
  <mc:AlternateContent xmlns:mc="http://schemas.openxmlformats.org/markup-compatibility/2006" xmlns:p14="http://schemas.microsoft.com/office/powerpoint/2010/main">
    <mc:Choice Requires="p14">
      <p:transition spd="slow" p14:dur="1500">
        <p:pull dir="d"/>
      </p:transition>
    </mc:Choice>
    <mc:Fallback xmlns="">
      <p:transition spd="slow">
        <p:pull dir="d"/>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9144000" cy="914400"/>
          </a:xfrm>
        </p:spPr>
        <p:txBody>
          <a:bodyPr lIns="457200" rIns="182880" bIns="182880" anchor="ctr" anchorCtr="0"/>
          <a:lstStyle/>
          <a:p>
            <a:r>
              <a:rPr lang="en-US" altLang="en-US" dirty="0" smtClean="0">
                <a:latin typeface="Goudy Old Style" panose="02020502050305020303" pitchFamily="18" charset="0"/>
              </a:rPr>
              <a:t>DSM versus DEM</a:t>
            </a:r>
            <a:endParaRPr lang="en-US" altLang="en-US" dirty="0">
              <a:latin typeface="Goudy Old Style" panose="02020502050305020303" pitchFamily="18" charset="0"/>
            </a:endParaRPr>
          </a:p>
        </p:txBody>
      </p:sp>
      <p:pic>
        <p:nvPicPr>
          <p:cNvPr id="3075" name="Picture 3" descr="E:\Marketing\ITAMStLouis\Presentation\Images\Can3D.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495300" y="864235"/>
            <a:ext cx="8153400" cy="52317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txBox="1">
            <a:spLocks noChangeArrowheads="1"/>
          </p:cNvSpPr>
          <p:nvPr/>
        </p:nvSpPr>
        <p:spPr bwMode="auto">
          <a:xfrm>
            <a:off x="1359976" y="1524000"/>
            <a:ext cx="3200400" cy="685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spcBef>
                <a:spcPct val="20000"/>
              </a:spcBef>
              <a:spcAft>
                <a:spcPct val="0"/>
              </a:spcAft>
              <a:buClr>
                <a:schemeClr val="bg1"/>
              </a:buClr>
              <a:buSzPct val="80000"/>
              <a:buFont typeface="Arial Unicode MS"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a:lstStyle>
          <a:p>
            <a:pPr marL="176213" lvl="1" indent="0" algn="ctr" defTabSz="914400">
              <a:spcBef>
                <a:spcPts val="600"/>
              </a:spcBef>
              <a:spcAft>
                <a:spcPts val="600"/>
              </a:spcAft>
              <a:buNone/>
              <a:defRPr/>
            </a:pPr>
            <a:r>
              <a:rPr lang="en-US" altLang="en-US" sz="2000" b="0" kern="0" dirty="0" smtClean="0">
                <a:latin typeface="Goudy Old Style" panose="02020502050305020303" pitchFamily="18" charset="0"/>
              </a:rPr>
              <a:t>DSM: First-Return Surface</a:t>
            </a:r>
            <a:br>
              <a:rPr lang="en-US" altLang="en-US" sz="2000" b="0" kern="0" dirty="0" smtClean="0">
                <a:latin typeface="Goudy Old Style" panose="02020502050305020303" pitchFamily="18" charset="0"/>
              </a:rPr>
            </a:br>
            <a:r>
              <a:rPr lang="en-US" altLang="en-US" sz="2000" b="0" kern="0" dirty="0" smtClean="0">
                <a:latin typeface="Goudy Old Style" panose="02020502050305020303" pitchFamily="18" charset="0"/>
              </a:rPr>
              <a:t>Top of Canopy</a:t>
            </a:r>
          </a:p>
        </p:txBody>
      </p:sp>
      <p:sp>
        <p:nvSpPr>
          <p:cNvPr id="5" name="Rectangle 3"/>
          <p:cNvSpPr txBox="1">
            <a:spLocks noChangeArrowheads="1"/>
          </p:cNvSpPr>
          <p:nvPr/>
        </p:nvSpPr>
        <p:spPr bwMode="auto">
          <a:xfrm>
            <a:off x="4542295" y="5029200"/>
            <a:ext cx="3429000" cy="685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spcBef>
                <a:spcPct val="20000"/>
              </a:spcBef>
              <a:spcAft>
                <a:spcPct val="0"/>
              </a:spcAft>
              <a:buClr>
                <a:schemeClr val="bg1"/>
              </a:buClr>
              <a:buSzPct val="80000"/>
              <a:buFont typeface="Arial Unicode MS"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a:lstStyle>
          <a:p>
            <a:pPr marL="176213" lvl="1" indent="0" algn="ctr" defTabSz="914400">
              <a:spcBef>
                <a:spcPts val="600"/>
              </a:spcBef>
              <a:spcAft>
                <a:spcPts val="600"/>
              </a:spcAft>
              <a:buNone/>
              <a:defRPr/>
            </a:pPr>
            <a:r>
              <a:rPr lang="en-US" altLang="en-US" sz="2000" b="0" kern="0" dirty="0" smtClean="0">
                <a:latin typeface="Goudy Old Style" panose="02020502050305020303" pitchFamily="18" charset="0"/>
              </a:rPr>
              <a:t>DEM: Bare-earth</a:t>
            </a:r>
            <a:br>
              <a:rPr lang="en-US" altLang="en-US" sz="2000" b="0" kern="0" dirty="0" smtClean="0">
                <a:latin typeface="Goudy Old Style" panose="02020502050305020303" pitchFamily="18" charset="0"/>
              </a:rPr>
            </a:br>
            <a:r>
              <a:rPr lang="en-US" altLang="en-US" sz="2000" b="0" kern="0" dirty="0" smtClean="0">
                <a:latin typeface="Goudy Old Style" panose="02020502050305020303" pitchFamily="18" charset="0"/>
              </a:rPr>
              <a:t>Ground Surface</a:t>
            </a:r>
            <a:br>
              <a:rPr lang="en-US" altLang="en-US" sz="2000" b="0" kern="0" dirty="0" smtClean="0">
                <a:latin typeface="Goudy Old Style" panose="02020502050305020303" pitchFamily="18" charset="0"/>
              </a:rPr>
            </a:br>
            <a:endParaRPr lang="en-US" altLang="en-US" sz="2000" b="0" kern="0" dirty="0" smtClean="0">
              <a:latin typeface="Goudy Old Style" panose="02020502050305020303" pitchFamily="18" charset="0"/>
            </a:endParaRPr>
          </a:p>
        </p:txBody>
      </p:sp>
      <p:sp useBgFill="1">
        <p:nvSpPr>
          <p:cNvPr id="6" name="TextBox 5"/>
          <p:cNvSpPr txBox="1"/>
          <p:nvPr/>
        </p:nvSpPr>
        <p:spPr>
          <a:xfrm>
            <a:off x="6578598" y="5834064"/>
            <a:ext cx="2028119" cy="215444"/>
          </a:xfrm>
          <a:prstGeom prst="rect">
            <a:avLst/>
          </a:prstGeom>
        </p:spPr>
        <p:txBody>
          <a:bodyPr wrap="none" rtlCol="0">
            <a:spAutoFit/>
          </a:bodyPr>
          <a:lstStyle/>
          <a:p>
            <a:pPr algn="just"/>
            <a:r>
              <a:rPr lang="en-US" sz="800" dirty="0" smtClean="0">
                <a:solidFill>
                  <a:schemeClr val="accent1">
                    <a:lumMod val="40000"/>
                    <a:lumOff val="60000"/>
                  </a:schemeClr>
                </a:solidFill>
                <a:latin typeface="Copperplate Gothic Light" panose="020E0507020206020404" pitchFamily="34" charset="0"/>
              </a:rPr>
              <a:t>Graphic courtesy of EarthData</a:t>
            </a:r>
            <a:endParaRPr lang="en-US" sz="800" dirty="0">
              <a:solidFill>
                <a:schemeClr val="accent1">
                  <a:lumMod val="40000"/>
                  <a:lumOff val="60000"/>
                </a:schemeClr>
              </a:solidFill>
              <a:latin typeface="Copperplate Gothic Light" panose="020E0507020206020404" pitchFamily="34" charset="0"/>
            </a:endParaRPr>
          </a:p>
        </p:txBody>
      </p:sp>
    </p:spTree>
    <p:extLst>
      <p:ext uri="{BB962C8B-B14F-4D97-AF65-F5344CB8AC3E}">
        <p14:creationId xmlns:p14="http://schemas.microsoft.com/office/powerpoint/2010/main" val="36788668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917575"/>
          </a:xfrm>
          <a:extLst>
            <a:ext uri="{91240B29-F687-4F45-9708-019B960494DF}">
              <a14:hiddenLine xmlns:a14="http://schemas.microsoft.com/office/drawing/2010/main" w="12700">
                <a:solidFill>
                  <a:srgbClr val="000000"/>
                </a:solidFill>
                <a:round/>
                <a:headEnd/>
                <a:tailEnd/>
              </a14:hiddenLine>
            </a:ext>
          </a:extLst>
        </p:spPr>
        <p:txBody>
          <a:bodyPr lIns="457200" rIns="182880" bIns="182880" anchor="ctr" anchorCtr="0"/>
          <a:lstStyle/>
          <a:p>
            <a:pPr defTabSz="457200"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smtClean="0">
                <a:latin typeface="Goudy Old Style" panose="02020502050305020303" pitchFamily="18" charset="0"/>
              </a:rPr>
              <a:t>Different Flavors of DEMs</a:t>
            </a:r>
            <a:endParaRPr lang="en-GB" altLang="en-US" baseline="-25000" dirty="0" smtClean="0">
              <a:latin typeface="Goudy Old Style" panose="02020502050305020303" pitchFamily="18" charset="0"/>
            </a:endParaRPr>
          </a:p>
        </p:txBody>
      </p:sp>
      <p:sp>
        <p:nvSpPr>
          <p:cNvPr id="12" name="Rectangle 3"/>
          <p:cNvSpPr txBox="1">
            <a:spLocks noChangeArrowheads="1"/>
          </p:cNvSpPr>
          <p:nvPr/>
        </p:nvSpPr>
        <p:spPr bwMode="auto">
          <a:xfrm>
            <a:off x="381000" y="1143000"/>
            <a:ext cx="8229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spcBef>
                <a:spcPct val="20000"/>
              </a:spcBef>
              <a:spcAft>
                <a:spcPct val="0"/>
              </a:spcAft>
              <a:buClr>
                <a:schemeClr val="bg1"/>
              </a:buClr>
              <a:buSzPct val="80000"/>
              <a:buFont typeface="Arial Unicode MS"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a:lstStyle>
          <a:p>
            <a:pPr marL="176213" lvl="1" indent="0" defTabSz="914400">
              <a:spcBef>
                <a:spcPts val="1200"/>
              </a:spcBef>
              <a:spcAft>
                <a:spcPts val="600"/>
              </a:spcAft>
              <a:buNone/>
              <a:defRPr/>
            </a:pPr>
            <a:r>
              <a:rPr lang="en-US" altLang="en-US" u="sng" kern="0" dirty="0" smtClean="0">
                <a:solidFill>
                  <a:srgbClr val="FFC000"/>
                </a:solidFill>
                <a:latin typeface="Goudy Old Style" panose="02020502050305020303" pitchFamily="18" charset="0"/>
              </a:rPr>
              <a:t>TOPOGRAPHIC: </a:t>
            </a:r>
            <a:r>
              <a:rPr lang="en-US" altLang="en-US" i="1" u="sng" kern="0" dirty="0" smtClean="0">
                <a:solidFill>
                  <a:srgbClr val="FFC000"/>
                </a:solidFill>
                <a:latin typeface="Goudy Old Style" panose="02020502050305020303" pitchFamily="18" charset="0"/>
              </a:rPr>
              <a:t>Mapping</a:t>
            </a:r>
          </a:p>
          <a:p>
            <a:pPr marL="573088" lvl="1" defTabSz="914400">
              <a:spcBef>
                <a:spcPts val="0"/>
              </a:spcBef>
              <a:spcAft>
                <a:spcPts val="600"/>
              </a:spcAft>
              <a:buClr>
                <a:srgbClr val="FFC000"/>
              </a:buClr>
              <a:defRPr/>
            </a:pPr>
            <a:r>
              <a:rPr lang="en-US" altLang="en-US" b="0" kern="0" dirty="0" smtClean="0">
                <a:solidFill>
                  <a:srgbClr val="FFC000"/>
                </a:solidFill>
                <a:latin typeface="Goudy Old Style" panose="02020502050305020303" pitchFamily="18" charset="0"/>
              </a:rPr>
              <a:t>Stereo-derived: </a:t>
            </a:r>
            <a:r>
              <a:rPr lang="en-US" altLang="en-US" b="0" kern="0" dirty="0" err="1">
                <a:solidFill>
                  <a:srgbClr val="FFC000"/>
                </a:solidFill>
                <a:latin typeface="Goudy Old Style" panose="02020502050305020303" pitchFamily="18" charset="0"/>
              </a:rPr>
              <a:t>m</a:t>
            </a:r>
            <a:r>
              <a:rPr lang="en-US" altLang="en-US" b="0" kern="0" dirty="0" err="1" smtClean="0">
                <a:solidFill>
                  <a:srgbClr val="FFC000"/>
                </a:solidFill>
                <a:latin typeface="Goudy Old Style" panose="02020502050305020303" pitchFamily="18" charset="0"/>
              </a:rPr>
              <a:t>asspoints</a:t>
            </a:r>
            <a:r>
              <a:rPr lang="en-US" altLang="en-US" b="0" kern="0" dirty="0" smtClean="0">
                <a:solidFill>
                  <a:srgbClr val="FFC000"/>
                </a:solidFill>
                <a:latin typeface="Goudy Old Style" panose="02020502050305020303" pitchFamily="18" charset="0"/>
              </a:rPr>
              <a:t> and breaklines</a:t>
            </a:r>
          </a:p>
          <a:p>
            <a:pPr marL="573088" lvl="1" defTabSz="914400">
              <a:spcBef>
                <a:spcPts val="0"/>
              </a:spcBef>
              <a:spcAft>
                <a:spcPts val="600"/>
              </a:spcAft>
              <a:buClr>
                <a:srgbClr val="FFC000"/>
              </a:buClr>
              <a:defRPr/>
            </a:pPr>
            <a:r>
              <a:rPr lang="en-US" altLang="en-US" b="0" kern="0" dirty="0" smtClean="0">
                <a:solidFill>
                  <a:srgbClr val="FFC000"/>
                </a:solidFill>
                <a:latin typeface="Goudy Old Style" panose="02020502050305020303" pitchFamily="18" charset="0"/>
              </a:rPr>
              <a:t>Pure (raw) </a:t>
            </a:r>
            <a:r>
              <a:rPr lang="en-US" altLang="en-US" b="0" kern="0" dirty="0">
                <a:solidFill>
                  <a:srgbClr val="FFC000"/>
                </a:solidFill>
                <a:latin typeface="Goudy Old Style" panose="02020502050305020303" pitchFamily="18" charset="0"/>
              </a:rPr>
              <a:t>L</a:t>
            </a:r>
            <a:r>
              <a:rPr lang="en-US" altLang="en-US" b="0" kern="0" dirty="0" smtClean="0">
                <a:solidFill>
                  <a:srgbClr val="FFC000"/>
                </a:solidFill>
                <a:latin typeface="Goudy Old Style" panose="02020502050305020303" pitchFamily="18" charset="0"/>
              </a:rPr>
              <a:t>idar: lidar points only</a:t>
            </a:r>
          </a:p>
          <a:p>
            <a:pPr marL="573088" lvl="1" defTabSz="914400">
              <a:spcBef>
                <a:spcPts val="0"/>
              </a:spcBef>
              <a:spcAft>
                <a:spcPts val="600"/>
              </a:spcAft>
              <a:buClr>
                <a:srgbClr val="FFC000"/>
              </a:buClr>
              <a:defRPr/>
            </a:pPr>
            <a:r>
              <a:rPr lang="en-US" altLang="en-US" b="0" kern="0" dirty="0" smtClean="0">
                <a:solidFill>
                  <a:srgbClr val="FFC000"/>
                </a:solidFill>
                <a:latin typeface="Goudy Old Style" panose="02020502050305020303" pitchFamily="18" charset="0"/>
              </a:rPr>
              <a:t>Hydro-Flattened (simple) </a:t>
            </a:r>
          </a:p>
          <a:p>
            <a:pPr marL="573088" lvl="1" defTabSz="914400">
              <a:spcBef>
                <a:spcPts val="0"/>
              </a:spcBef>
              <a:spcAft>
                <a:spcPts val="600"/>
              </a:spcAft>
              <a:buClr>
                <a:srgbClr val="FFC000"/>
              </a:buClr>
              <a:defRPr/>
            </a:pPr>
            <a:r>
              <a:rPr lang="en-US" altLang="en-US" b="0" kern="0" dirty="0" smtClean="0">
                <a:solidFill>
                  <a:srgbClr val="FFC000"/>
                </a:solidFill>
                <a:latin typeface="Goudy Old Style" panose="02020502050305020303" pitchFamily="18" charset="0"/>
              </a:rPr>
              <a:t>Hydro-Flattened (enhanced)</a:t>
            </a:r>
          </a:p>
          <a:p>
            <a:pPr marL="176213" lvl="1" indent="0" defTabSz="914400">
              <a:spcBef>
                <a:spcPts val="2400"/>
              </a:spcBef>
              <a:spcAft>
                <a:spcPts val="600"/>
              </a:spcAft>
              <a:buNone/>
              <a:defRPr/>
            </a:pPr>
            <a:r>
              <a:rPr lang="en-US" altLang="en-US" u="sng" kern="0" dirty="0" smtClean="0">
                <a:solidFill>
                  <a:schemeClr val="accent1">
                    <a:lumMod val="40000"/>
                    <a:lumOff val="60000"/>
                  </a:schemeClr>
                </a:solidFill>
                <a:latin typeface="Goudy Old Style" panose="02020502050305020303" pitchFamily="18" charset="0"/>
              </a:rPr>
              <a:t>HYDROLOGIC: </a:t>
            </a:r>
            <a:r>
              <a:rPr lang="en-US" altLang="en-US" i="1" u="sng" kern="0" dirty="0" smtClean="0">
                <a:solidFill>
                  <a:schemeClr val="accent1">
                    <a:lumMod val="40000"/>
                    <a:lumOff val="60000"/>
                  </a:schemeClr>
                </a:solidFill>
                <a:latin typeface="Goudy Old Style" panose="02020502050305020303" pitchFamily="18" charset="0"/>
              </a:rPr>
              <a:t>Modeling</a:t>
            </a:r>
          </a:p>
          <a:p>
            <a:pPr marL="573088" lvl="1" defTabSz="914400">
              <a:spcBef>
                <a:spcPts val="0"/>
              </a:spcBef>
              <a:spcAft>
                <a:spcPts val="600"/>
              </a:spcAft>
              <a:buClr>
                <a:schemeClr val="accent1"/>
              </a:buClr>
              <a:defRPr/>
            </a:pPr>
            <a:r>
              <a:rPr lang="en-US" altLang="en-US" b="0" kern="0" dirty="0" smtClean="0">
                <a:solidFill>
                  <a:schemeClr val="accent1">
                    <a:lumMod val="40000"/>
                    <a:lumOff val="60000"/>
                  </a:schemeClr>
                </a:solidFill>
                <a:latin typeface="Goudy Old Style" panose="02020502050305020303" pitchFamily="18" charset="0"/>
              </a:rPr>
              <a:t>Hydro-Enforced</a:t>
            </a:r>
          </a:p>
          <a:p>
            <a:pPr marL="573088" lvl="1" defTabSz="914400">
              <a:spcBef>
                <a:spcPts val="0"/>
              </a:spcBef>
              <a:spcAft>
                <a:spcPts val="600"/>
              </a:spcAft>
              <a:buClr>
                <a:schemeClr val="accent1"/>
              </a:buClr>
              <a:defRPr/>
            </a:pPr>
            <a:r>
              <a:rPr lang="en-US" altLang="en-US" b="0" kern="0" dirty="0" smtClean="0">
                <a:solidFill>
                  <a:schemeClr val="accent1">
                    <a:lumMod val="40000"/>
                    <a:lumOff val="60000"/>
                  </a:schemeClr>
                </a:solidFill>
                <a:latin typeface="Goudy Old Style" panose="02020502050305020303" pitchFamily="18" charset="0"/>
              </a:rPr>
              <a:t>Hydro-Conditioned</a:t>
            </a:r>
          </a:p>
        </p:txBody>
      </p:sp>
    </p:spTree>
    <p:extLst>
      <p:ext uri="{BB962C8B-B14F-4D97-AF65-F5344CB8AC3E}">
        <p14:creationId xmlns:p14="http://schemas.microsoft.com/office/powerpoint/2010/main" val="1061616130"/>
      </p:ext>
    </p:extLst>
  </p:cSld>
  <p:clrMapOvr>
    <a:masterClrMapping/>
  </p:clrMapOvr>
  <p:transition spd="slow">
    <p:diamon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4953000" cy="914400"/>
          </a:xfrm>
        </p:spPr>
        <p:txBody>
          <a:bodyPr lIns="182880" tIns="182880" rIns="182880" bIns="182880" anchor="ctr" anchorCtr="0">
            <a:noAutofit/>
          </a:bodyPr>
          <a:lstStyle/>
          <a:p>
            <a:pPr algn="ctr"/>
            <a:r>
              <a:rPr lang="en-US" sz="3000" b="0" dirty="0" smtClean="0">
                <a:latin typeface="Goudy Old Style" panose="02020502050305020303" pitchFamily="18" charset="0"/>
                <a:cs typeface="Times New Roman" pitchFamily="18" charset="0"/>
              </a:rPr>
              <a:t>Stereo DTM</a:t>
            </a:r>
            <a:br>
              <a:rPr lang="en-US" sz="3000" b="0" dirty="0" smtClean="0">
                <a:latin typeface="Goudy Old Style" panose="02020502050305020303" pitchFamily="18" charset="0"/>
                <a:cs typeface="Times New Roman" pitchFamily="18" charset="0"/>
              </a:rPr>
            </a:br>
            <a:r>
              <a:rPr lang="en-US" sz="3000" b="0" dirty="0" smtClean="0">
                <a:latin typeface="Goudy Old Style" panose="02020502050305020303" pitchFamily="18" charset="0"/>
                <a:cs typeface="Times New Roman" pitchFamily="18" charset="0"/>
              </a:rPr>
              <a:t>(Topographic Surface)</a:t>
            </a:r>
            <a:endParaRPr lang="en-US" sz="3000" b="0" dirty="0">
              <a:latin typeface="Goudy Old Style" panose="02020502050305020303" pitchFamily="18" charset="0"/>
              <a:cs typeface="Times New Roman" pitchFamily="18" charset="0"/>
            </a:endParaRPr>
          </a:p>
        </p:txBody>
      </p:sp>
      <p:pic>
        <p:nvPicPr>
          <p:cNvPr id="5" name="Content Placeholder 4" descr="0_StereoDTM_sm.gif"/>
          <p:cNvPicPr>
            <a:picLocks noGrp="1" noChangeAspect="1"/>
          </p:cNvPicPr>
          <p:nvPr>
            <p:ph sz="half" idx="1"/>
          </p:nvPr>
        </p:nvPicPr>
        <p:blipFill>
          <a:blip r:embed="rId2" cstate="print"/>
          <a:stretch>
            <a:fillRect/>
          </a:stretch>
        </p:blipFill>
        <p:spPr>
          <a:xfrm>
            <a:off x="457200" y="1828800"/>
            <a:ext cx="4038600" cy="3426500"/>
          </a:xfrm>
        </p:spPr>
      </p:pic>
      <p:sp>
        <p:nvSpPr>
          <p:cNvPr id="4" name="Content Placeholder 3"/>
          <p:cNvSpPr>
            <a:spLocks noGrp="1"/>
          </p:cNvSpPr>
          <p:nvPr>
            <p:ph sz="half" idx="2"/>
          </p:nvPr>
        </p:nvSpPr>
        <p:spPr>
          <a:xfrm>
            <a:off x="4663440" y="1600200"/>
            <a:ext cx="4038600" cy="3992849"/>
          </a:xfrm>
          <a:ln>
            <a:noFill/>
          </a:ln>
        </p:spPr>
        <p:txBody>
          <a:bodyPr>
            <a:normAutofit/>
          </a:bodyPr>
          <a:lstStyle/>
          <a:p>
            <a:pPr>
              <a:spcBef>
                <a:spcPts val="600"/>
              </a:spcBef>
            </a:pPr>
            <a:r>
              <a:rPr lang="en-US" sz="2000" b="0" dirty="0" smtClean="0">
                <a:latin typeface="Goudy Old Style" panose="02020502050305020303" pitchFamily="18" charset="0"/>
                <a:cs typeface="Times New Roman" pitchFamily="18" charset="0"/>
              </a:rPr>
              <a:t>Traditional stereo-compiled DTM (reference)</a:t>
            </a:r>
          </a:p>
          <a:p>
            <a:pPr>
              <a:spcBef>
                <a:spcPts val="600"/>
              </a:spcBef>
            </a:pPr>
            <a:r>
              <a:rPr lang="en-US" sz="2000" b="0" dirty="0" smtClean="0">
                <a:latin typeface="Goudy Old Style" panose="02020502050305020303" pitchFamily="18" charset="0"/>
                <a:cs typeface="Times New Roman" pitchFamily="18" charset="0"/>
              </a:rPr>
              <a:t>Built from Masspoints and Breaklines </a:t>
            </a:r>
          </a:p>
          <a:p>
            <a:pPr>
              <a:spcBef>
                <a:spcPts val="600"/>
              </a:spcBef>
            </a:pPr>
            <a:r>
              <a:rPr lang="en-US" sz="2000" b="0" dirty="0" smtClean="0">
                <a:latin typeface="Goudy Old Style" panose="02020502050305020303" pitchFamily="18" charset="0"/>
                <a:cs typeface="Times New Roman" pitchFamily="18" charset="0"/>
              </a:rPr>
              <a:t>Coarser resolution than lidar</a:t>
            </a:r>
          </a:p>
          <a:p>
            <a:pPr>
              <a:spcBef>
                <a:spcPts val="600"/>
              </a:spcBef>
            </a:pPr>
            <a:r>
              <a:rPr lang="en-US" sz="2000" b="0" dirty="0" smtClean="0">
                <a:latin typeface="Goudy Old Style" panose="02020502050305020303" pitchFamily="18" charset="0"/>
                <a:cs typeface="Times New Roman" pitchFamily="18" charset="0"/>
              </a:rPr>
              <a:t>Depicts the familiar, expected character of a topographic DEM</a:t>
            </a:r>
          </a:p>
          <a:p>
            <a:pPr lvl="1">
              <a:spcBef>
                <a:spcPts val="0"/>
              </a:spcBef>
            </a:pPr>
            <a:r>
              <a:rPr lang="en-US" sz="2000" b="0" dirty="0" smtClean="0">
                <a:latin typeface="Goudy Old Style" panose="02020502050305020303" pitchFamily="18" charset="0"/>
                <a:cs typeface="Times New Roman" pitchFamily="18" charset="0"/>
              </a:rPr>
              <a:t>Flat water surfaces</a:t>
            </a:r>
          </a:p>
          <a:p>
            <a:pPr lvl="1">
              <a:spcBef>
                <a:spcPts val="0"/>
              </a:spcBef>
            </a:pPr>
            <a:r>
              <a:rPr lang="en-US" sz="2000" b="0" dirty="0" smtClean="0">
                <a:latin typeface="Goudy Old Style" panose="02020502050305020303" pitchFamily="18" charset="0"/>
                <a:cs typeface="Times New Roman" pitchFamily="18" charset="0"/>
              </a:rPr>
              <a:t>Bridges removed</a:t>
            </a:r>
          </a:p>
          <a:p>
            <a:pPr lvl="1">
              <a:spcBef>
                <a:spcPts val="0"/>
              </a:spcBef>
            </a:pPr>
            <a:r>
              <a:rPr lang="en-US" sz="2000" b="0" dirty="0" smtClean="0">
                <a:latin typeface="Goudy Old Style" panose="02020502050305020303" pitchFamily="18" charset="0"/>
                <a:cs typeface="Times New Roman" pitchFamily="18" charset="0"/>
              </a:rPr>
              <a:t>Road edges defined</a:t>
            </a:r>
          </a:p>
          <a:p>
            <a:pPr lvl="1">
              <a:spcBef>
                <a:spcPts val="0"/>
              </a:spcBef>
            </a:pPr>
            <a:r>
              <a:rPr lang="en-US" sz="2000" b="0" dirty="0" smtClean="0">
                <a:latin typeface="Goudy Old Style" panose="02020502050305020303" pitchFamily="18" charset="0"/>
                <a:cs typeface="Times New Roman" pitchFamily="18" charset="0"/>
              </a:rPr>
              <a:t>Road fills over culverts retained</a:t>
            </a:r>
            <a:endParaRPr lang="en-US" sz="2000" b="0" dirty="0">
              <a:latin typeface="Goudy Old Style" panose="02020502050305020303" pitchFamily="18" charset="0"/>
              <a:cs typeface="Times New Roman" pitchFamily="18" charset="0"/>
            </a:endParaRPr>
          </a:p>
        </p:txBody>
      </p:sp>
      <p:grpSp>
        <p:nvGrpSpPr>
          <p:cNvPr id="3" name="Group 2"/>
          <p:cNvGrpSpPr/>
          <p:nvPr/>
        </p:nvGrpSpPr>
        <p:grpSpPr>
          <a:xfrm>
            <a:off x="457200" y="3524378"/>
            <a:ext cx="4038600" cy="2026256"/>
            <a:chOff x="457200" y="3524378"/>
            <a:chExt cx="4038600" cy="2026256"/>
          </a:xfrm>
        </p:grpSpPr>
        <p:sp>
          <p:nvSpPr>
            <p:cNvPr id="8" name="Rectangle 7"/>
            <p:cNvSpPr/>
            <p:nvPr/>
          </p:nvSpPr>
          <p:spPr>
            <a:xfrm rot="19825050">
              <a:off x="1500806" y="3576351"/>
              <a:ext cx="274546" cy="7755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20900696">
              <a:off x="1971431" y="3524378"/>
              <a:ext cx="1016357" cy="9855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7200" y="5212080"/>
              <a:ext cx="4038600" cy="338554"/>
            </a:xfrm>
            <a:prstGeom prst="rect">
              <a:avLst/>
            </a:prstGeom>
            <a:noFill/>
          </p:spPr>
          <p:txBody>
            <a:bodyPr wrap="square" rtlCol="0">
              <a:spAutoFit/>
            </a:bodyPr>
            <a:lstStyle/>
            <a:p>
              <a:r>
                <a:rPr lang="en-US" dirty="0">
                  <a:solidFill>
                    <a:srgbClr val="FF0000"/>
                  </a:solidFill>
                  <a:latin typeface="Goudy Old Style" panose="02020502050305020303" pitchFamily="18" charset="0"/>
                  <a:cs typeface="Times New Roman" pitchFamily="18" charset="0"/>
                </a:rPr>
                <a:t>Stream  </a:t>
              </a:r>
              <a:r>
                <a:rPr lang="en-US" dirty="0" smtClean="0">
                  <a:solidFill>
                    <a:srgbClr val="FF0000"/>
                  </a:solidFill>
                  <a:latin typeface="Goudy Old Style" panose="02020502050305020303" pitchFamily="18" charset="0"/>
                  <a:cs typeface="Times New Roman" pitchFamily="18" charset="0"/>
                </a:rPr>
                <a:t>             Waterbody</a:t>
              </a:r>
              <a:endParaRPr lang="en-US" dirty="0">
                <a:solidFill>
                  <a:srgbClr val="FF0000"/>
                </a:solidFill>
                <a:latin typeface="Goudy Old Style" panose="02020502050305020303" pitchFamily="18" charset="0"/>
                <a:cs typeface="Times New Roman" pitchFamily="18" charset="0"/>
              </a:endParaRPr>
            </a:p>
          </p:txBody>
        </p:sp>
        <p:cxnSp>
          <p:nvCxnSpPr>
            <p:cNvPr id="13" name="Straight Arrow Connector 12"/>
            <p:cNvCxnSpPr/>
            <p:nvPr/>
          </p:nvCxnSpPr>
          <p:spPr>
            <a:xfrm flipH="1" flipV="1">
              <a:off x="2819400" y="4497388"/>
              <a:ext cx="257463" cy="785444"/>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638079" y="4369098"/>
              <a:ext cx="99646" cy="913734"/>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6902364" y="5943600"/>
            <a:ext cx="2241636" cy="246221"/>
          </a:xfrm>
          <a:prstGeom prst="rect">
            <a:avLst/>
          </a:prstGeom>
          <a:noFill/>
          <a:ln>
            <a:noFill/>
          </a:ln>
        </p:spPr>
        <p:txBody>
          <a:bodyPr wrap="square" rtlCol="0">
            <a:spAutoFit/>
          </a:bodyPr>
          <a:lstStyle/>
          <a:p>
            <a:pPr algn="r"/>
            <a:r>
              <a:rPr lang="en-US" sz="1000" dirty="0" smtClean="0">
                <a:solidFill>
                  <a:schemeClr val="accent3"/>
                </a:solidFill>
                <a:latin typeface="Goudy Old Style" panose="02020502050305020303" pitchFamily="18" charset="0"/>
              </a:rPr>
              <a:t>(Image adapted from Heidemann, 2012)</a:t>
            </a:r>
            <a:endParaRPr lang="en-US" sz="1000" dirty="0">
              <a:solidFill>
                <a:schemeClr val="accent3"/>
              </a:solidFill>
              <a:latin typeface="Goudy Old Style" panose="02020502050305020303" pitchFamily="18" charset="0"/>
            </a:endParaRPr>
          </a:p>
        </p:txBody>
      </p:sp>
    </p:spTree>
    <p:extLst>
      <p:ext uri="{BB962C8B-B14F-4D97-AF65-F5344CB8AC3E}">
        <p14:creationId xmlns:p14="http://schemas.microsoft.com/office/powerpoint/2010/main" val="1747222684"/>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4956048" cy="914400"/>
          </a:xfrm>
        </p:spPr>
        <p:txBody>
          <a:bodyPr tIns="0" anchor="ctr" anchorCtr="0">
            <a:noAutofit/>
          </a:bodyPr>
          <a:lstStyle/>
          <a:p>
            <a:pPr algn="ctr"/>
            <a:r>
              <a:rPr lang="en-US" sz="3000" b="0" dirty="0" smtClean="0">
                <a:latin typeface="Goudy Old Style" panose="02020502050305020303" pitchFamily="18" charset="0"/>
                <a:cs typeface="Times New Roman" panose="02020603050405020304" pitchFamily="18" charset="0"/>
              </a:rPr>
              <a:t>Pure Lidar</a:t>
            </a:r>
            <a:br>
              <a:rPr lang="en-US" sz="3000" b="0" dirty="0" smtClean="0">
                <a:latin typeface="Goudy Old Style" panose="02020502050305020303" pitchFamily="18" charset="0"/>
                <a:cs typeface="Times New Roman" panose="02020603050405020304" pitchFamily="18" charset="0"/>
              </a:rPr>
            </a:br>
            <a:r>
              <a:rPr lang="en-US" sz="3000" b="0" dirty="0" smtClean="0">
                <a:latin typeface="Goudy Old Style" panose="02020502050305020303" pitchFamily="18" charset="0"/>
                <a:cs typeface="Times New Roman" panose="02020603050405020304" pitchFamily="18" charset="0"/>
              </a:rPr>
              <a:t>(Topographic Surface)</a:t>
            </a:r>
            <a:endParaRPr lang="en-US" sz="3000" b="0" dirty="0">
              <a:latin typeface="Goudy Old Style" panose="02020502050305020303" pitchFamily="18" charset="0"/>
              <a:cs typeface="Times New Roman" panose="02020603050405020304" pitchFamily="18" charset="0"/>
            </a:endParaRPr>
          </a:p>
        </p:txBody>
      </p:sp>
      <p:pic>
        <p:nvPicPr>
          <p:cNvPr id="5" name="Content Placeholder 4" descr="1_PureLidar_sm.gif"/>
          <p:cNvPicPr>
            <a:picLocks noGrp="1" noChangeAspect="1"/>
          </p:cNvPicPr>
          <p:nvPr>
            <p:ph sz="half" idx="1"/>
          </p:nvPr>
        </p:nvPicPr>
        <p:blipFill>
          <a:blip r:embed="rId2" cstate="print"/>
          <a:stretch>
            <a:fillRect/>
          </a:stretch>
        </p:blipFill>
        <p:spPr>
          <a:xfrm>
            <a:off x="457200" y="1828800"/>
            <a:ext cx="4038600" cy="3426500"/>
          </a:xfrm>
        </p:spPr>
      </p:pic>
      <p:sp>
        <p:nvSpPr>
          <p:cNvPr id="4" name="Content Placeholder 3"/>
          <p:cNvSpPr>
            <a:spLocks noGrp="1"/>
          </p:cNvSpPr>
          <p:nvPr>
            <p:ph sz="half" idx="2"/>
          </p:nvPr>
        </p:nvSpPr>
        <p:spPr>
          <a:xfrm>
            <a:off x="4663440" y="1600200"/>
            <a:ext cx="4114800" cy="3704840"/>
          </a:xfrm>
        </p:spPr>
        <p:txBody>
          <a:bodyPr>
            <a:noAutofit/>
          </a:bodyPr>
          <a:lstStyle/>
          <a:p>
            <a:pPr>
              <a:spcBef>
                <a:spcPts val="600"/>
              </a:spcBef>
            </a:pPr>
            <a:r>
              <a:rPr lang="en-US" sz="2000" b="0" dirty="0" smtClean="0">
                <a:latin typeface="Goudy Old Style" panose="02020502050305020303" pitchFamily="18" charset="0"/>
                <a:cs typeface="Times New Roman" pitchFamily="18" charset="0"/>
              </a:rPr>
              <a:t>Created solely from bare-earth </a:t>
            </a:r>
            <a:r>
              <a:rPr lang="en-US" sz="2000" b="0" dirty="0" err="1">
                <a:latin typeface="Goudy Old Style" panose="02020502050305020303" pitchFamily="18" charset="0"/>
                <a:cs typeface="Times New Roman" pitchFamily="18" charset="0"/>
              </a:rPr>
              <a:t>l</a:t>
            </a:r>
            <a:r>
              <a:rPr lang="en-US" sz="2000" b="0" dirty="0" err="1" smtClean="0">
                <a:latin typeface="Goudy Old Style" panose="02020502050305020303" pitchFamily="18" charset="0"/>
                <a:cs typeface="Times New Roman" pitchFamily="18" charset="0"/>
              </a:rPr>
              <a:t>idar</a:t>
            </a:r>
            <a:r>
              <a:rPr lang="en-US" sz="2000" b="0" dirty="0" smtClean="0">
                <a:latin typeface="Goudy Old Style" panose="02020502050305020303" pitchFamily="18" charset="0"/>
                <a:cs typeface="Times New Roman" pitchFamily="18" charset="0"/>
              </a:rPr>
              <a:t> points.</a:t>
            </a:r>
          </a:p>
          <a:p>
            <a:pPr>
              <a:spcBef>
                <a:spcPts val="600"/>
              </a:spcBef>
            </a:pPr>
            <a:r>
              <a:rPr lang="en-US" sz="2000" b="0" dirty="0" smtClean="0">
                <a:latin typeface="Goudy Old Style" panose="02020502050305020303" pitchFamily="18" charset="0"/>
                <a:cs typeface="Times New Roman" pitchFamily="18" charset="0"/>
              </a:rPr>
              <a:t>Water surfaces have triangulation artifacts.</a:t>
            </a:r>
          </a:p>
          <a:p>
            <a:pPr lvl="1">
              <a:spcBef>
                <a:spcPts val="600"/>
              </a:spcBef>
            </a:pPr>
            <a:r>
              <a:rPr lang="en-US" sz="2000" b="0" dirty="0" smtClean="0">
                <a:latin typeface="Goudy Old Style" panose="02020502050305020303" pitchFamily="18" charset="0"/>
                <a:cs typeface="Times New Roman" pitchFamily="18" charset="0"/>
              </a:rPr>
              <a:t>Few, if any, reliable lidar returns from water.</a:t>
            </a:r>
          </a:p>
          <a:p>
            <a:pPr lvl="1">
              <a:spcBef>
                <a:spcPts val="600"/>
              </a:spcBef>
            </a:pPr>
            <a:r>
              <a:rPr lang="en-US" sz="2000" b="0" dirty="0" smtClean="0">
                <a:latin typeface="Goudy Old Style" panose="02020502050305020303" pitchFamily="18" charset="0"/>
                <a:cs typeface="Times New Roman" pitchFamily="18" charset="0"/>
              </a:rPr>
              <a:t>No breaklines to constrain the surface and define the banks.</a:t>
            </a:r>
          </a:p>
          <a:p>
            <a:pPr>
              <a:spcBef>
                <a:spcPts val="600"/>
              </a:spcBef>
            </a:pPr>
            <a:r>
              <a:rPr lang="en-US" sz="2000" b="0" dirty="0" smtClean="0">
                <a:latin typeface="Goudy Old Style" panose="02020502050305020303" pitchFamily="18" charset="0"/>
                <a:cs typeface="Times New Roman" pitchFamily="18" charset="0"/>
              </a:rPr>
              <a:t>Most users regard this as cartographically unacceptable.</a:t>
            </a:r>
          </a:p>
          <a:p>
            <a:pPr>
              <a:spcBef>
                <a:spcPts val="600"/>
              </a:spcBef>
            </a:pPr>
            <a:r>
              <a:rPr lang="en-US" sz="2000" b="0" dirty="0" smtClean="0">
                <a:latin typeface="Goudy Old Style" panose="02020502050305020303" pitchFamily="18" charset="0"/>
                <a:cs typeface="Times New Roman" pitchFamily="18" charset="0"/>
              </a:rPr>
              <a:t>Contours would require extensive editing.</a:t>
            </a:r>
            <a:endParaRPr lang="en-US" sz="2000" b="0" dirty="0">
              <a:latin typeface="Goudy Old Style" panose="02020502050305020303" pitchFamily="18" charset="0"/>
              <a:cs typeface="Times New Roman" pitchFamily="18" charset="0"/>
            </a:endParaRPr>
          </a:p>
        </p:txBody>
      </p:sp>
      <p:grpSp>
        <p:nvGrpSpPr>
          <p:cNvPr id="11" name="Group 10"/>
          <p:cNvGrpSpPr/>
          <p:nvPr/>
        </p:nvGrpSpPr>
        <p:grpSpPr>
          <a:xfrm>
            <a:off x="762000" y="3522791"/>
            <a:ext cx="3124200" cy="2027843"/>
            <a:chOff x="762000" y="3522791"/>
            <a:chExt cx="3124200" cy="2027843"/>
          </a:xfrm>
        </p:grpSpPr>
        <p:sp>
          <p:nvSpPr>
            <p:cNvPr id="6" name="Rectangle 5"/>
            <p:cNvSpPr/>
            <p:nvPr/>
          </p:nvSpPr>
          <p:spPr>
            <a:xfrm rot="19825050">
              <a:off x="1500806" y="3574764"/>
              <a:ext cx="274546" cy="7755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20900696">
              <a:off x="1971431" y="3522791"/>
              <a:ext cx="1016357" cy="9855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2000" y="5212080"/>
              <a:ext cx="3124200" cy="338554"/>
            </a:xfrm>
            <a:prstGeom prst="rect">
              <a:avLst/>
            </a:prstGeom>
            <a:noFill/>
          </p:spPr>
          <p:txBody>
            <a:bodyPr wrap="square" rtlCol="0">
              <a:spAutoFit/>
            </a:bodyPr>
            <a:lstStyle/>
            <a:p>
              <a:pPr algn="ctr"/>
              <a:r>
                <a:rPr lang="en-US" dirty="0" smtClean="0">
                  <a:solidFill>
                    <a:srgbClr val="FF0000"/>
                  </a:solidFill>
                  <a:latin typeface="Goudy Old Style" panose="02020502050305020303" pitchFamily="18" charset="0"/>
                  <a:cs typeface="Times New Roman" pitchFamily="18" charset="0"/>
                </a:rPr>
                <a:t>Tinning across Water Surfaces</a:t>
              </a:r>
              <a:endParaRPr lang="en-US" dirty="0">
                <a:solidFill>
                  <a:srgbClr val="FF0000"/>
                </a:solidFill>
                <a:latin typeface="Goudy Old Style" panose="02020502050305020303" pitchFamily="18" charset="0"/>
                <a:cs typeface="Times New Roman" pitchFamily="18" charset="0"/>
              </a:endParaRPr>
            </a:p>
          </p:txBody>
        </p:sp>
        <p:cxnSp>
          <p:nvCxnSpPr>
            <p:cNvPr id="9" name="Straight Arrow Connector 8"/>
            <p:cNvCxnSpPr/>
            <p:nvPr/>
          </p:nvCxnSpPr>
          <p:spPr>
            <a:xfrm flipV="1">
              <a:off x="2209800" y="4495802"/>
              <a:ext cx="266700" cy="761998"/>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737726" y="4367512"/>
              <a:ext cx="472074" cy="890288"/>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6902364" y="5943600"/>
            <a:ext cx="2241636" cy="246221"/>
          </a:xfrm>
          <a:prstGeom prst="rect">
            <a:avLst/>
          </a:prstGeom>
          <a:noFill/>
          <a:ln>
            <a:noFill/>
          </a:ln>
        </p:spPr>
        <p:txBody>
          <a:bodyPr wrap="square" rtlCol="0">
            <a:spAutoFit/>
          </a:bodyPr>
          <a:lstStyle/>
          <a:p>
            <a:pPr algn="r"/>
            <a:r>
              <a:rPr lang="en-US" sz="1000" dirty="0" smtClean="0">
                <a:solidFill>
                  <a:schemeClr val="accent3"/>
                </a:solidFill>
                <a:latin typeface="Goudy Old Style" panose="02020502050305020303" pitchFamily="18" charset="0"/>
              </a:rPr>
              <a:t>(Image adapted from Heidemann, 2012)</a:t>
            </a:r>
            <a:endParaRPr lang="en-US" sz="1000" dirty="0">
              <a:solidFill>
                <a:schemeClr val="accent3"/>
              </a:solidFill>
              <a:latin typeface="Goudy Old Style" panose="02020502050305020303" pitchFamily="18" charset="0"/>
            </a:endParaRPr>
          </a:p>
        </p:txBody>
      </p:sp>
    </p:spTree>
    <p:extLst>
      <p:ext uri="{BB962C8B-B14F-4D97-AF65-F5344CB8AC3E}">
        <p14:creationId xmlns:p14="http://schemas.microsoft.com/office/powerpoint/2010/main" val="393507333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4956048" cy="914400"/>
          </a:xfrm>
        </p:spPr>
        <p:txBody>
          <a:bodyPr tIns="0" anchor="ctr" anchorCtr="0">
            <a:noAutofit/>
          </a:bodyPr>
          <a:lstStyle/>
          <a:p>
            <a:pPr algn="ctr"/>
            <a:r>
              <a:rPr lang="en-US" sz="3000" b="0" dirty="0" smtClean="0">
                <a:latin typeface="Goudy Old Style" panose="02020502050305020303" pitchFamily="18" charset="0"/>
                <a:cs typeface="Times New Roman" pitchFamily="18" charset="0"/>
              </a:rPr>
              <a:t>Hydro-Flattened (Simple)</a:t>
            </a:r>
            <a:r>
              <a:rPr lang="en-US" sz="3000" b="0" dirty="0">
                <a:latin typeface="Goudy Old Style" panose="02020502050305020303" pitchFamily="18" charset="0"/>
                <a:cs typeface="Times New Roman" pitchFamily="18" charset="0"/>
              </a:rPr>
              <a:t/>
            </a:r>
            <a:br>
              <a:rPr lang="en-US" sz="3000" b="0" dirty="0">
                <a:latin typeface="Goudy Old Style" panose="02020502050305020303" pitchFamily="18" charset="0"/>
                <a:cs typeface="Times New Roman" pitchFamily="18" charset="0"/>
              </a:rPr>
            </a:br>
            <a:r>
              <a:rPr lang="en-US" sz="3000" b="0" dirty="0">
                <a:latin typeface="Goudy Old Style" panose="02020502050305020303" pitchFamily="18" charset="0"/>
                <a:cs typeface="Times New Roman" pitchFamily="18" charset="0"/>
              </a:rPr>
              <a:t>(Topographic Surface)</a:t>
            </a:r>
          </a:p>
        </p:txBody>
      </p:sp>
      <p:pic>
        <p:nvPicPr>
          <p:cNvPr id="5" name="Content Placeholder 4" descr="2_HydroFlattened_sm.gif"/>
          <p:cNvPicPr>
            <a:picLocks noGrp="1" noChangeAspect="1"/>
          </p:cNvPicPr>
          <p:nvPr>
            <p:ph sz="half" idx="1"/>
          </p:nvPr>
        </p:nvPicPr>
        <p:blipFill>
          <a:blip r:embed="rId2" cstate="print"/>
          <a:stretch>
            <a:fillRect/>
          </a:stretch>
        </p:blipFill>
        <p:spPr>
          <a:xfrm>
            <a:off x="457200" y="1828800"/>
            <a:ext cx="4038600" cy="3426500"/>
          </a:xfrm>
        </p:spPr>
      </p:pic>
      <p:sp>
        <p:nvSpPr>
          <p:cNvPr id="4" name="Content Placeholder 3"/>
          <p:cNvSpPr>
            <a:spLocks noGrp="1"/>
          </p:cNvSpPr>
          <p:nvPr>
            <p:ph sz="half" idx="2"/>
          </p:nvPr>
        </p:nvSpPr>
        <p:spPr>
          <a:xfrm>
            <a:off x="4663440" y="1371600"/>
            <a:ext cx="4251960" cy="3922588"/>
          </a:xfrm>
        </p:spPr>
        <p:txBody>
          <a:bodyPr>
            <a:noAutofit/>
          </a:bodyPr>
          <a:lstStyle/>
          <a:p>
            <a:pPr>
              <a:spcBef>
                <a:spcPts val="600"/>
              </a:spcBef>
            </a:pPr>
            <a:r>
              <a:rPr lang="en-US" sz="2000" b="0" dirty="0" smtClean="0">
                <a:latin typeface="Goudy Old Style" panose="02020502050305020303" pitchFamily="18" charset="0"/>
                <a:cs typeface="Times New Roman" pitchFamily="18" charset="0"/>
              </a:rPr>
              <a:t>A Lidar Base Specification goal.</a:t>
            </a:r>
          </a:p>
          <a:p>
            <a:pPr>
              <a:spcBef>
                <a:spcPts val="600"/>
              </a:spcBef>
            </a:pPr>
            <a:r>
              <a:rPr lang="en-US" sz="2000" b="0" dirty="0" smtClean="0">
                <a:latin typeface="Goudy Old Style" panose="02020502050305020303" pitchFamily="18" charset="0"/>
                <a:cs typeface="Times New Roman" pitchFamily="18" charset="0"/>
              </a:rPr>
              <a:t>Supports a consistent topographic surface character across 3DEP,  suitable for contour generation.</a:t>
            </a:r>
            <a:endParaRPr lang="en-US" sz="2000" b="0" dirty="0">
              <a:latin typeface="Goudy Old Style" panose="02020502050305020303" pitchFamily="18" charset="0"/>
              <a:cs typeface="Times New Roman" pitchFamily="18" charset="0"/>
            </a:endParaRPr>
          </a:p>
          <a:p>
            <a:pPr>
              <a:spcBef>
                <a:spcPts val="600"/>
              </a:spcBef>
            </a:pPr>
            <a:r>
              <a:rPr lang="en-US" sz="2000" b="0" dirty="0" smtClean="0">
                <a:latin typeface="Goudy Old Style" panose="02020502050305020303" pitchFamily="18" charset="0"/>
                <a:cs typeface="Times New Roman" pitchFamily="18" charset="0"/>
              </a:rPr>
              <a:t>Removes the most offensive pure lidar artifacts from water surfaces.</a:t>
            </a:r>
          </a:p>
          <a:p>
            <a:pPr lvl="1">
              <a:spcBef>
                <a:spcPts val="0"/>
              </a:spcBef>
            </a:pPr>
            <a:r>
              <a:rPr lang="en-US" sz="2000" b="0" dirty="0" smtClean="0">
                <a:latin typeface="Goudy Old Style" panose="02020502050305020303" pitchFamily="18" charset="0"/>
                <a:cs typeface="Times New Roman" pitchFamily="18" charset="0"/>
              </a:rPr>
              <a:t>Waterbodies have a single elevation.</a:t>
            </a:r>
          </a:p>
          <a:p>
            <a:pPr lvl="1">
              <a:spcBef>
                <a:spcPts val="0"/>
              </a:spcBef>
            </a:pPr>
            <a:r>
              <a:rPr lang="en-US" sz="2000" b="0" dirty="0" smtClean="0">
                <a:latin typeface="Goudy Old Style" panose="02020502050305020303" pitchFamily="18" charset="0"/>
                <a:cs typeface="Times New Roman" pitchFamily="18" charset="0"/>
              </a:rPr>
              <a:t>Streams and rivers are flat bank-to-bank, with monotonic (downhill) flow.</a:t>
            </a:r>
          </a:p>
          <a:p>
            <a:pPr>
              <a:spcBef>
                <a:spcPts val="600"/>
              </a:spcBef>
              <a:buClr>
                <a:srgbClr val="FFFF00"/>
              </a:buClr>
            </a:pPr>
            <a:r>
              <a:rPr lang="en-US" sz="2000" b="0" dirty="0" smtClean="0">
                <a:solidFill>
                  <a:srgbClr val="FFFF00"/>
                </a:solidFill>
                <a:latin typeface="Goudy Old Style" panose="02020502050305020303" pitchFamily="18" charset="0"/>
                <a:cs typeface="Times New Roman" pitchFamily="18" charset="0"/>
              </a:rPr>
              <a:t>Purely </a:t>
            </a:r>
            <a:r>
              <a:rPr lang="en-US" sz="2000" b="0" dirty="0">
                <a:solidFill>
                  <a:srgbClr val="FFFF00"/>
                </a:solidFill>
                <a:latin typeface="Goudy Old Style" panose="02020502050305020303" pitchFamily="18" charset="0"/>
                <a:cs typeface="Times New Roman" pitchFamily="18" charset="0"/>
              </a:rPr>
              <a:t>a </a:t>
            </a:r>
            <a:r>
              <a:rPr lang="en-US" sz="2000" b="0" dirty="0" smtClean="0">
                <a:solidFill>
                  <a:srgbClr val="FFFF00"/>
                </a:solidFill>
                <a:latin typeface="Goudy Old Style" panose="02020502050305020303" pitchFamily="18" charset="0"/>
                <a:cs typeface="Times New Roman" pitchFamily="18" charset="0"/>
              </a:rPr>
              <a:t>Cartographic enhancement.</a:t>
            </a:r>
            <a:br>
              <a:rPr lang="en-US" sz="2000" b="0" dirty="0" smtClean="0">
                <a:solidFill>
                  <a:srgbClr val="FFFF00"/>
                </a:solidFill>
                <a:latin typeface="Goudy Old Style" panose="02020502050305020303" pitchFamily="18" charset="0"/>
                <a:cs typeface="Times New Roman" pitchFamily="18" charset="0"/>
              </a:rPr>
            </a:br>
            <a:r>
              <a:rPr lang="en-US" sz="2000" b="0" dirty="0" smtClean="0">
                <a:solidFill>
                  <a:srgbClr val="FFFF00"/>
                </a:solidFill>
                <a:latin typeface="Goudy Old Style" panose="02020502050305020303" pitchFamily="18" charset="0"/>
                <a:cs typeface="Times New Roman" pitchFamily="18" charset="0"/>
              </a:rPr>
              <a:t>Water surface elevations are set to meet cartographic needs.</a:t>
            </a:r>
          </a:p>
        </p:txBody>
      </p:sp>
      <p:grpSp>
        <p:nvGrpSpPr>
          <p:cNvPr id="3" name="Group 2"/>
          <p:cNvGrpSpPr/>
          <p:nvPr/>
        </p:nvGrpSpPr>
        <p:grpSpPr>
          <a:xfrm>
            <a:off x="457200" y="3524378"/>
            <a:ext cx="4038600" cy="2026256"/>
            <a:chOff x="457200" y="3524378"/>
            <a:chExt cx="4038600" cy="2026256"/>
          </a:xfrm>
        </p:grpSpPr>
        <p:sp>
          <p:nvSpPr>
            <p:cNvPr id="21" name="Rectangle 20"/>
            <p:cNvSpPr/>
            <p:nvPr/>
          </p:nvSpPr>
          <p:spPr>
            <a:xfrm rot="19825050">
              <a:off x="1500806" y="3576351"/>
              <a:ext cx="274546" cy="7755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20900696">
              <a:off x="1971431" y="3524378"/>
              <a:ext cx="1016357" cy="9855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57200" y="5212080"/>
              <a:ext cx="4038600" cy="338554"/>
            </a:xfrm>
            <a:prstGeom prst="rect">
              <a:avLst/>
            </a:prstGeom>
            <a:noFill/>
          </p:spPr>
          <p:txBody>
            <a:bodyPr wrap="square" rtlCol="0">
              <a:spAutoFit/>
            </a:bodyPr>
            <a:lstStyle/>
            <a:p>
              <a:r>
                <a:rPr lang="en-US" dirty="0">
                  <a:solidFill>
                    <a:srgbClr val="FF0000"/>
                  </a:solidFill>
                  <a:latin typeface="Goudy Old Style" panose="02020502050305020303" pitchFamily="18" charset="0"/>
                  <a:cs typeface="Times New Roman" pitchFamily="18" charset="0"/>
                </a:rPr>
                <a:t>Stream  </a:t>
              </a:r>
              <a:r>
                <a:rPr lang="en-US" dirty="0" smtClean="0">
                  <a:solidFill>
                    <a:srgbClr val="FF0000"/>
                  </a:solidFill>
                  <a:latin typeface="Goudy Old Style" panose="02020502050305020303" pitchFamily="18" charset="0"/>
                  <a:cs typeface="Times New Roman" pitchFamily="18" charset="0"/>
                </a:rPr>
                <a:t>               Waterbody</a:t>
              </a:r>
              <a:endParaRPr lang="en-US" dirty="0">
                <a:solidFill>
                  <a:srgbClr val="FF0000"/>
                </a:solidFill>
                <a:latin typeface="Goudy Old Style" panose="02020502050305020303" pitchFamily="18" charset="0"/>
                <a:cs typeface="Times New Roman" pitchFamily="18" charset="0"/>
              </a:endParaRPr>
            </a:p>
          </p:txBody>
        </p:sp>
        <p:cxnSp>
          <p:nvCxnSpPr>
            <p:cNvPr id="24" name="Straight Arrow Connector 23"/>
            <p:cNvCxnSpPr/>
            <p:nvPr/>
          </p:nvCxnSpPr>
          <p:spPr>
            <a:xfrm flipH="1" flipV="1">
              <a:off x="2819400" y="4497388"/>
              <a:ext cx="257463" cy="785444"/>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638079" y="4369098"/>
              <a:ext cx="99646" cy="913734"/>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6902364" y="5943600"/>
            <a:ext cx="2241636" cy="246221"/>
          </a:xfrm>
          <a:prstGeom prst="rect">
            <a:avLst/>
          </a:prstGeom>
          <a:noFill/>
          <a:ln>
            <a:noFill/>
          </a:ln>
        </p:spPr>
        <p:txBody>
          <a:bodyPr wrap="square" rtlCol="0">
            <a:spAutoFit/>
          </a:bodyPr>
          <a:lstStyle/>
          <a:p>
            <a:pPr algn="r"/>
            <a:r>
              <a:rPr lang="en-US" sz="1000" dirty="0" smtClean="0">
                <a:solidFill>
                  <a:schemeClr val="accent3"/>
                </a:solidFill>
                <a:latin typeface="Goudy Old Style" panose="02020502050305020303" pitchFamily="18" charset="0"/>
              </a:rPr>
              <a:t>(Image adapted from Heidemann, 2012)</a:t>
            </a:r>
            <a:endParaRPr lang="en-US" sz="1000" dirty="0">
              <a:solidFill>
                <a:schemeClr val="accent3"/>
              </a:solidFill>
              <a:latin typeface="Goudy Old Style" panose="02020502050305020303" pitchFamily="18" charset="0"/>
            </a:endParaRPr>
          </a:p>
        </p:txBody>
      </p:sp>
    </p:spTree>
    <p:extLst>
      <p:ext uri="{BB962C8B-B14F-4D97-AF65-F5344CB8AC3E}">
        <p14:creationId xmlns:p14="http://schemas.microsoft.com/office/powerpoint/2010/main" val="10081565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57200" y="304800"/>
            <a:ext cx="8229600" cy="5715000"/>
          </a:xfrm>
          <a:extLst>
            <a:ext uri="{91240B29-F687-4F45-9708-019B960494DF}">
              <a14:hiddenLine xmlns:a14="http://schemas.microsoft.com/office/drawing/2010/main" w="12700">
                <a:solidFill>
                  <a:srgbClr val="000000"/>
                </a:solidFill>
                <a:round/>
                <a:headEnd/>
                <a:tailEnd/>
              </a14:hiddenLine>
            </a:ext>
          </a:extLst>
        </p:spPr>
        <p:txBody>
          <a:bodyPr tIns="0" bIns="0" anchor="ctr"/>
          <a:lstStyle/>
          <a:p>
            <a:pPr marL="0" indent="0" algn="ctr">
              <a:spcBef>
                <a:spcPts val="2400"/>
              </a:spcBef>
              <a:spcAft>
                <a:spcPts val="1200"/>
              </a:spcAft>
              <a:buNone/>
              <a:defRPr/>
            </a:pPr>
            <a:r>
              <a:rPr lang="en-US" sz="3200" dirty="0" smtClean="0">
                <a:latin typeface="Goudy Old Style" panose="02020502050305020303" pitchFamily="18" charset="0"/>
              </a:rPr>
              <a:t>Lidar Basics</a:t>
            </a:r>
          </a:p>
          <a:p>
            <a:pPr marL="0" indent="0" algn="ctr">
              <a:spcBef>
                <a:spcPts val="2400"/>
              </a:spcBef>
              <a:spcAft>
                <a:spcPts val="1200"/>
              </a:spcAft>
              <a:buNone/>
              <a:defRPr/>
            </a:pPr>
            <a:r>
              <a:rPr lang="en-US" sz="3200" dirty="0" smtClean="0">
                <a:latin typeface="Goudy Old Style" panose="02020502050305020303" pitchFamily="18" charset="0"/>
              </a:rPr>
              <a:t>Troublesome Terminology</a:t>
            </a:r>
          </a:p>
          <a:p>
            <a:pPr marL="0" indent="0" algn="ctr">
              <a:spcBef>
                <a:spcPts val="2400"/>
              </a:spcBef>
              <a:spcAft>
                <a:spcPts val="1200"/>
              </a:spcAft>
              <a:buNone/>
              <a:defRPr/>
            </a:pPr>
            <a:r>
              <a:rPr lang="en-US" sz="3200" dirty="0" smtClean="0">
                <a:latin typeface="Goudy Old Style" panose="02020502050305020303" pitchFamily="18" charset="0"/>
              </a:rPr>
              <a:t>Bare-Earth Flavors</a:t>
            </a:r>
          </a:p>
          <a:p>
            <a:pPr marL="0" indent="0" algn="ctr">
              <a:spcBef>
                <a:spcPts val="2400"/>
              </a:spcBef>
              <a:spcAft>
                <a:spcPts val="1200"/>
              </a:spcAft>
              <a:buNone/>
              <a:defRPr/>
            </a:pPr>
            <a:r>
              <a:rPr lang="en-US" sz="3200" dirty="0" smtClean="0">
                <a:latin typeface="Goudy Old Style" panose="02020502050305020303" pitchFamily="18" charset="0"/>
              </a:rPr>
              <a:t>Hydrographic Breaklines</a:t>
            </a:r>
          </a:p>
        </p:txBody>
      </p:sp>
    </p:spTree>
    <p:extLst>
      <p:ext uri="{BB962C8B-B14F-4D97-AF65-F5344CB8AC3E}">
        <p14:creationId xmlns:p14="http://schemas.microsoft.com/office/powerpoint/2010/main" val="359545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4956048" cy="914400"/>
          </a:xfrm>
        </p:spPr>
        <p:txBody>
          <a:bodyPr tIns="0" anchor="ctr" anchorCtr="0">
            <a:noAutofit/>
          </a:bodyPr>
          <a:lstStyle/>
          <a:p>
            <a:pPr algn="ctr"/>
            <a:r>
              <a:rPr lang="en-US" sz="3000" b="0" dirty="0" smtClean="0">
                <a:latin typeface="Goudy Old Style" panose="02020502050305020303" pitchFamily="18" charset="0"/>
                <a:cs typeface="Times New Roman" pitchFamily="18" charset="0"/>
              </a:rPr>
              <a:t>Hydro-Flattened (Enhanced) </a:t>
            </a:r>
            <a:br>
              <a:rPr lang="en-US" sz="3000" b="0" dirty="0" smtClean="0">
                <a:latin typeface="Goudy Old Style" panose="02020502050305020303" pitchFamily="18" charset="0"/>
                <a:cs typeface="Times New Roman" pitchFamily="18" charset="0"/>
              </a:rPr>
            </a:br>
            <a:r>
              <a:rPr lang="en-US" sz="3000" b="0" dirty="0" smtClean="0">
                <a:latin typeface="Goudy Old Style" panose="02020502050305020303" pitchFamily="18" charset="0"/>
                <a:cs typeface="Times New Roman" pitchFamily="18" charset="0"/>
              </a:rPr>
              <a:t>(</a:t>
            </a:r>
            <a:r>
              <a:rPr lang="en-US" sz="3000" b="0" dirty="0">
                <a:latin typeface="Goudy Old Style" panose="02020502050305020303" pitchFamily="18" charset="0"/>
                <a:cs typeface="Times New Roman" pitchFamily="18" charset="0"/>
              </a:rPr>
              <a:t>Topographic Surface)</a:t>
            </a:r>
          </a:p>
        </p:txBody>
      </p:sp>
      <p:pic>
        <p:nvPicPr>
          <p:cNvPr id="6" name="Content Placeholder 5" descr="3_FullBreaklines_sm.gif"/>
          <p:cNvPicPr>
            <a:picLocks noGrp="1" noChangeAspect="1"/>
          </p:cNvPicPr>
          <p:nvPr>
            <p:ph sz="half" idx="1"/>
          </p:nvPr>
        </p:nvPicPr>
        <p:blipFill>
          <a:blip r:embed="rId2" cstate="print"/>
          <a:stretch>
            <a:fillRect/>
          </a:stretch>
        </p:blipFill>
        <p:spPr>
          <a:xfrm>
            <a:off x="457200" y="1828800"/>
            <a:ext cx="4038600" cy="3426500"/>
          </a:xfrm>
        </p:spPr>
      </p:pic>
      <p:sp>
        <p:nvSpPr>
          <p:cNvPr id="4" name="Content Placeholder 3"/>
          <p:cNvSpPr>
            <a:spLocks noGrp="1"/>
          </p:cNvSpPr>
          <p:nvPr>
            <p:ph sz="half" idx="2"/>
          </p:nvPr>
        </p:nvSpPr>
        <p:spPr>
          <a:xfrm>
            <a:off x="4663440" y="1790974"/>
            <a:ext cx="4114800" cy="3009626"/>
          </a:xfrm>
        </p:spPr>
        <p:txBody>
          <a:bodyPr>
            <a:noAutofit/>
          </a:bodyPr>
          <a:lstStyle/>
          <a:p>
            <a:r>
              <a:rPr lang="en-US" sz="2000" b="0" dirty="0" smtClean="0">
                <a:latin typeface="Goudy Old Style" panose="02020502050305020303" pitchFamily="18" charset="0"/>
                <a:cs typeface="Times New Roman" pitchFamily="18" charset="0"/>
              </a:rPr>
              <a:t>Further refinement of the</a:t>
            </a:r>
            <a:br>
              <a:rPr lang="en-US" sz="2000" b="0" dirty="0" smtClean="0">
                <a:latin typeface="Goudy Old Style" panose="02020502050305020303" pitchFamily="18" charset="0"/>
                <a:cs typeface="Times New Roman" pitchFamily="18" charset="0"/>
              </a:rPr>
            </a:br>
            <a:r>
              <a:rPr lang="en-US" sz="2000" b="0" dirty="0" smtClean="0">
                <a:latin typeface="Goudy Old Style" panose="02020502050305020303" pitchFamily="18" charset="0"/>
                <a:cs typeface="Times New Roman" pitchFamily="18" charset="0"/>
              </a:rPr>
              <a:t>Hydro-Flattened surface</a:t>
            </a:r>
          </a:p>
          <a:p>
            <a:r>
              <a:rPr lang="en-US" sz="2000" b="0" dirty="0" smtClean="0">
                <a:latin typeface="Goudy Old Style" panose="02020502050305020303" pitchFamily="18" charset="0"/>
                <a:cs typeface="Times New Roman" pitchFamily="18" charset="0"/>
              </a:rPr>
              <a:t>Refines the delineation of roads, single-line drainages, ridges, bridge crossings, buildings, etc.</a:t>
            </a:r>
          </a:p>
          <a:p>
            <a:r>
              <a:rPr lang="en-US" sz="2000" b="0" dirty="0" smtClean="0">
                <a:latin typeface="Goudy Old Style" panose="02020502050305020303" pitchFamily="18" charset="0"/>
                <a:cs typeface="Times New Roman" pitchFamily="18" charset="0"/>
              </a:rPr>
              <a:t>Requires a large number of additional detailed breaklines</a:t>
            </a:r>
            <a:endParaRPr lang="en-US" sz="2000" b="0" dirty="0">
              <a:latin typeface="Goudy Old Style" panose="02020502050305020303" pitchFamily="18" charset="0"/>
              <a:cs typeface="Times New Roman" pitchFamily="18" charset="0"/>
            </a:endParaRPr>
          </a:p>
          <a:p>
            <a:r>
              <a:rPr lang="en-US" sz="2000" b="0" dirty="0" smtClean="0">
                <a:latin typeface="Goudy Old Style" panose="02020502050305020303" pitchFamily="18" charset="0"/>
                <a:cs typeface="Times New Roman" pitchFamily="18" charset="0"/>
              </a:rPr>
              <a:t>A higher quality surface, but substantially more expensive.</a:t>
            </a:r>
          </a:p>
          <a:p>
            <a:r>
              <a:rPr lang="en-US" sz="2000" b="0" dirty="0" smtClean="0">
                <a:latin typeface="Goudy Old Style" panose="02020502050305020303" pitchFamily="18" charset="0"/>
                <a:cs typeface="Times New Roman" pitchFamily="18" charset="0"/>
              </a:rPr>
              <a:t>Not cost effective for 3DEP.</a:t>
            </a:r>
          </a:p>
          <a:p>
            <a:endParaRPr lang="en-US" sz="2400" b="0" dirty="0">
              <a:latin typeface="Goudy Old Style" panose="02020502050305020303" pitchFamily="18" charset="0"/>
              <a:cs typeface="Times New Roman" pitchFamily="18" charset="0"/>
            </a:endParaRPr>
          </a:p>
        </p:txBody>
      </p:sp>
      <p:grpSp>
        <p:nvGrpSpPr>
          <p:cNvPr id="3" name="Group 2"/>
          <p:cNvGrpSpPr/>
          <p:nvPr/>
        </p:nvGrpSpPr>
        <p:grpSpPr>
          <a:xfrm>
            <a:off x="457200" y="1807305"/>
            <a:ext cx="4038600" cy="3743329"/>
            <a:chOff x="457200" y="1807305"/>
            <a:chExt cx="4038600" cy="3743329"/>
          </a:xfrm>
        </p:grpSpPr>
        <p:sp>
          <p:nvSpPr>
            <p:cNvPr id="7" name="Rectangle 6"/>
            <p:cNvSpPr/>
            <p:nvPr/>
          </p:nvSpPr>
          <p:spPr>
            <a:xfrm rot="6613956">
              <a:off x="3355116" y="3002194"/>
              <a:ext cx="295435" cy="1185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347803">
              <a:off x="2430497" y="1807305"/>
              <a:ext cx="394444" cy="10924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7200" y="5212080"/>
              <a:ext cx="4038600" cy="338554"/>
            </a:xfrm>
            <a:prstGeom prst="rect">
              <a:avLst/>
            </a:prstGeom>
            <a:noFill/>
          </p:spPr>
          <p:txBody>
            <a:bodyPr wrap="square" rtlCol="0">
              <a:spAutoFit/>
            </a:bodyPr>
            <a:lstStyle/>
            <a:p>
              <a:pPr algn="ctr"/>
              <a:r>
                <a:rPr lang="en-US" dirty="0" smtClean="0">
                  <a:solidFill>
                    <a:srgbClr val="FF0000"/>
                  </a:solidFill>
                  <a:latin typeface="Goudy Old Style" panose="02020502050305020303" pitchFamily="18" charset="0"/>
                  <a:cs typeface="Times New Roman" pitchFamily="18" charset="0"/>
                </a:rPr>
                <a:t>Buildings                  Roads</a:t>
              </a:r>
              <a:endParaRPr lang="en-US" dirty="0">
                <a:solidFill>
                  <a:srgbClr val="FF0000"/>
                </a:solidFill>
                <a:latin typeface="Goudy Old Style" panose="02020502050305020303" pitchFamily="18" charset="0"/>
                <a:cs typeface="Times New Roman" pitchFamily="18" charset="0"/>
              </a:endParaRPr>
            </a:p>
          </p:txBody>
        </p:sp>
        <p:cxnSp>
          <p:nvCxnSpPr>
            <p:cNvPr id="11" name="Straight Arrow Connector 10"/>
            <p:cNvCxnSpPr/>
            <p:nvPr/>
          </p:nvCxnSpPr>
          <p:spPr>
            <a:xfrm flipV="1">
              <a:off x="3352800" y="3765232"/>
              <a:ext cx="98948" cy="1547273"/>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828800" y="2916879"/>
              <a:ext cx="659074" cy="2363912"/>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6902364" y="5943600"/>
            <a:ext cx="2241636" cy="246221"/>
          </a:xfrm>
          <a:prstGeom prst="rect">
            <a:avLst/>
          </a:prstGeom>
          <a:noFill/>
          <a:ln>
            <a:noFill/>
          </a:ln>
        </p:spPr>
        <p:txBody>
          <a:bodyPr wrap="square" rtlCol="0">
            <a:spAutoFit/>
          </a:bodyPr>
          <a:lstStyle/>
          <a:p>
            <a:pPr algn="r"/>
            <a:r>
              <a:rPr lang="en-US" sz="1000" dirty="0" smtClean="0">
                <a:solidFill>
                  <a:schemeClr val="accent3"/>
                </a:solidFill>
                <a:latin typeface="Goudy Old Style" panose="02020502050305020303" pitchFamily="18" charset="0"/>
              </a:rPr>
              <a:t>(Image adapted from Heidemann, 2012)</a:t>
            </a:r>
            <a:endParaRPr lang="en-US" sz="1000" dirty="0">
              <a:solidFill>
                <a:schemeClr val="accent3"/>
              </a:solidFill>
              <a:latin typeface="Goudy Old Style" panose="02020502050305020303" pitchFamily="18" charset="0"/>
            </a:endParaRPr>
          </a:p>
        </p:txBody>
      </p:sp>
    </p:spTree>
    <p:extLst>
      <p:ext uri="{BB962C8B-B14F-4D97-AF65-F5344CB8AC3E}">
        <p14:creationId xmlns:p14="http://schemas.microsoft.com/office/powerpoint/2010/main" val="312034121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14400"/>
          </a:xfrm>
        </p:spPr>
        <p:txBody>
          <a:bodyPr lIns="457200" rIns="182880" bIns="182880" anchor="ctr" anchorCtr="0"/>
          <a:lstStyle/>
          <a:p>
            <a:r>
              <a:rPr lang="en-US" dirty="0" smtClean="0">
                <a:latin typeface="Goudy Old Style" panose="02020502050305020303" pitchFamily="18" charset="0"/>
              </a:rPr>
              <a:t>Topographic Contours, Detail</a:t>
            </a:r>
            <a:endParaRPr lang="en-US" dirty="0">
              <a:latin typeface="Goudy Old Style" panose="02020502050305020303" pitchFamily="18" charset="0"/>
            </a:endParaRPr>
          </a:p>
        </p:txBody>
      </p:sp>
      <p:pic>
        <p:nvPicPr>
          <p:cNvPr id="6" name="Picture 5"/>
          <p:cNvPicPr>
            <a:picLocks noChangeAspect="1"/>
          </p:cNvPicPr>
          <p:nvPr/>
        </p:nvPicPr>
        <p:blipFill>
          <a:blip r:embed="rId2"/>
          <a:stretch>
            <a:fillRect/>
          </a:stretch>
        </p:blipFill>
        <p:spPr>
          <a:xfrm>
            <a:off x="1600200" y="960120"/>
            <a:ext cx="5981700" cy="4849287"/>
          </a:xfrm>
          <a:prstGeom prst="rect">
            <a:avLst/>
          </a:prstGeom>
          <a:ln w="12700">
            <a:solidFill>
              <a:schemeClr val="bg1"/>
            </a:solidFill>
          </a:ln>
        </p:spPr>
      </p:pic>
      <p:grpSp>
        <p:nvGrpSpPr>
          <p:cNvPr id="12" name="Group 11"/>
          <p:cNvGrpSpPr/>
          <p:nvPr/>
        </p:nvGrpSpPr>
        <p:grpSpPr>
          <a:xfrm>
            <a:off x="914400" y="1906866"/>
            <a:ext cx="2763393" cy="2057400"/>
            <a:chOff x="914400" y="1906866"/>
            <a:chExt cx="2763393" cy="2057400"/>
          </a:xfrm>
        </p:grpSpPr>
        <p:sp>
          <p:nvSpPr>
            <p:cNvPr id="10" name="Oval 9"/>
            <p:cNvSpPr/>
            <p:nvPr/>
          </p:nvSpPr>
          <p:spPr bwMode="auto">
            <a:xfrm rot="1346763">
              <a:off x="2481038" y="1906866"/>
              <a:ext cx="1196755" cy="2057400"/>
            </a:xfrm>
            <a:prstGeom prst="ellipse">
              <a:avLst/>
            </a:prstGeom>
            <a:noFill/>
            <a:ln w="31750" cap="flat" cmpd="sng" algn="ctr">
              <a:solidFill>
                <a:schemeClr val="accent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4572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FFFF00"/>
                </a:solidFill>
                <a:effectLst/>
                <a:latin typeface="Trebuchet MS" pitchFamily="34" charset="0"/>
                <a:ea typeface="Lucida Sans Unicode" pitchFamily="34" charset="0"/>
                <a:cs typeface="Lucida Sans Unicode" pitchFamily="34" charset="0"/>
              </a:endParaRPr>
            </a:p>
          </p:txBody>
        </p:sp>
        <p:sp>
          <p:nvSpPr>
            <p:cNvPr id="7" name="Rectangle 3"/>
            <p:cNvSpPr txBox="1">
              <a:spLocks noChangeArrowheads="1"/>
            </p:cNvSpPr>
            <p:nvPr/>
          </p:nvSpPr>
          <p:spPr bwMode="auto">
            <a:xfrm>
              <a:off x="914400" y="2286000"/>
              <a:ext cx="1828800" cy="685800"/>
            </a:xfrm>
            <a:prstGeom prst="rect">
              <a:avLst/>
            </a:prstGeom>
            <a:solidFill>
              <a:schemeClr val="accent4"/>
            </a:solidFill>
            <a:ln>
              <a:noFill/>
            </a:ln>
            <a:effectLst/>
            <a:extLst/>
          </p:spPr>
          <p:txBody>
            <a:bodyPr lIns="0" tIns="0" rIns="182880" bIns="0" anchor="ctr"/>
            <a:lstStyle>
              <a:lvl1pPr marL="342900" indent="-342900" algn="l" rtl="0" eaLnBrk="0" fontAlgn="base" hangingPunct="0">
                <a:spcBef>
                  <a:spcPct val="20000"/>
                </a:spcBef>
                <a:spcAft>
                  <a:spcPct val="0"/>
                </a:spcAft>
                <a:buClr>
                  <a:schemeClr val="bg1"/>
                </a:buClr>
                <a:buSzPct val="80000"/>
                <a:buFont typeface="Arial Unicode MS"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a:lstStyle>
            <a:p>
              <a:pPr marL="176213" lvl="1" indent="0" algn="ctr" defTabSz="914400">
                <a:spcBef>
                  <a:spcPts val="600"/>
                </a:spcBef>
                <a:spcAft>
                  <a:spcPts val="600"/>
                </a:spcAft>
                <a:buNone/>
                <a:defRPr/>
              </a:pPr>
              <a:r>
                <a:rPr lang="en-US" altLang="en-US" sz="2000" b="0" kern="0" dirty="0" smtClean="0">
                  <a:solidFill>
                    <a:schemeClr val="accent2">
                      <a:lumMod val="60000"/>
                      <a:lumOff val="40000"/>
                    </a:schemeClr>
                  </a:solidFill>
                  <a:latin typeface="Goudy Old Style" panose="02020502050305020303" pitchFamily="18" charset="0"/>
                </a:rPr>
                <a:t>Bridge Deck</a:t>
              </a:r>
              <a:br>
                <a:rPr lang="en-US" altLang="en-US" sz="2000" b="0" kern="0" dirty="0" smtClean="0">
                  <a:solidFill>
                    <a:schemeClr val="accent2">
                      <a:lumMod val="60000"/>
                      <a:lumOff val="40000"/>
                    </a:schemeClr>
                  </a:solidFill>
                  <a:latin typeface="Goudy Old Style" panose="02020502050305020303" pitchFamily="18" charset="0"/>
                </a:rPr>
              </a:br>
              <a:r>
                <a:rPr lang="en-US" altLang="en-US" sz="2000" b="0" kern="0" dirty="0" smtClean="0">
                  <a:solidFill>
                    <a:schemeClr val="accent2">
                      <a:lumMod val="60000"/>
                      <a:lumOff val="40000"/>
                    </a:schemeClr>
                  </a:solidFill>
                  <a:latin typeface="Goudy Old Style" panose="02020502050305020303" pitchFamily="18" charset="0"/>
                </a:rPr>
                <a:t>Removed</a:t>
              </a:r>
            </a:p>
          </p:txBody>
        </p:sp>
      </p:grpSp>
      <p:grpSp>
        <p:nvGrpSpPr>
          <p:cNvPr id="2" name="Group 1"/>
          <p:cNvGrpSpPr/>
          <p:nvPr/>
        </p:nvGrpSpPr>
        <p:grpSpPr>
          <a:xfrm>
            <a:off x="4075557" y="2667000"/>
            <a:ext cx="2873560" cy="2057400"/>
            <a:chOff x="4075557" y="2667000"/>
            <a:chExt cx="2873560" cy="2057400"/>
          </a:xfrm>
        </p:grpSpPr>
        <p:sp>
          <p:nvSpPr>
            <p:cNvPr id="15" name="Oval 14"/>
            <p:cNvSpPr/>
            <p:nvPr/>
          </p:nvSpPr>
          <p:spPr bwMode="auto">
            <a:xfrm rot="1346763">
              <a:off x="4075557" y="2667000"/>
              <a:ext cx="1196755" cy="2057400"/>
            </a:xfrm>
            <a:prstGeom prst="ellipse">
              <a:avLst/>
            </a:prstGeom>
            <a:noFill/>
            <a:ln w="31750"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4572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FFFF00"/>
                </a:solidFill>
                <a:effectLst/>
                <a:latin typeface="Trebuchet MS" pitchFamily="34" charset="0"/>
                <a:ea typeface="Lucida Sans Unicode" pitchFamily="34" charset="0"/>
                <a:cs typeface="Lucida Sans Unicode" pitchFamily="34" charset="0"/>
              </a:endParaRPr>
            </a:p>
          </p:txBody>
        </p:sp>
        <p:sp>
          <p:nvSpPr>
            <p:cNvPr id="8" name="Rectangle 3"/>
            <p:cNvSpPr txBox="1">
              <a:spLocks noChangeArrowheads="1"/>
            </p:cNvSpPr>
            <p:nvPr/>
          </p:nvSpPr>
          <p:spPr bwMode="auto">
            <a:xfrm>
              <a:off x="5120640" y="3474720"/>
              <a:ext cx="1828477" cy="685800"/>
            </a:xfrm>
            <a:prstGeom prst="rect">
              <a:avLst/>
            </a:prstGeom>
            <a:solidFill>
              <a:schemeClr val="tx1"/>
            </a:solidFill>
            <a:ln>
              <a:noFill/>
            </a:ln>
            <a:effectLst/>
            <a:extLst/>
          </p:spPr>
          <p:txBody>
            <a:bodyPr lIns="0" tIns="0" rIns="182880" bIns="0" anchor="ctr"/>
            <a:lstStyle>
              <a:lvl1pPr marL="342900" indent="-342900" algn="l" rtl="0" eaLnBrk="0" fontAlgn="base" hangingPunct="0">
                <a:spcBef>
                  <a:spcPct val="20000"/>
                </a:spcBef>
                <a:spcAft>
                  <a:spcPct val="0"/>
                </a:spcAft>
                <a:buClr>
                  <a:schemeClr val="bg1"/>
                </a:buClr>
                <a:buSzPct val="80000"/>
                <a:buFont typeface="Arial Unicode MS"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a:lstStyle>
            <a:p>
              <a:pPr marL="176213" lvl="1" indent="0" algn="ctr" defTabSz="914400">
                <a:spcBef>
                  <a:spcPts val="600"/>
                </a:spcBef>
                <a:spcAft>
                  <a:spcPts val="600"/>
                </a:spcAft>
                <a:buNone/>
                <a:defRPr/>
              </a:pPr>
              <a:r>
                <a:rPr lang="en-US" altLang="en-US" sz="2000" b="0" kern="0" dirty="0" smtClean="0">
                  <a:solidFill>
                    <a:srgbClr val="FFC000"/>
                  </a:solidFill>
                  <a:latin typeface="Goudy Old Style" panose="02020502050305020303" pitchFamily="18" charset="0"/>
                </a:rPr>
                <a:t>Road Surface</a:t>
              </a:r>
              <a:br>
                <a:rPr lang="en-US" altLang="en-US" sz="2000" b="0" kern="0" dirty="0" smtClean="0">
                  <a:solidFill>
                    <a:srgbClr val="FFC000"/>
                  </a:solidFill>
                  <a:latin typeface="Goudy Old Style" panose="02020502050305020303" pitchFamily="18" charset="0"/>
                </a:rPr>
              </a:br>
              <a:r>
                <a:rPr lang="en-US" altLang="en-US" sz="2000" b="0" kern="0" dirty="0" smtClean="0">
                  <a:solidFill>
                    <a:srgbClr val="FFC000"/>
                  </a:solidFill>
                  <a:latin typeface="Goudy Old Style" panose="02020502050305020303" pitchFamily="18" charset="0"/>
                </a:rPr>
                <a:t>Intact</a:t>
              </a:r>
            </a:p>
          </p:txBody>
        </p:sp>
      </p:grpSp>
    </p:spTree>
    <p:extLst>
      <p:ext uri="{BB962C8B-B14F-4D97-AF65-F5344CB8AC3E}">
        <p14:creationId xmlns:p14="http://schemas.microsoft.com/office/powerpoint/2010/main" val="85351987"/>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4956048" cy="914400"/>
          </a:xfrm>
        </p:spPr>
        <p:txBody>
          <a:bodyPr tIns="0" anchor="ctr" anchorCtr="0">
            <a:noAutofit/>
          </a:bodyPr>
          <a:lstStyle/>
          <a:p>
            <a:pPr algn="ctr"/>
            <a:r>
              <a:rPr lang="en-US" sz="3000" b="0" dirty="0" smtClean="0">
                <a:latin typeface="Goudy Old Style" panose="02020502050305020303" pitchFamily="18" charset="0"/>
                <a:cs typeface="Times New Roman" pitchFamily="18" charset="0"/>
              </a:rPr>
              <a:t>Hydro-Enforced</a:t>
            </a:r>
            <a:r>
              <a:rPr lang="en-US" sz="3000" b="0" dirty="0">
                <a:latin typeface="Goudy Old Style" panose="02020502050305020303" pitchFamily="18" charset="0"/>
                <a:cs typeface="Times New Roman" pitchFamily="18" charset="0"/>
              </a:rPr>
              <a:t/>
            </a:r>
            <a:br>
              <a:rPr lang="en-US" sz="3000" b="0" dirty="0">
                <a:latin typeface="Goudy Old Style" panose="02020502050305020303" pitchFamily="18" charset="0"/>
                <a:cs typeface="Times New Roman" pitchFamily="18" charset="0"/>
              </a:rPr>
            </a:br>
            <a:r>
              <a:rPr lang="en-US" sz="3000" b="0" dirty="0" smtClean="0">
                <a:latin typeface="Goudy Old Style" panose="02020502050305020303" pitchFamily="18" charset="0"/>
                <a:cs typeface="Times New Roman" pitchFamily="18" charset="0"/>
              </a:rPr>
              <a:t>(Hydrologic Surface</a:t>
            </a:r>
            <a:r>
              <a:rPr lang="en-US" sz="3000" b="0" dirty="0">
                <a:latin typeface="Goudy Old Style" panose="02020502050305020303" pitchFamily="18" charset="0"/>
                <a:cs typeface="Times New Roman" pitchFamily="18" charset="0"/>
              </a:rPr>
              <a:t>)</a:t>
            </a:r>
          </a:p>
        </p:txBody>
      </p:sp>
      <p:pic>
        <p:nvPicPr>
          <p:cNvPr id="5" name="Content Placeholder 4" descr="4_HydroEnforced_sm.gif"/>
          <p:cNvPicPr>
            <a:picLocks noGrp="1" noChangeAspect="1"/>
          </p:cNvPicPr>
          <p:nvPr>
            <p:ph sz="half" idx="1"/>
          </p:nvPr>
        </p:nvPicPr>
        <p:blipFill>
          <a:blip r:embed="rId2" cstate="print"/>
          <a:stretch>
            <a:fillRect/>
          </a:stretch>
        </p:blipFill>
        <p:spPr>
          <a:xfrm>
            <a:off x="457200" y="1828800"/>
            <a:ext cx="4038600" cy="3426500"/>
          </a:xfrm>
        </p:spPr>
      </p:pic>
      <p:sp>
        <p:nvSpPr>
          <p:cNvPr id="4" name="Content Placeholder 3"/>
          <p:cNvSpPr>
            <a:spLocks noGrp="1"/>
          </p:cNvSpPr>
          <p:nvPr>
            <p:ph sz="half" idx="2"/>
          </p:nvPr>
        </p:nvSpPr>
        <p:spPr>
          <a:xfrm>
            <a:off x="4663440" y="1600474"/>
            <a:ext cx="4114800" cy="3883152"/>
          </a:xfrm>
        </p:spPr>
        <p:txBody>
          <a:bodyPr>
            <a:noAutofit/>
          </a:bodyPr>
          <a:lstStyle/>
          <a:p>
            <a:r>
              <a:rPr lang="en-US" sz="2000" b="0" dirty="0" smtClean="0">
                <a:latin typeface="Goudy Old Style" panose="02020502050305020303" pitchFamily="18" charset="0"/>
                <a:cs typeface="Times New Roman" pitchFamily="18" charset="0"/>
              </a:rPr>
              <a:t>Engineering surface for Hydraulic and Hydrologic (H&amp;H) modeling.</a:t>
            </a:r>
          </a:p>
          <a:p>
            <a:r>
              <a:rPr lang="en-US" sz="2000" b="0" dirty="0" smtClean="0">
                <a:latin typeface="Goudy Old Style" panose="02020502050305020303" pitchFamily="18" charset="0"/>
                <a:cs typeface="Times New Roman" pitchFamily="18" charset="0"/>
              </a:rPr>
              <a:t>Similar to Hydro-Flattened, with additional surface modifications to </a:t>
            </a:r>
            <a:r>
              <a:rPr lang="en-US" sz="2000" b="0" dirty="0">
                <a:latin typeface="Goudy Old Style" panose="02020502050305020303" pitchFamily="18" charset="0"/>
                <a:cs typeface="Times New Roman" pitchFamily="18" charset="0"/>
              </a:rPr>
              <a:t>allow </a:t>
            </a:r>
            <a:r>
              <a:rPr lang="en-US" sz="2000" b="0" dirty="0" smtClean="0">
                <a:latin typeface="Goudy Old Style" panose="02020502050305020303" pitchFamily="18" charset="0"/>
                <a:cs typeface="Times New Roman" pitchFamily="18" charset="0"/>
              </a:rPr>
              <a:t>continuous surface water flow.</a:t>
            </a:r>
          </a:p>
          <a:p>
            <a:r>
              <a:rPr lang="en-US" sz="2000" b="0" dirty="0">
                <a:latin typeface="Goudy Old Style" panose="02020502050305020303" pitchFamily="18" charset="0"/>
                <a:cs typeface="Times New Roman" pitchFamily="18" charset="0"/>
              </a:rPr>
              <a:t>Water </a:t>
            </a:r>
            <a:r>
              <a:rPr lang="en-US" sz="2000" b="0" dirty="0" smtClean="0">
                <a:latin typeface="Goudy Old Style" panose="02020502050305020303" pitchFamily="18" charset="0"/>
                <a:cs typeface="Times New Roman" pitchFamily="18" charset="0"/>
              </a:rPr>
              <a:t>surface elevations may </a:t>
            </a:r>
            <a:r>
              <a:rPr lang="en-US" sz="2000" b="0" dirty="0">
                <a:latin typeface="Goudy Old Style" panose="02020502050305020303" pitchFamily="18" charset="0"/>
                <a:cs typeface="Times New Roman" pitchFamily="18" charset="0"/>
              </a:rPr>
              <a:t>be set </a:t>
            </a:r>
            <a:r>
              <a:rPr lang="en-US" sz="2000" b="0" dirty="0" smtClean="0">
                <a:latin typeface="Goudy Old Style" panose="02020502050305020303" pitchFamily="18" charset="0"/>
                <a:cs typeface="Times New Roman" pitchFamily="18" charset="0"/>
              </a:rPr>
              <a:t>at known values.</a:t>
            </a:r>
            <a:endParaRPr lang="en-US" sz="2000" b="0" dirty="0">
              <a:latin typeface="Goudy Old Style" panose="02020502050305020303" pitchFamily="18" charset="0"/>
              <a:cs typeface="Times New Roman" pitchFamily="18" charset="0"/>
            </a:endParaRPr>
          </a:p>
          <a:p>
            <a:r>
              <a:rPr lang="en-US" sz="2000" b="0" dirty="0" smtClean="0">
                <a:latin typeface="Goudy Old Style" panose="02020502050305020303" pitchFamily="18" charset="0"/>
                <a:cs typeface="Times New Roman" pitchFamily="18" charset="0"/>
              </a:rPr>
              <a:t>Most notably, road fills are cut through at culvert locations.</a:t>
            </a:r>
          </a:p>
          <a:p>
            <a:r>
              <a:rPr lang="en-US" sz="2000" b="0" dirty="0">
                <a:latin typeface="Goudy Old Style" panose="02020502050305020303" pitchFamily="18" charset="0"/>
                <a:cs typeface="Times New Roman" pitchFamily="18" charset="0"/>
              </a:rPr>
              <a:t>Not useful for traditional </a:t>
            </a:r>
            <a:r>
              <a:rPr lang="en-US" sz="2000" b="0" dirty="0" smtClean="0">
                <a:latin typeface="Goudy Old Style" panose="02020502050305020303" pitchFamily="18" charset="0"/>
                <a:cs typeface="Times New Roman" pitchFamily="18" charset="0"/>
              </a:rPr>
              <a:t>mapping or contour development.</a:t>
            </a:r>
            <a:endParaRPr lang="en-US" sz="2000" b="0" dirty="0">
              <a:latin typeface="Goudy Old Style" panose="02020502050305020303" pitchFamily="18" charset="0"/>
              <a:cs typeface="Times New Roman" pitchFamily="18" charset="0"/>
            </a:endParaRPr>
          </a:p>
          <a:p>
            <a:endParaRPr lang="en-US" sz="1800" b="0" dirty="0" smtClean="0">
              <a:latin typeface="Times New Roman" pitchFamily="18" charset="0"/>
              <a:cs typeface="Times New Roman" pitchFamily="18" charset="0"/>
            </a:endParaRPr>
          </a:p>
          <a:p>
            <a:endParaRPr lang="en-US" sz="1800" b="0" dirty="0">
              <a:latin typeface="Times New Roman" pitchFamily="18" charset="0"/>
              <a:cs typeface="Times New Roman" pitchFamily="18" charset="0"/>
            </a:endParaRPr>
          </a:p>
        </p:txBody>
      </p:sp>
      <p:grpSp>
        <p:nvGrpSpPr>
          <p:cNvPr id="3" name="Group 2"/>
          <p:cNvGrpSpPr/>
          <p:nvPr/>
        </p:nvGrpSpPr>
        <p:grpSpPr>
          <a:xfrm>
            <a:off x="457201" y="2117789"/>
            <a:ext cx="4038600" cy="3432845"/>
            <a:chOff x="457201" y="2117789"/>
            <a:chExt cx="4038600" cy="3432845"/>
          </a:xfrm>
        </p:grpSpPr>
        <p:sp>
          <p:nvSpPr>
            <p:cNvPr id="6" name="Rectangle 5"/>
            <p:cNvSpPr/>
            <p:nvPr/>
          </p:nvSpPr>
          <p:spPr>
            <a:xfrm rot="1040273">
              <a:off x="3187131" y="3278780"/>
              <a:ext cx="2286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381140">
              <a:off x="3986991" y="3647347"/>
              <a:ext cx="2286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90240">
              <a:off x="916495" y="2117789"/>
              <a:ext cx="228600" cy="8323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7201" y="5212080"/>
              <a:ext cx="4038600" cy="338554"/>
            </a:xfrm>
            <a:prstGeom prst="rect">
              <a:avLst/>
            </a:prstGeom>
            <a:noFill/>
          </p:spPr>
          <p:txBody>
            <a:bodyPr wrap="square" rtlCol="0">
              <a:spAutoFit/>
            </a:bodyPr>
            <a:lstStyle/>
            <a:p>
              <a:pPr algn="ctr"/>
              <a:r>
                <a:rPr lang="en-US" dirty="0" smtClean="0">
                  <a:solidFill>
                    <a:srgbClr val="FF0000"/>
                  </a:solidFill>
                  <a:latin typeface="Goudy Old Style" panose="02020502050305020303" pitchFamily="18" charset="0"/>
                  <a:cs typeface="Times New Roman" pitchFamily="18" charset="0"/>
                </a:rPr>
                <a:t>Culverts Cut Through Roads</a:t>
              </a:r>
              <a:endParaRPr lang="en-US" dirty="0">
                <a:solidFill>
                  <a:srgbClr val="FF0000"/>
                </a:solidFill>
                <a:latin typeface="Goudy Old Style" panose="02020502050305020303" pitchFamily="18" charset="0"/>
                <a:cs typeface="Times New Roman" pitchFamily="18" charset="0"/>
              </a:endParaRPr>
            </a:p>
          </p:txBody>
        </p:sp>
        <p:cxnSp>
          <p:nvCxnSpPr>
            <p:cNvPr id="10" name="Straight Arrow Connector 9"/>
            <p:cNvCxnSpPr>
              <a:endCxn id="8" idx="2"/>
            </p:cNvCxnSpPr>
            <p:nvPr/>
          </p:nvCxnSpPr>
          <p:spPr>
            <a:xfrm flipH="1" flipV="1">
              <a:off x="1007776" y="2949499"/>
              <a:ext cx="1278224" cy="2310252"/>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286000" y="3759656"/>
              <a:ext cx="914400" cy="1500095"/>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286000" y="4077795"/>
              <a:ext cx="1676399" cy="1181956"/>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6902364" y="5943600"/>
            <a:ext cx="2241636" cy="246221"/>
          </a:xfrm>
          <a:prstGeom prst="rect">
            <a:avLst/>
          </a:prstGeom>
          <a:noFill/>
          <a:ln>
            <a:noFill/>
          </a:ln>
        </p:spPr>
        <p:txBody>
          <a:bodyPr wrap="square" rtlCol="0">
            <a:spAutoFit/>
          </a:bodyPr>
          <a:lstStyle/>
          <a:p>
            <a:pPr algn="r"/>
            <a:r>
              <a:rPr lang="en-US" sz="1000" dirty="0" smtClean="0">
                <a:solidFill>
                  <a:schemeClr val="accent3"/>
                </a:solidFill>
                <a:latin typeface="Goudy Old Style" panose="02020502050305020303" pitchFamily="18" charset="0"/>
              </a:rPr>
              <a:t>(Image adapted from Heidemann, 2012)</a:t>
            </a:r>
            <a:endParaRPr lang="en-US" sz="1000" dirty="0">
              <a:solidFill>
                <a:schemeClr val="accent3"/>
              </a:solidFill>
              <a:latin typeface="Goudy Old Style" panose="02020502050305020303" pitchFamily="18" charset="0"/>
            </a:endParaRPr>
          </a:p>
        </p:txBody>
      </p:sp>
    </p:spTree>
    <p:extLst>
      <p:ext uri="{BB962C8B-B14F-4D97-AF65-F5344CB8AC3E}">
        <p14:creationId xmlns:p14="http://schemas.microsoft.com/office/powerpoint/2010/main" val="34945653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600200" y="960120"/>
            <a:ext cx="5981976" cy="4847779"/>
          </a:xfrm>
          <a:prstGeom prst="rect">
            <a:avLst/>
          </a:prstGeom>
          <a:ln w="12700">
            <a:solidFill>
              <a:schemeClr val="bg1"/>
            </a:solidFill>
          </a:ln>
        </p:spPr>
      </p:pic>
      <p:sp>
        <p:nvSpPr>
          <p:cNvPr id="3" name="Title 2"/>
          <p:cNvSpPr>
            <a:spLocks noGrp="1"/>
          </p:cNvSpPr>
          <p:nvPr>
            <p:ph type="title"/>
          </p:nvPr>
        </p:nvSpPr>
        <p:spPr>
          <a:xfrm>
            <a:off x="0" y="0"/>
            <a:ext cx="9144000" cy="914400"/>
          </a:xfrm>
        </p:spPr>
        <p:txBody>
          <a:bodyPr lIns="457200" rIns="182880" bIns="182880" anchor="ctr" anchorCtr="0"/>
          <a:lstStyle/>
          <a:p>
            <a:r>
              <a:rPr lang="en-US" dirty="0" smtClean="0">
                <a:latin typeface="Goudy Old Style" panose="02020502050305020303" pitchFamily="18" charset="0"/>
              </a:rPr>
              <a:t>Hydrologic Contours, Detail</a:t>
            </a:r>
            <a:endParaRPr lang="en-US" dirty="0">
              <a:latin typeface="Goudy Old Style" panose="02020502050305020303" pitchFamily="18" charset="0"/>
            </a:endParaRPr>
          </a:p>
        </p:txBody>
      </p:sp>
      <p:grpSp>
        <p:nvGrpSpPr>
          <p:cNvPr id="4" name="Group 3"/>
          <p:cNvGrpSpPr/>
          <p:nvPr/>
        </p:nvGrpSpPr>
        <p:grpSpPr>
          <a:xfrm>
            <a:off x="4075557" y="2667000"/>
            <a:ext cx="3788283" cy="2057400"/>
            <a:chOff x="4075557" y="2667000"/>
            <a:chExt cx="3788283" cy="2057400"/>
          </a:xfrm>
        </p:grpSpPr>
        <p:sp>
          <p:nvSpPr>
            <p:cNvPr id="16" name="Oval 15"/>
            <p:cNvSpPr/>
            <p:nvPr/>
          </p:nvSpPr>
          <p:spPr bwMode="auto">
            <a:xfrm rot="1346763">
              <a:off x="4075557" y="2667000"/>
              <a:ext cx="1196755" cy="2057400"/>
            </a:xfrm>
            <a:prstGeom prst="ellipse">
              <a:avLst/>
            </a:prstGeom>
            <a:noFill/>
            <a:ln w="31750"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4572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FFFF00"/>
                </a:solidFill>
                <a:effectLst/>
                <a:latin typeface="Trebuchet MS" pitchFamily="34" charset="0"/>
                <a:ea typeface="Lucida Sans Unicode" pitchFamily="34" charset="0"/>
                <a:cs typeface="Lucida Sans Unicode" pitchFamily="34" charset="0"/>
              </a:endParaRPr>
            </a:p>
          </p:txBody>
        </p:sp>
        <p:sp>
          <p:nvSpPr>
            <p:cNvPr id="8" name="Rectangle 3"/>
            <p:cNvSpPr txBox="1">
              <a:spLocks noChangeArrowheads="1"/>
            </p:cNvSpPr>
            <p:nvPr/>
          </p:nvSpPr>
          <p:spPr bwMode="auto">
            <a:xfrm>
              <a:off x="5120640" y="3474720"/>
              <a:ext cx="2743200" cy="685800"/>
            </a:xfrm>
            <a:prstGeom prst="rect">
              <a:avLst/>
            </a:prstGeom>
            <a:solidFill>
              <a:schemeClr val="tx1"/>
            </a:solidFill>
            <a:ln>
              <a:noFill/>
            </a:ln>
            <a:effectLst/>
            <a:extLst/>
          </p:spPr>
          <p:txBody>
            <a:bodyPr lIns="0" tIns="0" rIns="182880" bIns="0" anchor="ctr"/>
            <a:lstStyle>
              <a:lvl1pPr marL="342900" indent="-342900" algn="l" rtl="0" eaLnBrk="0" fontAlgn="base" hangingPunct="0">
                <a:spcBef>
                  <a:spcPct val="20000"/>
                </a:spcBef>
                <a:spcAft>
                  <a:spcPct val="0"/>
                </a:spcAft>
                <a:buClr>
                  <a:schemeClr val="bg1"/>
                </a:buClr>
                <a:buSzPct val="80000"/>
                <a:buFont typeface="Arial Unicode MS"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a:lstStyle>
            <a:p>
              <a:pPr marL="176213" lvl="1" indent="0" algn="ctr" defTabSz="914400">
                <a:spcBef>
                  <a:spcPts val="600"/>
                </a:spcBef>
                <a:spcAft>
                  <a:spcPts val="600"/>
                </a:spcAft>
                <a:buNone/>
                <a:defRPr/>
              </a:pPr>
              <a:r>
                <a:rPr lang="en-US" altLang="en-US" sz="2000" b="0" kern="0" dirty="0" smtClean="0">
                  <a:solidFill>
                    <a:srgbClr val="FFC000"/>
                  </a:solidFill>
                  <a:latin typeface="Goudy Old Style" panose="02020502050305020303" pitchFamily="18" charset="0"/>
                </a:rPr>
                <a:t>Road Surface Modified</a:t>
              </a:r>
              <a:br>
                <a:rPr lang="en-US" altLang="en-US" sz="2000" b="0" kern="0" dirty="0" smtClean="0">
                  <a:solidFill>
                    <a:srgbClr val="FFC000"/>
                  </a:solidFill>
                  <a:latin typeface="Goudy Old Style" panose="02020502050305020303" pitchFamily="18" charset="0"/>
                </a:rPr>
              </a:br>
              <a:r>
                <a:rPr lang="en-US" altLang="en-US" sz="2000" b="0" kern="0" dirty="0" smtClean="0">
                  <a:solidFill>
                    <a:srgbClr val="FFC000"/>
                  </a:solidFill>
                  <a:latin typeface="Goudy Old Style" panose="02020502050305020303" pitchFamily="18" charset="0"/>
                </a:rPr>
                <a:t>for Hydrologic Flow</a:t>
              </a:r>
            </a:p>
          </p:txBody>
        </p:sp>
      </p:grpSp>
      <p:grpSp>
        <p:nvGrpSpPr>
          <p:cNvPr id="2" name="Group 1"/>
          <p:cNvGrpSpPr/>
          <p:nvPr/>
        </p:nvGrpSpPr>
        <p:grpSpPr>
          <a:xfrm>
            <a:off x="914400" y="1906866"/>
            <a:ext cx="2763393" cy="2057400"/>
            <a:chOff x="914400" y="1906866"/>
            <a:chExt cx="2763393" cy="2057400"/>
          </a:xfrm>
        </p:grpSpPr>
        <p:sp>
          <p:nvSpPr>
            <p:cNvPr id="15" name="Oval 14"/>
            <p:cNvSpPr/>
            <p:nvPr/>
          </p:nvSpPr>
          <p:spPr bwMode="auto">
            <a:xfrm rot="1346763">
              <a:off x="2481038" y="1906866"/>
              <a:ext cx="1196755" cy="2057400"/>
            </a:xfrm>
            <a:prstGeom prst="ellipse">
              <a:avLst/>
            </a:prstGeom>
            <a:noFill/>
            <a:ln w="31750" cap="flat" cmpd="sng" algn="ctr">
              <a:solidFill>
                <a:schemeClr val="accent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4572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FFFF00"/>
                </a:solidFill>
                <a:effectLst/>
                <a:latin typeface="Trebuchet MS" pitchFamily="34" charset="0"/>
                <a:ea typeface="Lucida Sans Unicode" pitchFamily="34" charset="0"/>
                <a:cs typeface="Lucida Sans Unicode" pitchFamily="34" charset="0"/>
              </a:endParaRPr>
            </a:p>
          </p:txBody>
        </p:sp>
        <p:sp>
          <p:nvSpPr>
            <p:cNvPr id="7" name="Rectangle 3"/>
            <p:cNvSpPr txBox="1">
              <a:spLocks noChangeArrowheads="1"/>
            </p:cNvSpPr>
            <p:nvPr/>
          </p:nvSpPr>
          <p:spPr bwMode="auto">
            <a:xfrm>
              <a:off x="914400" y="2286000"/>
              <a:ext cx="1828800" cy="685800"/>
            </a:xfrm>
            <a:prstGeom prst="rect">
              <a:avLst/>
            </a:prstGeom>
            <a:solidFill>
              <a:schemeClr val="accent4"/>
            </a:solidFill>
            <a:ln>
              <a:noFill/>
            </a:ln>
            <a:effectLst/>
            <a:extLst/>
          </p:spPr>
          <p:txBody>
            <a:bodyPr wrap="square" lIns="0" tIns="0" rIns="182880" bIns="0" anchor="ctr"/>
            <a:lstStyle>
              <a:lvl1pPr marL="342900" indent="-342900" algn="l" rtl="0" eaLnBrk="0" fontAlgn="base" hangingPunct="0">
                <a:spcBef>
                  <a:spcPct val="20000"/>
                </a:spcBef>
                <a:spcAft>
                  <a:spcPct val="0"/>
                </a:spcAft>
                <a:buClr>
                  <a:schemeClr val="bg1"/>
                </a:buClr>
                <a:buSzPct val="80000"/>
                <a:buFont typeface="Arial Unicode MS"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a:lstStyle>
            <a:p>
              <a:pPr marL="176213" lvl="1" indent="0" algn="ctr" defTabSz="914400">
                <a:spcBef>
                  <a:spcPts val="600"/>
                </a:spcBef>
                <a:spcAft>
                  <a:spcPts val="600"/>
                </a:spcAft>
                <a:buNone/>
                <a:defRPr/>
              </a:pPr>
              <a:r>
                <a:rPr lang="en-US" altLang="en-US" sz="2000" b="0" kern="0" dirty="0" smtClean="0">
                  <a:solidFill>
                    <a:schemeClr val="accent2">
                      <a:lumMod val="60000"/>
                      <a:lumOff val="40000"/>
                    </a:schemeClr>
                  </a:solidFill>
                  <a:latin typeface="Goudy Old Style" panose="02020502050305020303" pitchFamily="18" charset="0"/>
                </a:rPr>
                <a:t>Bridge Deck</a:t>
              </a:r>
              <a:br>
                <a:rPr lang="en-US" altLang="en-US" sz="2000" b="0" kern="0" dirty="0" smtClean="0">
                  <a:solidFill>
                    <a:schemeClr val="accent2">
                      <a:lumMod val="60000"/>
                      <a:lumOff val="40000"/>
                    </a:schemeClr>
                  </a:solidFill>
                  <a:latin typeface="Goudy Old Style" panose="02020502050305020303" pitchFamily="18" charset="0"/>
                </a:rPr>
              </a:br>
              <a:r>
                <a:rPr lang="en-US" altLang="en-US" sz="2000" b="0" kern="0" dirty="0" smtClean="0">
                  <a:solidFill>
                    <a:schemeClr val="accent2">
                      <a:lumMod val="60000"/>
                      <a:lumOff val="40000"/>
                    </a:schemeClr>
                  </a:solidFill>
                  <a:latin typeface="Goudy Old Style" panose="02020502050305020303" pitchFamily="18" charset="0"/>
                </a:rPr>
                <a:t>Removed</a:t>
              </a:r>
            </a:p>
          </p:txBody>
        </p:sp>
      </p:grpSp>
    </p:spTree>
    <p:extLst>
      <p:ext uri="{BB962C8B-B14F-4D97-AF65-F5344CB8AC3E}">
        <p14:creationId xmlns:p14="http://schemas.microsoft.com/office/powerpoint/2010/main" val="3468426056"/>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4956048" cy="914400"/>
          </a:xfrm>
        </p:spPr>
        <p:txBody>
          <a:bodyPr tIns="0" anchor="ctr" anchorCtr="0">
            <a:noAutofit/>
          </a:bodyPr>
          <a:lstStyle/>
          <a:p>
            <a:pPr algn="ctr"/>
            <a:r>
              <a:rPr lang="en-US" sz="3000" b="0" dirty="0" smtClean="0">
                <a:latin typeface="Goudy Old Style" panose="02020502050305020303" pitchFamily="18" charset="0"/>
                <a:cs typeface="Times New Roman" pitchFamily="18" charset="0"/>
              </a:rPr>
              <a:t>Hydro-Conditioned</a:t>
            </a:r>
            <a:r>
              <a:rPr lang="en-US" sz="3000" b="0" dirty="0">
                <a:latin typeface="Goudy Old Style" panose="02020502050305020303" pitchFamily="18" charset="0"/>
                <a:cs typeface="Times New Roman" pitchFamily="18" charset="0"/>
              </a:rPr>
              <a:t/>
            </a:r>
            <a:br>
              <a:rPr lang="en-US" sz="3000" b="0" dirty="0">
                <a:latin typeface="Goudy Old Style" panose="02020502050305020303" pitchFamily="18" charset="0"/>
                <a:cs typeface="Times New Roman" pitchFamily="18" charset="0"/>
              </a:rPr>
            </a:br>
            <a:r>
              <a:rPr lang="en-US" sz="3000" b="0" dirty="0">
                <a:latin typeface="Goudy Old Style" panose="02020502050305020303" pitchFamily="18" charset="0"/>
                <a:cs typeface="Times New Roman" pitchFamily="18" charset="0"/>
              </a:rPr>
              <a:t>(Hydrologic Surface)</a:t>
            </a:r>
          </a:p>
        </p:txBody>
      </p:sp>
      <p:pic>
        <p:nvPicPr>
          <p:cNvPr id="5" name="Content Placeholder 4" descr="5_HydroConditioned_sm.gif"/>
          <p:cNvPicPr>
            <a:picLocks noGrp="1" noChangeAspect="1"/>
          </p:cNvPicPr>
          <p:nvPr>
            <p:ph sz="half" idx="1"/>
          </p:nvPr>
        </p:nvPicPr>
        <p:blipFill>
          <a:blip r:embed="rId2" cstate="print"/>
          <a:stretch>
            <a:fillRect/>
          </a:stretch>
        </p:blipFill>
        <p:spPr>
          <a:xfrm>
            <a:off x="457200" y="1828800"/>
            <a:ext cx="4038600" cy="3426500"/>
          </a:xfrm>
        </p:spPr>
      </p:pic>
      <p:sp>
        <p:nvSpPr>
          <p:cNvPr id="4" name="Content Placeholder 3"/>
          <p:cNvSpPr>
            <a:spLocks noGrp="1"/>
          </p:cNvSpPr>
          <p:nvPr>
            <p:ph sz="half" idx="2"/>
          </p:nvPr>
        </p:nvSpPr>
        <p:spPr>
          <a:xfrm>
            <a:off x="4663440" y="1600200"/>
            <a:ext cx="3947160" cy="3611880"/>
          </a:xfrm>
        </p:spPr>
        <p:txBody>
          <a:bodyPr>
            <a:noAutofit/>
          </a:bodyPr>
          <a:lstStyle/>
          <a:p>
            <a:r>
              <a:rPr lang="en-US" sz="2000" b="0" dirty="0" smtClean="0">
                <a:latin typeface="Goudy Old Style" panose="02020502050305020303" pitchFamily="18" charset="0"/>
                <a:cs typeface="Times New Roman" pitchFamily="18" charset="0"/>
              </a:rPr>
              <a:t>Another type of surface used by engineers for H&amp;H modeling.</a:t>
            </a:r>
          </a:p>
          <a:p>
            <a:r>
              <a:rPr lang="en-US" sz="2000" b="0" dirty="0" smtClean="0">
                <a:latin typeface="Goudy Old Style" panose="02020502050305020303" pitchFamily="18" charset="0"/>
                <a:cs typeface="Times New Roman" pitchFamily="18" charset="0"/>
              </a:rPr>
              <a:t>Similar to the Hydro-Enforced surface, but now with sinks (areas of internal drainage) filled to their pour point.</a:t>
            </a:r>
          </a:p>
          <a:p>
            <a:r>
              <a:rPr lang="en-US" sz="2000" b="0" dirty="0" smtClean="0">
                <a:latin typeface="Goudy Old Style" panose="02020502050305020303" pitchFamily="18" charset="0"/>
                <a:cs typeface="Times New Roman" pitchFamily="18" charset="0"/>
              </a:rPr>
              <a:t>Flow is continuous across the entire surface – no areas of internal drainage exist on the surface.</a:t>
            </a:r>
          </a:p>
          <a:p>
            <a:r>
              <a:rPr lang="en-US" sz="2000" b="0" dirty="0" smtClean="0">
                <a:latin typeface="Goudy Old Style" panose="02020502050305020303" pitchFamily="18" charset="0"/>
                <a:cs typeface="Times New Roman" pitchFamily="18" charset="0"/>
              </a:rPr>
              <a:t>Often developed using tools in ArcGIS Spatial Analyst, </a:t>
            </a:r>
            <a:r>
              <a:rPr lang="en-US" sz="2000" b="0" dirty="0" err="1" smtClean="0">
                <a:latin typeface="Goudy Old Style" panose="02020502050305020303" pitchFamily="18" charset="0"/>
                <a:cs typeface="Times New Roman" pitchFamily="18" charset="0"/>
              </a:rPr>
              <a:t>ArcHydro</a:t>
            </a:r>
            <a:r>
              <a:rPr lang="en-US" sz="2000" b="0" dirty="0" smtClean="0">
                <a:latin typeface="Goudy Old Style" panose="02020502050305020303" pitchFamily="18" charset="0"/>
                <a:cs typeface="Times New Roman" pitchFamily="18" charset="0"/>
              </a:rPr>
              <a:t>, or other raster H&amp;H applications.</a:t>
            </a:r>
          </a:p>
          <a:p>
            <a:endParaRPr lang="en-US" sz="2000" b="0" dirty="0">
              <a:latin typeface="Goudy Old Style" panose="02020502050305020303" pitchFamily="18" charset="0"/>
              <a:cs typeface="Times New Roman" pitchFamily="18" charset="0"/>
            </a:endParaRPr>
          </a:p>
        </p:txBody>
      </p:sp>
      <p:grpSp>
        <p:nvGrpSpPr>
          <p:cNvPr id="3" name="Group 2"/>
          <p:cNvGrpSpPr/>
          <p:nvPr/>
        </p:nvGrpSpPr>
        <p:grpSpPr>
          <a:xfrm>
            <a:off x="609600" y="2667000"/>
            <a:ext cx="3276600" cy="2883634"/>
            <a:chOff x="609600" y="2667000"/>
            <a:chExt cx="3276600" cy="2883634"/>
          </a:xfrm>
        </p:grpSpPr>
        <p:sp>
          <p:nvSpPr>
            <p:cNvPr id="10" name="TextBox 9"/>
            <p:cNvSpPr txBox="1"/>
            <p:nvPr/>
          </p:nvSpPr>
          <p:spPr>
            <a:xfrm>
              <a:off x="609600" y="5212080"/>
              <a:ext cx="3276600" cy="338554"/>
            </a:xfrm>
            <a:prstGeom prst="rect">
              <a:avLst/>
            </a:prstGeom>
            <a:noFill/>
          </p:spPr>
          <p:txBody>
            <a:bodyPr wrap="square" rtlCol="0">
              <a:spAutoFit/>
            </a:bodyPr>
            <a:lstStyle/>
            <a:p>
              <a:pPr algn="ctr"/>
              <a:r>
                <a:rPr lang="en-US" dirty="0" smtClean="0">
                  <a:solidFill>
                    <a:srgbClr val="FF0000"/>
                  </a:solidFill>
                  <a:latin typeface="Goudy Old Style" panose="02020502050305020303" pitchFamily="18" charset="0"/>
                  <a:cs typeface="Times New Roman" pitchFamily="18" charset="0"/>
                </a:rPr>
                <a:t>Filled Sinks</a:t>
              </a:r>
              <a:endParaRPr lang="en-US" dirty="0">
                <a:solidFill>
                  <a:srgbClr val="FF0000"/>
                </a:solidFill>
                <a:latin typeface="Goudy Old Style" panose="02020502050305020303" pitchFamily="18" charset="0"/>
                <a:cs typeface="Times New Roman" pitchFamily="18" charset="0"/>
              </a:endParaRPr>
            </a:p>
          </p:txBody>
        </p:sp>
        <p:sp>
          <p:nvSpPr>
            <p:cNvPr id="8" name="Rectangle 7"/>
            <p:cNvSpPr/>
            <p:nvPr/>
          </p:nvSpPr>
          <p:spPr>
            <a:xfrm rot="2975426">
              <a:off x="3166247" y="4400177"/>
              <a:ext cx="356287" cy="6753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9191813">
              <a:off x="848400" y="4527020"/>
              <a:ext cx="454413" cy="6704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6819589">
              <a:off x="2663481" y="2799977"/>
              <a:ext cx="118109" cy="6753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313873">
              <a:off x="1076047" y="2667000"/>
              <a:ext cx="307771" cy="3461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1465414" y="4992908"/>
              <a:ext cx="820586" cy="252046"/>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3"/>
            </p:cNvCxnSpPr>
            <p:nvPr/>
          </p:nvCxnSpPr>
          <p:spPr>
            <a:xfrm flipV="1">
              <a:off x="2286000" y="3191733"/>
              <a:ext cx="412836" cy="2053221"/>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286000" y="4862268"/>
              <a:ext cx="769518" cy="382686"/>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1398960" y="3026506"/>
              <a:ext cx="887040" cy="2218448"/>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6902364" y="5943600"/>
            <a:ext cx="2241636" cy="246221"/>
          </a:xfrm>
          <a:prstGeom prst="rect">
            <a:avLst/>
          </a:prstGeom>
          <a:noFill/>
          <a:ln>
            <a:noFill/>
          </a:ln>
        </p:spPr>
        <p:txBody>
          <a:bodyPr wrap="square" rtlCol="0">
            <a:spAutoFit/>
          </a:bodyPr>
          <a:lstStyle/>
          <a:p>
            <a:pPr algn="r"/>
            <a:r>
              <a:rPr lang="en-US" sz="1000" dirty="0" smtClean="0">
                <a:solidFill>
                  <a:schemeClr val="accent3"/>
                </a:solidFill>
                <a:latin typeface="Goudy Old Style" panose="02020502050305020303" pitchFamily="18" charset="0"/>
              </a:rPr>
              <a:t>(Image adapted from Heidemann, 2012)</a:t>
            </a:r>
            <a:endParaRPr lang="en-US" sz="1000" dirty="0">
              <a:solidFill>
                <a:schemeClr val="accent3"/>
              </a:solidFill>
              <a:latin typeface="Goudy Old Style" panose="02020502050305020303" pitchFamily="18" charset="0"/>
            </a:endParaRPr>
          </a:p>
        </p:txBody>
      </p:sp>
    </p:spTree>
    <p:extLst>
      <p:ext uri="{BB962C8B-B14F-4D97-AF65-F5344CB8AC3E}">
        <p14:creationId xmlns:p14="http://schemas.microsoft.com/office/powerpoint/2010/main" val="1834191033"/>
      </p:ext>
    </p:extLst>
  </p:cSld>
  <p:clrMapOvr>
    <a:masterClrMapping/>
  </p:clrMapOvr>
  <mc:AlternateContent xmlns:mc="http://schemas.openxmlformats.org/markup-compatibility/2006" xmlns:p14="http://schemas.microsoft.com/office/powerpoint/2010/main">
    <mc:Choice Requires="p14">
      <p:transition spd="slow">
        <p14:prism dir="r" isContent="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0_StereoDTM_sm.gif"/>
          <p:cNvPicPr>
            <a:picLocks noGrp="1" noChangeAspect="1"/>
          </p:cNvPicPr>
          <p:nvPr>
            <p:ph idx="1"/>
          </p:nvPr>
        </p:nvPicPr>
        <p:blipFill>
          <a:blip r:embed="rId3" cstate="print"/>
          <a:stretch>
            <a:fillRect/>
          </a:stretch>
        </p:blipFill>
        <p:spPr>
          <a:xfrm>
            <a:off x="314568" y="238363"/>
            <a:ext cx="6713043" cy="5695455"/>
          </a:xfrm>
        </p:spPr>
      </p:pic>
      <p:sp>
        <p:nvSpPr>
          <p:cNvPr id="3" name="TextBox 2"/>
          <p:cNvSpPr txBox="1"/>
          <p:nvPr/>
        </p:nvSpPr>
        <p:spPr>
          <a:xfrm>
            <a:off x="457200" y="4702314"/>
            <a:ext cx="2819400" cy="707886"/>
          </a:xfrm>
          <a:prstGeom prst="rect">
            <a:avLst/>
          </a:prstGeom>
          <a:noFill/>
        </p:spPr>
        <p:txBody>
          <a:bodyPr wrap="square" rtlCol="0">
            <a:spAutoFit/>
          </a:bodyPr>
          <a:lstStyle/>
          <a:p>
            <a:r>
              <a:rPr lang="en-US" sz="2000" b="1" dirty="0" smtClean="0">
                <a:solidFill>
                  <a:schemeClr val="bg1"/>
                </a:solidFill>
                <a:latin typeface="Goudy Old Style" panose="02020502050305020303" pitchFamily="18" charset="0"/>
                <a:cs typeface="Times New Roman" panose="02020603050405020304" pitchFamily="18" charset="0"/>
              </a:rPr>
              <a:t>Stereo DTM Surface</a:t>
            </a:r>
            <a:br>
              <a:rPr lang="en-US" sz="2000" b="1" dirty="0" smtClean="0">
                <a:solidFill>
                  <a:schemeClr val="bg1"/>
                </a:solidFill>
                <a:latin typeface="Goudy Old Style" panose="02020502050305020303" pitchFamily="18" charset="0"/>
                <a:cs typeface="Times New Roman" panose="02020603050405020304" pitchFamily="18" charset="0"/>
              </a:rPr>
            </a:br>
            <a:r>
              <a:rPr lang="en-US" sz="2000" b="1" dirty="0" smtClean="0">
                <a:solidFill>
                  <a:schemeClr val="bg1"/>
                </a:solidFill>
                <a:latin typeface="Goudy Old Style" panose="02020502050305020303" pitchFamily="18" charset="0"/>
                <a:cs typeface="Times New Roman" panose="02020603050405020304" pitchFamily="18" charset="0"/>
              </a:rPr>
              <a:t>(for reference</a:t>
            </a:r>
            <a:r>
              <a:rPr lang="en-US" sz="2000" b="1" dirty="0">
                <a:solidFill>
                  <a:schemeClr val="bg1"/>
                </a:solidFill>
                <a:latin typeface="Goudy Old Style" panose="02020502050305020303" pitchFamily="18" charset="0"/>
                <a:cs typeface="Times New Roman" panose="02020603050405020304" pitchFamily="18" charset="0"/>
              </a:rPr>
              <a:t>)</a:t>
            </a:r>
          </a:p>
        </p:txBody>
      </p:sp>
      <p:pic>
        <p:nvPicPr>
          <p:cNvPr id="5122" name="Picture 2" descr="D:\BP_Files\Presentations\NHDFiles\1_PureLidar.tif"/>
          <p:cNvPicPr>
            <a:picLocks noChangeAspect="1" noChangeArrowheads="1"/>
          </p:cNvPicPr>
          <p:nvPr/>
        </p:nvPicPr>
        <p:blipFill>
          <a:blip r:embed="rId4" cstate="print"/>
          <a:stretch>
            <a:fillRect/>
          </a:stretch>
        </p:blipFill>
        <p:spPr bwMode="auto">
          <a:xfrm>
            <a:off x="314104" y="238123"/>
            <a:ext cx="6713043" cy="5695455"/>
          </a:xfrm>
          <a:prstGeom prst="rect">
            <a:avLst/>
          </a:prstGeom>
          <a:noFill/>
        </p:spPr>
      </p:pic>
      <p:pic>
        <p:nvPicPr>
          <p:cNvPr id="5123" name="Picture 3" descr="D:\BP_Files\Presentations\NHDFiles\2_HydroFlattened.tif"/>
          <p:cNvPicPr>
            <a:picLocks noChangeAspect="1" noChangeArrowheads="1"/>
          </p:cNvPicPr>
          <p:nvPr/>
        </p:nvPicPr>
        <p:blipFill>
          <a:blip r:embed="rId5" cstate="print"/>
          <a:stretch>
            <a:fillRect/>
          </a:stretch>
        </p:blipFill>
        <p:spPr bwMode="auto">
          <a:xfrm>
            <a:off x="311592" y="222800"/>
            <a:ext cx="6713043" cy="5695455"/>
          </a:xfrm>
          <a:prstGeom prst="rect">
            <a:avLst/>
          </a:prstGeom>
          <a:noFill/>
        </p:spPr>
      </p:pic>
      <p:pic>
        <p:nvPicPr>
          <p:cNvPr id="5124" name="Picture 4" descr="D:\BP_Files\Presentations\NHDFiles\3_FullBreaklines.tif"/>
          <p:cNvPicPr>
            <a:picLocks noChangeAspect="1" noChangeArrowheads="1"/>
          </p:cNvPicPr>
          <p:nvPr/>
        </p:nvPicPr>
        <p:blipFill>
          <a:blip r:embed="rId6" cstate="print"/>
          <a:stretch>
            <a:fillRect/>
          </a:stretch>
        </p:blipFill>
        <p:spPr bwMode="auto">
          <a:xfrm>
            <a:off x="311592" y="233916"/>
            <a:ext cx="6713043" cy="5695455"/>
          </a:xfrm>
          <a:prstGeom prst="rect">
            <a:avLst/>
          </a:prstGeom>
          <a:noFill/>
        </p:spPr>
      </p:pic>
      <p:pic>
        <p:nvPicPr>
          <p:cNvPr id="5125" name="Picture 5" descr="D:\BP_Files\Presentations\NHDFiles\4_HydroEnforced.tif"/>
          <p:cNvPicPr>
            <a:picLocks noChangeAspect="1" noChangeArrowheads="1"/>
          </p:cNvPicPr>
          <p:nvPr/>
        </p:nvPicPr>
        <p:blipFill>
          <a:blip r:embed="rId7" cstate="print"/>
          <a:stretch>
            <a:fillRect/>
          </a:stretch>
        </p:blipFill>
        <p:spPr bwMode="auto">
          <a:xfrm>
            <a:off x="311592" y="228358"/>
            <a:ext cx="6713043" cy="5695455"/>
          </a:xfrm>
          <a:prstGeom prst="rect">
            <a:avLst/>
          </a:prstGeom>
          <a:noFill/>
        </p:spPr>
      </p:pic>
      <p:pic>
        <p:nvPicPr>
          <p:cNvPr id="5126" name="Picture 6" descr="D:\BP_Files\Presentations\NHDFiles\5_HydroConditioned.tif"/>
          <p:cNvPicPr>
            <a:picLocks noChangeAspect="1" noChangeArrowheads="1"/>
          </p:cNvPicPr>
          <p:nvPr/>
        </p:nvPicPr>
        <p:blipFill>
          <a:blip r:embed="rId8" cstate="print"/>
          <a:stretch>
            <a:fillRect/>
          </a:stretch>
        </p:blipFill>
        <p:spPr bwMode="auto">
          <a:xfrm>
            <a:off x="311592" y="238123"/>
            <a:ext cx="6713043" cy="5695455"/>
          </a:xfrm>
          <a:prstGeom prst="rect">
            <a:avLst/>
          </a:prstGeom>
          <a:noFill/>
        </p:spPr>
      </p:pic>
      <p:sp>
        <p:nvSpPr>
          <p:cNvPr id="4" name="Rounded Rectangle 3"/>
          <p:cNvSpPr/>
          <p:nvPr/>
        </p:nvSpPr>
        <p:spPr>
          <a:xfrm>
            <a:off x="7391400" y="3886200"/>
            <a:ext cx="1371600" cy="762000"/>
          </a:xfrm>
          <a:prstGeom prst="roundRect">
            <a:avLst/>
          </a:prstGeom>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b="1" dirty="0" smtClean="0">
                <a:latin typeface="Goudy Old Style" panose="02020502050305020303" pitchFamily="18" charset="0"/>
                <a:cs typeface="Times New Roman" pitchFamily="18" charset="0"/>
              </a:rPr>
              <a:t>Pure (raw)</a:t>
            </a:r>
          </a:p>
          <a:p>
            <a:pPr algn="ctr">
              <a:spcBef>
                <a:spcPts val="0"/>
              </a:spcBef>
            </a:pPr>
            <a:r>
              <a:rPr lang="en-US" b="1" dirty="0" smtClean="0">
                <a:latin typeface="Goudy Old Style" panose="02020502050305020303" pitchFamily="18" charset="0"/>
                <a:cs typeface="Times New Roman" pitchFamily="18" charset="0"/>
              </a:rPr>
              <a:t>Lidar</a:t>
            </a:r>
            <a:endParaRPr lang="en-US" b="1" dirty="0">
              <a:latin typeface="Goudy Old Style" panose="02020502050305020303" pitchFamily="18" charset="0"/>
              <a:cs typeface="Times New Roman" pitchFamily="18" charset="0"/>
            </a:endParaRPr>
          </a:p>
        </p:txBody>
      </p:sp>
      <p:sp>
        <p:nvSpPr>
          <p:cNvPr id="5" name="Rounded Rectangle 4"/>
          <p:cNvSpPr/>
          <p:nvPr/>
        </p:nvSpPr>
        <p:spPr>
          <a:xfrm>
            <a:off x="7391400" y="2971799"/>
            <a:ext cx="1371600" cy="762000"/>
          </a:xfrm>
          <a:prstGeom prst="roundRect">
            <a:avLst/>
          </a:prstGeom>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Goudy Old Style" panose="02020502050305020303" pitchFamily="18" charset="0"/>
                <a:cs typeface="Times New Roman" pitchFamily="18" charset="0"/>
              </a:rPr>
              <a:t>Hydro- Flattened</a:t>
            </a:r>
            <a:br>
              <a:rPr lang="en-US" b="1" dirty="0" smtClean="0">
                <a:latin typeface="Goudy Old Style" panose="02020502050305020303" pitchFamily="18" charset="0"/>
                <a:cs typeface="Times New Roman" pitchFamily="18" charset="0"/>
              </a:rPr>
            </a:br>
            <a:r>
              <a:rPr lang="en-US" b="1" dirty="0" smtClean="0">
                <a:latin typeface="Goudy Old Style" panose="02020502050305020303" pitchFamily="18" charset="0"/>
                <a:cs typeface="Times New Roman" pitchFamily="18" charset="0"/>
              </a:rPr>
              <a:t>(simple)</a:t>
            </a:r>
            <a:endParaRPr lang="en-US" b="1" dirty="0">
              <a:latin typeface="Goudy Old Style" panose="02020502050305020303" pitchFamily="18" charset="0"/>
              <a:cs typeface="Times New Roman" pitchFamily="18" charset="0"/>
            </a:endParaRPr>
          </a:p>
        </p:txBody>
      </p:sp>
      <p:sp>
        <p:nvSpPr>
          <p:cNvPr id="6" name="Rounded Rectangle 5"/>
          <p:cNvSpPr/>
          <p:nvPr/>
        </p:nvSpPr>
        <p:spPr>
          <a:xfrm>
            <a:off x="7391400" y="2057399"/>
            <a:ext cx="1371600" cy="762000"/>
          </a:xfrm>
          <a:prstGeom prst="roundRect">
            <a:avLst/>
          </a:prstGeom>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Goudy Old Style" panose="02020502050305020303" pitchFamily="18" charset="0"/>
                <a:cs typeface="Times New Roman" pitchFamily="18" charset="0"/>
              </a:rPr>
              <a:t>Hydro-</a:t>
            </a:r>
            <a:br>
              <a:rPr lang="en-US" b="1" dirty="0" smtClean="0">
                <a:latin typeface="Goudy Old Style" panose="02020502050305020303" pitchFamily="18" charset="0"/>
                <a:cs typeface="Times New Roman" pitchFamily="18" charset="0"/>
              </a:rPr>
            </a:br>
            <a:r>
              <a:rPr lang="en-US" b="1" dirty="0" smtClean="0">
                <a:latin typeface="Goudy Old Style" panose="02020502050305020303" pitchFamily="18" charset="0"/>
                <a:cs typeface="Times New Roman" pitchFamily="18" charset="0"/>
              </a:rPr>
              <a:t>Flattened</a:t>
            </a:r>
            <a:br>
              <a:rPr lang="en-US" b="1" dirty="0" smtClean="0">
                <a:latin typeface="Goudy Old Style" panose="02020502050305020303" pitchFamily="18" charset="0"/>
                <a:cs typeface="Times New Roman" pitchFamily="18" charset="0"/>
              </a:rPr>
            </a:br>
            <a:r>
              <a:rPr lang="en-US" b="1" dirty="0" smtClean="0">
                <a:latin typeface="Goudy Old Style" panose="02020502050305020303" pitchFamily="18" charset="0"/>
                <a:cs typeface="Times New Roman" pitchFamily="18" charset="0"/>
              </a:rPr>
              <a:t>(enhanced)</a:t>
            </a:r>
            <a:endParaRPr lang="en-US" b="1" dirty="0">
              <a:latin typeface="Goudy Old Style" panose="02020502050305020303" pitchFamily="18" charset="0"/>
              <a:cs typeface="Times New Roman" pitchFamily="18" charset="0"/>
            </a:endParaRPr>
          </a:p>
        </p:txBody>
      </p:sp>
      <p:sp>
        <p:nvSpPr>
          <p:cNvPr id="7" name="Rounded Rectangle 6"/>
          <p:cNvSpPr/>
          <p:nvPr/>
        </p:nvSpPr>
        <p:spPr>
          <a:xfrm>
            <a:off x="7391400" y="1142999"/>
            <a:ext cx="1371600" cy="762000"/>
          </a:xfrm>
          <a:prstGeom prst="roundRect">
            <a:avLst/>
          </a:prstGeom>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Goudy Old Style" panose="02020502050305020303" pitchFamily="18" charset="0"/>
                <a:cs typeface="Times New Roman" pitchFamily="18" charset="0"/>
              </a:rPr>
              <a:t>Hydro- Enforced</a:t>
            </a:r>
            <a:endParaRPr lang="en-US" b="1" dirty="0">
              <a:latin typeface="Goudy Old Style" panose="02020502050305020303" pitchFamily="18" charset="0"/>
              <a:cs typeface="Times New Roman" pitchFamily="18" charset="0"/>
            </a:endParaRPr>
          </a:p>
        </p:txBody>
      </p:sp>
      <p:sp>
        <p:nvSpPr>
          <p:cNvPr id="8" name="Rounded Rectangle 7"/>
          <p:cNvSpPr/>
          <p:nvPr/>
        </p:nvSpPr>
        <p:spPr>
          <a:xfrm>
            <a:off x="7391400" y="228599"/>
            <a:ext cx="1371600" cy="762000"/>
          </a:xfrm>
          <a:prstGeom prst="roundRect">
            <a:avLst/>
          </a:prstGeom>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Goudy Old Style" panose="02020502050305020303" pitchFamily="18" charset="0"/>
                <a:cs typeface="Times New Roman" pitchFamily="18" charset="0"/>
              </a:rPr>
              <a:t>Hydro- Conditioned</a:t>
            </a:r>
            <a:endParaRPr lang="en-US" b="1" dirty="0">
              <a:latin typeface="Goudy Old Style" panose="02020502050305020303" pitchFamily="18" charset="0"/>
              <a:cs typeface="Times New Roman" pitchFamily="18" charset="0"/>
            </a:endParaRPr>
          </a:p>
        </p:txBody>
      </p:sp>
      <p:sp>
        <p:nvSpPr>
          <p:cNvPr id="15" name="Rounded Rectangle 14">
            <a:hlinkClick r:id="" action="ppaction://hlinkshowjump?jump=nextslide"/>
          </p:cNvPr>
          <p:cNvSpPr/>
          <p:nvPr/>
        </p:nvSpPr>
        <p:spPr>
          <a:xfrm>
            <a:off x="7391400" y="5156255"/>
            <a:ext cx="1371600" cy="762000"/>
          </a:xfrm>
          <a:prstGeom prst="roundRect">
            <a:avLst/>
          </a:prstGeom>
          <a:ln>
            <a:solidFill>
              <a:srgbClr val="7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rgbClr val="7A0000"/>
                </a:solidFill>
                <a:latin typeface="Goudy Old Style" panose="02020502050305020303" pitchFamily="18" charset="0"/>
                <a:cs typeface="Times New Roman" pitchFamily="18" charset="0"/>
              </a:rPr>
              <a:t>Continue</a:t>
            </a:r>
            <a:endParaRPr lang="en-US" b="1" i="1" dirty="0">
              <a:solidFill>
                <a:srgbClr val="7A0000"/>
              </a:solidFill>
              <a:latin typeface="Goudy Old Style" panose="02020502050305020303" pitchFamily="18" charset="0"/>
              <a:cs typeface="Times New Roman" pitchFamily="18" charset="0"/>
            </a:endParaRPr>
          </a:p>
        </p:txBody>
      </p:sp>
    </p:spTree>
    <p:extLst>
      <p:ext uri="{BB962C8B-B14F-4D97-AF65-F5344CB8AC3E}">
        <p14:creationId xmlns:p14="http://schemas.microsoft.com/office/powerpoint/2010/main" val="198091811"/>
      </p:ext>
    </p:extLst>
  </p:cSld>
  <p:clrMapOvr>
    <a:masterClrMapping/>
  </p:clrMapOvr>
  <mc:AlternateContent xmlns:mc="http://schemas.openxmlformats.org/markup-compatibility/2006" xmlns:p14="http://schemas.microsoft.com/office/powerpoint/2010/main">
    <mc:Choice Requires="p14">
      <p:transition spd="slow" p14:dur="1250" advClick="0">
        <p14:reveal/>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childTnLst>
                                </p:cTn>
                              </p:par>
                              <p:par>
                                <p:cTn id="8" presetID="7" presetClass="emph" presetSubtype="2" fill="hold" nodeType="withEffect">
                                  <p:stCondLst>
                                    <p:cond delay="0"/>
                                  </p:stCondLst>
                                  <p:childTnLst>
                                    <p:animClr clrSpc="rgb" dir="cw">
                                      <p:cBhvr>
                                        <p:cTn id="9" dur="1000" fill="hold"/>
                                        <p:tgtEl>
                                          <p:spTgt spid="4"/>
                                        </p:tgtEl>
                                        <p:attrNameLst>
                                          <p:attrName>stroke.color</p:attrName>
                                        </p:attrNameLst>
                                      </p:cBhvr>
                                      <p:to>
                                        <a:srgbClr val="3FF53F"/>
                                      </p:to>
                                    </p:animClr>
                                    <p:set>
                                      <p:cBhvr>
                                        <p:cTn id="10" dur="1000" fill="hold"/>
                                        <p:tgtEl>
                                          <p:spTgt spid="4"/>
                                        </p:tgtEl>
                                        <p:attrNameLst>
                                          <p:attrName>stroke.on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5122"/>
                                        </p:tgtEl>
                                      </p:cBhvr>
                                    </p:animEffect>
                                    <p:set>
                                      <p:cBhvr>
                                        <p:cTn id="15" dur="1" fill="hold">
                                          <p:stCondLst>
                                            <p:cond delay="999"/>
                                          </p:stCondLst>
                                        </p:cTn>
                                        <p:tgtEl>
                                          <p:spTgt spid="5122"/>
                                        </p:tgtEl>
                                        <p:attrNameLst>
                                          <p:attrName>style.visibility</p:attrName>
                                        </p:attrNameLst>
                                      </p:cBhvr>
                                      <p:to>
                                        <p:strVal val="hidden"/>
                                      </p:to>
                                    </p:set>
                                  </p:childTnLst>
                                </p:cTn>
                              </p:par>
                              <p:par>
                                <p:cTn id="16" presetID="7" presetClass="emph" presetSubtype="2" fill="hold" nodeType="withEffect">
                                  <p:stCondLst>
                                    <p:cond delay="0"/>
                                  </p:stCondLst>
                                  <p:childTnLst>
                                    <p:animClr clrSpc="rgb" dir="cw">
                                      <p:cBhvr>
                                        <p:cTn id="17" dur="1000" fill="hold"/>
                                        <p:tgtEl>
                                          <p:spTgt spid="4"/>
                                        </p:tgtEl>
                                        <p:attrNameLst>
                                          <p:attrName>stroke.color</p:attrName>
                                        </p:attrNameLst>
                                      </p:cBhvr>
                                      <p:to>
                                        <a:srgbClr val="4D4D4D"/>
                                      </p:to>
                                    </p:animClr>
                                    <p:set>
                                      <p:cBhvr>
                                        <p:cTn id="18" dur="1000" fill="hold"/>
                                        <p:tgtEl>
                                          <p:spTgt spid="4"/>
                                        </p:tgtEl>
                                        <p:attrNameLst>
                                          <p:attrName>stroke.on</p:attrName>
                                        </p:attrNameLst>
                                      </p:cBhvr>
                                      <p:to>
                                        <p:strVal val="true"/>
                                      </p:to>
                                    </p:set>
                                  </p:childTnLst>
                                </p:cTn>
                              </p:par>
                            </p:childTnLst>
                          </p:cTn>
                        </p:par>
                      </p:childTnLst>
                    </p:cTn>
                  </p:par>
                </p:childTnLst>
              </p:cTn>
              <p:nextCondLst>
                <p:cond evt="onClick" delay="0">
                  <p:tgtEl>
                    <p:spTgt spid="4"/>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123"/>
                                        </p:tgtEl>
                                        <p:attrNameLst>
                                          <p:attrName>style.visibility</p:attrName>
                                        </p:attrNameLst>
                                      </p:cBhvr>
                                      <p:to>
                                        <p:strVal val="visible"/>
                                      </p:to>
                                    </p:set>
                                    <p:animEffect transition="in" filter="fade">
                                      <p:cBhvr>
                                        <p:cTn id="24" dur="1000"/>
                                        <p:tgtEl>
                                          <p:spTgt spid="5123"/>
                                        </p:tgtEl>
                                      </p:cBhvr>
                                    </p:animEffect>
                                  </p:childTnLst>
                                </p:cTn>
                              </p:par>
                              <p:par>
                                <p:cTn id="25" presetID="7" presetClass="emph" presetSubtype="2" fill="hold" nodeType="withEffect">
                                  <p:stCondLst>
                                    <p:cond delay="0"/>
                                  </p:stCondLst>
                                  <p:childTnLst>
                                    <p:animClr clrSpc="rgb" dir="cw">
                                      <p:cBhvr>
                                        <p:cTn id="26" dur="1000" fill="hold"/>
                                        <p:tgtEl>
                                          <p:spTgt spid="5"/>
                                        </p:tgtEl>
                                        <p:attrNameLst>
                                          <p:attrName>stroke.color</p:attrName>
                                        </p:attrNameLst>
                                      </p:cBhvr>
                                      <p:to>
                                        <a:srgbClr val="3FF53F"/>
                                      </p:to>
                                    </p:animClr>
                                    <p:set>
                                      <p:cBhvr>
                                        <p:cTn id="27" dur="1000" fill="hold"/>
                                        <p:tgtEl>
                                          <p:spTgt spid="5"/>
                                        </p:tgtEl>
                                        <p:attrNameLst>
                                          <p:attrName>stroke.on</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5123"/>
                                        </p:tgtEl>
                                      </p:cBhvr>
                                    </p:animEffect>
                                    <p:set>
                                      <p:cBhvr>
                                        <p:cTn id="32" dur="1" fill="hold">
                                          <p:stCondLst>
                                            <p:cond delay="999"/>
                                          </p:stCondLst>
                                        </p:cTn>
                                        <p:tgtEl>
                                          <p:spTgt spid="5123"/>
                                        </p:tgtEl>
                                        <p:attrNameLst>
                                          <p:attrName>style.visibility</p:attrName>
                                        </p:attrNameLst>
                                      </p:cBhvr>
                                      <p:to>
                                        <p:strVal val="hidden"/>
                                      </p:to>
                                    </p:set>
                                  </p:childTnLst>
                                </p:cTn>
                              </p:par>
                              <p:par>
                                <p:cTn id="33" presetID="7" presetClass="emph" presetSubtype="2" fill="hold" nodeType="withEffect">
                                  <p:stCondLst>
                                    <p:cond delay="0"/>
                                  </p:stCondLst>
                                  <p:childTnLst>
                                    <p:animClr clrSpc="rgb" dir="cw">
                                      <p:cBhvr>
                                        <p:cTn id="34" dur="1000" fill="hold"/>
                                        <p:tgtEl>
                                          <p:spTgt spid="5"/>
                                        </p:tgtEl>
                                        <p:attrNameLst>
                                          <p:attrName>stroke.color</p:attrName>
                                        </p:attrNameLst>
                                      </p:cBhvr>
                                      <p:to>
                                        <a:schemeClr val="bg2"/>
                                      </p:to>
                                    </p:animClr>
                                    <p:set>
                                      <p:cBhvr>
                                        <p:cTn id="35" dur="1000" fill="hold"/>
                                        <p:tgtEl>
                                          <p:spTgt spid="5"/>
                                        </p:tgtEl>
                                        <p:attrNameLst>
                                          <p:attrName>stroke.on</p:attrName>
                                        </p:attrNameLst>
                                      </p:cBhvr>
                                      <p:to>
                                        <p:strVal val="true"/>
                                      </p:to>
                                    </p:se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24"/>
                                        </p:tgtEl>
                                        <p:attrNameLst>
                                          <p:attrName>style.visibility</p:attrName>
                                        </p:attrNameLst>
                                      </p:cBhvr>
                                      <p:to>
                                        <p:strVal val="visible"/>
                                      </p:to>
                                    </p:set>
                                    <p:animEffect transition="in" filter="fade">
                                      <p:cBhvr>
                                        <p:cTn id="41" dur="1000"/>
                                        <p:tgtEl>
                                          <p:spTgt spid="5124"/>
                                        </p:tgtEl>
                                      </p:cBhvr>
                                    </p:animEffect>
                                  </p:childTnLst>
                                </p:cTn>
                              </p:par>
                              <p:par>
                                <p:cTn id="42" presetID="7" presetClass="emph" presetSubtype="2" fill="hold" nodeType="withEffect">
                                  <p:stCondLst>
                                    <p:cond delay="0"/>
                                  </p:stCondLst>
                                  <p:childTnLst>
                                    <p:animClr clrSpc="rgb" dir="cw">
                                      <p:cBhvr>
                                        <p:cTn id="43" dur="1000" fill="hold"/>
                                        <p:tgtEl>
                                          <p:spTgt spid="6"/>
                                        </p:tgtEl>
                                        <p:attrNameLst>
                                          <p:attrName>stroke.color</p:attrName>
                                        </p:attrNameLst>
                                      </p:cBhvr>
                                      <p:to>
                                        <a:srgbClr val="3FF53F"/>
                                      </p:to>
                                    </p:animClr>
                                    <p:set>
                                      <p:cBhvr>
                                        <p:cTn id="44" dur="1000" fill="hold"/>
                                        <p:tgtEl>
                                          <p:spTgt spid="6"/>
                                        </p:tgtEl>
                                        <p:attrNameLst>
                                          <p:attrName>stroke.on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5124"/>
                                        </p:tgtEl>
                                      </p:cBhvr>
                                    </p:animEffect>
                                    <p:set>
                                      <p:cBhvr>
                                        <p:cTn id="49" dur="1" fill="hold">
                                          <p:stCondLst>
                                            <p:cond delay="999"/>
                                          </p:stCondLst>
                                        </p:cTn>
                                        <p:tgtEl>
                                          <p:spTgt spid="5124"/>
                                        </p:tgtEl>
                                        <p:attrNameLst>
                                          <p:attrName>style.visibility</p:attrName>
                                        </p:attrNameLst>
                                      </p:cBhvr>
                                      <p:to>
                                        <p:strVal val="hidden"/>
                                      </p:to>
                                    </p:set>
                                  </p:childTnLst>
                                </p:cTn>
                              </p:par>
                              <p:par>
                                <p:cTn id="50" presetID="7" presetClass="emph" presetSubtype="2" fill="hold" nodeType="withEffect">
                                  <p:stCondLst>
                                    <p:cond delay="0"/>
                                  </p:stCondLst>
                                  <p:childTnLst>
                                    <p:animClr clrSpc="rgb" dir="cw">
                                      <p:cBhvr>
                                        <p:cTn id="51" dur="1000" fill="hold"/>
                                        <p:tgtEl>
                                          <p:spTgt spid="6"/>
                                        </p:tgtEl>
                                        <p:attrNameLst>
                                          <p:attrName>stroke.color</p:attrName>
                                        </p:attrNameLst>
                                      </p:cBhvr>
                                      <p:to>
                                        <a:schemeClr val="bg2"/>
                                      </p:to>
                                    </p:animClr>
                                    <p:set>
                                      <p:cBhvr>
                                        <p:cTn id="52" dur="1000" fill="hold"/>
                                        <p:tgtEl>
                                          <p:spTgt spid="6"/>
                                        </p:tgtEl>
                                        <p:attrNameLst>
                                          <p:attrName>stroke.on</p:attrName>
                                        </p:attrNameLst>
                                      </p:cBhvr>
                                      <p:to>
                                        <p:strVal val="true"/>
                                      </p:to>
                                    </p:set>
                                  </p:child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125"/>
                                        </p:tgtEl>
                                        <p:attrNameLst>
                                          <p:attrName>style.visibility</p:attrName>
                                        </p:attrNameLst>
                                      </p:cBhvr>
                                      <p:to>
                                        <p:strVal val="visible"/>
                                      </p:to>
                                    </p:set>
                                    <p:animEffect transition="in" filter="fade">
                                      <p:cBhvr>
                                        <p:cTn id="58" dur="1000"/>
                                        <p:tgtEl>
                                          <p:spTgt spid="5125"/>
                                        </p:tgtEl>
                                      </p:cBhvr>
                                    </p:animEffect>
                                  </p:childTnLst>
                                </p:cTn>
                              </p:par>
                              <p:par>
                                <p:cTn id="59" presetID="7" presetClass="emph" presetSubtype="2" fill="hold" nodeType="withEffect">
                                  <p:stCondLst>
                                    <p:cond delay="0"/>
                                  </p:stCondLst>
                                  <p:childTnLst>
                                    <p:animClr clrSpc="rgb" dir="cw">
                                      <p:cBhvr>
                                        <p:cTn id="60" dur="1000" fill="hold"/>
                                        <p:tgtEl>
                                          <p:spTgt spid="7"/>
                                        </p:tgtEl>
                                        <p:attrNameLst>
                                          <p:attrName>stroke.color</p:attrName>
                                        </p:attrNameLst>
                                      </p:cBhvr>
                                      <p:to>
                                        <a:srgbClr val="3FF53F"/>
                                      </p:to>
                                    </p:animClr>
                                    <p:set>
                                      <p:cBhvr>
                                        <p:cTn id="61" dur="1000" fill="hold"/>
                                        <p:tgtEl>
                                          <p:spTgt spid="7"/>
                                        </p:tgtEl>
                                        <p:attrNameLst>
                                          <p:attrName>stroke.on</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1000"/>
                                        <p:tgtEl>
                                          <p:spTgt spid="5125"/>
                                        </p:tgtEl>
                                      </p:cBhvr>
                                    </p:animEffect>
                                    <p:set>
                                      <p:cBhvr>
                                        <p:cTn id="66" dur="1" fill="hold">
                                          <p:stCondLst>
                                            <p:cond delay="999"/>
                                          </p:stCondLst>
                                        </p:cTn>
                                        <p:tgtEl>
                                          <p:spTgt spid="5125"/>
                                        </p:tgtEl>
                                        <p:attrNameLst>
                                          <p:attrName>style.visibility</p:attrName>
                                        </p:attrNameLst>
                                      </p:cBhvr>
                                      <p:to>
                                        <p:strVal val="hidden"/>
                                      </p:to>
                                    </p:set>
                                  </p:childTnLst>
                                </p:cTn>
                              </p:par>
                              <p:par>
                                <p:cTn id="67" presetID="7" presetClass="emph" presetSubtype="2" fill="hold" nodeType="withEffect">
                                  <p:stCondLst>
                                    <p:cond delay="0"/>
                                  </p:stCondLst>
                                  <p:childTnLst>
                                    <p:animClr clrSpc="rgb" dir="cw">
                                      <p:cBhvr>
                                        <p:cTn id="68" dur="1000" fill="hold"/>
                                        <p:tgtEl>
                                          <p:spTgt spid="7"/>
                                        </p:tgtEl>
                                        <p:attrNameLst>
                                          <p:attrName>stroke.color</p:attrName>
                                        </p:attrNameLst>
                                      </p:cBhvr>
                                      <p:to>
                                        <a:schemeClr val="bg2"/>
                                      </p:to>
                                    </p:animClr>
                                    <p:set>
                                      <p:cBhvr>
                                        <p:cTn id="69" dur="1000" fill="hold"/>
                                        <p:tgtEl>
                                          <p:spTgt spid="7"/>
                                        </p:tgtEl>
                                        <p:attrNameLst>
                                          <p:attrName>stroke.on</p:attrName>
                                        </p:attrNameLst>
                                      </p:cBhvr>
                                      <p:to>
                                        <p:strVal val="true"/>
                                      </p:to>
                                    </p:set>
                                  </p:child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5126"/>
                                        </p:tgtEl>
                                        <p:attrNameLst>
                                          <p:attrName>style.visibility</p:attrName>
                                        </p:attrNameLst>
                                      </p:cBhvr>
                                      <p:to>
                                        <p:strVal val="visible"/>
                                      </p:to>
                                    </p:set>
                                    <p:animEffect transition="in" filter="fade">
                                      <p:cBhvr>
                                        <p:cTn id="75" dur="1000"/>
                                        <p:tgtEl>
                                          <p:spTgt spid="5126"/>
                                        </p:tgtEl>
                                      </p:cBhvr>
                                    </p:animEffect>
                                  </p:childTnLst>
                                </p:cTn>
                              </p:par>
                              <p:par>
                                <p:cTn id="76" presetID="7" presetClass="emph" presetSubtype="2" fill="hold" nodeType="withEffect">
                                  <p:stCondLst>
                                    <p:cond delay="0"/>
                                  </p:stCondLst>
                                  <p:childTnLst>
                                    <p:animClr clrSpc="rgb" dir="cw">
                                      <p:cBhvr>
                                        <p:cTn id="77" dur="1000" fill="hold"/>
                                        <p:tgtEl>
                                          <p:spTgt spid="8"/>
                                        </p:tgtEl>
                                        <p:attrNameLst>
                                          <p:attrName>stroke.color</p:attrName>
                                        </p:attrNameLst>
                                      </p:cBhvr>
                                      <p:to>
                                        <a:srgbClr val="3FF53F"/>
                                      </p:to>
                                    </p:animClr>
                                    <p:set>
                                      <p:cBhvr>
                                        <p:cTn id="78" dur="1000" fill="hold"/>
                                        <p:tgtEl>
                                          <p:spTgt spid="8"/>
                                        </p:tgtEl>
                                        <p:attrNameLst>
                                          <p:attrName>stroke.on</p:attrName>
                                        </p:attrNameLst>
                                      </p:cBhvr>
                                      <p:to>
                                        <p:strVal val="true"/>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1000"/>
                                        <p:tgtEl>
                                          <p:spTgt spid="5126"/>
                                        </p:tgtEl>
                                      </p:cBhvr>
                                    </p:animEffect>
                                    <p:set>
                                      <p:cBhvr>
                                        <p:cTn id="83" dur="1" fill="hold">
                                          <p:stCondLst>
                                            <p:cond delay="999"/>
                                          </p:stCondLst>
                                        </p:cTn>
                                        <p:tgtEl>
                                          <p:spTgt spid="5126"/>
                                        </p:tgtEl>
                                        <p:attrNameLst>
                                          <p:attrName>style.visibility</p:attrName>
                                        </p:attrNameLst>
                                      </p:cBhvr>
                                      <p:to>
                                        <p:strVal val="hidden"/>
                                      </p:to>
                                    </p:set>
                                  </p:childTnLst>
                                </p:cTn>
                              </p:par>
                              <p:par>
                                <p:cTn id="84" presetID="7" presetClass="emph" presetSubtype="2" fill="hold" nodeType="withEffect">
                                  <p:stCondLst>
                                    <p:cond delay="0"/>
                                  </p:stCondLst>
                                  <p:childTnLst>
                                    <p:animClr clrSpc="rgb" dir="cw">
                                      <p:cBhvr>
                                        <p:cTn id="85" dur="1000" fill="hold"/>
                                        <p:tgtEl>
                                          <p:spTgt spid="8"/>
                                        </p:tgtEl>
                                        <p:attrNameLst>
                                          <p:attrName>stroke.color</p:attrName>
                                        </p:attrNameLst>
                                      </p:cBhvr>
                                      <p:to>
                                        <a:schemeClr val="bg2"/>
                                      </p:to>
                                    </p:animClr>
                                    <p:set>
                                      <p:cBhvr>
                                        <p:cTn id="86" dur="1000" fill="hold"/>
                                        <p:tgtEl>
                                          <p:spTgt spid="8"/>
                                        </p:tgtEl>
                                        <p:attrNameLst>
                                          <p:attrName>stroke.on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14400"/>
          </a:xfrm>
        </p:spPr>
        <p:txBody>
          <a:bodyPr lIns="457200" rIns="182880" bIns="182880" anchor="ctr" anchorCtr="0"/>
          <a:lstStyle/>
          <a:p>
            <a:r>
              <a:rPr lang="en-US" dirty="0" smtClean="0">
                <a:latin typeface="Goudy Old Style" panose="02020502050305020303" pitchFamily="18" charset="0"/>
              </a:rPr>
              <a:t>Hydrographic Breaklines, from Stereo</a:t>
            </a:r>
            <a:endParaRPr lang="en-US" dirty="0">
              <a:latin typeface="Goudy Old Style" panose="02020502050305020303" pitchFamily="18" charset="0"/>
            </a:endParaRPr>
          </a:p>
        </p:txBody>
      </p:sp>
      <p:pic>
        <p:nvPicPr>
          <p:cNvPr id="6" name="Picture 5"/>
          <p:cNvPicPr>
            <a:picLocks noChangeAspect="1"/>
          </p:cNvPicPr>
          <p:nvPr/>
        </p:nvPicPr>
        <p:blipFill>
          <a:blip r:embed="rId2"/>
          <a:stretch>
            <a:fillRect/>
          </a:stretch>
        </p:blipFill>
        <p:spPr>
          <a:xfrm>
            <a:off x="381000" y="962360"/>
            <a:ext cx="5715000" cy="4845539"/>
          </a:xfrm>
          <a:prstGeom prst="rect">
            <a:avLst/>
          </a:prstGeom>
          <a:ln w="12700">
            <a:solidFill>
              <a:schemeClr val="accent3"/>
            </a:solidFill>
          </a:ln>
        </p:spPr>
      </p:pic>
      <p:sp>
        <p:nvSpPr>
          <p:cNvPr id="7" name="TextBox 6"/>
          <p:cNvSpPr txBox="1"/>
          <p:nvPr/>
        </p:nvSpPr>
        <p:spPr>
          <a:xfrm>
            <a:off x="6492240" y="1097279"/>
            <a:ext cx="2286000" cy="914400"/>
          </a:xfrm>
          <a:prstGeom prst="rect">
            <a:avLst/>
          </a:prstGeom>
          <a:noFill/>
        </p:spPr>
        <p:txBody>
          <a:bodyPr wrap="none" rtlCol="0">
            <a:spAutoFit/>
          </a:bodyPr>
          <a:lstStyle/>
          <a:p>
            <a:r>
              <a:rPr lang="en-US" sz="1800" dirty="0" smtClean="0">
                <a:solidFill>
                  <a:srgbClr val="FFC000"/>
                </a:solidFill>
                <a:latin typeface="Goudy Old Style" panose="02020502050305020303" pitchFamily="18" charset="0"/>
              </a:rPr>
              <a:t>Stereo-compiled </a:t>
            </a:r>
            <a:br>
              <a:rPr lang="en-US" sz="1800" dirty="0" smtClean="0">
                <a:solidFill>
                  <a:srgbClr val="FFC000"/>
                </a:solidFill>
                <a:latin typeface="Goudy Old Style" panose="02020502050305020303" pitchFamily="18" charset="0"/>
              </a:rPr>
            </a:br>
            <a:r>
              <a:rPr lang="en-US" sz="1800" dirty="0" smtClean="0">
                <a:solidFill>
                  <a:srgbClr val="FFC000"/>
                </a:solidFill>
                <a:latin typeface="Goudy Old Style" panose="02020502050305020303" pitchFamily="18" charset="0"/>
              </a:rPr>
              <a:t>hydrographic breaklines</a:t>
            </a:r>
            <a:endParaRPr lang="en-US" sz="1800" dirty="0">
              <a:solidFill>
                <a:srgbClr val="FFC000"/>
              </a:solidFill>
              <a:latin typeface="Goudy Old Style" panose="02020502050305020303" pitchFamily="18" charset="0"/>
            </a:endParaRPr>
          </a:p>
        </p:txBody>
      </p:sp>
      <p:sp>
        <p:nvSpPr>
          <p:cNvPr id="5" name="TextBox 4"/>
          <p:cNvSpPr txBox="1"/>
          <p:nvPr/>
        </p:nvSpPr>
        <p:spPr>
          <a:xfrm>
            <a:off x="6902364" y="5943600"/>
            <a:ext cx="2241636" cy="246221"/>
          </a:xfrm>
          <a:prstGeom prst="rect">
            <a:avLst/>
          </a:prstGeom>
          <a:noFill/>
          <a:ln>
            <a:noFill/>
          </a:ln>
        </p:spPr>
        <p:txBody>
          <a:bodyPr wrap="square" rtlCol="0">
            <a:spAutoFit/>
          </a:bodyPr>
          <a:lstStyle/>
          <a:p>
            <a:pPr algn="r"/>
            <a:r>
              <a:rPr lang="en-US" sz="1000" dirty="0" smtClean="0">
                <a:solidFill>
                  <a:schemeClr val="accent3"/>
                </a:solidFill>
                <a:latin typeface="Goudy Old Style" panose="02020502050305020303" pitchFamily="18" charset="0"/>
              </a:rPr>
              <a:t>(Image adapted from Heidemann, 2012)</a:t>
            </a:r>
            <a:endParaRPr lang="en-US" sz="1000" dirty="0">
              <a:solidFill>
                <a:schemeClr val="accent3"/>
              </a:solidFill>
              <a:latin typeface="Goudy Old Style" panose="02020502050305020303" pitchFamily="18" charset="0"/>
            </a:endParaRPr>
          </a:p>
        </p:txBody>
      </p:sp>
    </p:spTree>
    <p:extLst>
      <p:ext uri="{BB962C8B-B14F-4D97-AF65-F5344CB8AC3E}">
        <p14:creationId xmlns:p14="http://schemas.microsoft.com/office/powerpoint/2010/main" val="17203086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14400"/>
          </a:xfrm>
        </p:spPr>
        <p:txBody>
          <a:bodyPr lIns="457200" rIns="182880" bIns="182880" anchor="ctr" anchorCtr="0"/>
          <a:lstStyle/>
          <a:p>
            <a:r>
              <a:rPr lang="en-US" dirty="0" smtClean="0">
                <a:latin typeface="Goudy Old Style" panose="02020502050305020303" pitchFamily="18" charset="0"/>
              </a:rPr>
              <a:t>Lidar Hydrographic Breaklines (flattening)</a:t>
            </a:r>
            <a:endParaRPr lang="en-US" dirty="0">
              <a:latin typeface="Goudy Old Style" panose="02020502050305020303" pitchFamily="18" charset="0"/>
            </a:endParaRPr>
          </a:p>
        </p:txBody>
      </p:sp>
      <p:pic>
        <p:nvPicPr>
          <p:cNvPr id="6" name="Picture 5"/>
          <p:cNvPicPr>
            <a:picLocks noChangeAspect="1"/>
          </p:cNvPicPr>
          <p:nvPr/>
        </p:nvPicPr>
        <p:blipFill>
          <a:blip r:embed="rId2"/>
          <a:stretch>
            <a:fillRect/>
          </a:stretch>
        </p:blipFill>
        <p:spPr>
          <a:xfrm>
            <a:off x="381000" y="962360"/>
            <a:ext cx="5715000" cy="4845539"/>
          </a:xfrm>
          <a:prstGeom prst="rect">
            <a:avLst/>
          </a:prstGeom>
          <a:ln w="12700">
            <a:solidFill>
              <a:schemeClr val="accent3"/>
            </a:solidFill>
          </a:ln>
        </p:spPr>
      </p:pic>
      <p:sp>
        <p:nvSpPr>
          <p:cNvPr id="7" name="TextBox 6"/>
          <p:cNvSpPr txBox="1"/>
          <p:nvPr/>
        </p:nvSpPr>
        <p:spPr>
          <a:xfrm>
            <a:off x="6492240" y="1097279"/>
            <a:ext cx="2286000" cy="914400"/>
          </a:xfrm>
          <a:prstGeom prst="rect">
            <a:avLst/>
          </a:prstGeom>
          <a:noFill/>
        </p:spPr>
        <p:txBody>
          <a:bodyPr wrap="none" rtlCol="0">
            <a:spAutoFit/>
          </a:bodyPr>
          <a:lstStyle/>
          <a:p>
            <a:r>
              <a:rPr lang="en-US" sz="1800" dirty="0" smtClean="0">
                <a:solidFill>
                  <a:srgbClr val="FFC000"/>
                </a:solidFill>
                <a:latin typeface="Goudy Old Style" panose="02020502050305020303" pitchFamily="18" charset="0"/>
              </a:rPr>
              <a:t>Stereo-compiled </a:t>
            </a:r>
            <a:br>
              <a:rPr lang="en-US" sz="1800" dirty="0" smtClean="0">
                <a:solidFill>
                  <a:srgbClr val="FFC000"/>
                </a:solidFill>
                <a:latin typeface="Goudy Old Style" panose="02020502050305020303" pitchFamily="18" charset="0"/>
              </a:rPr>
            </a:br>
            <a:r>
              <a:rPr lang="en-US" sz="1800" dirty="0" smtClean="0">
                <a:solidFill>
                  <a:srgbClr val="FFC000"/>
                </a:solidFill>
                <a:latin typeface="Goudy Old Style" panose="02020502050305020303" pitchFamily="18" charset="0"/>
              </a:rPr>
              <a:t>hydrographic breaklines</a:t>
            </a:r>
            <a:endParaRPr lang="en-US" sz="1800" dirty="0">
              <a:solidFill>
                <a:srgbClr val="FFC000"/>
              </a:solidFill>
              <a:latin typeface="Goudy Old Style" panose="02020502050305020303" pitchFamily="18" charset="0"/>
            </a:endParaRPr>
          </a:p>
        </p:txBody>
      </p:sp>
      <p:grpSp>
        <p:nvGrpSpPr>
          <p:cNvPr id="4" name="Group 3"/>
          <p:cNvGrpSpPr/>
          <p:nvPr/>
        </p:nvGrpSpPr>
        <p:grpSpPr>
          <a:xfrm>
            <a:off x="380999" y="962360"/>
            <a:ext cx="8399541" cy="4845539"/>
            <a:chOff x="380999" y="962360"/>
            <a:chExt cx="8399541" cy="4845539"/>
          </a:xfrm>
        </p:grpSpPr>
        <p:sp>
          <p:nvSpPr>
            <p:cNvPr id="9" name="TextBox 8"/>
            <p:cNvSpPr txBox="1"/>
            <p:nvPr/>
          </p:nvSpPr>
          <p:spPr>
            <a:xfrm>
              <a:off x="6494540" y="2011680"/>
              <a:ext cx="2286000" cy="914400"/>
            </a:xfrm>
            <a:prstGeom prst="rect">
              <a:avLst/>
            </a:prstGeom>
            <a:noFill/>
          </p:spPr>
          <p:txBody>
            <a:bodyPr wrap="none" rtlCol="0">
              <a:spAutoFit/>
            </a:bodyPr>
            <a:lstStyle/>
            <a:p>
              <a:r>
                <a:rPr lang="en-US" sz="1800" dirty="0" smtClean="0">
                  <a:solidFill>
                    <a:schemeClr val="accent1">
                      <a:lumMod val="60000"/>
                      <a:lumOff val="40000"/>
                    </a:schemeClr>
                  </a:solidFill>
                  <a:latin typeface="Goudy Old Style" panose="02020502050305020303" pitchFamily="18" charset="0"/>
                </a:rPr>
                <a:t>Lidar-derived</a:t>
              </a:r>
              <a:br>
                <a:rPr lang="en-US" sz="1800" dirty="0" smtClean="0">
                  <a:solidFill>
                    <a:schemeClr val="accent1">
                      <a:lumMod val="60000"/>
                      <a:lumOff val="40000"/>
                    </a:schemeClr>
                  </a:solidFill>
                  <a:latin typeface="Goudy Old Style" panose="02020502050305020303" pitchFamily="18" charset="0"/>
                </a:rPr>
              </a:br>
              <a:r>
                <a:rPr lang="en-US" sz="1800" dirty="0" smtClean="0">
                  <a:solidFill>
                    <a:schemeClr val="accent1">
                      <a:lumMod val="60000"/>
                      <a:lumOff val="40000"/>
                    </a:schemeClr>
                  </a:solidFill>
                  <a:latin typeface="Goudy Old Style" panose="02020502050305020303" pitchFamily="18" charset="0"/>
                </a:rPr>
                <a:t>hydrographic breaklines</a:t>
              </a:r>
              <a:br>
                <a:rPr lang="en-US" sz="1800" dirty="0" smtClean="0">
                  <a:solidFill>
                    <a:schemeClr val="accent1">
                      <a:lumMod val="60000"/>
                      <a:lumOff val="40000"/>
                    </a:schemeClr>
                  </a:solidFill>
                  <a:latin typeface="Goudy Old Style" panose="02020502050305020303" pitchFamily="18" charset="0"/>
                </a:rPr>
              </a:br>
              <a:r>
                <a:rPr lang="en-US" sz="1800" dirty="0" smtClean="0">
                  <a:solidFill>
                    <a:schemeClr val="accent1">
                      <a:lumMod val="60000"/>
                      <a:lumOff val="40000"/>
                    </a:schemeClr>
                  </a:solidFill>
                  <a:latin typeface="Goudy Old Style" panose="02020502050305020303" pitchFamily="18" charset="0"/>
                </a:rPr>
                <a:t>(hydro-flattening only)</a:t>
              </a:r>
              <a:endParaRPr lang="en-US" sz="1800" dirty="0">
                <a:solidFill>
                  <a:schemeClr val="accent1">
                    <a:lumMod val="60000"/>
                    <a:lumOff val="40000"/>
                  </a:schemeClr>
                </a:solidFill>
                <a:latin typeface="Goudy Old Style" panose="02020502050305020303" pitchFamily="18" charset="0"/>
              </a:endParaRPr>
            </a:p>
          </p:txBody>
        </p:sp>
        <p:pic>
          <p:nvPicPr>
            <p:cNvPr id="2" name="Picture 1"/>
            <p:cNvPicPr>
              <a:picLocks noChangeAspect="1"/>
            </p:cNvPicPr>
            <p:nvPr/>
          </p:nvPicPr>
          <p:blipFill>
            <a:blip r:embed="rId3"/>
            <a:stretch>
              <a:fillRect/>
            </a:stretch>
          </p:blipFill>
          <p:spPr>
            <a:xfrm>
              <a:off x="380999" y="962360"/>
              <a:ext cx="5715001" cy="4845539"/>
            </a:xfrm>
            <a:prstGeom prst="rect">
              <a:avLst/>
            </a:prstGeom>
            <a:ln w="12700">
              <a:solidFill>
                <a:schemeClr val="accent3"/>
              </a:solidFill>
            </a:ln>
          </p:spPr>
        </p:pic>
      </p:grpSp>
      <p:sp>
        <p:nvSpPr>
          <p:cNvPr id="8" name="TextBox 7"/>
          <p:cNvSpPr txBox="1"/>
          <p:nvPr/>
        </p:nvSpPr>
        <p:spPr>
          <a:xfrm>
            <a:off x="6902364" y="5943600"/>
            <a:ext cx="2241636" cy="246221"/>
          </a:xfrm>
          <a:prstGeom prst="rect">
            <a:avLst/>
          </a:prstGeom>
          <a:noFill/>
          <a:ln>
            <a:noFill/>
          </a:ln>
        </p:spPr>
        <p:txBody>
          <a:bodyPr wrap="square" rtlCol="0">
            <a:spAutoFit/>
          </a:bodyPr>
          <a:lstStyle/>
          <a:p>
            <a:pPr algn="r"/>
            <a:r>
              <a:rPr lang="en-US" sz="1000" dirty="0" smtClean="0">
                <a:solidFill>
                  <a:schemeClr val="accent3"/>
                </a:solidFill>
                <a:latin typeface="Goudy Old Style" panose="02020502050305020303" pitchFamily="18" charset="0"/>
              </a:rPr>
              <a:t>(Image adapted from Heidemann, 2012)</a:t>
            </a:r>
            <a:endParaRPr lang="en-US" sz="1000" dirty="0">
              <a:solidFill>
                <a:schemeClr val="accent3"/>
              </a:solidFill>
              <a:latin typeface="Goudy Old Style" panose="02020502050305020303" pitchFamily="18" charset="0"/>
            </a:endParaRPr>
          </a:p>
        </p:txBody>
      </p:sp>
    </p:spTree>
    <p:extLst>
      <p:ext uri="{BB962C8B-B14F-4D97-AF65-F5344CB8AC3E}">
        <p14:creationId xmlns:p14="http://schemas.microsoft.com/office/powerpoint/2010/main" val="2026569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14400"/>
          </a:xfrm>
        </p:spPr>
        <p:txBody>
          <a:bodyPr lIns="457200" rIns="182880" bIns="182880" anchor="ctr" anchorCtr="0"/>
          <a:lstStyle/>
          <a:p>
            <a:r>
              <a:rPr lang="en-US" dirty="0" smtClean="0">
                <a:latin typeface="Goudy Old Style" panose="02020502050305020303" pitchFamily="18" charset="0"/>
              </a:rPr>
              <a:t>Lidar Hydrographic Breaklines (enforcement)</a:t>
            </a:r>
            <a:endParaRPr lang="en-US" dirty="0">
              <a:latin typeface="Goudy Old Style" panose="02020502050305020303" pitchFamily="18" charset="0"/>
            </a:endParaRPr>
          </a:p>
        </p:txBody>
      </p:sp>
      <p:pic>
        <p:nvPicPr>
          <p:cNvPr id="6" name="Picture 5"/>
          <p:cNvPicPr>
            <a:picLocks noChangeAspect="1"/>
          </p:cNvPicPr>
          <p:nvPr/>
        </p:nvPicPr>
        <p:blipFill>
          <a:blip r:embed="rId2"/>
          <a:stretch>
            <a:fillRect/>
          </a:stretch>
        </p:blipFill>
        <p:spPr>
          <a:xfrm>
            <a:off x="381000" y="962360"/>
            <a:ext cx="5715000" cy="4845539"/>
          </a:xfrm>
          <a:prstGeom prst="rect">
            <a:avLst/>
          </a:prstGeom>
          <a:ln w="12700">
            <a:solidFill>
              <a:schemeClr val="accent3"/>
            </a:solidFill>
          </a:ln>
        </p:spPr>
      </p:pic>
      <p:sp>
        <p:nvSpPr>
          <p:cNvPr id="7" name="TextBox 6"/>
          <p:cNvSpPr txBox="1"/>
          <p:nvPr/>
        </p:nvSpPr>
        <p:spPr>
          <a:xfrm>
            <a:off x="6492240" y="1097279"/>
            <a:ext cx="2286000" cy="914400"/>
          </a:xfrm>
          <a:prstGeom prst="rect">
            <a:avLst/>
          </a:prstGeom>
          <a:noFill/>
        </p:spPr>
        <p:txBody>
          <a:bodyPr wrap="none" rtlCol="0">
            <a:spAutoFit/>
          </a:bodyPr>
          <a:lstStyle/>
          <a:p>
            <a:r>
              <a:rPr lang="en-US" sz="1800" dirty="0" smtClean="0">
                <a:solidFill>
                  <a:srgbClr val="FFC000"/>
                </a:solidFill>
                <a:latin typeface="Goudy Old Style" panose="02020502050305020303" pitchFamily="18" charset="0"/>
              </a:rPr>
              <a:t>Stereo-compiled </a:t>
            </a:r>
            <a:br>
              <a:rPr lang="en-US" sz="1800" dirty="0" smtClean="0">
                <a:solidFill>
                  <a:srgbClr val="FFC000"/>
                </a:solidFill>
                <a:latin typeface="Goudy Old Style" panose="02020502050305020303" pitchFamily="18" charset="0"/>
              </a:rPr>
            </a:br>
            <a:r>
              <a:rPr lang="en-US" sz="1800" dirty="0" smtClean="0">
                <a:solidFill>
                  <a:srgbClr val="FFC000"/>
                </a:solidFill>
                <a:latin typeface="Goudy Old Style" panose="02020502050305020303" pitchFamily="18" charset="0"/>
              </a:rPr>
              <a:t>hydrographic breaklines</a:t>
            </a:r>
            <a:endParaRPr lang="en-US" sz="1800" dirty="0">
              <a:solidFill>
                <a:srgbClr val="FFC000"/>
              </a:solidFill>
              <a:latin typeface="Goudy Old Style" panose="02020502050305020303" pitchFamily="18" charset="0"/>
            </a:endParaRPr>
          </a:p>
        </p:txBody>
      </p:sp>
      <p:grpSp>
        <p:nvGrpSpPr>
          <p:cNvPr id="4" name="Group 3"/>
          <p:cNvGrpSpPr/>
          <p:nvPr/>
        </p:nvGrpSpPr>
        <p:grpSpPr>
          <a:xfrm>
            <a:off x="380999" y="962360"/>
            <a:ext cx="8399541" cy="4845539"/>
            <a:chOff x="380999" y="962360"/>
            <a:chExt cx="8399541" cy="4845539"/>
          </a:xfrm>
        </p:grpSpPr>
        <p:sp>
          <p:nvSpPr>
            <p:cNvPr id="9" name="TextBox 8"/>
            <p:cNvSpPr txBox="1"/>
            <p:nvPr/>
          </p:nvSpPr>
          <p:spPr>
            <a:xfrm>
              <a:off x="6494540" y="2011680"/>
              <a:ext cx="2286000" cy="914400"/>
            </a:xfrm>
            <a:prstGeom prst="rect">
              <a:avLst/>
            </a:prstGeom>
            <a:noFill/>
          </p:spPr>
          <p:txBody>
            <a:bodyPr wrap="none" rtlCol="0">
              <a:spAutoFit/>
            </a:bodyPr>
            <a:lstStyle/>
            <a:p>
              <a:r>
                <a:rPr lang="en-US" sz="1800" dirty="0" smtClean="0">
                  <a:solidFill>
                    <a:schemeClr val="accent1">
                      <a:lumMod val="60000"/>
                      <a:lumOff val="40000"/>
                    </a:schemeClr>
                  </a:solidFill>
                  <a:latin typeface="Goudy Old Style" panose="02020502050305020303" pitchFamily="18" charset="0"/>
                </a:rPr>
                <a:t>Lidar-derived</a:t>
              </a:r>
              <a:br>
                <a:rPr lang="en-US" sz="1800" dirty="0" smtClean="0">
                  <a:solidFill>
                    <a:schemeClr val="accent1">
                      <a:lumMod val="60000"/>
                      <a:lumOff val="40000"/>
                    </a:schemeClr>
                  </a:solidFill>
                  <a:latin typeface="Goudy Old Style" panose="02020502050305020303" pitchFamily="18" charset="0"/>
                </a:rPr>
              </a:br>
              <a:r>
                <a:rPr lang="en-US" sz="1800" dirty="0" smtClean="0">
                  <a:solidFill>
                    <a:schemeClr val="accent1">
                      <a:lumMod val="60000"/>
                      <a:lumOff val="40000"/>
                    </a:schemeClr>
                  </a:solidFill>
                  <a:latin typeface="Goudy Old Style" panose="02020502050305020303" pitchFamily="18" charset="0"/>
                </a:rPr>
                <a:t>hydrographic breaklines</a:t>
              </a:r>
              <a:br>
                <a:rPr lang="en-US" sz="1800" dirty="0" smtClean="0">
                  <a:solidFill>
                    <a:schemeClr val="accent1">
                      <a:lumMod val="60000"/>
                      <a:lumOff val="40000"/>
                    </a:schemeClr>
                  </a:solidFill>
                  <a:latin typeface="Goudy Old Style" panose="02020502050305020303" pitchFamily="18" charset="0"/>
                </a:rPr>
              </a:br>
              <a:r>
                <a:rPr lang="en-US" sz="1800" dirty="0" smtClean="0">
                  <a:solidFill>
                    <a:schemeClr val="accent1">
                      <a:lumMod val="60000"/>
                      <a:lumOff val="40000"/>
                    </a:schemeClr>
                  </a:solidFill>
                  <a:latin typeface="Goudy Old Style" panose="02020502050305020303" pitchFamily="18" charset="0"/>
                </a:rPr>
                <a:t>(hydro-flattening only)</a:t>
              </a:r>
              <a:endParaRPr lang="en-US" sz="1800" dirty="0">
                <a:solidFill>
                  <a:schemeClr val="accent1">
                    <a:lumMod val="60000"/>
                    <a:lumOff val="40000"/>
                  </a:schemeClr>
                </a:solidFill>
                <a:latin typeface="Goudy Old Style" panose="02020502050305020303" pitchFamily="18" charset="0"/>
              </a:endParaRPr>
            </a:p>
          </p:txBody>
        </p:sp>
        <p:pic>
          <p:nvPicPr>
            <p:cNvPr id="2" name="Picture 1"/>
            <p:cNvPicPr>
              <a:picLocks noChangeAspect="1"/>
            </p:cNvPicPr>
            <p:nvPr/>
          </p:nvPicPr>
          <p:blipFill>
            <a:blip r:embed="rId3"/>
            <a:stretch>
              <a:fillRect/>
            </a:stretch>
          </p:blipFill>
          <p:spPr>
            <a:xfrm>
              <a:off x="380999" y="962360"/>
              <a:ext cx="5715001" cy="4845539"/>
            </a:xfrm>
            <a:prstGeom prst="rect">
              <a:avLst/>
            </a:prstGeom>
            <a:ln w="12700">
              <a:solidFill>
                <a:schemeClr val="accent3"/>
              </a:solidFill>
            </a:ln>
          </p:spPr>
        </p:pic>
      </p:grpSp>
      <p:grpSp>
        <p:nvGrpSpPr>
          <p:cNvPr id="8" name="Group 7"/>
          <p:cNvGrpSpPr/>
          <p:nvPr/>
        </p:nvGrpSpPr>
        <p:grpSpPr>
          <a:xfrm>
            <a:off x="380998" y="962360"/>
            <a:ext cx="8399547" cy="4845541"/>
            <a:chOff x="380998" y="962360"/>
            <a:chExt cx="8399547" cy="4845541"/>
          </a:xfrm>
        </p:grpSpPr>
        <p:pic>
          <p:nvPicPr>
            <p:cNvPr id="5" name="Picture 4"/>
            <p:cNvPicPr>
              <a:picLocks noChangeAspect="1"/>
            </p:cNvPicPr>
            <p:nvPr/>
          </p:nvPicPr>
          <p:blipFill>
            <a:blip r:embed="rId4"/>
            <a:stretch>
              <a:fillRect/>
            </a:stretch>
          </p:blipFill>
          <p:spPr>
            <a:xfrm>
              <a:off x="380998" y="962360"/>
              <a:ext cx="5715002" cy="4845541"/>
            </a:xfrm>
            <a:prstGeom prst="rect">
              <a:avLst/>
            </a:prstGeom>
          </p:spPr>
        </p:pic>
        <p:sp>
          <p:nvSpPr>
            <p:cNvPr id="15" name="TextBox 14"/>
            <p:cNvSpPr txBox="1"/>
            <p:nvPr/>
          </p:nvSpPr>
          <p:spPr>
            <a:xfrm>
              <a:off x="6494545" y="3246120"/>
              <a:ext cx="2286000" cy="914400"/>
            </a:xfrm>
            <a:prstGeom prst="rect">
              <a:avLst/>
            </a:prstGeom>
            <a:noFill/>
          </p:spPr>
          <p:txBody>
            <a:bodyPr wrap="none" rtlCol="0">
              <a:spAutoFit/>
            </a:bodyPr>
            <a:lstStyle/>
            <a:p>
              <a:r>
                <a:rPr lang="en-US" sz="1800" dirty="0" smtClean="0">
                  <a:solidFill>
                    <a:schemeClr val="accent1">
                      <a:lumMod val="60000"/>
                      <a:lumOff val="40000"/>
                    </a:schemeClr>
                  </a:solidFill>
                  <a:latin typeface="Goudy Old Style" panose="02020502050305020303" pitchFamily="18" charset="0"/>
                </a:rPr>
                <a:t>Lidar-derived</a:t>
              </a:r>
              <a:br>
                <a:rPr lang="en-US" sz="1800" dirty="0" smtClean="0">
                  <a:solidFill>
                    <a:schemeClr val="accent1">
                      <a:lumMod val="60000"/>
                      <a:lumOff val="40000"/>
                    </a:schemeClr>
                  </a:solidFill>
                  <a:latin typeface="Goudy Old Style" panose="02020502050305020303" pitchFamily="18" charset="0"/>
                </a:rPr>
              </a:br>
              <a:r>
                <a:rPr lang="en-US" sz="1800" dirty="0" smtClean="0">
                  <a:solidFill>
                    <a:schemeClr val="accent1">
                      <a:lumMod val="60000"/>
                      <a:lumOff val="40000"/>
                    </a:schemeClr>
                  </a:solidFill>
                  <a:latin typeface="Goudy Old Style" panose="02020502050305020303" pitchFamily="18" charset="0"/>
                </a:rPr>
                <a:t>hydrographic breaklines</a:t>
              </a:r>
              <a:br>
                <a:rPr lang="en-US" sz="1800" dirty="0" smtClean="0">
                  <a:solidFill>
                    <a:schemeClr val="accent1">
                      <a:lumMod val="60000"/>
                      <a:lumOff val="40000"/>
                    </a:schemeClr>
                  </a:solidFill>
                  <a:latin typeface="Goudy Old Style" panose="02020502050305020303" pitchFamily="18" charset="0"/>
                </a:rPr>
              </a:br>
              <a:r>
                <a:rPr lang="en-US" sz="1800" dirty="0" smtClean="0">
                  <a:solidFill>
                    <a:schemeClr val="accent1">
                      <a:lumMod val="60000"/>
                      <a:lumOff val="40000"/>
                    </a:schemeClr>
                  </a:solidFill>
                  <a:latin typeface="Goudy Old Style" panose="02020502050305020303" pitchFamily="18" charset="0"/>
                </a:rPr>
                <a:t>(expanded collection)</a:t>
              </a:r>
              <a:endParaRPr lang="en-US" sz="1800" dirty="0">
                <a:solidFill>
                  <a:schemeClr val="accent1">
                    <a:lumMod val="60000"/>
                    <a:lumOff val="40000"/>
                  </a:schemeClr>
                </a:solidFill>
                <a:latin typeface="Goudy Old Style" panose="02020502050305020303" pitchFamily="18" charset="0"/>
              </a:endParaRPr>
            </a:p>
          </p:txBody>
        </p:sp>
      </p:grpSp>
      <p:sp>
        <p:nvSpPr>
          <p:cNvPr id="11" name="TextBox 10"/>
          <p:cNvSpPr txBox="1"/>
          <p:nvPr/>
        </p:nvSpPr>
        <p:spPr>
          <a:xfrm>
            <a:off x="6902364" y="5943600"/>
            <a:ext cx="2241636" cy="246221"/>
          </a:xfrm>
          <a:prstGeom prst="rect">
            <a:avLst/>
          </a:prstGeom>
          <a:noFill/>
          <a:ln>
            <a:noFill/>
          </a:ln>
        </p:spPr>
        <p:txBody>
          <a:bodyPr wrap="square" rtlCol="0">
            <a:spAutoFit/>
          </a:bodyPr>
          <a:lstStyle/>
          <a:p>
            <a:pPr algn="r"/>
            <a:r>
              <a:rPr lang="en-US" sz="1000" dirty="0" smtClean="0">
                <a:solidFill>
                  <a:schemeClr val="accent3"/>
                </a:solidFill>
                <a:latin typeface="Goudy Old Style" panose="02020502050305020303" pitchFamily="18" charset="0"/>
              </a:rPr>
              <a:t>(Image adapted from Heidemann, 2012)</a:t>
            </a:r>
            <a:endParaRPr lang="en-US" sz="1000" dirty="0">
              <a:solidFill>
                <a:schemeClr val="accent3"/>
              </a:solidFill>
              <a:latin typeface="Goudy Old Style" panose="02020502050305020303" pitchFamily="18" charset="0"/>
            </a:endParaRPr>
          </a:p>
        </p:txBody>
      </p:sp>
    </p:spTree>
    <p:extLst>
      <p:ext uri="{BB962C8B-B14F-4D97-AF65-F5344CB8AC3E}">
        <p14:creationId xmlns:p14="http://schemas.microsoft.com/office/powerpoint/2010/main" val="5872513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80998" y="964035"/>
            <a:ext cx="8397242" cy="4845539"/>
            <a:chOff x="378488" y="962359"/>
            <a:chExt cx="8397242" cy="4845539"/>
          </a:xfrm>
        </p:grpSpPr>
        <p:pic>
          <p:nvPicPr>
            <p:cNvPr id="15" name="Picture 14"/>
            <p:cNvPicPr>
              <a:picLocks noChangeAspect="1"/>
            </p:cNvPicPr>
            <p:nvPr/>
          </p:nvPicPr>
          <p:blipFill>
            <a:blip r:embed="rId2"/>
            <a:stretch>
              <a:fillRect/>
            </a:stretch>
          </p:blipFill>
          <p:spPr>
            <a:xfrm>
              <a:off x="378488" y="962359"/>
              <a:ext cx="5715000" cy="4845539"/>
            </a:xfrm>
            <a:prstGeom prst="rect">
              <a:avLst/>
            </a:prstGeom>
            <a:ln w="12700">
              <a:solidFill>
                <a:schemeClr val="accent3"/>
              </a:solidFill>
            </a:ln>
          </p:spPr>
        </p:pic>
        <p:sp>
          <p:nvSpPr>
            <p:cNvPr id="18" name="TextBox 17"/>
            <p:cNvSpPr txBox="1"/>
            <p:nvPr/>
          </p:nvSpPr>
          <p:spPr>
            <a:xfrm>
              <a:off x="6489730" y="1095604"/>
              <a:ext cx="2286000" cy="914400"/>
            </a:xfrm>
            <a:prstGeom prst="rect">
              <a:avLst/>
            </a:prstGeom>
            <a:noFill/>
          </p:spPr>
          <p:txBody>
            <a:bodyPr wrap="none" rtlCol="0">
              <a:spAutoFit/>
            </a:bodyPr>
            <a:lstStyle/>
            <a:p>
              <a:r>
                <a:rPr lang="en-US" sz="1800" dirty="0" smtClean="0">
                  <a:solidFill>
                    <a:srgbClr val="EE60F1"/>
                  </a:solidFill>
                  <a:latin typeface="Goudy Old Style" panose="02020502050305020303" pitchFamily="18" charset="0"/>
                </a:rPr>
                <a:t>NHD Flowlines and </a:t>
              </a:r>
              <a:br>
                <a:rPr lang="en-US" sz="1800" dirty="0" smtClean="0">
                  <a:solidFill>
                    <a:srgbClr val="EE60F1"/>
                  </a:solidFill>
                  <a:latin typeface="Goudy Old Style" panose="02020502050305020303" pitchFamily="18" charset="0"/>
                </a:rPr>
              </a:br>
              <a:r>
                <a:rPr lang="en-US" sz="1800" dirty="0" smtClean="0">
                  <a:solidFill>
                    <a:srgbClr val="EE60F1"/>
                  </a:solidFill>
                  <a:latin typeface="Goudy Old Style" panose="02020502050305020303" pitchFamily="18" charset="0"/>
                </a:rPr>
                <a:t>Area polygons</a:t>
              </a:r>
              <a:endParaRPr lang="en-US" sz="1800" dirty="0">
                <a:solidFill>
                  <a:srgbClr val="EE60F1"/>
                </a:solidFill>
                <a:latin typeface="Goudy Old Style" panose="02020502050305020303" pitchFamily="18" charset="0"/>
              </a:endParaRPr>
            </a:p>
          </p:txBody>
        </p:sp>
      </p:grpSp>
      <p:sp>
        <p:nvSpPr>
          <p:cNvPr id="3" name="Title 2"/>
          <p:cNvSpPr>
            <a:spLocks noGrp="1"/>
          </p:cNvSpPr>
          <p:nvPr>
            <p:ph type="title"/>
          </p:nvPr>
        </p:nvSpPr>
        <p:spPr>
          <a:xfrm>
            <a:off x="0" y="0"/>
            <a:ext cx="9144000" cy="914400"/>
          </a:xfrm>
        </p:spPr>
        <p:txBody>
          <a:bodyPr lIns="457200" rIns="182880" bIns="182880" anchor="ctr" anchorCtr="0"/>
          <a:lstStyle/>
          <a:p>
            <a:r>
              <a:rPr lang="en-US" dirty="0" smtClean="0">
                <a:latin typeface="Goudy Old Style" panose="02020502050305020303" pitchFamily="18" charset="0"/>
              </a:rPr>
              <a:t>National Hydrography Dataset (NHD)</a:t>
            </a:r>
            <a:endParaRPr lang="en-US" dirty="0">
              <a:latin typeface="Goudy Old Style" panose="02020502050305020303" pitchFamily="18" charset="0"/>
            </a:endParaRPr>
          </a:p>
        </p:txBody>
      </p:sp>
      <p:sp>
        <p:nvSpPr>
          <p:cNvPr id="6" name="TextBox 5"/>
          <p:cNvSpPr txBox="1"/>
          <p:nvPr/>
        </p:nvSpPr>
        <p:spPr>
          <a:xfrm>
            <a:off x="6902364" y="5943600"/>
            <a:ext cx="2241636" cy="246221"/>
          </a:xfrm>
          <a:prstGeom prst="rect">
            <a:avLst/>
          </a:prstGeom>
          <a:noFill/>
          <a:ln>
            <a:noFill/>
          </a:ln>
        </p:spPr>
        <p:txBody>
          <a:bodyPr wrap="square" rtlCol="0">
            <a:spAutoFit/>
          </a:bodyPr>
          <a:lstStyle/>
          <a:p>
            <a:pPr algn="r"/>
            <a:r>
              <a:rPr lang="en-US" sz="1000" dirty="0" smtClean="0">
                <a:solidFill>
                  <a:schemeClr val="accent3"/>
                </a:solidFill>
                <a:latin typeface="Goudy Old Style" panose="02020502050305020303" pitchFamily="18" charset="0"/>
              </a:rPr>
              <a:t>(Image adapted from Heidemann, 2012)</a:t>
            </a:r>
            <a:endParaRPr lang="en-US" sz="1000" dirty="0">
              <a:solidFill>
                <a:schemeClr val="accent3"/>
              </a:solidFill>
              <a:latin typeface="Goudy Old Style" panose="02020502050305020303" pitchFamily="18" charset="0"/>
            </a:endParaRPr>
          </a:p>
        </p:txBody>
      </p:sp>
    </p:spTree>
    <p:extLst>
      <p:ext uri="{BB962C8B-B14F-4D97-AF65-F5344CB8AC3E}">
        <p14:creationId xmlns:p14="http://schemas.microsoft.com/office/powerpoint/2010/main" val="20810095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0" dirty="0" smtClean="0">
                <a:solidFill>
                  <a:srgbClr val="FFFF00"/>
                </a:solidFill>
                <a:latin typeface="Goudy Old Style" panose="02020502050305020303" pitchFamily="18" charset="0"/>
              </a:rPr>
              <a:t>Li</a:t>
            </a:r>
            <a:r>
              <a:rPr lang="en-US" b="0" dirty="0" smtClean="0">
                <a:latin typeface="Goudy Old Style" panose="02020502050305020303" pitchFamily="18" charset="0"/>
              </a:rPr>
              <a:t>ght </a:t>
            </a:r>
            <a:r>
              <a:rPr lang="en-US" b="0" dirty="0" smtClean="0">
                <a:solidFill>
                  <a:srgbClr val="FFFF00"/>
                </a:solidFill>
                <a:latin typeface="Goudy Old Style" panose="02020502050305020303" pitchFamily="18" charset="0"/>
              </a:rPr>
              <a:t>D</a:t>
            </a:r>
            <a:r>
              <a:rPr lang="en-US" b="0" dirty="0" smtClean="0">
                <a:latin typeface="Goudy Old Style" panose="02020502050305020303" pitchFamily="18" charset="0"/>
              </a:rPr>
              <a:t>etection </a:t>
            </a:r>
            <a:r>
              <a:rPr lang="en-US" b="0" dirty="0" smtClean="0">
                <a:solidFill>
                  <a:srgbClr val="FFFF00"/>
                </a:solidFill>
                <a:latin typeface="Goudy Old Style" panose="02020502050305020303" pitchFamily="18" charset="0"/>
              </a:rPr>
              <a:t>A</a:t>
            </a:r>
            <a:r>
              <a:rPr lang="en-US" b="0" dirty="0" smtClean="0">
                <a:latin typeface="Goudy Old Style" panose="02020502050305020303" pitchFamily="18" charset="0"/>
              </a:rPr>
              <a:t>nd </a:t>
            </a:r>
            <a:r>
              <a:rPr lang="en-US" b="0" dirty="0" smtClean="0">
                <a:solidFill>
                  <a:srgbClr val="FFFF00"/>
                </a:solidFill>
                <a:latin typeface="Goudy Old Style" panose="02020502050305020303" pitchFamily="18" charset="0"/>
              </a:rPr>
              <a:t>R</a:t>
            </a:r>
            <a:r>
              <a:rPr lang="en-US" b="0" dirty="0" smtClean="0">
                <a:latin typeface="Goudy Old Style" panose="02020502050305020303" pitchFamily="18" charset="0"/>
              </a:rPr>
              <a:t>anging</a:t>
            </a:r>
          </a:p>
          <a:p>
            <a:pPr lvl="1">
              <a:spcBef>
                <a:spcPts val="600"/>
              </a:spcBef>
              <a:spcAft>
                <a:spcPts val="600"/>
              </a:spcAft>
            </a:pPr>
            <a:r>
              <a:rPr lang="en-US" b="0" dirty="0" smtClean="0">
                <a:latin typeface="Goudy Old Style" panose="02020502050305020303" pitchFamily="18" charset="0"/>
              </a:rPr>
              <a:t>Active airborne</a:t>
            </a:r>
            <a:r>
              <a:rPr lang="en-US" b="0" dirty="0" smtClean="0">
                <a:solidFill>
                  <a:schemeClr val="accent2">
                    <a:lumMod val="40000"/>
                    <a:lumOff val="60000"/>
                  </a:schemeClr>
                </a:solidFill>
                <a:latin typeface="Goudy Old Style" panose="02020502050305020303" pitchFamily="18" charset="0"/>
              </a:rPr>
              <a:t>*</a:t>
            </a:r>
            <a:r>
              <a:rPr lang="en-US" b="0" dirty="0" smtClean="0">
                <a:latin typeface="Goudy Old Style" panose="02020502050305020303" pitchFamily="18" charset="0"/>
              </a:rPr>
              <a:t> sensor system</a:t>
            </a:r>
          </a:p>
          <a:p>
            <a:pPr lvl="1">
              <a:spcBef>
                <a:spcPts val="600"/>
              </a:spcBef>
              <a:spcAft>
                <a:spcPts val="600"/>
              </a:spcAft>
            </a:pPr>
            <a:r>
              <a:rPr lang="en-US" b="0" dirty="0" smtClean="0">
                <a:latin typeface="Goudy Old Style" panose="02020502050305020303" pitchFamily="18" charset="0"/>
              </a:rPr>
              <a:t>Scanning pulsed laser (new technologies on the rise)</a:t>
            </a:r>
          </a:p>
          <a:p>
            <a:pPr lvl="1">
              <a:spcBef>
                <a:spcPts val="600"/>
              </a:spcBef>
              <a:spcAft>
                <a:spcPts val="600"/>
              </a:spcAft>
            </a:pPr>
            <a:r>
              <a:rPr lang="en-US" b="0" dirty="0">
                <a:latin typeface="Goudy Old Style" panose="02020502050305020303" pitchFamily="18" charset="0"/>
              </a:rPr>
              <a:t>High-precision clocks provide the time </a:t>
            </a:r>
            <a:r>
              <a:rPr lang="en-US" b="0" i="1" dirty="0">
                <a:latin typeface="Goudy Old Style" panose="02020502050305020303" pitchFamily="18" charset="0"/>
              </a:rPr>
              <a:t>duration</a:t>
            </a:r>
            <a:r>
              <a:rPr lang="en-US" b="0" dirty="0">
                <a:latin typeface="Goudy Old Style" panose="02020502050305020303" pitchFamily="18" charset="0"/>
              </a:rPr>
              <a:t> </a:t>
            </a:r>
            <a:r>
              <a:rPr lang="en-US" b="0" dirty="0" smtClean="0">
                <a:latin typeface="Goudy Old Style" panose="02020502050305020303" pitchFamily="18" charset="0"/>
              </a:rPr>
              <a:t>between the emitted </a:t>
            </a:r>
            <a:r>
              <a:rPr lang="en-US" b="0" dirty="0">
                <a:latin typeface="Goudy Old Style" panose="02020502050305020303" pitchFamily="18" charset="0"/>
              </a:rPr>
              <a:t>pulse and detected reflection</a:t>
            </a:r>
          </a:p>
          <a:p>
            <a:pPr lvl="1">
              <a:spcBef>
                <a:spcPts val="600"/>
              </a:spcBef>
              <a:spcAft>
                <a:spcPts val="600"/>
              </a:spcAft>
            </a:pPr>
            <a:r>
              <a:rPr lang="en-US" b="0" dirty="0" smtClean="0">
                <a:latin typeface="Goudy Old Style" panose="02020502050305020303" pitchFamily="18" charset="0"/>
              </a:rPr>
              <a:t>High-precision position and attitude sensors onboard provide a </a:t>
            </a:r>
            <a:r>
              <a:rPr lang="en-US" b="0" i="1" dirty="0" smtClean="0">
                <a:latin typeface="Goudy Old Style" panose="02020502050305020303" pitchFamily="18" charset="0"/>
              </a:rPr>
              <a:t>3D origin point</a:t>
            </a:r>
            <a:r>
              <a:rPr lang="en-US" b="0" dirty="0" smtClean="0">
                <a:latin typeface="Goudy Old Style" panose="02020502050305020303" pitchFamily="18" charset="0"/>
              </a:rPr>
              <a:t> and a </a:t>
            </a:r>
            <a:r>
              <a:rPr lang="en-US" b="0" i="1" dirty="0" smtClean="0">
                <a:latin typeface="Goudy Old Style" panose="02020502050305020303" pitchFamily="18" charset="0"/>
              </a:rPr>
              <a:t>vector direction</a:t>
            </a:r>
          </a:p>
          <a:p>
            <a:pPr lvl="1">
              <a:spcBef>
                <a:spcPts val="600"/>
              </a:spcBef>
              <a:spcAft>
                <a:spcPts val="600"/>
              </a:spcAft>
            </a:pPr>
            <a:r>
              <a:rPr lang="en-US" b="0" i="1" dirty="0" smtClean="0">
                <a:latin typeface="Goudy Old Style" panose="02020502050305020303" pitchFamily="18" charset="0"/>
                <a:ea typeface="Cambria Math" panose="02040503050406030204" pitchFamily="18" charset="0"/>
              </a:rPr>
              <a:t>Speed of Light </a:t>
            </a:r>
            <a:r>
              <a:rPr lang="en-US" b="0" i="1" dirty="0">
                <a:latin typeface="Goudy Old Style" panose="02020502050305020303" pitchFamily="18" charset="0"/>
                <a:ea typeface="Cambria Math" panose="02040503050406030204" pitchFamily="18" charset="0"/>
              </a:rPr>
              <a:t>⨯</a:t>
            </a:r>
            <a:r>
              <a:rPr lang="en-US" b="0" i="1" dirty="0" smtClean="0">
                <a:latin typeface="Goudy Old Style" panose="02020502050305020303" pitchFamily="18" charset="0"/>
                <a:ea typeface="Cambria Math" panose="02040503050406030204" pitchFamily="18" charset="0"/>
              </a:rPr>
              <a:t> Duration ÷ 2 = </a:t>
            </a:r>
            <a:r>
              <a:rPr lang="en-US" b="0" i="1" dirty="0">
                <a:latin typeface="Goudy Old Style" panose="02020502050305020303" pitchFamily="18" charset="0"/>
                <a:ea typeface="Cambria Math" panose="02040503050406030204" pitchFamily="18" charset="0"/>
              </a:rPr>
              <a:t>V</a:t>
            </a:r>
            <a:r>
              <a:rPr lang="en-US" b="0" i="1" dirty="0" smtClean="0">
                <a:latin typeface="Goudy Old Style" panose="02020502050305020303" pitchFamily="18" charset="0"/>
                <a:ea typeface="Cambria Math" panose="02040503050406030204" pitchFamily="18" charset="0"/>
              </a:rPr>
              <a:t>ector Length   </a:t>
            </a:r>
            <a:r>
              <a:rPr lang="en-US" sz="2000" b="0" dirty="0" smtClean="0">
                <a:latin typeface="Goudy Old Style" panose="02020502050305020303" pitchFamily="18" charset="0"/>
                <a:ea typeface="Cambria Math" panose="02040503050406030204" pitchFamily="18" charset="0"/>
              </a:rPr>
              <a:t>[sensor to target]</a:t>
            </a:r>
          </a:p>
          <a:p>
            <a:pPr lvl="1">
              <a:spcBef>
                <a:spcPts val="600"/>
              </a:spcBef>
              <a:spcAft>
                <a:spcPts val="600"/>
              </a:spcAft>
            </a:pPr>
            <a:r>
              <a:rPr lang="en-US" b="0" dirty="0" smtClean="0">
                <a:latin typeface="Goudy Old Style" panose="02020502050305020303" pitchFamily="18" charset="0"/>
              </a:rPr>
              <a:t>The complete vector </a:t>
            </a:r>
            <a:r>
              <a:rPr lang="en-US" sz="2000" b="0" dirty="0" smtClean="0">
                <a:latin typeface="Goudy Old Style" panose="02020502050305020303" pitchFamily="18" charset="0"/>
              </a:rPr>
              <a:t>(direction and length)</a:t>
            </a:r>
            <a:r>
              <a:rPr lang="en-US" b="0" dirty="0" smtClean="0">
                <a:latin typeface="Goudy Old Style" panose="02020502050305020303" pitchFamily="18" charset="0"/>
              </a:rPr>
              <a:t> allows the </a:t>
            </a:r>
            <a:r>
              <a:rPr lang="en-US" b="0" i="1" dirty="0" smtClean="0">
                <a:latin typeface="Goudy Old Style" panose="02020502050305020303" pitchFamily="18" charset="0"/>
              </a:rPr>
              <a:t>xyz</a:t>
            </a:r>
            <a:r>
              <a:rPr lang="en-US" b="0" dirty="0" smtClean="0">
                <a:latin typeface="Goudy Old Style" panose="02020502050305020303" pitchFamily="18" charset="0"/>
              </a:rPr>
              <a:t> location of the 3D reflection point to be computed.</a:t>
            </a:r>
          </a:p>
          <a:p>
            <a:pPr marL="457200" lvl="1" indent="0">
              <a:spcBef>
                <a:spcPts val="1200"/>
              </a:spcBef>
              <a:spcAft>
                <a:spcPts val="600"/>
              </a:spcAft>
              <a:buNone/>
            </a:pPr>
            <a:r>
              <a:rPr lang="en-US" sz="1800" b="0" dirty="0" smtClean="0">
                <a:solidFill>
                  <a:schemeClr val="accent2">
                    <a:lumMod val="40000"/>
                    <a:lumOff val="60000"/>
                  </a:schemeClr>
                </a:solidFill>
                <a:latin typeface="Goudy Old Style" panose="02020502050305020303" pitchFamily="18" charset="0"/>
              </a:rPr>
              <a:t>* for </a:t>
            </a:r>
            <a:r>
              <a:rPr lang="en-US" sz="1800" b="0" dirty="0">
                <a:solidFill>
                  <a:schemeClr val="accent2">
                    <a:lumMod val="40000"/>
                    <a:lumOff val="60000"/>
                  </a:schemeClr>
                </a:solidFill>
                <a:latin typeface="Goudy Old Style" panose="02020502050305020303" pitchFamily="18" charset="0"/>
              </a:rPr>
              <a:t>our purposes</a:t>
            </a:r>
            <a:endParaRPr lang="en-US" sz="1800" b="0" dirty="0" smtClean="0">
              <a:solidFill>
                <a:schemeClr val="accent2">
                  <a:lumMod val="40000"/>
                  <a:lumOff val="60000"/>
                </a:schemeClr>
              </a:solidFill>
              <a:latin typeface="Goudy Old Style" panose="02020502050305020303" pitchFamily="18" charset="0"/>
            </a:endParaRPr>
          </a:p>
        </p:txBody>
      </p:sp>
      <p:sp>
        <p:nvSpPr>
          <p:cNvPr id="3" name="Title 2"/>
          <p:cNvSpPr>
            <a:spLocks noGrp="1"/>
          </p:cNvSpPr>
          <p:nvPr>
            <p:ph type="title"/>
          </p:nvPr>
        </p:nvSpPr>
        <p:spPr>
          <a:xfrm>
            <a:off x="0" y="0"/>
            <a:ext cx="9144000" cy="914400"/>
          </a:xfrm>
        </p:spPr>
        <p:txBody>
          <a:bodyPr lIns="457200" rIns="182880" bIns="182880" anchor="ctr" anchorCtr="0"/>
          <a:lstStyle/>
          <a:p>
            <a:r>
              <a:rPr lang="en-US" dirty="0" smtClean="0">
                <a:latin typeface="Goudy Old Style" panose="02020502050305020303" pitchFamily="18" charset="0"/>
              </a:rPr>
              <a:t>What Is Lidar?</a:t>
            </a:r>
            <a:endParaRPr lang="en-US" dirty="0">
              <a:latin typeface="Goudy Old Style" panose="02020502050305020303" pitchFamily="18" charset="0"/>
            </a:endParaRPr>
          </a:p>
        </p:txBody>
      </p:sp>
    </p:spTree>
    <p:extLst>
      <p:ext uri="{BB962C8B-B14F-4D97-AF65-F5344CB8AC3E}">
        <p14:creationId xmlns:p14="http://schemas.microsoft.com/office/powerpoint/2010/main" val="413128812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80998" y="964035"/>
            <a:ext cx="8397242" cy="4845539"/>
            <a:chOff x="378488" y="962359"/>
            <a:chExt cx="8397242" cy="4845539"/>
          </a:xfrm>
        </p:grpSpPr>
        <p:pic>
          <p:nvPicPr>
            <p:cNvPr id="15" name="Picture 14"/>
            <p:cNvPicPr>
              <a:picLocks noChangeAspect="1"/>
            </p:cNvPicPr>
            <p:nvPr/>
          </p:nvPicPr>
          <p:blipFill>
            <a:blip r:embed="rId2"/>
            <a:stretch>
              <a:fillRect/>
            </a:stretch>
          </p:blipFill>
          <p:spPr>
            <a:xfrm>
              <a:off x="378488" y="962359"/>
              <a:ext cx="5715000" cy="4845539"/>
            </a:xfrm>
            <a:prstGeom prst="rect">
              <a:avLst/>
            </a:prstGeom>
            <a:ln w="12700">
              <a:solidFill>
                <a:schemeClr val="accent3"/>
              </a:solidFill>
            </a:ln>
          </p:spPr>
        </p:pic>
        <p:sp>
          <p:nvSpPr>
            <p:cNvPr id="18" name="TextBox 17"/>
            <p:cNvSpPr txBox="1"/>
            <p:nvPr/>
          </p:nvSpPr>
          <p:spPr>
            <a:xfrm>
              <a:off x="6489730" y="1095604"/>
              <a:ext cx="2286000" cy="914400"/>
            </a:xfrm>
            <a:prstGeom prst="rect">
              <a:avLst/>
            </a:prstGeom>
            <a:noFill/>
          </p:spPr>
          <p:txBody>
            <a:bodyPr wrap="none" rtlCol="0">
              <a:spAutoFit/>
            </a:bodyPr>
            <a:lstStyle/>
            <a:p>
              <a:r>
                <a:rPr lang="en-US" sz="1800" dirty="0" smtClean="0">
                  <a:solidFill>
                    <a:srgbClr val="EE60F1"/>
                  </a:solidFill>
                  <a:latin typeface="Goudy Old Style" panose="02020502050305020303" pitchFamily="18" charset="0"/>
                </a:rPr>
                <a:t>NHD Flowlines and </a:t>
              </a:r>
              <a:br>
                <a:rPr lang="en-US" sz="1800" dirty="0" smtClean="0">
                  <a:solidFill>
                    <a:srgbClr val="EE60F1"/>
                  </a:solidFill>
                  <a:latin typeface="Goudy Old Style" panose="02020502050305020303" pitchFamily="18" charset="0"/>
                </a:rPr>
              </a:br>
              <a:r>
                <a:rPr lang="en-US" sz="1800" dirty="0" smtClean="0">
                  <a:solidFill>
                    <a:srgbClr val="EE60F1"/>
                  </a:solidFill>
                  <a:latin typeface="Goudy Old Style" panose="02020502050305020303" pitchFamily="18" charset="0"/>
                </a:rPr>
                <a:t>Area polygons</a:t>
              </a:r>
              <a:endParaRPr lang="en-US" sz="1800" dirty="0">
                <a:solidFill>
                  <a:srgbClr val="EE60F1"/>
                </a:solidFill>
                <a:latin typeface="Goudy Old Style" panose="02020502050305020303" pitchFamily="18" charset="0"/>
              </a:endParaRPr>
            </a:p>
          </p:txBody>
        </p:sp>
      </p:grpSp>
      <p:sp>
        <p:nvSpPr>
          <p:cNvPr id="3" name="Title 2"/>
          <p:cNvSpPr>
            <a:spLocks noGrp="1"/>
          </p:cNvSpPr>
          <p:nvPr>
            <p:ph type="title"/>
          </p:nvPr>
        </p:nvSpPr>
        <p:spPr>
          <a:xfrm>
            <a:off x="0" y="0"/>
            <a:ext cx="9144000" cy="914400"/>
          </a:xfrm>
        </p:spPr>
        <p:txBody>
          <a:bodyPr lIns="457200" rIns="182880" bIns="182880" anchor="ctr" anchorCtr="0"/>
          <a:lstStyle/>
          <a:p>
            <a:r>
              <a:rPr lang="en-US" dirty="0" smtClean="0">
                <a:latin typeface="Goudy Old Style" panose="02020502050305020303" pitchFamily="18" charset="0"/>
              </a:rPr>
              <a:t>Lidar Breaklines and the NHD</a:t>
            </a:r>
            <a:endParaRPr lang="en-US" dirty="0">
              <a:latin typeface="Goudy Old Style" panose="02020502050305020303" pitchFamily="18" charset="0"/>
            </a:endParaRPr>
          </a:p>
        </p:txBody>
      </p:sp>
      <p:grpSp>
        <p:nvGrpSpPr>
          <p:cNvPr id="2" name="Group 1"/>
          <p:cNvGrpSpPr/>
          <p:nvPr/>
        </p:nvGrpSpPr>
        <p:grpSpPr>
          <a:xfrm>
            <a:off x="380076" y="963254"/>
            <a:ext cx="8400469" cy="4846320"/>
            <a:chOff x="380076" y="963254"/>
            <a:chExt cx="8400469" cy="4846320"/>
          </a:xfrm>
        </p:grpSpPr>
        <p:pic>
          <p:nvPicPr>
            <p:cNvPr id="19" name="Picture 18"/>
            <p:cNvPicPr>
              <a:picLocks noChangeAspect="1"/>
            </p:cNvPicPr>
            <p:nvPr/>
          </p:nvPicPr>
          <p:blipFill>
            <a:blip r:embed="rId3"/>
            <a:stretch>
              <a:fillRect/>
            </a:stretch>
          </p:blipFill>
          <p:spPr>
            <a:xfrm>
              <a:off x="380076" y="963254"/>
              <a:ext cx="5715922" cy="4846320"/>
            </a:xfrm>
            <a:prstGeom prst="rect">
              <a:avLst/>
            </a:prstGeom>
            <a:ln w="12700">
              <a:solidFill>
                <a:schemeClr val="accent3"/>
              </a:solidFill>
            </a:ln>
          </p:spPr>
        </p:pic>
        <p:sp>
          <p:nvSpPr>
            <p:cNvPr id="21" name="TextBox 20"/>
            <p:cNvSpPr txBox="1"/>
            <p:nvPr/>
          </p:nvSpPr>
          <p:spPr>
            <a:xfrm>
              <a:off x="6494545" y="2011680"/>
              <a:ext cx="2286000" cy="914400"/>
            </a:xfrm>
            <a:prstGeom prst="rect">
              <a:avLst/>
            </a:prstGeom>
            <a:noFill/>
          </p:spPr>
          <p:txBody>
            <a:bodyPr wrap="none" rtlCol="0">
              <a:spAutoFit/>
            </a:bodyPr>
            <a:lstStyle/>
            <a:p>
              <a:r>
                <a:rPr lang="en-US" sz="1800" dirty="0" smtClean="0">
                  <a:solidFill>
                    <a:schemeClr val="accent1">
                      <a:lumMod val="60000"/>
                      <a:lumOff val="40000"/>
                    </a:schemeClr>
                  </a:solidFill>
                  <a:latin typeface="Goudy Old Style" panose="02020502050305020303" pitchFamily="18" charset="0"/>
                </a:rPr>
                <a:t>Lidar-derived</a:t>
              </a:r>
              <a:br>
                <a:rPr lang="en-US" sz="1800" dirty="0" smtClean="0">
                  <a:solidFill>
                    <a:schemeClr val="accent1">
                      <a:lumMod val="60000"/>
                      <a:lumOff val="40000"/>
                    </a:schemeClr>
                  </a:solidFill>
                  <a:latin typeface="Goudy Old Style" panose="02020502050305020303" pitchFamily="18" charset="0"/>
                </a:rPr>
              </a:br>
              <a:r>
                <a:rPr lang="en-US" sz="1800" dirty="0" smtClean="0">
                  <a:solidFill>
                    <a:schemeClr val="accent1">
                      <a:lumMod val="60000"/>
                      <a:lumOff val="40000"/>
                    </a:schemeClr>
                  </a:solidFill>
                  <a:latin typeface="Goudy Old Style" panose="02020502050305020303" pitchFamily="18" charset="0"/>
                </a:rPr>
                <a:t>hydrographic breaklines</a:t>
              </a:r>
              <a:br>
                <a:rPr lang="en-US" sz="1800" dirty="0" smtClean="0">
                  <a:solidFill>
                    <a:schemeClr val="accent1">
                      <a:lumMod val="60000"/>
                      <a:lumOff val="40000"/>
                    </a:schemeClr>
                  </a:solidFill>
                  <a:latin typeface="Goudy Old Style" panose="02020502050305020303" pitchFamily="18" charset="0"/>
                </a:rPr>
              </a:br>
              <a:r>
                <a:rPr lang="en-US" sz="1800" dirty="0" smtClean="0">
                  <a:solidFill>
                    <a:schemeClr val="accent1">
                      <a:lumMod val="60000"/>
                      <a:lumOff val="40000"/>
                    </a:schemeClr>
                  </a:solidFill>
                  <a:latin typeface="Goudy Old Style" panose="02020502050305020303" pitchFamily="18" charset="0"/>
                </a:rPr>
                <a:t>(expanded collection)</a:t>
              </a:r>
              <a:endParaRPr lang="en-US" sz="1800" dirty="0">
                <a:solidFill>
                  <a:schemeClr val="accent1">
                    <a:lumMod val="60000"/>
                    <a:lumOff val="40000"/>
                  </a:schemeClr>
                </a:solidFill>
                <a:latin typeface="Goudy Old Style" panose="02020502050305020303" pitchFamily="18" charset="0"/>
              </a:endParaRPr>
            </a:p>
          </p:txBody>
        </p:sp>
      </p:grpSp>
      <p:sp>
        <p:nvSpPr>
          <p:cNvPr id="9" name="TextBox 8"/>
          <p:cNvSpPr txBox="1"/>
          <p:nvPr/>
        </p:nvSpPr>
        <p:spPr>
          <a:xfrm>
            <a:off x="6902364" y="5943600"/>
            <a:ext cx="2241636" cy="246221"/>
          </a:xfrm>
          <a:prstGeom prst="rect">
            <a:avLst/>
          </a:prstGeom>
          <a:noFill/>
          <a:ln>
            <a:noFill/>
          </a:ln>
        </p:spPr>
        <p:txBody>
          <a:bodyPr wrap="square" rtlCol="0">
            <a:spAutoFit/>
          </a:bodyPr>
          <a:lstStyle/>
          <a:p>
            <a:pPr algn="r"/>
            <a:r>
              <a:rPr lang="en-US" sz="1000" dirty="0" smtClean="0">
                <a:solidFill>
                  <a:schemeClr val="accent3"/>
                </a:solidFill>
                <a:latin typeface="Goudy Old Style" panose="02020502050305020303" pitchFamily="18" charset="0"/>
              </a:rPr>
              <a:t>(Image adapted from Heidemann, 2012)</a:t>
            </a:r>
            <a:endParaRPr lang="en-US" sz="1000" dirty="0">
              <a:solidFill>
                <a:schemeClr val="accent3"/>
              </a:solidFill>
              <a:latin typeface="Goudy Old Style" panose="02020502050305020303" pitchFamily="18" charset="0"/>
            </a:endParaRPr>
          </a:p>
        </p:txBody>
      </p:sp>
    </p:spTree>
    <p:extLst>
      <p:ext uri="{BB962C8B-B14F-4D97-AF65-F5344CB8AC3E}">
        <p14:creationId xmlns:p14="http://schemas.microsoft.com/office/powerpoint/2010/main" val="23680951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80998" y="964035"/>
            <a:ext cx="8397242" cy="4845539"/>
            <a:chOff x="378488" y="962359"/>
            <a:chExt cx="8397242" cy="4845539"/>
          </a:xfrm>
        </p:grpSpPr>
        <p:pic>
          <p:nvPicPr>
            <p:cNvPr id="15" name="Picture 14"/>
            <p:cNvPicPr>
              <a:picLocks noChangeAspect="1"/>
            </p:cNvPicPr>
            <p:nvPr/>
          </p:nvPicPr>
          <p:blipFill>
            <a:blip r:embed="rId2"/>
            <a:stretch>
              <a:fillRect/>
            </a:stretch>
          </p:blipFill>
          <p:spPr>
            <a:xfrm>
              <a:off x="378488" y="962359"/>
              <a:ext cx="5715000" cy="4845539"/>
            </a:xfrm>
            <a:prstGeom prst="rect">
              <a:avLst/>
            </a:prstGeom>
            <a:ln w="12700">
              <a:solidFill>
                <a:schemeClr val="accent3"/>
              </a:solidFill>
            </a:ln>
          </p:spPr>
        </p:pic>
        <p:sp>
          <p:nvSpPr>
            <p:cNvPr id="18" name="TextBox 17"/>
            <p:cNvSpPr txBox="1"/>
            <p:nvPr/>
          </p:nvSpPr>
          <p:spPr>
            <a:xfrm>
              <a:off x="6489730" y="1095604"/>
              <a:ext cx="2286000" cy="914400"/>
            </a:xfrm>
            <a:prstGeom prst="rect">
              <a:avLst/>
            </a:prstGeom>
            <a:noFill/>
          </p:spPr>
          <p:txBody>
            <a:bodyPr wrap="none" rtlCol="0">
              <a:spAutoFit/>
            </a:bodyPr>
            <a:lstStyle/>
            <a:p>
              <a:r>
                <a:rPr lang="en-US" sz="1800" dirty="0" smtClean="0">
                  <a:solidFill>
                    <a:srgbClr val="EE60F1"/>
                  </a:solidFill>
                  <a:latin typeface="Goudy Old Style" panose="02020502050305020303" pitchFamily="18" charset="0"/>
                </a:rPr>
                <a:t>NHD Flowlines and </a:t>
              </a:r>
              <a:br>
                <a:rPr lang="en-US" sz="1800" dirty="0" smtClean="0">
                  <a:solidFill>
                    <a:srgbClr val="EE60F1"/>
                  </a:solidFill>
                  <a:latin typeface="Goudy Old Style" panose="02020502050305020303" pitchFamily="18" charset="0"/>
                </a:rPr>
              </a:br>
              <a:r>
                <a:rPr lang="en-US" sz="1800" dirty="0" smtClean="0">
                  <a:solidFill>
                    <a:srgbClr val="EE60F1"/>
                  </a:solidFill>
                  <a:latin typeface="Goudy Old Style" panose="02020502050305020303" pitchFamily="18" charset="0"/>
                </a:rPr>
                <a:t>Area polygons</a:t>
              </a:r>
              <a:endParaRPr lang="en-US" sz="1800" dirty="0">
                <a:solidFill>
                  <a:srgbClr val="EE60F1"/>
                </a:solidFill>
                <a:latin typeface="Goudy Old Style" panose="02020502050305020303" pitchFamily="18" charset="0"/>
              </a:endParaRPr>
            </a:p>
          </p:txBody>
        </p:sp>
      </p:grpSp>
      <p:sp>
        <p:nvSpPr>
          <p:cNvPr id="3" name="Title 2"/>
          <p:cNvSpPr>
            <a:spLocks noGrp="1"/>
          </p:cNvSpPr>
          <p:nvPr>
            <p:ph type="title"/>
          </p:nvPr>
        </p:nvSpPr>
        <p:spPr>
          <a:xfrm>
            <a:off x="0" y="0"/>
            <a:ext cx="9144000" cy="914400"/>
          </a:xfrm>
        </p:spPr>
        <p:txBody>
          <a:bodyPr lIns="457200" rIns="182880" bIns="182880" anchor="ctr" anchorCtr="0"/>
          <a:lstStyle/>
          <a:p>
            <a:r>
              <a:rPr lang="en-US" dirty="0" smtClean="0">
                <a:latin typeface="Goudy Old Style" panose="02020502050305020303" pitchFamily="18" charset="0"/>
              </a:rPr>
              <a:t>Lidar Breaklines and the NHD</a:t>
            </a:r>
            <a:endParaRPr lang="en-US" dirty="0">
              <a:latin typeface="Goudy Old Style" panose="02020502050305020303" pitchFamily="18" charset="0"/>
            </a:endParaRPr>
          </a:p>
        </p:txBody>
      </p:sp>
      <p:grpSp>
        <p:nvGrpSpPr>
          <p:cNvPr id="2" name="Group 1"/>
          <p:cNvGrpSpPr/>
          <p:nvPr/>
        </p:nvGrpSpPr>
        <p:grpSpPr>
          <a:xfrm>
            <a:off x="380076" y="963254"/>
            <a:ext cx="8400469" cy="4846320"/>
            <a:chOff x="380076" y="963254"/>
            <a:chExt cx="8400469" cy="4846320"/>
          </a:xfrm>
        </p:grpSpPr>
        <p:pic>
          <p:nvPicPr>
            <p:cNvPr id="19" name="Picture 18"/>
            <p:cNvPicPr>
              <a:picLocks noChangeAspect="1"/>
            </p:cNvPicPr>
            <p:nvPr/>
          </p:nvPicPr>
          <p:blipFill>
            <a:blip r:embed="rId3"/>
            <a:stretch>
              <a:fillRect/>
            </a:stretch>
          </p:blipFill>
          <p:spPr>
            <a:xfrm>
              <a:off x="380076" y="963254"/>
              <a:ext cx="5715922" cy="4846320"/>
            </a:xfrm>
            <a:prstGeom prst="rect">
              <a:avLst/>
            </a:prstGeom>
            <a:ln w="12700">
              <a:solidFill>
                <a:schemeClr val="accent3"/>
              </a:solidFill>
            </a:ln>
          </p:spPr>
        </p:pic>
        <p:sp>
          <p:nvSpPr>
            <p:cNvPr id="21" name="TextBox 20"/>
            <p:cNvSpPr txBox="1"/>
            <p:nvPr/>
          </p:nvSpPr>
          <p:spPr>
            <a:xfrm>
              <a:off x="6494545" y="2011680"/>
              <a:ext cx="2286000" cy="914400"/>
            </a:xfrm>
            <a:prstGeom prst="rect">
              <a:avLst/>
            </a:prstGeom>
            <a:noFill/>
          </p:spPr>
          <p:txBody>
            <a:bodyPr wrap="none" rtlCol="0">
              <a:spAutoFit/>
            </a:bodyPr>
            <a:lstStyle/>
            <a:p>
              <a:r>
                <a:rPr lang="en-US" sz="1800" dirty="0" smtClean="0">
                  <a:solidFill>
                    <a:schemeClr val="accent1">
                      <a:lumMod val="60000"/>
                      <a:lumOff val="40000"/>
                    </a:schemeClr>
                  </a:solidFill>
                  <a:latin typeface="Goudy Old Style" panose="02020502050305020303" pitchFamily="18" charset="0"/>
                </a:rPr>
                <a:t>Lidar-derived</a:t>
              </a:r>
              <a:br>
                <a:rPr lang="en-US" sz="1800" dirty="0" smtClean="0">
                  <a:solidFill>
                    <a:schemeClr val="accent1">
                      <a:lumMod val="60000"/>
                      <a:lumOff val="40000"/>
                    </a:schemeClr>
                  </a:solidFill>
                  <a:latin typeface="Goudy Old Style" panose="02020502050305020303" pitchFamily="18" charset="0"/>
                </a:rPr>
              </a:br>
              <a:r>
                <a:rPr lang="en-US" sz="1800" dirty="0" smtClean="0">
                  <a:solidFill>
                    <a:schemeClr val="accent1">
                      <a:lumMod val="60000"/>
                      <a:lumOff val="40000"/>
                    </a:schemeClr>
                  </a:solidFill>
                  <a:latin typeface="Goudy Old Style" panose="02020502050305020303" pitchFamily="18" charset="0"/>
                </a:rPr>
                <a:t>hydrographic breaklines</a:t>
              </a:r>
              <a:br>
                <a:rPr lang="en-US" sz="1800" dirty="0" smtClean="0">
                  <a:solidFill>
                    <a:schemeClr val="accent1">
                      <a:lumMod val="60000"/>
                      <a:lumOff val="40000"/>
                    </a:schemeClr>
                  </a:solidFill>
                  <a:latin typeface="Goudy Old Style" panose="02020502050305020303" pitchFamily="18" charset="0"/>
                </a:rPr>
              </a:br>
              <a:r>
                <a:rPr lang="en-US" sz="1800" dirty="0" smtClean="0">
                  <a:solidFill>
                    <a:schemeClr val="accent1">
                      <a:lumMod val="60000"/>
                      <a:lumOff val="40000"/>
                    </a:schemeClr>
                  </a:solidFill>
                  <a:latin typeface="Goudy Old Style" panose="02020502050305020303" pitchFamily="18" charset="0"/>
                </a:rPr>
                <a:t>(expanded collection)</a:t>
              </a:r>
              <a:endParaRPr lang="en-US" sz="1800" dirty="0">
                <a:solidFill>
                  <a:schemeClr val="accent1">
                    <a:lumMod val="60000"/>
                    <a:lumOff val="40000"/>
                  </a:schemeClr>
                </a:solidFill>
                <a:latin typeface="Goudy Old Style" panose="02020502050305020303" pitchFamily="18" charset="0"/>
              </a:endParaRPr>
            </a:p>
          </p:txBody>
        </p:sp>
      </p:grpSp>
      <p:sp>
        <p:nvSpPr>
          <p:cNvPr id="22" name="TextBox 21"/>
          <p:cNvSpPr txBox="1"/>
          <p:nvPr/>
        </p:nvSpPr>
        <p:spPr>
          <a:xfrm>
            <a:off x="6492240" y="3246120"/>
            <a:ext cx="2286000" cy="914400"/>
          </a:xfrm>
          <a:prstGeom prst="rect">
            <a:avLst/>
          </a:prstGeom>
          <a:noFill/>
        </p:spPr>
        <p:txBody>
          <a:bodyPr wrap="square" rtlCol="0">
            <a:spAutoFit/>
          </a:bodyPr>
          <a:lstStyle/>
          <a:p>
            <a:r>
              <a:rPr lang="en-US" sz="1800" dirty="0" smtClean="0">
                <a:solidFill>
                  <a:schemeClr val="bg1"/>
                </a:solidFill>
                <a:latin typeface="Goudy Old Style" panose="02020502050305020303" pitchFamily="18" charset="0"/>
              </a:rPr>
              <a:t>Obvious similarity between these datasets.</a:t>
            </a:r>
          </a:p>
        </p:txBody>
      </p:sp>
      <p:sp>
        <p:nvSpPr>
          <p:cNvPr id="10" name="TextBox 9"/>
          <p:cNvSpPr txBox="1"/>
          <p:nvPr/>
        </p:nvSpPr>
        <p:spPr>
          <a:xfrm>
            <a:off x="6902364" y="5943600"/>
            <a:ext cx="2241636" cy="246221"/>
          </a:xfrm>
          <a:prstGeom prst="rect">
            <a:avLst/>
          </a:prstGeom>
          <a:noFill/>
          <a:ln>
            <a:noFill/>
          </a:ln>
        </p:spPr>
        <p:txBody>
          <a:bodyPr wrap="square" rtlCol="0">
            <a:spAutoFit/>
          </a:bodyPr>
          <a:lstStyle/>
          <a:p>
            <a:pPr algn="r"/>
            <a:r>
              <a:rPr lang="en-US" sz="1000" dirty="0" smtClean="0">
                <a:solidFill>
                  <a:schemeClr val="accent3"/>
                </a:solidFill>
                <a:latin typeface="Goudy Old Style" panose="02020502050305020303" pitchFamily="18" charset="0"/>
              </a:rPr>
              <a:t>(Image adapted from Heidemann, 2012)</a:t>
            </a:r>
            <a:endParaRPr lang="en-US" sz="1000" dirty="0">
              <a:solidFill>
                <a:schemeClr val="accent3"/>
              </a:solidFill>
              <a:latin typeface="Goudy Old Style" panose="02020502050305020303" pitchFamily="18" charset="0"/>
            </a:endParaRPr>
          </a:p>
        </p:txBody>
      </p:sp>
    </p:spTree>
    <p:extLst>
      <p:ext uri="{BB962C8B-B14F-4D97-AF65-F5344CB8AC3E}">
        <p14:creationId xmlns:p14="http://schemas.microsoft.com/office/powerpoint/2010/main" val="175742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380998" y="964035"/>
            <a:ext cx="5715000" cy="4845539"/>
          </a:xfrm>
          <a:prstGeom prst="rect">
            <a:avLst/>
          </a:prstGeom>
          <a:ln w="12700">
            <a:solidFill>
              <a:schemeClr val="accent3"/>
            </a:solidFill>
          </a:ln>
        </p:spPr>
      </p:pic>
      <p:sp>
        <p:nvSpPr>
          <p:cNvPr id="3" name="Title 2"/>
          <p:cNvSpPr>
            <a:spLocks noGrp="1"/>
          </p:cNvSpPr>
          <p:nvPr>
            <p:ph type="title"/>
          </p:nvPr>
        </p:nvSpPr>
        <p:spPr>
          <a:xfrm>
            <a:off x="0" y="0"/>
            <a:ext cx="9144000" cy="914400"/>
          </a:xfrm>
        </p:spPr>
        <p:txBody>
          <a:bodyPr lIns="457200" rIns="182880" bIns="182880" anchor="ctr" anchorCtr="0"/>
          <a:lstStyle/>
          <a:p>
            <a:r>
              <a:rPr lang="en-US" dirty="0">
                <a:latin typeface="Goudy Old Style" panose="02020502050305020303" pitchFamily="18" charset="0"/>
              </a:rPr>
              <a:t>Lidar Breaklines and the NHD</a:t>
            </a:r>
          </a:p>
        </p:txBody>
      </p:sp>
      <p:pic>
        <p:nvPicPr>
          <p:cNvPr id="19" name="Picture 18"/>
          <p:cNvPicPr>
            <a:picLocks noChangeAspect="1"/>
          </p:cNvPicPr>
          <p:nvPr/>
        </p:nvPicPr>
        <p:blipFill>
          <a:blip r:embed="rId3"/>
          <a:stretch>
            <a:fillRect/>
          </a:stretch>
        </p:blipFill>
        <p:spPr>
          <a:xfrm>
            <a:off x="380076" y="963254"/>
            <a:ext cx="5715922" cy="4846320"/>
          </a:xfrm>
          <a:prstGeom prst="rect">
            <a:avLst/>
          </a:prstGeom>
          <a:ln w="12700">
            <a:solidFill>
              <a:schemeClr val="accent3"/>
            </a:solidFill>
          </a:ln>
        </p:spPr>
      </p:pic>
      <p:sp useBgFill="1">
        <p:nvSpPr>
          <p:cNvPr id="23" name="TextBox 22"/>
          <p:cNvSpPr txBox="1"/>
          <p:nvPr/>
        </p:nvSpPr>
        <p:spPr>
          <a:xfrm>
            <a:off x="6477000" y="914400"/>
            <a:ext cx="2286000" cy="4712294"/>
          </a:xfrm>
          <a:prstGeom prst="rect">
            <a:avLst/>
          </a:prstGeom>
        </p:spPr>
        <p:txBody>
          <a:bodyPr wrap="square" rtlCol="0" anchor="t" anchorCtr="0">
            <a:noAutofit/>
          </a:bodyPr>
          <a:lstStyle/>
          <a:p>
            <a:pPr algn="l">
              <a:spcBef>
                <a:spcPts val="1200"/>
              </a:spcBef>
              <a:spcAft>
                <a:spcPts val="600"/>
              </a:spcAft>
            </a:pPr>
            <a:r>
              <a:rPr lang="en-US" dirty="0" smtClean="0">
                <a:solidFill>
                  <a:schemeClr val="bg1"/>
                </a:solidFill>
                <a:latin typeface="Goudy Old Style" panose="02020502050305020303" pitchFamily="18" charset="0"/>
              </a:rPr>
              <a:t>Since some of these breaklines are going to be collected anyway:</a:t>
            </a:r>
          </a:p>
          <a:p>
            <a:pPr marL="342900" indent="-342900" algn="l">
              <a:spcBef>
                <a:spcPts val="1200"/>
              </a:spcBef>
              <a:spcAft>
                <a:spcPts val="600"/>
              </a:spcAft>
              <a:buFont typeface="+mj-lt"/>
              <a:buAutoNum type="arabicPeriod"/>
            </a:pPr>
            <a:r>
              <a:rPr lang="en-US" dirty="0" smtClean="0">
                <a:solidFill>
                  <a:schemeClr val="bg1"/>
                </a:solidFill>
                <a:latin typeface="Goudy Old Style" panose="02020502050305020303" pitchFamily="18" charset="0"/>
              </a:rPr>
              <a:t>Can those be used to update and improve the NHD?</a:t>
            </a:r>
          </a:p>
          <a:p>
            <a:pPr marL="342900" indent="-342900" algn="l">
              <a:spcBef>
                <a:spcPts val="1200"/>
              </a:spcBef>
              <a:spcAft>
                <a:spcPts val="600"/>
              </a:spcAft>
              <a:buFont typeface="+mj-lt"/>
              <a:buAutoNum type="arabicPeriod"/>
            </a:pPr>
            <a:r>
              <a:rPr lang="en-US" dirty="0" smtClean="0">
                <a:solidFill>
                  <a:schemeClr val="bg1"/>
                </a:solidFill>
                <a:latin typeface="Goudy Old Style" panose="02020502050305020303" pitchFamily="18" charset="0"/>
              </a:rPr>
              <a:t>Is it worth expanding breakline collection to include single-line features?</a:t>
            </a:r>
          </a:p>
          <a:p>
            <a:pPr marL="573088" lvl="1" indent="-220663" algn="l">
              <a:spcBef>
                <a:spcPts val="0"/>
              </a:spcBef>
              <a:spcAft>
                <a:spcPts val="600"/>
              </a:spcAft>
              <a:buFont typeface="Arial" panose="020B0604020202020204" pitchFamily="34" charset="0"/>
              <a:buChar char="•"/>
            </a:pPr>
            <a:r>
              <a:rPr lang="en-US" dirty="0" smtClean="0">
                <a:solidFill>
                  <a:schemeClr val="bg1"/>
                </a:solidFill>
                <a:latin typeface="Goudy Old Style" panose="02020502050305020303" pitchFamily="18" charset="0"/>
              </a:rPr>
              <a:t>Improved and added data for</a:t>
            </a:r>
            <a:br>
              <a:rPr lang="en-US" dirty="0" smtClean="0">
                <a:solidFill>
                  <a:schemeClr val="bg1"/>
                </a:solidFill>
                <a:latin typeface="Goudy Old Style" panose="02020502050305020303" pitchFamily="18" charset="0"/>
              </a:rPr>
            </a:br>
            <a:r>
              <a:rPr lang="en-US" dirty="0" smtClean="0">
                <a:solidFill>
                  <a:schemeClr val="bg1"/>
                </a:solidFill>
                <a:latin typeface="Goudy Old Style" panose="02020502050305020303" pitchFamily="18" charset="0"/>
              </a:rPr>
              <a:t>the NHD</a:t>
            </a:r>
          </a:p>
          <a:p>
            <a:pPr marL="573088" lvl="1" indent="-220663" algn="l">
              <a:spcBef>
                <a:spcPts val="0"/>
              </a:spcBef>
              <a:spcAft>
                <a:spcPts val="600"/>
              </a:spcAft>
              <a:buFont typeface="Arial" panose="020B0604020202020204" pitchFamily="34" charset="0"/>
              <a:buChar char="•"/>
            </a:pPr>
            <a:r>
              <a:rPr lang="en-US" dirty="0" smtClean="0">
                <a:solidFill>
                  <a:schemeClr val="bg1"/>
                </a:solidFill>
                <a:latin typeface="Goudy Old Style" panose="02020502050305020303" pitchFamily="18" charset="0"/>
              </a:rPr>
              <a:t>Would support production of hydrologic DEMs</a:t>
            </a:r>
          </a:p>
        </p:txBody>
      </p:sp>
      <p:sp>
        <p:nvSpPr>
          <p:cNvPr id="6" name="TextBox 5"/>
          <p:cNvSpPr txBox="1"/>
          <p:nvPr/>
        </p:nvSpPr>
        <p:spPr>
          <a:xfrm>
            <a:off x="6902364" y="5943600"/>
            <a:ext cx="2241636" cy="246221"/>
          </a:xfrm>
          <a:prstGeom prst="rect">
            <a:avLst/>
          </a:prstGeom>
          <a:noFill/>
          <a:ln>
            <a:noFill/>
          </a:ln>
        </p:spPr>
        <p:txBody>
          <a:bodyPr wrap="square" rtlCol="0">
            <a:spAutoFit/>
          </a:bodyPr>
          <a:lstStyle/>
          <a:p>
            <a:pPr algn="r"/>
            <a:r>
              <a:rPr lang="en-US" sz="1000" dirty="0" smtClean="0">
                <a:solidFill>
                  <a:schemeClr val="accent3"/>
                </a:solidFill>
                <a:latin typeface="Goudy Old Style" panose="02020502050305020303" pitchFamily="18" charset="0"/>
              </a:rPr>
              <a:t>(Image adapted from Heidemann, 2012)</a:t>
            </a:r>
            <a:endParaRPr lang="en-US" sz="1000" dirty="0">
              <a:solidFill>
                <a:schemeClr val="accent3"/>
              </a:solidFill>
              <a:latin typeface="Goudy Old Style" panose="02020502050305020303" pitchFamily="18" charset="0"/>
            </a:endParaRPr>
          </a:p>
        </p:txBody>
      </p:sp>
    </p:spTree>
    <p:extLst>
      <p:ext uri="{BB962C8B-B14F-4D97-AF65-F5344CB8AC3E}">
        <p14:creationId xmlns:p14="http://schemas.microsoft.com/office/powerpoint/2010/main" val="217991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917575"/>
          </a:xfrm>
          <a:extLst>
            <a:ext uri="{91240B29-F687-4F45-9708-019B960494DF}">
              <a14:hiddenLine xmlns:a14="http://schemas.microsoft.com/office/drawing/2010/main" w="12700">
                <a:solidFill>
                  <a:srgbClr val="000000"/>
                </a:solidFill>
                <a:round/>
                <a:headEnd/>
                <a:tailEnd/>
              </a14:hiddenLine>
            </a:ext>
          </a:extLst>
        </p:spPr>
        <p:txBody>
          <a:bodyPr lIns="457200" rIns="182880" bIns="182880" anchor="ctr" anchorCtr="0"/>
          <a:lstStyle/>
          <a:p>
            <a:pPr defTabSz="457200"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err="1" smtClean="0">
                <a:latin typeface="Goudy Old Style" panose="02020502050305020303" pitchFamily="18" charset="0"/>
              </a:rPr>
              <a:t>Ele</a:t>
            </a:r>
            <a:r>
              <a:rPr lang="en-US" altLang="en-US" dirty="0" smtClean="0">
                <a:latin typeface="Goudy Old Style" panose="02020502050305020303" pitchFamily="18" charset="0"/>
              </a:rPr>
              <a:t>-Hydro Integration</a:t>
            </a:r>
            <a:endParaRPr lang="en-GB" altLang="en-US" baseline="-25000" dirty="0" smtClean="0">
              <a:latin typeface="Goudy Old Style" panose="02020502050305020303" pitchFamily="18" charset="0"/>
            </a:endParaRPr>
          </a:p>
        </p:txBody>
      </p:sp>
      <p:sp>
        <p:nvSpPr>
          <p:cNvPr id="12" name="Rectangle 3"/>
          <p:cNvSpPr txBox="1">
            <a:spLocks noChangeArrowheads="1"/>
          </p:cNvSpPr>
          <p:nvPr/>
        </p:nvSpPr>
        <p:spPr bwMode="auto">
          <a:xfrm>
            <a:off x="457200" y="914400"/>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spcBef>
                <a:spcPct val="20000"/>
              </a:spcBef>
              <a:spcAft>
                <a:spcPct val="0"/>
              </a:spcAft>
              <a:buClr>
                <a:schemeClr val="bg1"/>
              </a:buClr>
              <a:buSzPct val="80000"/>
              <a:buFont typeface="Arial Unicode MS"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a:lstStyle>
          <a:p>
            <a:pPr marL="519113" lvl="1" indent="-342900" defTabSz="914400">
              <a:spcBef>
                <a:spcPts val="1200"/>
              </a:spcBef>
              <a:spcAft>
                <a:spcPts val="600"/>
              </a:spcAft>
              <a:defRPr/>
            </a:pPr>
            <a:r>
              <a:rPr lang="en-US" altLang="en-US" b="0" kern="0" dirty="0">
                <a:latin typeface="Goudy Old Style" panose="02020502050305020303" pitchFamily="18" charset="0"/>
              </a:rPr>
              <a:t>Elevation</a:t>
            </a:r>
          </a:p>
          <a:p>
            <a:pPr marL="919163" lvl="2" indent="-342900" defTabSz="914400">
              <a:spcBef>
                <a:spcPts val="0"/>
              </a:spcBef>
              <a:spcAft>
                <a:spcPts val="600"/>
              </a:spcAft>
              <a:defRPr/>
            </a:pPr>
            <a:r>
              <a:rPr lang="en-US" altLang="en-US" b="0" kern="0" dirty="0">
                <a:latin typeface="Goudy Old Style" panose="02020502050305020303" pitchFamily="18" charset="0"/>
              </a:rPr>
              <a:t>Steeped in a tradition of Topographic m</a:t>
            </a:r>
            <a:r>
              <a:rPr lang="en-US" altLang="en-US" b="0" kern="0" dirty="0" smtClean="0">
                <a:latin typeface="Goudy Old Style" panose="02020502050305020303" pitchFamily="18" charset="0"/>
              </a:rPr>
              <a:t>apping.</a:t>
            </a:r>
            <a:endParaRPr lang="en-US" altLang="en-US" b="0" kern="0" dirty="0">
              <a:latin typeface="Goudy Old Style" panose="02020502050305020303" pitchFamily="18" charset="0"/>
            </a:endParaRPr>
          </a:p>
          <a:p>
            <a:pPr marL="919163" lvl="2" indent="-342900" defTabSz="914400">
              <a:spcBef>
                <a:spcPts val="0"/>
              </a:spcBef>
              <a:spcAft>
                <a:spcPts val="600"/>
              </a:spcAft>
              <a:defRPr/>
            </a:pPr>
            <a:r>
              <a:rPr lang="en-US" altLang="en-US" b="0" kern="0" dirty="0">
                <a:latin typeface="Goudy Old Style" panose="02020502050305020303" pitchFamily="18" charset="0"/>
              </a:rPr>
              <a:t>Increasing requests for Hydrologic </a:t>
            </a:r>
            <a:r>
              <a:rPr lang="en-US" altLang="en-US" b="0" kern="0" dirty="0" smtClean="0">
                <a:latin typeface="Goudy Old Style" panose="02020502050305020303" pitchFamily="18" charset="0"/>
              </a:rPr>
              <a:t>surfaces.</a:t>
            </a:r>
            <a:endParaRPr lang="en-US" altLang="en-US" b="0" kern="0" dirty="0">
              <a:latin typeface="Goudy Old Style" panose="02020502050305020303" pitchFamily="18" charset="0"/>
            </a:endParaRPr>
          </a:p>
          <a:p>
            <a:pPr marL="919163" lvl="2" indent="-342900" defTabSz="914400">
              <a:spcBef>
                <a:spcPts val="0"/>
              </a:spcBef>
              <a:spcAft>
                <a:spcPts val="600"/>
              </a:spcAft>
              <a:defRPr/>
            </a:pPr>
            <a:r>
              <a:rPr lang="en-US" altLang="en-US" b="0" kern="0" dirty="0">
                <a:latin typeface="Goudy Old Style" panose="02020502050305020303" pitchFamily="18" charset="0"/>
              </a:rPr>
              <a:t>Already collecting limited breaklines for </a:t>
            </a:r>
            <a:r>
              <a:rPr lang="en-US" altLang="en-US" b="0" kern="0" dirty="0" smtClean="0">
                <a:latin typeface="Goudy Old Style" panose="02020502050305020303" pitchFamily="18" charset="0"/>
              </a:rPr>
              <a:t>hydro-flattening.</a:t>
            </a:r>
            <a:endParaRPr lang="en-US" altLang="en-US" b="0" kern="0" dirty="0">
              <a:latin typeface="Goudy Old Style" panose="02020502050305020303" pitchFamily="18" charset="0"/>
            </a:endParaRPr>
          </a:p>
          <a:p>
            <a:pPr marL="919163" lvl="2" indent="-342900" defTabSz="914400">
              <a:spcBef>
                <a:spcPts val="0"/>
              </a:spcBef>
              <a:spcAft>
                <a:spcPts val="600"/>
              </a:spcAft>
              <a:buClr>
                <a:srgbClr val="92D050"/>
              </a:buClr>
              <a:defRPr/>
            </a:pPr>
            <a:r>
              <a:rPr lang="en-US" altLang="en-US" b="0" kern="0" dirty="0" smtClean="0">
                <a:solidFill>
                  <a:srgbClr val="92D050"/>
                </a:solidFill>
                <a:latin typeface="Goudy Old Style" panose="02020502050305020303" pitchFamily="18" charset="0"/>
              </a:rPr>
              <a:t>Additional </a:t>
            </a:r>
            <a:r>
              <a:rPr lang="en-US" altLang="en-US" b="0" kern="0" dirty="0">
                <a:solidFill>
                  <a:srgbClr val="92D050"/>
                </a:solidFill>
                <a:latin typeface="Goudy Old Style" panose="02020502050305020303" pitchFamily="18" charset="0"/>
              </a:rPr>
              <a:t>breaklines </a:t>
            </a:r>
            <a:r>
              <a:rPr lang="en-US" altLang="en-US" b="0" kern="0" dirty="0" smtClean="0">
                <a:solidFill>
                  <a:srgbClr val="92D050"/>
                </a:solidFill>
                <a:latin typeface="Goudy Old Style" panose="02020502050305020303" pitchFamily="18" charset="0"/>
              </a:rPr>
              <a:t>would </a:t>
            </a:r>
            <a:r>
              <a:rPr lang="en-US" altLang="en-US" b="0" kern="0" dirty="0">
                <a:solidFill>
                  <a:srgbClr val="92D050"/>
                </a:solidFill>
                <a:latin typeface="Goudy Old Style" panose="02020502050305020303" pitchFamily="18" charset="0"/>
              </a:rPr>
              <a:t>improve topographic </a:t>
            </a:r>
            <a:r>
              <a:rPr lang="en-US" altLang="en-US" b="0" kern="0" dirty="0" smtClean="0">
                <a:solidFill>
                  <a:srgbClr val="92D050"/>
                </a:solidFill>
                <a:latin typeface="Goudy Old Style" panose="02020502050305020303" pitchFamily="18" charset="0"/>
              </a:rPr>
              <a:t>surfaces,</a:t>
            </a:r>
            <a:br>
              <a:rPr lang="en-US" altLang="en-US" b="0" kern="0" dirty="0" smtClean="0">
                <a:solidFill>
                  <a:srgbClr val="92D050"/>
                </a:solidFill>
                <a:latin typeface="Goudy Old Style" panose="02020502050305020303" pitchFamily="18" charset="0"/>
              </a:rPr>
            </a:br>
            <a:r>
              <a:rPr lang="en-US" altLang="en-US" b="0" kern="0" dirty="0" smtClean="0">
                <a:solidFill>
                  <a:srgbClr val="92D050"/>
                </a:solidFill>
                <a:latin typeface="Goudy Old Style" panose="02020502050305020303" pitchFamily="18" charset="0"/>
              </a:rPr>
              <a:t>and allow production of requested hydrologic surfaces.</a:t>
            </a:r>
          </a:p>
          <a:p>
            <a:pPr marL="519113" lvl="1" indent="-342900" defTabSz="914400">
              <a:spcBef>
                <a:spcPts val="1200"/>
              </a:spcBef>
              <a:spcAft>
                <a:spcPts val="600"/>
              </a:spcAft>
              <a:defRPr/>
            </a:pPr>
            <a:r>
              <a:rPr lang="en-US" altLang="en-US" b="0" kern="0" dirty="0" smtClean="0">
                <a:latin typeface="Goudy Old Style" panose="02020502050305020303" pitchFamily="18" charset="0"/>
              </a:rPr>
              <a:t>NHD</a:t>
            </a:r>
          </a:p>
          <a:p>
            <a:pPr marL="919163" lvl="2" indent="-342900" defTabSz="914400">
              <a:spcBef>
                <a:spcPts val="0"/>
              </a:spcBef>
              <a:spcAft>
                <a:spcPts val="600"/>
              </a:spcAft>
              <a:defRPr/>
            </a:pPr>
            <a:r>
              <a:rPr lang="en-US" altLang="en-US" b="0" kern="0" dirty="0" smtClean="0">
                <a:latin typeface="Goudy Old Style" panose="02020502050305020303" pitchFamily="18" charset="0"/>
              </a:rPr>
              <a:t>Always looking to update and improve their data.</a:t>
            </a:r>
          </a:p>
          <a:p>
            <a:pPr marL="919163" lvl="2" indent="-342900" defTabSz="914400">
              <a:spcBef>
                <a:spcPts val="0"/>
              </a:spcBef>
              <a:spcAft>
                <a:spcPts val="600"/>
              </a:spcAft>
              <a:defRPr/>
            </a:pPr>
            <a:r>
              <a:rPr lang="en-US" altLang="en-US" b="0" kern="0" dirty="0" smtClean="0">
                <a:latin typeface="Goudy Old Style" panose="02020502050305020303" pitchFamily="18" charset="0"/>
              </a:rPr>
              <a:t>Already has a clear and well-defined GIS data dictionary.</a:t>
            </a:r>
          </a:p>
          <a:p>
            <a:pPr marL="919163" lvl="2" indent="-342900" defTabSz="914400">
              <a:spcBef>
                <a:spcPts val="0"/>
              </a:spcBef>
              <a:spcAft>
                <a:spcPts val="600"/>
              </a:spcAft>
              <a:buClr>
                <a:srgbClr val="92D050"/>
              </a:buClr>
              <a:defRPr/>
            </a:pPr>
            <a:r>
              <a:rPr lang="en-US" altLang="en-US" b="0" kern="0" dirty="0" smtClean="0">
                <a:solidFill>
                  <a:srgbClr val="92D050"/>
                </a:solidFill>
                <a:latin typeface="Goudy Old Style" panose="02020502050305020303" pitchFamily="18" charset="0"/>
              </a:rPr>
              <a:t>Interested in incorporating elevation information in the NHD.</a:t>
            </a:r>
          </a:p>
          <a:p>
            <a:pPr marL="919163" lvl="2" indent="-342900" defTabSz="914400">
              <a:spcBef>
                <a:spcPts val="0"/>
              </a:spcBef>
              <a:spcAft>
                <a:spcPts val="600"/>
              </a:spcAft>
              <a:defRPr/>
            </a:pPr>
            <a:endParaRPr lang="en-US" altLang="en-US" b="0" kern="0" dirty="0">
              <a:latin typeface="Goudy Old Style" panose="02020502050305020303" pitchFamily="18" charset="0"/>
            </a:endParaRPr>
          </a:p>
          <a:p>
            <a:pPr marL="176213" lvl="1" indent="0" algn="ctr" defTabSz="914400">
              <a:spcBef>
                <a:spcPts val="0"/>
              </a:spcBef>
              <a:spcAft>
                <a:spcPts val="600"/>
              </a:spcAft>
              <a:buNone/>
              <a:defRPr/>
            </a:pPr>
            <a:r>
              <a:rPr lang="en-US" altLang="en-US" b="0" kern="0" dirty="0" smtClean="0">
                <a:solidFill>
                  <a:schemeClr val="accent6">
                    <a:lumMod val="60000"/>
                    <a:lumOff val="40000"/>
                  </a:schemeClr>
                </a:solidFill>
                <a:latin typeface="Goudy Old Style" panose="02020502050305020303" pitchFamily="18" charset="0"/>
              </a:rPr>
              <a:t>An ideal setting for cooperation and integration!</a:t>
            </a:r>
          </a:p>
        </p:txBody>
      </p:sp>
    </p:spTree>
    <p:extLst>
      <p:ext uri="{BB962C8B-B14F-4D97-AF65-F5344CB8AC3E}">
        <p14:creationId xmlns:p14="http://schemas.microsoft.com/office/powerpoint/2010/main" val="2845939299"/>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917575"/>
          </a:xfrm>
          <a:extLst>
            <a:ext uri="{91240B29-F687-4F45-9708-019B960494DF}">
              <a14:hiddenLine xmlns:a14="http://schemas.microsoft.com/office/drawing/2010/main" w="12700">
                <a:solidFill>
                  <a:srgbClr val="000000"/>
                </a:solidFill>
                <a:round/>
                <a:headEnd/>
                <a:tailEnd/>
              </a14:hiddenLine>
            </a:ext>
          </a:extLst>
        </p:spPr>
        <p:txBody>
          <a:bodyPr lIns="457200" rIns="182880" bIns="182880" anchor="ctr" anchorCtr="0"/>
          <a:lstStyle/>
          <a:p>
            <a:pPr defTabSz="457200"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err="1" smtClean="0">
                <a:latin typeface="Goudy Old Style" panose="02020502050305020303" pitchFamily="18" charset="0"/>
              </a:rPr>
              <a:t>Ele</a:t>
            </a:r>
            <a:r>
              <a:rPr lang="en-US" altLang="en-US" dirty="0" smtClean="0">
                <a:latin typeface="Goudy Old Style" panose="02020502050305020303" pitchFamily="18" charset="0"/>
              </a:rPr>
              <a:t>-Hydro Integration</a:t>
            </a:r>
            <a:endParaRPr lang="en-GB" altLang="en-US" baseline="-25000" dirty="0" smtClean="0">
              <a:latin typeface="Goudy Old Style" panose="02020502050305020303" pitchFamily="18" charset="0"/>
            </a:endParaRPr>
          </a:p>
        </p:txBody>
      </p:sp>
      <p:sp>
        <p:nvSpPr>
          <p:cNvPr id="12" name="Rectangle 3"/>
          <p:cNvSpPr txBox="1">
            <a:spLocks noChangeArrowheads="1"/>
          </p:cNvSpPr>
          <p:nvPr/>
        </p:nvSpPr>
        <p:spPr bwMode="auto">
          <a:xfrm>
            <a:off x="457200" y="914400"/>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spcBef>
                <a:spcPct val="20000"/>
              </a:spcBef>
              <a:spcAft>
                <a:spcPct val="0"/>
              </a:spcAft>
              <a:buClr>
                <a:schemeClr val="bg1"/>
              </a:buClr>
              <a:buSzPct val="80000"/>
              <a:buFont typeface="Arial Unicode MS"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a:lstStyle>
          <a:p>
            <a:pPr marL="460375" lvl="1" indent="-342900" defTabSz="914400">
              <a:spcBef>
                <a:spcPts val="1200"/>
              </a:spcBef>
              <a:spcAft>
                <a:spcPts val="600"/>
              </a:spcAft>
              <a:defRPr/>
            </a:pPr>
            <a:r>
              <a:rPr lang="en-US" altLang="en-US" b="0" kern="0" dirty="0" smtClean="0">
                <a:latin typeface="Goudy Old Style" panose="02020502050305020303" pitchFamily="18" charset="0"/>
              </a:rPr>
              <a:t>Initial Steps</a:t>
            </a:r>
            <a:endParaRPr lang="en-US" altLang="en-US" b="0" kern="0" dirty="0">
              <a:latin typeface="Goudy Old Style" panose="02020502050305020303" pitchFamily="18" charset="0"/>
            </a:endParaRPr>
          </a:p>
          <a:p>
            <a:pPr marL="919163" lvl="2" indent="-342900" defTabSz="914400">
              <a:spcBef>
                <a:spcPts val="600"/>
              </a:spcBef>
              <a:spcAft>
                <a:spcPts val="600"/>
              </a:spcAft>
              <a:buFont typeface="Arial Unicode MS" panose="020B0604020202020204" pitchFamily="34" charset="-128"/>
              <a:buChar char="☑"/>
              <a:defRPr/>
            </a:pPr>
            <a:r>
              <a:rPr lang="en-US" altLang="en-US" b="0" kern="0" dirty="0" smtClean="0">
                <a:latin typeface="Goudy Old Style" panose="02020502050305020303" pitchFamily="18" charset="0"/>
              </a:rPr>
              <a:t>Examine the existing NHD Data Dictionary for compatibility and conflicts with Elevation requirements.</a:t>
            </a:r>
          </a:p>
          <a:p>
            <a:pPr marL="919163" lvl="2" indent="-342900" defTabSz="914400">
              <a:spcBef>
                <a:spcPts val="600"/>
              </a:spcBef>
              <a:spcAft>
                <a:spcPts val="600"/>
              </a:spcAft>
              <a:buFont typeface="Arial Unicode MS" panose="020B0604020202020204" pitchFamily="34" charset="-128"/>
              <a:buChar char="☑"/>
              <a:defRPr/>
            </a:pPr>
            <a:r>
              <a:rPr lang="en-US" altLang="en-US" b="0" kern="0" dirty="0" smtClean="0">
                <a:latin typeface="Goudy Old Style" panose="02020502050305020303" pitchFamily="18" charset="0"/>
              </a:rPr>
              <a:t>Resolve differences between Elevation and NHD needs to produce a single Data Dictionary that supports both programs.</a:t>
            </a:r>
          </a:p>
          <a:p>
            <a:pPr marL="1376363" lvl="3" indent="-342900" defTabSz="914400">
              <a:spcBef>
                <a:spcPts val="0"/>
              </a:spcBef>
              <a:spcAft>
                <a:spcPts val="600"/>
              </a:spcAft>
              <a:buClr>
                <a:schemeClr val="accent6">
                  <a:lumMod val="60000"/>
                  <a:lumOff val="40000"/>
                </a:schemeClr>
              </a:buClr>
              <a:buFont typeface="Arial Unicode MS" panose="020B0604020202020204" pitchFamily="34" charset="-128"/>
              <a:buChar char="☑"/>
              <a:defRPr/>
            </a:pPr>
            <a:r>
              <a:rPr lang="en-US" altLang="en-US" sz="2000" b="0" kern="0" dirty="0" smtClean="0">
                <a:solidFill>
                  <a:schemeClr val="accent6">
                    <a:lumMod val="60000"/>
                    <a:lumOff val="40000"/>
                  </a:schemeClr>
                </a:solidFill>
                <a:latin typeface="Goudy Old Style" panose="02020502050305020303" pitchFamily="18" charset="0"/>
              </a:rPr>
              <a:t>Topology and attribution</a:t>
            </a:r>
            <a:endParaRPr lang="en-US" altLang="en-US" sz="2000" b="0" kern="0" dirty="0">
              <a:solidFill>
                <a:schemeClr val="accent6">
                  <a:lumMod val="60000"/>
                  <a:lumOff val="40000"/>
                </a:schemeClr>
              </a:solidFill>
              <a:latin typeface="Goudy Old Style" panose="02020502050305020303" pitchFamily="18" charset="0"/>
            </a:endParaRPr>
          </a:p>
          <a:p>
            <a:pPr marL="919163" lvl="2" indent="-342900" defTabSz="914400">
              <a:spcBef>
                <a:spcPts val="600"/>
              </a:spcBef>
              <a:spcAft>
                <a:spcPts val="600"/>
              </a:spcAft>
              <a:buFont typeface="Arial Unicode MS" panose="020B0604020202020204" pitchFamily="34" charset="-128"/>
              <a:buChar char="☑"/>
              <a:defRPr/>
            </a:pPr>
            <a:r>
              <a:rPr lang="en-US" altLang="en-US" b="0" kern="0" dirty="0" smtClean="0">
                <a:latin typeface="Goudy Old Style" panose="02020502050305020303" pitchFamily="18" charset="0"/>
              </a:rPr>
              <a:t>Test the new Data Dictionary in-house for functional viability.</a:t>
            </a:r>
          </a:p>
          <a:p>
            <a:pPr marL="919163" lvl="2" indent="-342900" defTabSz="914400">
              <a:spcBef>
                <a:spcPts val="0"/>
              </a:spcBef>
              <a:spcAft>
                <a:spcPts val="600"/>
              </a:spcAft>
              <a:buFont typeface="Arial Unicode MS" panose="020B0604020202020204" pitchFamily="34" charset="-128"/>
              <a:buChar char="☐"/>
              <a:defRPr/>
            </a:pPr>
            <a:endParaRPr lang="en-US" altLang="en-US" sz="2200" b="0" kern="0" dirty="0" smtClean="0">
              <a:latin typeface="Goudy Old Style" panose="02020502050305020303" pitchFamily="18" charset="0"/>
            </a:endParaRPr>
          </a:p>
        </p:txBody>
      </p:sp>
    </p:spTree>
    <p:extLst>
      <p:ext uri="{BB962C8B-B14F-4D97-AF65-F5344CB8AC3E}">
        <p14:creationId xmlns:p14="http://schemas.microsoft.com/office/powerpoint/2010/main" val="431696811"/>
      </p:ext>
    </p:extLst>
  </p:cSld>
  <p:clrMapOvr>
    <a:masterClrMapping/>
  </p:clrMapOvr>
  <p:transition spd="slow">
    <p:diamon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14400"/>
          </a:xfrm>
        </p:spPr>
        <p:txBody>
          <a:bodyPr lIns="457200" rIns="182880" bIns="182880" anchor="ctr" anchorCtr="0"/>
          <a:lstStyle/>
          <a:p>
            <a:r>
              <a:rPr lang="en-US" altLang="en-US" dirty="0" err="1" smtClean="0">
                <a:latin typeface="Goudy Old Style" panose="02020502050305020303" pitchFamily="18" charset="0"/>
              </a:rPr>
              <a:t>Ele</a:t>
            </a:r>
            <a:r>
              <a:rPr lang="en-US" altLang="en-US" dirty="0" smtClean="0">
                <a:latin typeface="Goudy Old Style" panose="02020502050305020303" pitchFamily="18" charset="0"/>
              </a:rPr>
              <a:t>-Hydro </a:t>
            </a:r>
            <a:r>
              <a:rPr lang="en-US" altLang="en-US" dirty="0">
                <a:latin typeface="Goudy Old Style" panose="02020502050305020303" pitchFamily="18" charset="0"/>
              </a:rPr>
              <a:t>Data Dictionary </a:t>
            </a:r>
            <a:r>
              <a:rPr lang="en-US" altLang="en-US" sz="2400" dirty="0">
                <a:latin typeface="Goudy Old Style" panose="02020502050305020303" pitchFamily="18" charset="0"/>
              </a:rPr>
              <a:t>(</a:t>
            </a:r>
            <a:r>
              <a:rPr lang="en-US" altLang="en-US" sz="2400" dirty="0" smtClean="0">
                <a:latin typeface="Goudy Old Style" panose="02020502050305020303" pitchFamily="18" charset="0"/>
              </a:rPr>
              <a:t>excerpts, </a:t>
            </a:r>
            <a:r>
              <a:rPr lang="en-US" altLang="en-US" sz="2400" dirty="0">
                <a:latin typeface="Goudy Old Style" panose="02020502050305020303" pitchFamily="18" charset="0"/>
              </a:rPr>
              <a:t>draft</a:t>
            </a:r>
            <a:r>
              <a:rPr lang="en-US" altLang="en-US" sz="2400" dirty="0" smtClean="0">
                <a:latin typeface="Goudy Old Style" panose="02020502050305020303" pitchFamily="18" charset="0"/>
              </a:rPr>
              <a:t>)</a:t>
            </a:r>
            <a:endParaRPr lang="en-US" sz="2400" dirty="0">
              <a:latin typeface="Goudy Old Style" panose="02020502050305020303" pitchFamily="18" charset="0"/>
            </a:endParaRPr>
          </a:p>
        </p:txBody>
      </p:sp>
      <p:graphicFrame>
        <p:nvGraphicFramePr>
          <p:cNvPr id="6" name="Content Placeholder 7"/>
          <p:cNvGraphicFramePr>
            <a:graphicFrameLocks/>
          </p:cNvGraphicFramePr>
          <p:nvPr>
            <p:extLst>
              <p:ext uri="{D42A27DB-BD31-4B8C-83A1-F6EECF244321}">
                <p14:modId xmlns:p14="http://schemas.microsoft.com/office/powerpoint/2010/main" val="1578764786"/>
              </p:ext>
            </p:extLst>
          </p:nvPr>
        </p:nvGraphicFramePr>
        <p:xfrm>
          <a:off x="342901" y="771966"/>
          <a:ext cx="8458197" cy="2110493"/>
        </p:xfrm>
        <a:graphic>
          <a:graphicData uri="http://schemas.openxmlformats.org/drawingml/2006/table">
            <a:tbl>
              <a:tblPr/>
              <a:tblGrid>
                <a:gridCol w="818536"/>
                <a:gridCol w="2800963"/>
                <a:gridCol w="473178"/>
                <a:gridCol w="363793"/>
                <a:gridCol w="458429"/>
                <a:gridCol w="2438400"/>
                <a:gridCol w="685800"/>
                <a:gridCol w="419098"/>
              </a:tblGrid>
              <a:tr h="199103">
                <a:tc gridSpan="8">
                  <a:txBody>
                    <a:bodyPr/>
                    <a:lstStyle/>
                    <a:p>
                      <a:pPr algn="ctr" rtl="0" fontAlgn="ctr"/>
                      <a:r>
                        <a:rPr lang="en-US" sz="1000" b="1" dirty="0" smtClean="0">
                          <a:solidFill>
                            <a:schemeClr val="bg1"/>
                          </a:solidFill>
                          <a:effectLst/>
                          <a:latin typeface="Calibri" panose="020F0502020204030204" pitchFamily="34" charset="0"/>
                        </a:rPr>
                        <a:t>POINTS</a:t>
                      </a:r>
                      <a:endParaRPr lang="en-US" sz="1000" b="1" dirty="0">
                        <a:solidFill>
                          <a:schemeClr val="bg1"/>
                        </a:solidFill>
                        <a:effectLst/>
                        <a:latin typeface="Calibri" panose="020F0502020204030204" pitchFamily="34" charset="0"/>
                      </a:endParaRPr>
                    </a:p>
                  </a:txBody>
                  <a:tcPr marL="16592" marR="1659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18565">
                <a:tc>
                  <a:txBody>
                    <a:bodyPr/>
                    <a:lstStyle/>
                    <a:p>
                      <a:pPr algn="ctr" rtl="0" fontAlgn="ctr"/>
                      <a:r>
                        <a:rPr lang="en-US" sz="1000" b="1" dirty="0">
                          <a:solidFill>
                            <a:schemeClr val="bg1"/>
                          </a:solidFill>
                          <a:effectLst/>
                          <a:latin typeface="Calibri" panose="020F0502020204030204" pitchFamily="34" charset="0"/>
                        </a:rPr>
                        <a:t>Feature Topology</a:t>
                      </a:r>
                    </a:p>
                  </a:txBody>
                  <a:tcPr marL="16592" marR="16592"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smtClean="0">
                          <a:solidFill>
                            <a:schemeClr val="bg1"/>
                          </a:solidFill>
                          <a:effectLst/>
                          <a:latin typeface="Calibri" panose="020F0502020204030204" pitchFamily="34" charset="0"/>
                        </a:rPr>
                        <a:t>Elevation</a:t>
                      </a:r>
                      <a:br>
                        <a:rPr lang="en-US" sz="1000" b="1" dirty="0" smtClean="0">
                          <a:solidFill>
                            <a:schemeClr val="bg1"/>
                          </a:solidFill>
                          <a:effectLst/>
                          <a:latin typeface="Calibri" panose="020F0502020204030204" pitchFamily="34" charset="0"/>
                        </a:rPr>
                      </a:br>
                      <a:r>
                        <a:rPr lang="en-US" sz="1000" b="1" dirty="0" smtClean="0">
                          <a:solidFill>
                            <a:schemeClr val="bg1"/>
                          </a:solidFill>
                          <a:effectLst/>
                          <a:latin typeface="Calibri" panose="020F0502020204030204" pitchFamily="34" charset="0"/>
                        </a:rPr>
                        <a:t>Description</a:t>
                      </a:r>
                      <a:endParaRPr lang="en-US" sz="1000" b="1" dirty="0">
                        <a:solidFill>
                          <a:schemeClr val="bg1"/>
                        </a:solidFill>
                        <a:effectLst/>
                        <a:latin typeface="Calibri" panose="020F0502020204030204" pitchFamily="34" charset="0"/>
                      </a:endParaRP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err="1">
                          <a:solidFill>
                            <a:schemeClr val="bg1"/>
                          </a:solidFill>
                          <a:effectLst/>
                          <a:latin typeface="Calibri" panose="020F0502020204030204" pitchFamily="34" charset="0"/>
                        </a:rPr>
                        <a:t>EClass</a:t>
                      </a:r>
                      <a:endParaRPr lang="en-US" sz="1000" b="1" dirty="0">
                        <a:solidFill>
                          <a:schemeClr val="bg1"/>
                        </a:solidFill>
                        <a:effectLst/>
                        <a:latin typeface="Calibri" panose="020F0502020204030204" pitchFamily="34" charset="0"/>
                      </a:endParaRP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err="1">
                          <a:solidFill>
                            <a:schemeClr val="bg1"/>
                          </a:solidFill>
                          <a:effectLst/>
                          <a:latin typeface="Calibri" panose="020F0502020204030204" pitchFamily="34" charset="0"/>
                        </a:rPr>
                        <a:t>EType</a:t>
                      </a:r>
                      <a:endParaRPr lang="en-US" sz="1000" b="1" dirty="0">
                        <a:solidFill>
                          <a:schemeClr val="bg1"/>
                        </a:solidFill>
                        <a:effectLst/>
                        <a:latin typeface="Calibri" panose="020F0502020204030204" pitchFamily="34" charset="0"/>
                      </a:endParaRP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err="1">
                          <a:solidFill>
                            <a:schemeClr val="bg1"/>
                          </a:solidFill>
                          <a:effectLst/>
                          <a:latin typeface="Calibri" panose="020F0502020204030204" pitchFamily="34" charset="0"/>
                        </a:rPr>
                        <a:t>SFType</a:t>
                      </a:r>
                      <a:endParaRPr lang="en-US" sz="1000" b="1" dirty="0">
                        <a:solidFill>
                          <a:schemeClr val="bg1"/>
                        </a:solidFill>
                        <a:effectLst/>
                        <a:latin typeface="Calibri" panose="020F0502020204030204" pitchFamily="34" charset="0"/>
                      </a:endParaRP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smtClean="0">
                          <a:solidFill>
                            <a:schemeClr val="bg1"/>
                          </a:solidFill>
                          <a:effectLst/>
                          <a:latin typeface="Calibri" panose="020F0502020204030204" pitchFamily="34" charset="0"/>
                        </a:rPr>
                        <a:t>NHD</a:t>
                      </a:r>
                      <a:br>
                        <a:rPr lang="en-US" sz="1000" b="1" dirty="0" smtClean="0">
                          <a:solidFill>
                            <a:schemeClr val="bg1"/>
                          </a:solidFill>
                          <a:effectLst/>
                          <a:latin typeface="Calibri" panose="020F0502020204030204" pitchFamily="34" charset="0"/>
                        </a:rPr>
                      </a:br>
                      <a:r>
                        <a:rPr lang="en-US" sz="1000" b="1" dirty="0" smtClean="0">
                          <a:solidFill>
                            <a:schemeClr val="bg1"/>
                          </a:solidFill>
                          <a:effectLst/>
                          <a:latin typeface="Calibri" panose="020F0502020204030204" pitchFamily="34" charset="0"/>
                        </a:rPr>
                        <a:t>Description</a:t>
                      </a:r>
                      <a:endParaRPr lang="en-US" sz="1000" b="1" dirty="0">
                        <a:solidFill>
                          <a:schemeClr val="bg1"/>
                        </a:solidFill>
                        <a:effectLst/>
                        <a:latin typeface="Calibri" panose="020F0502020204030204" pitchFamily="34" charset="0"/>
                      </a:endParaRP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err="1">
                          <a:solidFill>
                            <a:schemeClr val="bg1"/>
                          </a:solidFill>
                          <a:effectLst/>
                          <a:latin typeface="Calibri" panose="020F0502020204030204" pitchFamily="34" charset="0"/>
                        </a:rPr>
                        <a:t>FGroup</a:t>
                      </a:r>
                      <a:endParaRPr lang="en-US" sz="1000" b="1" dirty="0">
                        <a:solidFill>
                          <a:schemeClr val="bg1"/>
                        </a:solidFill>
                        <a:effectLst/>
                        <a:latin typeface="Calibri" panose="020F0502020204030204" pitchFamily="34" charset="0"/>
                      </a:endParaRP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err="1">
                          <a:solidFill>
                            <a:schemeClr val="bg1"/>
                          </a:solidFill>
                          <a:effectLst/>
                          <a:latin typeface="Calibri" panose="020F0502020204030204" pitchFamily="34" charset="0"/>
                        </a:rPr>
                        <a:t>FCode</a:t>
                      </a:r>
                      <a:endParaRPr lang="en-US" sz="1000" b="1" dirty="0">
                        <a:solidFill>
                          <a:schemeClr val="bg1"/>
                        </a:solidFill>
                        <a:effectLst/>
                        <a:latin typeface="Calibri" panose="020F0502020204030204" pitchFamily="34" charset="0"/>
                      </a:endParaRP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r>
              <a:tr h="318565">
                <a:tc>
                  <a:txBody>
                    <a:bodyPr/>
                    <a:lstStyle/>
                    <a:p>
                      <a:pPr algn="ctr" rtl="0" fontAlgn="ctr"/>
                      <a:r>
                        <a:rPr lang="en-US" sz="1000">
                          <a:solidFill>
                            <a:srgbClr val="000000"/>
                          </a:solidFill>
                          <a:effectLst/>
                          <a:latin typeface="Calibri" panose="020F0502020204030204" pitchFamily="34" charset="0"/>
                        </a:rPr>
                        <a:t>Always Point</a:t>
                      </a:r>
                    </a:p>
                  </a:txBody>
                  <a:tcPr marL="16592" marR="16592"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rtl="0" fontAlgn="ctr"/>
                      <a:r>
                        <a:rPr lang="en-US" sz="1000" dirty="0">
                          <a:effectLst/>
                          <a:latin typeface="Calibri" panose="020F0502020204030204" pitchFamily="34" charset="0"/>
                        </a:rPr>
                        <a:t>Spot Elevation (verified as high accuracy)</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algn="ctr" rtl="0" fontAlgn="ctr"/>
                      <a:r>
                        <a:rPr lang="en-US" sz="1000" dirty="0">
                          <a:effectLst/>
                          <a:latin typeface="Calibri" panose="020F0502020204030204" pitchFamily="34" charset="0"/>
                        </a:rPr>
                        <a:t>2</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algn="ctr" rtl="0" fontAlgn="ctr"/>
                      <a:r>
                        <a:rPr lang="en-US" sz="1000" dirty="0">
                          <a:effectLst/>
                          <a:latin typeface="Calibri" panose="020F0502020204030204" pitchFamily="34" charset="0"/>
                        </a:rPr>
                        <a:t>1001</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algn="ctr" rtl="0" fontAlgn="ctr"/>
                      <a:r>
                        <a:rPr lang="en-US" sz="1000">
                          <a:effectLst/>
                          <a:latin typeface="Calibri" panose="020F0502020204030204" pitchFamily="34" charset="0"/>
                        </a:rPr>
                        <a:t>1</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algn="ctr" rtl="0" fontAlgn="ctr"/>
                      <a:r>
                        <a:rPr lang="en-US" sz="1000" i="1" dirty="0">
                          <a:effectLst/>
                          <a:latin typeface="Calibri" panose="020F0502020204030204" pitchFamily="34" charset="0"/>
                        </a:rPr>
                        <a:t>n/a</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1000">
                          <a:solidFill>
                            <a:srgbClr val="000000"/>
                          </a:solidFill>
                          <a:effectLst/>
                          <a:latin typeface="Calibri" panose="020F0502020204030204" pitchFamily="34" charset="0"/>
                        </a:rPr>
                        <a:t>0</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1000" dirty="0">
                          <a:effectLst/>
                          <a:latin typeface="Calibri" panose="020F0502020204030204" pitchFamily="34" charset="0"/>
                        </a:rPr>
                        <a:t>00000</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r>
              <a:tr h="318565">
                <a:tc>
                  <a:txBody>
                    <a:bodyPr/>
                    <a:lstStyle/>
                    <a:p>
                      <a:pPr algn="ctr" rtl="0" fontAlgn="ctr"/>
                      <a:r>
                        <a:rPr lang="en-US" sz="1000" i="1">
                          <a:effectLst/>
                          <a:latin typeface="Calibri" panose="020F0502020204030204" pitchFamily="34" charset="0"/>
                        </a:rPr>
                        <a:t>n/a</a:t>
                      </a:r>
                    </a:p>
                  </a:txBody>
                  <a:tcPr marL="16592" marR="16592"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1000" i="1">
                          <a:effectLst/>
                          <a:latin typeface="Calibri" panose="020F0502020204030204" pitchFamily="34" charset="0"/>
                        </a:rPr>
                        <a:t>n/a</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1000">
                          <a:effectLst/>
                          <a:latin typeface="Calibri" panose="020F0502020204030204" pitchFamily="34" charset="0"/>
                        </a:rPr>
                        <a:t>0</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1000">
                          <a:effectLst/>
                          <a:latin typeface="Calibri" panose="020F0502020204030204" pitchFamily="34" charset="0"/>
                        </a:rPr>
                        <a:t>0000</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1000">
                          <a:effectLst/>
                          <a:latin typeface="Calibri" panose="020F0502020204030204" pitchFamily="34" charset="0"/>
                        </a:rPr>
                        <a:t>0</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rtl="0" fontAlgn="ctr"/>
                      <a:r>
                        <a:rPr lang="en-US" sz="1000">
                          <a:effectLst/>
                          <a:latin typeface="Calibri" panose="020F0502020204030204" pitchFamily="34" charset="0"/>
                        </a:rPr>
                        <a:t>Sink/Rise (Emergence or disappearance of a drainge in karst landscape)</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algn="ctr" rtl="0" fontAlgn="ctr"/>
                      <a:r>
                        <a:rPr lang="en-US" sz="1000">
                          <a:effectLst/>
                          <a:latin typeface="Calibri" panose="020F0502020204030204" pitchFamily="34" charset="0"/>
                        </a:rPr>
                        <a:t>1</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algn="ctr" rtl="0" fontAlgn="ctr"/>
                      <a:r>
                        <a:rPr lang="en-US" sz="1000">
                          <a:effectLst/>
                          <a:latin typeface="Calibri" panose="020F0502020204030204" pitchFamily="34" charset="0"/>
                        </a:rPr>
                        <a:t>45000</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r>
              <a:tr h="318565">
                <a:tc>
                  <a:txBody>
                    <a:bodyPr/>
                    <a:lstStyle/>
                    <a:p>
                      <a:pPr algn="ctr" rtl="0" fontAlgn="ctr"/>
                      <a:r>
                        <a:rPr lang="en-US" sz="1000">
                          <a:solidFill>
                            <a:srgbClr val="000000"/>
                          </a:solidFill>
                          <a:effectLst/>
                          <a:latin typeface="Calibri" panose="020F0502020204030204" pitchFamily="34" charset="0"/>
                        </a:rPr>
                        <a:t>Point or Line</a:t>
                      </a:r>
                    </a:p>
                  </a:txBody>
                  <a:tcPr marL="16592" marR="16592"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rtl="0" fontAlgn="ctr"/>
                      <a:r>
                        <a:rPr lang="en-US" sz="1000">
                          <a:effectLst/>
                          <a:latin typeface="Calibri" panose="020F0502020204030204" pitchFamily="34" charset="0"/>
                        </a:rPr>
                        <a:t>Gate (connecting two single-line flows; marks a potential change in flow direction)</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algn="ctr" rtl="0" fontAlgn="ctr"/>
                      <a:r>
                        <a:rPr lang="en-US" sz="1000">
                          <a:effectLst/>
                          <a:latin typeface="Calibri" panose="020F0502020204030204" pitchFamily="34" charset="0"/>
                        </a:rPr>
                        <a:t>3</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algn="ctr" rtl="0" fontAlgn="ctr"/>
                      <a:r>
                        <a:rPr lang="en-US" sz="1000">
                          <a:effectLst/>
                          <a:latin typeface="Calibri" panose="020F0502020204030204" pitchFamily="34" charset="0"/>
                        </a:rPr>
                        <a:t>1003</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algn="ctr" rtl="0" fontAlgn="ctr"/>
                      <a:r>
                        <a:rPr lang="en-US" sz="1000" i="1">
                          <a:effectLst/>
                          <a:latin typeface="Calibri" panose="020F0502020204030204" pitchFamily="34" charset="0"/>
                        </a:rPr>
                        <a:t>tbd</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rtl="0" fontAlgn="ctr"/>
                      <a:r>
                        <a:rPr lang="en-US" sz="1000">
                          <a:effectLst/>
                          <a:latin typeface="Calibri" panose="020F0502020204030204" pitchFamily="34" charset="0"/>
                        </a:rPr>
                        <a:t>Gate</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algn="ctr" rtl="0" fontAlgn="ctr"/>
                      <a:r>
                        <a:rPr lang="en-US" sz="1000">
                          <a:effectLst/>
                          <a:latin typeface="Calibri" panose="020F0502020204030204" pitchFamily="34" charset="0"/>
                        </a:rPr>
                        <a:t>1</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algn="ctr" rtl="0" fontAlgn="ctr"/>
                      <a:r>
                        <a:rPr lang="en-US" sz="1000">
                          <a:effectLst/>
                          <a:latin typeface="Calibri" panose="020F0502020204030204" pitchFamily="34" charset="0"/>
                        </a:rPr>
                        <a:t>36900</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r>
              <a:tr h="318565">
                <a:tc>
                  <a:txBody>
                    <a:bodyPr/>
                    <a:lstStyle/>
                    <a:p>
                      <a:pPr algn="ctr" rtl="0" fontAlgn="ctr"/>
                      <a:r>
                        <a:rPr lang="en-US" sz="1000">
                          <a:solidFill>
                            <a:srgbClr val="000000"/>
                          </a:solidFill>
                          <a:effectLst/>
                          <a:latin typeface="Calibri" panose="020F0502020204030204" pitchFamily="34" charset="0"/>
                        </a:rPr>
                        <a:t>Point, Line, or Polygon</a:t>
                      </a:r>
                    </a:p>
                  </a:txBody>
                  <a:tcPr marL="16592" marR="16592"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rtl="0" fontAlgn="ctr"/>
                      <a:r>
                        <a:rPr lang="en-US" sz="1000">
                          <a:effectLst/>
                          <a:latin typeface="Calibri" panose="020F0502020204030204" pitchFamily="34" charset="0"/>
                        </a:rPr>
                        <a:t>Dam/Weir (connecting two single-line flows; marks a change in WSEL )</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algn="ctr" rtl="0" fontAlgn="ctr"/>
                      <a:r>
                        <a:rPr lang="en-US" sz="1000">
                          <a:effectLst/>
                          <a:latin typeface="Calibri" panose="020F0502020204030204" pitchFamily="34" charset="0"/>
                        </a:rPr>
                        <a:t>3</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algn="ctr" rtl="0" fontAlgn="ctr"/>
                      <a:r>
                        <a:rPr lang="en-US" sz="1000">
                          <a:effectLst/>
                          <a:latin typeface="Calibri" panose="020F0502020204030204" pitchFamily="34" charset="0"/>
                        </a:rPr>
                        <a:t>1004</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algn="ctr" rtl="0" fontAlgn="ctr"/>
                      <a:r>
                        <a:rPr lang="en-US" sz="1000" i="1">
                          <a:effectLst/>
                          <a:latin typeface="Calibri" panose="020F0502020204030204" pitchFamily="34" charset="0"/>
                        </a:rPr>
                        <a:t>tbd</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rtl="0" fontAlgn="ctr"/>
                      <a:r>
                        <a:rPr lang="en-US" sz="1000">
                          <a:effectLst/>
                          <a:latin typeface="Calibri" panose="020F0502020204030204" pitchFamily="34" charset="0"/>
                        </a:rPr>
                        <a:t>Dam/Weir</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algn="ctr" rtl="0" fontAlgn="ctr"/>
                      <a:r>
                        <a:rPr lang="en-US" sz="1000">
                          <a:effectLst/>
                          <a:latin typeface="Calibri" panose="020F0502020204030204" pitchFamily="34" charset="0"/>
                        </a:rPr>
                        <a:t>1</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c>
                  <a:txBody>
                    <a:bodyPr/>
                    <a:lstStyle/>
                    <a:p>
                      <a:pPr algn="ctr" rtl="0" fontAlgn="ctr"/>
                      <a:r>
                        <a:rPr lang="en-US" sz="1000">
                          <a:effectLst/>
                          <a:latin typeface="Calibri" panose="020F0502020204030204" pitchFamily="34" charset="0"/>
                        </a:rPr>
                        <a:t>34300</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DD9C3"/>
                    </a:solidFill>
                  </a:tcPr>
                </a:tc>
              </a:tr>
              <a:tr h="318565">
                <a:tc>
                  <a:txBody>
                    <a:bodyPr/>
                    <a:lstStyle/>
                    <a:p>
                      <a:pPr algn="ctr" rtl="0" fontAlgn="ctr"/>
                      <a:r>
                        <a:rPr lang="en-US" sz="1000">
                          <a:solidFill>
                            <a:srgbClr val="000000"/>
                          </a:solidFill>
                          <a:effectLst/>
                          <a:latin typeface="Calibri" panose="020F0502020204030204" pitchFamily="34" charset="0"/>
                        </a:rPr>
                        <a:t>Point, Line, or Polygon</a:t>
                      </a:r>
                    </a:p>
                  </a:txBody>
                  <a:tcPr marL="16592" marR="16592"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DD9C3"/>
                    </a:solidFill>
                  </a:tcPr>
                </a:tc>
                <a:tc>
                  <a:txBody>
                    <a:bodyPr/>
                    <a:lstStyle/>
                    <a:p>
                      <a:pPr rtl="0" fontAlgn="ctr"/>
                      <a:r>
                        <a:rPr lang="en-US" sz="1000" dirty="0">
                          <a:effectLst/>
                          <a:latin typeface="Calibri" panose="020F0502020204030204" pitchFamily="34" charset="0"/>
                        </a:rPr>
                        <a:t>Other Topographic Element</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DD9C3"/>
                    </a:solidFill>
                  </a:tcPr>
                </a:tc>
                <a:tc>
                  <a:txBody>
                    <a:bodyPr/>
                    <a:lstStyle/>
                    <a:p>
                      <a:pPr algn="ctr" rtl="0" fontAlgn="ctr"/>
                      <a:r>
                        <a:rPr lang="en-US" sz="1000">
                          <a:effectLst/>
                          <a:latin typeface="Calibri" panose="020F0502020204030204" pitchFamily="34" charset="0"/>
                        </a:rPr>
                        <a:t>2</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DD9C3"/>
                    </a:solidFill>
                  </a:tcPr>
                </a:tc>
                <a:tc>
                  <a:txBody>
                    <a:bodyPr/>
                    <a:lstStyle/>
                    <a:p>
                      <a:pPr algn="ctr" rtl="0" fontAlgn="ctr"/>
                      <a:r>
                        <a:rPr lang="en-US" sz="1000">
                          <a:effectLst/>
                          <a:latin typeface="Calibri" panose="020F0502020204030204" pitchFamily="34" charset="0"/>
                        </a:rPr>
                        <a:t>1303</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DD9C3"/>
                    </a:solidFill>
                  </a:tcPr>
                </a:tc>
                <a:tc>
                  <a:txBody>
                    <a:bodyPr/>
                    <a:lstStyle/>
                    <a:p>
                      <a:pPr algn="ctr" rtl="0" fontAlgn="ctr"/>
                      <a:r>
                        <a:rPr lang="en-US" sz="1000" i="1">
                          <a:effectLst/>
                          <a:latin typeface="Calibri" panose="020F0502020204030204" pitchFamily="34" charset="0"/>
                        </a:rPr>
                        <a:t>tbd</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DD9C3"/>
                    </a:solidFill>
                  </a:tcPr>
                </a:tc>
                <a:tc>
                  <a:txBody>
                    <a:bodyPr/>
                    <a:lstStyle/>
                    <a:p>
                      <a:pPr algn="ctr" rtl="0" fontAlgn="ctr"/>
                      <a:r>
                        <a:rPr lang="en-US" sz="1000" i="1">
                          <a:effectLst/>
                          <a:latin typeface="Calibri" panose="020F0502020204030204" pitchFamily="34" charset="0"/>
                        </a:rPr>
                        <a:t>n/a</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7B7B7"/>
                    </a:solidFill>
                  </a:tcPr>
                </a:tc>
                <a:tc>
                  <a:txBody>
                    <a:bodyPr/>
                    <a:lstStyle/>
                    <a:p>
                      <a:pPr algn="ctr" rtl="0" fontAlgn="ctr"/>
                      <a:r>
                        <a:rPr lang="en-US" sz="1000">
                          <a:solidFill>
                            <a:srgbClr val="000000"/>
                          </a:solidFill>
                          <a:effectLst/>
                          <a:latin typeface="Calibri" panose="020F0502020204030204" pitchFamily="34" charset="0"/>
                        </a:rPr>
                        <a:t>0</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7B7B7"/>
                    </a:solidFill>
                  </a:tcPr>
                </a:tc>
                <a:tc>
                  <a:txBody>
                    <a:bodyPr/>
                    <a:lstStyle/>
                    <a:p>
                      <a:pPr algn="ctr" rtl="0" fontAlgn="ctr"/>
                      <a:r>
                        <a:rPr lang="en-US" sz="1000" dirty="0">
                          <a:effectLst/>
                          <a:latin typeface="Calibri" panose="020F0502020204030204" pitchFamily="34" charset="0"/>
                        </a:rPr>
                        <a:t>00000</a:t>
                      </a:r>
                    </a:p>
                  </a:txBody>
                  <a:tcPr marL="16592" marR="16592"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7B7B7"/>
                    </a:solidFill>
                  </a:tcPr>
                </a:tc>
              </a:tr>
            </a:tbl>
          </a:graphicData>
        </a:graphic>
      </p:graphicFrame>
    </p:spTree>
    <p:extLst>
      <p:ext uri="{BB962C8B-B14F-4D97-AF65-F5344CB8AC3E}">
        <p14:creationId xmlns:p14="http://schemas.microsoft.com/office/powerpoint/2010/main" val="2661671103"/>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14400"/>
          </a:xfrm>
        </p:spPr>
        <p:txBody>
          <a:bodyPr lIns="457200" rIns="182880" bIns="182880" anchor="ctr" anchorCtr="0"/>
          <a:lstStyle/>
          <a:p>
            <a:r>
              <a:rPr lang="en-US" altLang="en-US" dirty="0" err="1" smtClean="0">
                <a:latin typeface="Goudy Old Style" panose="02020502050305020303" pitchFamily="18" charset="0"/>
              </a:rPr>
              <a:t>Ele</a:t>
            </a:r>
            <a:r>
              <a:rPr lang="en-US" altLang="en-US" dirty="0" smtClean="0">
                <a:latin typeface="Goudy Old Style" panose="02020502050305020303" pitchFamily="18" charset="0"/>
              </a:rPr>
              <a:t>-Hydro </a:t>
            </a:r>
            <a:r>
              <a:rPr lang="en-US" altLang="en-US" dirty="0">
                <a:latin typeface="Goudy Old Style" panose="02020502050305020303" pitchFamily="18" charset="0"/>
              </a:rPr>
              <a:t>Data Dictionary </a:t>
            </a:r>
            <a:r>
              <a:rPr lang="en-US" altLang="en-US" sz="2400" dirty="0">
                <a:latin typeface="Goudy Old Style" panose="02020502050305020303" pitchFamily="18" charset="0"/>
              </a:rPr>
              <a:t>(</a:t>
            </a:r>
            <a:r>
              <a:rPr lang="en-US" altLang="en-US" sz="2400" dirty="0" smtClean="0">
                <a:latin typeface="Goudy Old Style" panose="02020502050305020303" pitchFamily="18" charset="0"/>
              </a:rPr>
              <a:t>excerpts, </a:t>
            </a:r>
            <a:r>
              <a:rPr lang="en-US" altLang="en-US" sz="2400" dirty="0">
                <a:latin typeface="Goudy Old Style" panose="02020502050305020303" pitchFamily="18" charset="0"/>
              </a:rPr>
              <a:t>draft</a:t>
            </a:r>
            <a:r>
              <a:rPr lang="en-US" altLang="en-US" sz="2400" dirty="0" smtClean="0">
                <a:latin typeface="Goudy Old Style" panose="02020502050305020303" pitchFamily="18" charset="0"/>
              </a:rPr>
              <a:t>)</a:t>
            </a:r>
            <a:endParaRPr lang="en-US" sz="2400" dirty="0">
              <a:latin typeface="Goudy Old Style" panose="02020502050305020303" pitchFamily="18" charset="0"/>
            </a:endParaRPr>
          </a:p>
        </p:txBody>
      </p:sp>
      <p:graphicFrame>
        <p:nvGraphicFramePr>
          <p:cNvPr id="10" name="Table 9"/>
          <p:cNvGraphicFramePr>
            <a:graphicFrameLocks noGrp="1"/>
          </p:cNvGraphicFramePr>
          <p:nvPr>
            <p:extLst/>
          </p:nvPr>
        </p:nvGraphicFramePr>
        <p:xfrm>
          <a:off x="342901" y="771966"/>
          <a:ext cx="8458198" cy="5329300"/>
        </p:xfrm>
        <a:graphic>
          <a:graphicData uri="http://schemas.openxmlformats.org/drawingml/2006/table">
            <a:tbl>
              <a:tblPr/>
              <a:tblGrid>
                <a:gridCol w="818536"/>
                <a:gridCol w="2800964"/>
                <a:gridCol w="473176"/>
                <a:gridCol w="363794"/>
                <a:gridCol w="458430"/>
                <a:gridCol w="2438400"/>
                <a:gridCol w="685800"/>
                <a:gridCol w="419098"/>
              </a:tblGrid>
              <a:tr h="153988">
                <a:tc gridSpan="8">
                  <a:txBody>
                    <a:bodyPr/>
                    <a:lstStyle/>
                    <a:p>
                      <a:pPr algn="ctr" rtl="0" fontAlgn="ctr"/>
                      <a:r>
                        <a:rPr lang="en-US" sz="1000" b="1" dirty="0" smtClean="0">
                          <a:solidFill>
                            <a:schemeClr val="bg1"/>
                          </a:solidFill>
                          <a:effectLst/>
                          <a:latin typeface="Calibri" panose="020F0502020204030204" pitchFamily="34" charset="0"/>
                        </a:rPr>
                        <a:t>LINES</a:t>
                      </a:r>
                      <a:endParaRPr lang="en-US" sz="1000" b="1" dirty="0">
                        <a:solidFill>
                          <a:schemeClr val="bg1"/>
                        </a:solidFill>
                        <a:effectLst/>
                        <a:latin typeface="Calibri" panose="020F0502020204030204" pitchFamily="34" charset="0"/>
                      </a:endParaRPr>
                    </a:p>
                  </a:txBody>
                  <a:tcPr marL="12667" marR="126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5569">
                <a:tc>
                  <a:txBody>
                    <a:bodyPr/>
                    <a:lstStyle/>
                    <a:p>
                      <a:pPr algn="ctr" rtl="0" fontAlgn="ctr"/>
                      <a:r>
                        <a:rPr lang="en-US" sz="1000" b="1">
                          <a:solidFill>
                            <a:schemeClr val="bg1"/>
                          </a:solidFill>
                          <a:effectLst/>
                          <a:latin typeface="Calibri" panose="020F0502020204030204" pitchFamily="34" charset="0"/>
                        </a:rPr>
                        <a:t>Feature Topology</a:t>
                      </a:r>
                    </a:p>
                  </a:txBody>
                  <a:tcPr marL="12667" marR="1266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a:solidFill>
                            <a:schemeClr val="bg1"/>
                          </a:solidFill>
                          <a:effectLst/>
                          <a:latin typeface="Calibri" panose="020F0502020204030204" pitchFamily="34" charset="0"/>
                        </a:rPr>
                        <a:t>Elevation Description</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err="1">
                          <a:solidFill>
                            <a:schemeClr val="bg1"/>
                          </a:solidFill>
                          <a:effectLst/>
                          <a:latin typeface="Calibri" panose="020F0502020204030204" pitchFamily="34" charset="0"/>
                        </a:rPr>
                        <a:t>EClass</a:t>
                      </a:r>
                      <a:endParaRPr lang="en-US" sz="1000" b="1" dirty="0">
                        <a:solidFill>
                          <a:schemeClr val="bg1"/>
                        </a:solidFill>
                        <a:effectLst/>
                        <a:latin typeface="Calibri" panose="020F0502020204030204" pitchFamily="34" charset="0"/>
                      </a:endParaRP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err="1">
                          <a:solidFill>
                            <a:schemeClr val="bg1"/>
                          </a:solidFill>
                          <a:effectLst/>
                          <a:latin typeface="Calibri" panose="020F0502020204030204" pitchFamily="34" charset="0"/>
                        </a:rPr>
                        <a:t>EType</a:t>
                      </a:r>
                      <a:endParaRPr lang="en-US" sz="1000" b="1" dirty="0">
                        <a:solidFill>
                          <a:schemeClr val="bg1"/>
                        </a:solidFill>
                        <a:effectLst/>
                        <a:latin typeface="Calibri" panose="020F0502020204030204" pitchFamily="34" charset="0"/>
                      </a:endParaRP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err="1">
                          <a:solidFill>
                            <a:schemeClr val="bg1"/>
                          </a:solidFill>
                          <a:effectLst/>
                          <a:latin typeface="Calibri" panose="020F0502020204030204" pitchFamily="34" charset="0"/>
                        </a:rPr>
                        <a:t>SFType</a:t>
                      </a:r>
                      <a:endParaRPr lang="en-US" sz="1000" b="1" dirty="0">
                        <a:solidFill>
                          <a:schemeClr val="bg1"/>
                        </a:solidFill>
                        <a:effectLst/>
                        <a:latin typeface="Calibri" panose="020F0502020204030204" pitchFamily="34" charset="0"/>
                      </a:endParaRP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a:solidFill>
                            <a:schemeClr val="bg1"/>
                          </a:solidFill>
                          <a:effectLst/>
                          <a:latin typeface="Calibri" panose="020F0502020204030204" pitchFamily="34" charset="0"/>
                        </a:rPr>
                        <a:t>NHD Description</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err="1">
                          <a:solidFill>
                            <a:schemeClr val="bg1"/>
                          </a:solidFill>
                          <a:effectLst/>
                          <a:latin typeface="Calibri" panose="020F0502020204030204" pitchFamily="34" charset="0"/>
                        </a:rPr>
                        <a:t>FGroup</a:t>
                      </a:r>
                      <a:endParaRPr lang="en-US" sz="1000" b="1" dirty="0">
                        <a:solidFill>
                          <a:schemeClr val="bg1"/>
                        </a:solidFill>
                        <a:effectLst/>
                        <a:latin typeface="Calibri" panose="020F0502020204030204" pitchFamily="34" charset="0"/>
                      </a:endParaRP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err="1">
                          <a:solidFill>
                            <a:schemeClr val="bg1"/>
                          </a:solidFill>
                          <a:effectLst/>
                          <a:latin typeface="Calibri" panose="020F0502020204030204" pitchFamily="34" charset="0"/>
                        </a:rPr>
                        <a:t>FCode</a:t>
                      </a:r>
                      <a:endParaRPr lang="en-US" sz="1000" b="1" dirty="0">
                        <a:solidFill>
                          <a:schemeClr val="bg1"/>
                        </a:solidFill>
                        <a:effectLst/>
                        <a:latin typeface="Calibri" panose="020F0502020204030204" pitchFamily="34" charset="0"/>
                      </a:endParaRP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r>
              <a:tr h="515124">
                <a:tc>
                  <a:txBody>
                    <a:bodyPr/>
                    <a:lstStyle/>
                    <a:p>
                      <a:pPr algn="ctr" rtl="0" fontAlgn="ctr"/>
                      <a:r>
                        <a:rPr lang="en-US" sz="900" b="0">
                          <a:solidFill>
                            <a:srgbClr val="000000"/>
                          </a:solidFill>
                          <a:effectLst/>
                          <a:latin typeface="Calibri" panose="020F0502020204030204" pitchFamily="34" charset="0"/>
                        </a:rPr>
                        <a:t>Point or Line</a:t>
                      </a:r>
                    </a:p>
                  </a:txBody>
                  <a:tcPr marL="12667" marR="1266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dirty="0">
                          <a:effectLst/>
                          <a:latin typeface="Calibri" panose="020F0502020204030204" pitchFamily="34" charset="0"/>
                        </a:rPr>
                        <a:t>Gate</a:t>
                      </a:r>
                      <a:br>
                        <a:rPr lang="en-US" sz="900" b="0" dirty="0">
                          <a:effectLst/>
                          <a:latin typeface="Calibri" panose="020F0502020204030204" pitchFamily="34" charset="0"/>
                        </a:rPr>
                      </a:br>
                      <a:r>
                        <a:rPr lang="en-US" sz="900" b="0" dirty="0">
                          <a:effectLst/>
                          <a:latin typeface="Calibri" panose="020F0502020204030204" pitchFamily="34" charset="0"/>
                        </a:rPr>
                        <a:t>(crossing polygonal water features; marks a potential change in flow direction)</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3</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1003</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i="1">
                          <a:effectLst/>
                          <a:latin typeface="Calibri" panose="020F0502020204030204" pitchFamily="34" charset="0"/>
                        </a:rPr>
                        <a:t>tbd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dirty="0">
                          <a:effectLst/>
                          <a:latin typeface="Calibri" panose="020F0502020204030204" pitchFamily="34" charset="0"/>
                        </a:rPr>
                        <a:t>Gate</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dirty="0">
                          <a:solidFill>
                            <a:srgbClr val="000000"/>
                          </a:solidFill>
                          <a:effectLst/>
                          <a:latin typeface="Calibri" panose="020F0502020204030204" pitchFamily="34" charset="0"/>
                        </a:rPr>
                        <a:t>2</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dirty="0">
                          <a:effectLst/>
                          <a:latin typeface="Calibri" panose="020F0502020204030204" pitchFamily="34" charset="0"/>
                        </a:rPr>
                        <a:t>36900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r>
              <a:tr h="343416">
                <a:tc>
                  <a:txBody>
                    <a:bodyPr/>
                    <a:lstStyle/>
                    <a:p>
                      <a:pPr algn="ctr" rtl="0" fontAlgn="ctr"/>
                      <a:r>
                        <a:rPr lang="en-US" sz="900" b="0">
                          <a:solidFill>
                            <a:srgbClr val="000000"/>
                          </a:solidFill>
                          <a:effectLst/>
                          <a:latin typeface="Calibri" panose="020F0502020204030204" pitchFamily="34" charset="0"/>
                        </a:rPr>
                        <a:t>Point, Line, or Polygon</a:t>
                      </a:r>
                    </a:p>
                  </a:txBody>
                  <a:tcPr marL="12667" marR="1266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dirty="0">
                          <a:effectLst/>
                          <a:latin typeface="Calibri" panose="020F0502020204030204" pitchFamily="34" charset="0"/>
                        </a:rPr>
                        <a:t>Dam/Weir</a:t>
                      </a:r>
                      <a:br>
                        <a:rPr lang="en-US" sz="900" b="0" dirty="0">
                          <a:effectLst/>
                          <a:latin typeface="Calibri" panose="020F0502020204030204" pitchFamily="34" charset="0"/>
                        </a:rPr>
                      </a:br>
                      <a:r>
                        <a:rPr lang="en-US" sz="900" b="0" dirty="0">
                          <a:effectLst/>
                          <a:latin typeface="Calibri" panose="020F0502020204030204" pitchFamily="34" charset="0"/>
                        </a:rPr>
                        <a:t>(crossing polygonal water features; marks a change </a:t>
                      </a:r>
                      <a:r>
                        <a:rPr lang="en-US" sz="900" b="0" dirty="0" smtClean="0">
                          <a:effectLst/>
                          <a:latin typeface="Calibri" panose="020F0502020204030204" pitchFamily="34" charset="0"/>
                        </a:rPr>
                        <a:t/>
                      </a:r>
                      <a:br>
                        <a:rPr lang="en-US" sz="900" b="0" dirty="0" smtClean="0">
                          <a:effectLst/>
                          <a:latin typeface="Calibri" panose="020F0502020204030204" pitchFamily="34" charset="0"/>
                        </a:rPr>
                      </a:br>
                      <a:r>
                        <a:rPr lang="en-US" sz="900" b="0" dirty="0" smtClean="0">
                          <a:effectLst/>
                          <a:latin typeface="Calibri" panose="020F0502020204030204" pitchFamily="34" charset="0"/>
                        </a:rPr>
                        <a:t>in WSEL)</a:t>
                      </a:r>
                      <a:endParaRPr lang="en-US" sz="900" b="0" dirty="0">
                        <a:effectLst/>
                        <a:latin typeface="Calibri" panose="020F0502020204030204" pitchFamily="34" charset="0"/>
                      </a:endParaRP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solidFill>
                            <a:srgbClr val="000000"/>
                          </a:solidFill>
                          <a:effectLst/>
                          <a:latin typeface="Calibri" panose="020F0502020204030204" pitchFamily="34" charset="0"/>
                        </a:rPr>
                        <a:t>3</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solidFill>
                            <a:srgbClr val="000000"/>
                          </a:solidFill>
                          <a:effectLst/>
                          <a:latin typeface="Calibri" panose="020F0502020204030204" pitchFamily="34" charset="0"/>
                        </a:rPr>
                        <a:t>1004</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i="1">
                          <a:effectLst/>
                          <a:latin typeface="Calibri" panose="020F0502020204030204" pitchFamily="34" charset="0"/>
                        </a:rPr>
                        <a:t>tbd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a:effectLst/>
                          <a:latin typeface="Calibri" panose="020F0502020204030204" pitchFamily="34" charset="0"/>
                        </a:rPr>
                        <a:t>Dam/Weir</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solidFill>
                            <a:srgbClr val="000000"/>
                          </a:solidFill>
                          <a:effectLst/>
                          <a:latin typeface="Calibri" panose="020F0502020204030204" pitchFamily="34" charset="0"/>
                        </a:rPr>
                        <a:t>2</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34300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r>
              <a:tr h="343416">
                <a:tc>
                  <a:txBody>
                    <a:bodyPr/>
                    <a:lstStyle/>
                    <a:p>
                      <a:pPr algn="ctr" rtl="0" fontAlgn="ctr"/>
                      <a:r>
                        <a:rPr lang="en-US" sz="900" b="0">
                          <a:solidFill>
                            <a:srgbClr val="000000"/>
                          </a:solidFill>
                          <a:effectLst/>
                          <a:latin typeface="Calibri" panose="020F0502020204030204" pitchFamily="34" charset="0"/>
                        </a:rPr>
                        <a:t>Line or Polygon</a:t>
                      </a:r>
                    </a:p>
                  </a:txBody>
                  <a:tcPr marL="12667" marR="1266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dirty="0">
                          <a:effectLst/>
                          <a:latin typeface="Calibri" panose="020F0502020204030204" pitchFamily="34" charset="0"/>
                        </a:rPr>
                        <a:t>Stream (narrow; 1D, depicted as </a:t>
                      </a:r>
                      <a:r>
                        <a:rPr lang="en-US" sz="900" b="0" dirty="0" err="1">
                          <a:effectLst/>
                          <a:latin typeface="Calibri" panose="020F0502020204030204" pitchFamily="34" charset="0"/>
                        </a:rPr>
                        <a:t>singleline</a:t>
                      </a:r>
                      <a:r>
                        <a:rPr lang="en-US" sz="900" b="0" dirty="0">
                          <a:effectLst/>
                          <a:latin typeface="Calibri" panose="020F0502020204030204" pitchFamily="34" charset="0"/>
                        </a:rPr>
                        <a:t>; in a braided area, the apparent "Main Channel")</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solidFill>
                            <a:srgbClr val="000000"/>
                          </a:solidFill>
                          <a:effectLst/>
                          <a:latin typeface="Calibri" panose="020F0502020204030204" pitchFamily="34" charset="0"/>
                        </a:rPr>
                        <a:t>1</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solidFill>
                            <a:srgbClr val="000000"/>
                          </a:solidFill>
                          <a:effectLst/>
                          <a:latin typeface="Calibri" panose="020F0502020204030204" pitchFamily="34" charset="0"/>
                        </a:rPr>
                        <a:t>1101</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i="1">
                          <a:effectLst/>
                          <a:latin typeface="Calibri" panose="020F0502020204030204" pitchFamily="34" charset="0"/>
                        </a:rPr>
                        <a:t>tbd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a:effectLst/>
                          <a:latin typeface="Calibri" panose="020F0502020204030204" pitchFamily="34" charset="0"/>
                        </a:rPr>
                        <a:t>Stream/River (1D)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solidFill>
                            <a:srgbClr val="000000"/>
                          </a:solidFill>
                          <a:effectLst/>
                          <a:latin typeface="Calibri" panose="020F0502020204030204" pitchFamily="34" charset="0"/>
                        </a:rPr>
                        <a:t>3</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46000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r>
              <a:tr h="185569">
                <a:tc>
                  <a:txBody>
                    <a:bodyPr/>
                    <a:lstStyle/>
                    <a:p>
                      <a:pPr algn="ctr" rtl="0" fontAlgn="ctr"/>
                      <a:r>
                        <a:rPr lang="en-US" sz="900" b="0">
                          <a:solidFill>
                            <a:srgbClr val="000000"/>
                          </a:solidFill>
                          <a:effectLst/>
                          <a:latin typeface="Calibri" panose="020F0502020204030204" pitchFamily="34" charset="0"/>
                        </a:rPr>
                        <a:t>Line or Polygon</a:t>
                      </a:r>
                    </a:p>
                  </a:txBody>
                  <a:tcPr marL="12667" marR="1266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dirty="0">
                          <a:effectLst/>
                          <a:latin typeface="Calibri" panose="020F0502020204030204" pitchFamily="34" charset="0"/>
                        </a:rPr>
                        <a:t>Canal/Ditch (narrow; depicted as </a:t>
                      </a:r>
                      <a:r>
                        <a:rPr lang="en-US" sz="900" b="0" dirty="0" err="1">
                          <a:effectLst/>
                          <a:latin typeface="Calibri" panose="020F0502020204030204" pitchFamily="34" charset="0"/>
                        </a:rPr>
                        <a:t>singleline</a:t>
                      </a:r>
                      <a:r>
                        <a:rPr lang="en-US" sz="900" b="0" dirty="0">
                          <a:effectLst/>
                          <a:latin typeface="Calibri" panose="020F0502020204030204" pitchFamily="34" charset="0"/>
                        </a:rPr>
                        <a:t>)</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1</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1102</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i="1">
                          <a:effectLst/>
                          <a:latin typeface="Calibri" panose="020F0502020204030204" pitchFamily="34" charset="0"/>
                        </a:rPr>
                        <a:t>tbd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a:effectLst/>
                          <a:latin typeface="Calibri" panose="020F0502020204030204" pitchFamily="34" charset="0"/>
                        </a:rPr>
                        <a:t>Canal/Ditch (1D)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solidFill>
                            <a:srgbClr val="000000"/>
                          </a:solidFill>
                          <a:effectLst/>
                          <a:latin typeface="Calibri" panose="020F0502020204030204" pitchFamily="34" charset="0"/>
                        </a:rPr>
                        <a:t>3</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33600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r>
              <a:tr h="185569">
                <a:tc rowSpan="3">
                  <a:txBody>
                    <a:bodyPr/>
                    <a:lstStyle/>
                    <a:p>
                      <a:pPr algn="ctr" rtl="0" fontAlgn="ctr"/>
                      <a:r>
                        <a:rPr lang="en-US" sz="900" b="0">
                          <a:solidFill>
                            <a:srgbClr val="000000"/>
                          </a:solidFill>
                          <a:effectLst/>
                          <a:latin typeface="Calibri" panose="020F0502020204030204" pitchFamily="34" charset="0"/>
                        </a:rPr>
                        <a:t>Line or Polygon</a:t>
                      </a:r>
                    </a:p>
                  </a:txBody>
                  <a:tcPr marL="12667" marR="1266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rowSpan="3">
                  <a:txBody>
                    <a:bodyPr/>
                    <a:lstStyle/>
                    <a:p>
                      <a:pPr rtl="0" fontAlgn="ctr"/>
                      <a:r>
                        <a:rPr lang="en-US" sz="900" b="0" dirty="0">
                          <a:effectLst/>
                          <a:latin typeface="Calibri" panose="020F0502020204030204" pitchFamily="34" charset="0"/>
                        </a:rPr>
                        <a:t>Culvert (</a:t>
                      </a:r>
                      <a:r>
                        <a:rPr lang="en-US" sz="900" b="0" dirty="0" err="1">
                          <a:effectLst/>
                          <a:latin typeface="Calibri" panose="020F0502020204030204" pitchFamily="34" charset="0"/>
                        </a:rPr>
                        <a:t>singleline</a:t>
                      </a:r>
                      <a:r>
                        <a:rPr lang="en-US" sz="900" b="0" dirty="0">
                          <a:effectLst/>
                          <a:latin typeface="Calibri" panose="020F0502020204030204" pitchFamily="34" charset="0"/>
                        </a:rPr>
                        <a:t>, or centerline of polygonal culvert)</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rowSpan="3">
                  <a:txBody>
                    <a:bodyPr/>
                    <a:lstStyle/>
                    <a:p>
                      <a:pPr algn="ctr" rtl="0" fontAlgn="ctr"/>
                      <a:r>
                        <a:rPr lang="en-US" sz="900" b="0">
                          <a:solidFill>
                            <a:srgbClr val="000000"/>
                          </a:solidFill>
                          <a:effectLst/>
                          <a:latin typeface="Calibri" panose="020F0502020204030204" pitchFamily="34" charset="0"/>
                        </a:rPr>
                        <a:t>1</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rowSpan="3">
                  <a:txBody>
                    <a:bodyPr/>
                    <a:lstStyle/>
                    <a:p>
                      <a:pPr algn="ctr" rtl="0" fontAlgn="ctr"/>
                      <a:r>
                        <a:rPr lang="en-US" sz="900" b="0" dirty="0">
                          <a:solidFill>
                            <a:srgbClr val="000000"/>
                          </a:solidFill>
                          <a:effectLst/>
                          <a:latin typeface="Calibri" panose="020F0502020204030204" pitchFamily="34" charset="0"/>
                        </a:rPr>
                        <a:t>1103</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i="1">
                          <a:effectLst/>
                          <a:latin typeface="Calibri" panose="020F0502020204030204" pitchFamily="34" charset="0"/>
                        </a:rPr>
                        <a:t>tbd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a:effectLst/>
                          <a:latin typeface="Calibri" panose="020F0502020204030204" pitchFamily="34" charset="0"/>
                        </a:rPr>
                        <a:t>--&gt; Stream/River</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solidFill>
                            <a:srgbClr val="000000"/>
                          </a:solidFill>
                          <a:effectLst/>
                          <a:latin typeface="Calibri" panose="020F0502020204030204" pitchFamily="34" charset="0"/>
                        </a:rPr>
                        <a:t>3</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46000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r>
              <a:tr h="18556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ctr"/>
                      <a:r>
                        <a:rPr lang="en-US" sz="900" b="0" i="1">
                          <a:effectLst/>
                          <a:latin typeface="Calibri" panose="020F0502020204030204" pitchFamily="34" charset="0"/>
                        </a:rPr>
                        <a:t>tbd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l" rtl="0" fontAlgn="ctr"/>
                      <a:r>
                        <a:rPr lang="en-US" sz="900" b="0">
                          <a:effectLst/>
                          <a:latin typeface="Calibri" panose="020F0502020204030204" pitchFamily="34" charset="0"/>
                        </a:rPr>
                        <a:t>--&gt; IF Canal/Ditch</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solidFill>
                            <a:srgbClr val="000000"/>
                          </a:solidFill>
                          <a:effectLst/>
                          <a:latin typeface="Calibri" panose="020F0502020204030204" pitchFamily="34" charset="0"/>
                        </a:rPr>
                        <a:t>3</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33600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r>
              <a:tr h="18556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ctr"/>
                      <a:r>
                        <a:rPr lang="en-US" sz="900" b="0" i="1">
                          <a:effectLst/>
                          <a:latin typeface="Calibri" panose="020F0502020204030204" pitchFamily="34" charset="0"/>
                        </a:rPr>
                        <a:t>tbd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l" rtl="0" fontAlgn="ctr"/>
                      <a:r>
                        <a:rPr lang="en-US" sz="900" b="0">
                          <a:effectLst/>
                          <a:latin typeface="Calibri" panose="020F0502020204030204" pitchFamily="34" charset="0"/>
                        </a:rPr>
                        <a:t>--&gt; IF Artificial Path</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3</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55800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r>
              <a:tr h="185569">
                <a:tc rowSpan="3">
                  <a:txBody>
                    <a:bodyPr/>
                    <a:lstStyle/>
                    <a:p>
                      <a:pPr algn="ctr" rtl="0" fontAlgn="ctr"/>
                      <a:r>
                        <a:rPr lang="en-US" sz="900" b="0">
                          <a:solidFill>
                            <a:srgbClr val="000000"/>
                          </a:solidFill>
                          <a:effectLst/>
                          <a:latin typeface="Calibri" panose="020F0502020204030204" pitchFamily="34" charset="0"/>
                        </a:rPr>
                        <a:t>Line or Polygon</a:t>
                      </a:r>
                    </a:p>
                  </a:txBody>
                  <a:tcPr marL="12667" marR="1266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rowSpan="3">
                  <a:txBody>
                    <a:bodyPr/>
                    <a:lstStyle/>
                    <a:p>
                      <a:pPr rtl="0" fontAlgn="ctr"/>
                      <a:r>
                        <a:rPr lang="en-US" sz="900" b="0" dirty="0">
                          <a:effectLst/>
                          <a:latin typeface="Calibri" panose="020F0502020204030204" pitchFamily="34" charset="0"/>
                        </a:rPr>
                        <a:t>Spillway (</a:t>
                      </a:r>
                      <a:r>
                        <a:rPr lang="en-US" sz="900" b="0" dirty="0" err="1">
                          <a:effectLst/>
                          <a:latin typeface="Calibri" panose="020F0502020204030204" pitchFamily="34" charset="0"/>
                        </a:rPr>
                        <a:t>singleline</a:t>
                      </a:r>
                      <a:r>
                        <a:rPr lang="en-US" sz="900" b="0" dirty="0">
                          <a:effectLst/>
                          <a:latin typeface="Calibri" panose="020F0502020204030204" pitchFamily="34" charset="0"/>
                        </a:rPr>
                        <a:t>, or centerline of polygonal spillway)</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rowSpan="3">
                  <a:txBody>
                    <a:bodyPr/>
                    <a:lstStyle/>
                    <a:p>
                      <a:pPr algn="ctr" rtl="0" fontAlgn="ctr"/>
                      <a:r>
                        <a:rPr lang="en-US" sz="900" b="0">
                          <a:effectLst/>
                          <a:latin typeface="Calibri" panose="020F0502020204030204" pitchFamily="34" charset="0"/>
                        </a:rPr>
                        <a:t>1</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rowSpan="3">
                  <a:txBody>
                    <a:bodyPr/>
                    <a:lstStyle/>
                    <a:p>
                      <a:pPr algn="ctr" rtl="0" fontAlgn="ctr"/>
                      <a:r>
                        <a:rPr lang="en-US" sz="900" b="0">
                          <a:effectLst/>
                          <a:latin typeface="Calibri" panose="020F0502020204030204" pitchFamily="34" charset="0"/>
                        </a:rPr>
                        <a:t>1104</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i="1">
                          <a:effectLst/>
                          <a:latin typeface="Calibri" panose="020F0502020204030204" pitchFamily="34" charset="0"/>
                        </a:rPr>
                        <a:t>tbd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a:effectLst/>
                          <a:latin typeface="Calibri" panose="020F0502020204030204" pitchFamily="34" charset="0"/>
                        </a:rPr>
                        <a:t>--&gt; Stream/River</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solidFill>
                            <a:srgbClr val="000000"/>
                          </a:solidFill>
                          <a:effectLst/>
                          <a:latin typeface="Calibri" panose="020F0502020204030204" pitchFamily="34" charset="0"/>
                        </a:rPr>
                        <a:t>3</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46000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r>
              <a:tr h="18556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ctr"/>
                      <a:r>
                        <a:rPr lang="en-US" sz="900" b="0" i="1">
                          <a:effectLst/>
                          <a:latin typeface="Calibri" panose="020F0502020204030204" pitchFamily="34" charset="0"/>
                        </a:rPr>
                        <a:t>tbd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l" rtl="0" fontAlgn="ctr"/>
                      <a:r>
                        <a:rPr lang="en-US" sz="900" b="0">
                          <a:effectLst/>
                          <a:latin typeface="Calibri" panose="020F0502020204030204" pitchFamily="34" charset="0"/>
                        </a:rPr>
                        <a:t>--&gt; IF Canal/Ditch</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solidFill>
                            <a:srgbClr val="000000"/>
                          </a:solidFill>
                          <a:effectLst/>
                          <a:latin typeface="Calibri" panose="020F0502020204030204" pitchFamily="34" charset="0"/>
                        </a:rPr>
                        <a:t>3</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33600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r>
              <a:tr h="18556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ctr"/>
                      <a:r>
                        <a:rPr lang="en-US" sz="900" b="0" i="1">
                          <a:effectLst/>
                          <a:latin typeface="Calibri" panose="020F0502020204030204" pitchFamily="34" charset="0"/>
                        </a:rPr>
                        <a:t>tbd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l" rtl="0" fontAlgn="ctr"/>
                      <a:r>
                        <a:rPr lang="en-US" sz="900" b="0" dirty="0">
                          <a:effectLst/>
                          <a:latin typeface="Calibri" panose="020F0502020204030204" pitchFamily="34" charset="0"/>
                        </a:rPr>
                        <a:t>--&gt; IF Artificial Path</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3</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55800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r>
              <a:tr h="343416">
                <a:tc>
                  <a:txBody>
                    <a:bodyPr/>
                    <a:lstStyle/>
                    <a:p>
                      <a:pPr algn="ctr" rtl="0" fontAlgn="ctr"/>
                      <a:r>
                        <a:rPr lang="en-US" sz="900" b="0">
                          <a:solidFill>
                            <a:srgbClr val="000000"/>
                          </a:solidFill>
                          <a:effectLst/>
                          <a:latin typeface="Calibri" panose="020F0502020204030204" pitchFamily="34" charset="0"/>
                        </a:rPr>
                        <a:t>Always Line</a:t>
                      </a:r>
                    </a:p>
                  </a:txBody>
                  <a:tcPr marL="12667" marR="1266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dirty="0">
                          <a:effectLst/>
                          <a:latin typeface="Calibri" panose="020F0502020204030204" pitchFamily="34" charset="0"/>
                        </a:rPr>
                        <a:t>Stream Braid (narrow single-line streams; NOT the apparent "Main Channel")</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1</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1105</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i="1">
                          <a:effectLst/>
                          <a:latin typeface="Calibri" panose="020F0502020204030204" pitchFamily="34" charset="0"/>
                        </a:rPr>
                        <a:t>tbd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a:effectLst/>
                          <a:latin typeface="Calibri" panose="020F0502020204030204" pitchFamily="34" charset="0"/>
                        </a:rPr>
                        <a:t>Stream/River (1D)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solidFill>
                            <a:srgbClr val="000000"/>
                          </a:solidFill>
                          <a:effectLst/>
                          <a:latin typeface="Calibri" panose="020F0502020204030204" pitchFamily="34" charset="0"/>
                        </a:rPr>
                        <a:t>3</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46000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r>
              <a:tr h="185569">
                <a:tc>
                  <a:txBody>
                    <a:bodyPr/>
                    <a:lstStyle/>
                    <a:p>
                      <a:pPr algn="ctr" rtl="0" fontAlgn="ctr"/>
                      <a:r>
                        <a:rPr lang="en-US" sz="900" b="0">
                          <a:solidFill>
                            <a:srgbClr val="000000"/>
                          </a:solidFill>
                          <a:effectLst/>
                          <a:latin typeface="Calibri" panose="020F0502020204030204" pitchFamily="34" charset="0"/>
                        </a:rPr>
                        <a:t>Always Line</a:t>
                      </a:r>
                    </a:p>
                  </a:txBody>
                  <a:tcPr marL="12667" marR="1266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dirty="0">
                          <a:effectLst/>
                          <a:latin typeface="Calibri" panose="020F0502020204030204" pitchFamily="34" charset="0"/>
                        </a:rPr>
                        <a:t>Centerline (any waterbody)</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1</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1201</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i="1">
                          <a:effectLst/>
                          <a:latin typeface="Calibri" panose="020F0502020204030204" pitchFamily="34" charset="0"/>
                        </a:rPr>
                        <a:t>tbd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a:effectLst/>
                          <a:latin typeface="Calibri" panose="020F0502020204030204" pitchFamily="34" charset="0"/>
                        </a:rPr>
                        <a:t>Artificial Path</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3</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55800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r>
              <a:tr h="185569">
                <a:tc>
                  <a:txBody>
                    <a:bodyPr/>
                    <a:lstStyle/>
                    <a:p>
                      <a:pPr algn="ctr" rtl="0" fontAlgn="ctr"/>
                      <a:r>
                        <a:rPr lang="en-US" sz="900" b="0">
                          <a:solidFill>
                            <a:srgbClr val="000000"/>
                          </a:solidFill>
                          <a:effectLst/>
                          <a:latin typeface="Calibri" panose="020F0502020204030204" pitchFamily="34" charset="0"/>
                        </a:rPr>
                        <a:t>Always Line</a:t>
                      </a:r>
                    </a:p>
                  </a:txBody>
                  <a:tcPr marL="12667" marR="1266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dirty="0">
                          <a:effectLst/>
                          <a:latin typeface="Calibri" panose="020F0502020204030204" pitchFamily="34" charset="0"/>
                        </a:rPr>
                        <a:t>Link (</a:t>
                      </a:r>
                      <a:r>
                        <a:rPr lang="en-US" sz="900" b="0" dirty="0" err="1">
                          <a:effectLst/>
                          <a:latin typeface="Calibri" panose="020F0502020204030204" pitchFamily="34" charset="0"/>
                        </a:rPr>
                        <a:t>singleline</a:t>
                      </a:r>
                      <a:r>
                        <a:rPr lang="en-US" sz="900" b="0" dirty="0">
                          <a:effectLst/>
                          <a:latin typeface="Calibri" panose="020F0502020204030204" pitchFamily="34" charset="0"/>
                        </a:rPr>
                        <a:t> to centerline)</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solidFill>
                            <a:srgbClr val="000000"/>
                          </a:solidFill>
                          <a:effectLst/>
                          <a:latin typeface="Calibri" panose="020F0502020204030204" pitchFamily="34" charset="0"/>
                        </a:rPr>
                        <a:t>1</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solidFill>
                            <a:srgbClr val="000000"/>
                          </a:solidFill>
                          <a:effectLst/>
                          <a:latin typeface="Calibri" panose="020F0502020204030204" pitchFamily="34" charset="0"/>
                        </a:rPr>
                        <a:t>1202</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i="1">
                          <a:effectLst/>
                          <a:latin typeface="Calibri" panose="020F0502020204030204" pitchFamily="34" charset="0"/>
                        </a:rPr>
                        <a:t>tbd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a:effectLst/>
                          <a:latin typeface="Calibri" panose="020F0502020204030204" pitchFamily="34" charset="0"/>
                        </a:rPr>
                        <a:t>Artificial Path</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3</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55800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r>
              <a:tr h="343416">
                <a:tc>
                  <a:txBody>
                    <a:bodyPr/>
                    <a:lstStyle/>
                    <a:p>
                      <a:pPr algn="ctr" rtl="0" fontAlgn="ctr"/>
                      <a:r>
                        <a:rPr lang="en-US" sz="900" b="0">
                          <a:solidFill>
                            <a:srgbClr val="000000"/>
                          </a:solidFill>
                          <a:effectLst/>
                          <a:latin typeface="Calibri" panose="020F0502020204030204" pitchFamily="34" charset="0"/>
                        </a:rPr>
                        <a:t>Always Line</a:t>
                      </a:r>
                    </a:p>
                  </a:txBody>
                  <a:tcPr marL="12667" marR="1266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dirty="0">
                          <a:effectLst/>
                          <a:latin typeface="Calibri" panose="020F0502020204030204" pitchFamily="34" charset="0"/>
                        </a:rPr>
                        <a:t>Elevation Terminus Line (i.e., artificial "centerline" of a boundary waterbody)</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1</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1203</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i="1">
                          <a:effectLst/>
                          <a:latin typeface="Calibri" panose="020F0502020204030204" pitchFamily="34" charset="0"/>
                        </a:rPr>
                        <a:t>tbd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i="1">
                          <a:effectLst/>
                          <a:latin typeface="Calibri" panose="020F0502020204030204" pitchFamily="34" charset="0"/>
                        </a:rPr>
                        <a:t>n/a</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900" b="0">
                          <a:solidFill>
                            <a:srgbClr val="000000"/>
                          </a:solidFill>
                          <a:effectLst/>
                          <a:latin typeface="Calibri" panose="020F0502020204030204" pitchFamily="34" charset="0"/>
                        </a:rPr>
                        <a:t>0</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900" b="0">
                          <a:effectLst/>
                          <a:latin typeface="Calibri" panose="020F0502020204030204" pitchFamily="34" charset="0"/>
                        </a:rPr>
                        <a:t>00000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r>
              <a:tr h="185569">
                <a:tc>
                  <a:txBody>
                    <a:bodyPr/>
                    <a:lstStyle/>
                    <a:p>
                      <a:pPr algn="ctr" rtl="0" fontAlgn="ctr"/>
                      <a:r>
                        <a:rPr lang="en-US" sz="900" b="0">
                          <a:solidFill>
                            <a:srgbClr val="000000"/>
                          </a:solidFill>
                          <a:effectLst/>
                          <a:latin typeface="Calibri" panose="020F0502020204030204" pitchFamily="34" charset="0"/>
                        </a:rPr>
                        <a:t>Always Line</a:t>
                      </a:r>
                    </a:p>
                  </a:txBody>
                  <a:tcPr marL="12667" marR="1266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dirty="0">
                          <a:effectLst/>
                          <a:latin typeface="Calibri" panose="020F0502020204030204" pitchFamily="34" charset="0"/>
                        </a:rPr>
                        <a:t>Flattener</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1</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1204</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i="1">
                          <a:effectLst/>
                          <a:latin typeface="Calibri" panose="020F0502020204030204" pitchFamily="34" charset="0"/>
                        </a:rPr>
                        <a:t>tbd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i="1">
                          <a:effectLst/>
                          <a:latin typeface="Calibri" panose="020F0502020204030204" pitchFamily="34" charset="0"/>
                        </a:rPr>
                        <a:t>n/a</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900" b="0">
                          <a:solidFill>
                            <a:srgbClr val="000000"/>
                          </a:solidFill>
                          <a:effectLst/>
                          <a:latin typeface="Calibri" panose="020F0502020204030204" pitchFamily="34" charset="0"/>
                        </a:rPr>
                        <a:t>0</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900" b="0">
                          <a:effectLst/>
                          <a:latin typeface="Calibri" panose="020F0502020204030204" pitchFamily="34" charset="0"/>
                        </a:rPr>
                        <a:t>00000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r>
              <a:tr h="343416">
                <a:tc>
                  <a:txBody>
                    <a:bodyPr/>
                    <a:lstStyle/>
                    <a:p>
                      <a:pPr algn="ctr" rtl="0" fontAlgn="ctr"/>
                      <a:r>
                        <a:rPr lang="en-US" sz="900" b="0">
                          <a:solidFill>
                            <a:srgbClr val="000000"/>
                          </a:solidFill>
                          <a:effectLst/>
                          <a:latin typeface="Calibri" panose="020F0502020204030204" pitchFamily="34" charset="0"/>
                        </a:rPr>
                        <a:t>Point, Line, or Polygon</a:t>
                      </a:r>
                    </a:p>
                  </a:txBody>
                  <a:tcPr marL="12667" marR="1266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ctr"/>
                      <a:r>
                        <a:rPr lang="en-US" sz="900" b="0" dirty="0">
                          <a:effectLst/>
                          <a:latin typeface="Calibri" panose="020F0502020204030204" pitchFamily="34" charset="0"/>
                        </a:rPr>
                        <a:t>Other Topographic Element</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dirty="0">
                          <a:effectLst/>
                          <a:latin typeface="Calibri" panose="020F0502020204030204" pitchFamily="34" charset="0"/>
                        </a:rPr>
                        <a:t>2</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dirty="0">
                          <a:effectLst/>
                          <a:latin typeface="Calibri" panose="020F0502020204030204" pitchFamily="34" charset="0"/>
                        </a:rPr>
                        <a:t>1303</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i="1">
                          <a:effectLst/>
                          <a:latin typeface="Calibri" panose="020F0502020204030204" pitchFamily="34" charset="0"/>
                        </a:rPr>
                        <a:t>tbd</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i="1" dirty="0">
                          <a:effectLst/>
                          <a:latin typeface="Calibri" panose="020F0502020204030204" pitchFamily="34" charset="0"/>
                        </a:rPr>
                        <a:t>n/a</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900" b="0">
                          <a:solidFill>
                            <a:srgbClr val="000000"/>
                          </a:solidFill>
                          <a:effectLst/>
                          <a:latin typeface="Calibri" panose="020F0502020204030204" pitchFamily="34" charset="0"/>
                        </a:rPr>
                        <a:t>0</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900" b="0">
                          <a:effectLst/>
                          <a:latin typeface="Calibri" panose="020F0502020204030204" pitchFamily="34" charset="0"/>
                        </a:rPr>
                        <a:t>00000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r>
              <a:tr h="185569">
                <a:tc>
                  <a:txBody>
                    <a:bodyPr/>
                    <a:lstStyle/>
                    <a:p>
                      <a:pPr algn="ctr" rtl="0" fontAlgn="ctr"/>
                      <a:r>
                        <a:rPr lang="en-US" sz="900" b="0" i="1">
                          <a:effectLst/>
                          <a:latin typeface="Calibri" panose="020F0502020204030204" pitchFamily="34" charset="0"/>
                        </a:rPr>
                        <a:t>n/a</a:t>
                      </a:r>
                    </a:p>
                  </a:txBody>
                  <a:tcPr marL="12667" marR="1266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900" b="0" i="1">
                          <a:effectLst/>
                          <a:latin typeface="Calibri" panose="020F0502020204030204" pitchFamily="34" charset="0"/>
                        </a:rPr>
                        <a:t>n/a</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900" b="0">
                          <a:solidFill>
                            <a:srgbClr val="000000"/>
                          </a:solidFill>
                          <a:effectLst/>
                          <a:latin typeface="Calibri" panose="020F0502020204030204" pitchFamily="34" charset="0"/>
                        </a:rPr>
                        <a:t>0</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900" b="0" dirty="0">
                          <a:effectLst/>
                          <a:latin typeface="Calibri" panose="020F0502020204030204" pitchFamily="34" charset="0"/>
                        </a:rPr>
                        <a:t>0000</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900" b="0" dirty="0">
                          <a:effectLst/>
                          <a:latin typeface="Calibri" panose="020F0502020204030204" pitchFamily="34" charset="0"/>
                        </a:rPr>
                        <a:t>0</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rtl="0" fontAlgn="ctr"/>
                      <a:r>
                        <a:rPr lang="en-US" sz="900" b="0" dirty="0">
                          <a:effectLst/>
                          <a:latin typeface="Calibri" panose="020F0502020204030204" pitchFamily="34" charset="0"/>
                        </a:rPr>
                        <a:t>Bridge (WATER conveyance; very rare)</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solidFill>
                            <a:srgbClr val="000000"/>
                          </a:solidFill>
                          <a:effectLst/>
                          <a:latin typeface="Calibri" panose="020F0502020204030204" pitchFamily="34" charset="0"/>
                        </a:rPr>
                        <a:t>2</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31800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r>
              <a:tr h="185569">
                <a:tc>
                  <a:txBody>
                    <a:bodyPr/>
                    <a:lstStyle/>
                    <a:p>
                      <a:pPr algn="ctr" rtl="0" fontAlgn="ctr"/>
                      <a:r>
                        <a:rPr lang="en-US" sz="900" b="0" i="1">
                          <a:effectLst/>
                          <a:latin typeface="Calibri" panose="020F0502020204030204" pitchFamily="34" charset="0"/>
                        </a:rPr>
                        <a:t>n/a</a:t>
                      </a:r>
                    </a:p>
                  </a:txBody>
                  <a:tcPr marL="12667" marR="1266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900" b="0" i="1">
                          <a:effectLst/>
                          <a:latin typeface="Calibri" panose="020F0502020204030204" pitchFamily="34" charset="0"/>
                        </a:rPr>
                        <a:t>n/a</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900" b="0">
                          <a:solidFill>
                            <a:srgbClr val="000000"/>
                          </a:solidFill>
                          <a:effectLst/>
                          <a:latin typeface="Calibri" panose="020F0502020204030204" pitchFamily="34" charset="0"/>
                        </a:rPr>
                        <a:t>0</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900" b="0">
                          <a:solidFill>
                            <a:srgbClr val="000000"/>
                          </a:solidFill>
                          <a:effectLst/>
                          <a:latin typeface="Calibri" panose="020F0502020204030204" pitchFamily="34" charset="0"/>
                        </a:rPr>
                        <a:t>0000</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900" b="0">
                          <a:effectLst/>
                          <a:latin typeface="Calibri" panose="020F0502020204030204" pitchFamily="34" charset="0"/>
                        </a:rPr>
                        <a:t>0</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rtl="0" fontAlgn="ctr"/>
                      <a:r>
                        <a:rPr lang="en-US" sz="900" b="0" dirty="0">
                          <a:effectLst/>
                          <a:latin typeface="Calibri" panose="020F0502020204030204" pitchFamily="34" charset="0"/>
                        </a:rPr>
                        <a:t>Connector </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solidFill>
                            <a:srgbClr val="000000"/>
                          </a:solidFill>
                          <a:effectLst/>
                          <a:latin typeface="Calibri" panose="020F0502020204030204" pitchFamily="34" charset="0"/>
                        </a:rPr>
                        <a:t>3</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900" b="0">
                          <a:effectLst/>
                          <a:latin typeface="Calibri" panose="020F0502020204030204" pitchFamily="34" charset="0"/>
                        </a:rPr>
                        <a:t>33400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r>
              <a:tr h="343416">
                <a:tc>
                  <a:txBody>
                    <a:bodyPr/>
                    <a:lstStyle/>
                    <a:p>
                      <a:pPr algn="ctr" rtl="0" fontAlgn="ctr"/>
                      <a:r>
                        <a:rPr lang="en-US" sz="900" b="0" i="1">
                          <a:effectLst/>
                          <a:latin typeface="Calibri" panose="020F0502020204030204" pitchFamily="34" charset="0"/>
                        </a:rPr>
                        <a:t>n/a</a:t>
                      </a:r>
                    </a:p>
                  </a:txBody>
                  <a:tcPr marL="12667" marR="1266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7B7"/>
                    </a:solidFill>
                  </a:tcPr>
                </a:tc>
                <a:tc>
                  <a:txBody>
                    <a:bodyPr/>
                    <a:lstStyle/>
                    <a:p>
                      <a:pPr algn="ctr" rtl="0" fontAlgn="ctr"/>
                      <a:r>
                        <a:rPr lang="en-US" sz="900" b="0" i="1">
                          <a:effectLst/>
                          <a:latin typeface="Calibri" panose="020F0502020204030204" pitchFamily="34" charset="0"/>
                        </a:rPr>
                        <a:t>n/a</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7B7"/>
                    </a:solidFill>
                  </a:tcPr>
                </a:tc>
                <a:tc>
                  <a:txBody>
                    <a:bodyPr/>
                    <a:lstStyle/>
                    <a:p>
                      <a:pPr algn="ctr" rtl="0" fontAlgn="ctr"/>
                      <a:r>
                        <a:rPr lang="en-US" sz="900" b="0">
                          <a:solidFill>
                            <a:srgbClr val="000000"/>
                          </a:solidFill>
                          <a:effectLst/>
                          <a:latin typeface="Calibri" panose="020F0502020204030204" pitchFamily="34" charset="0"/>
                        </a:rPr>
                        <a:t>0</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7B7"/>
                    </a:solidFill>
                  </a:tcPr>
                </a:tc>
                <a:tc>
                  <a:txBody>
                    <a:bodyPr/>
                    <a:lstStyle/>
                    <a:p>
                      <a:pPr algn="ctr" rtl="0" fontAlgn="ctr"/>
                      <a:r>
                        <a:rPr lang="en-US" sz="900" b="0">
                          <a:effectLst/>
                          <a:latin typeface="Calibri" panose="020F0502020204030204" pitchFamily="34" charset="0"/>
                        </a:rPr>
                        <a:t>0000</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7B7"/>
                    </a:solidFill>
                  </a:tcPr>
                </a:tc>
                <a:tc>
                  <a:txBody>
                    <a:bodyPr/>
                    <a:lstStyle/>
                    <a:p>
                      <a:pPr algn="ctr" rtl="0" fontAlgn="ctr"/>
                      <a:r>
                        <a:rPr lang="en-US" sz="900" b="0">
                          <a:effectLst/>
                          <a:latin typeface="Calibri" panose="020F0502020204030204" pitchFamily="34" charset="0"/>
                        </a:rPr>
                        <a:t>0</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7B7"/>
                    </a:solidFill>
                  </a:tcPr>
                </a:tc>
                <a:tc>
                  <a:txBody>
                    <a:bodyPr/>
                    <a:lstStyle/>
                    <a:p>
                      <a:pPr rtl="0" fontAlgn="ctr"/>
                      <a:r>
                        <a:rPr lang="en-US" sz="900" b="0" dirty="0">
                          <a:effectLst/>
                          <a:latin typeface="Calibri" panose="020F0502020204030204" pitchFamily="34" charset="0"/>
                        </a:rPr>
                        <a:t>Sink/Rise (Emergence or disappearance of a </a:t>
                      </a:r>
                      <a:r>
                        <a:rPr lang="en-US" sz="900" b="0" dirty="0" err="1">
                          <a:effectLst/>
                          <a:latin typeface="Calibri" panose="020F0502020204030204" pitchFamily="34" charset="0"/>
                        </a:rPr>
                        <a:t>drainge</a:t>
                      </a:r>
                      <a:r>
                        <a:rPr lang="en-US" sz="900" b="0" dirty="0">
                          <a:effectLst/>
                          <a:latin typeface="Calibri" panose="020F0502020204030204" pitchFamily="34" charset="0"/>
                        </a:rPr>
                        <a:t> in karst landscape)</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2E9"/>
                    </a:solidFill>
                  </a:tcPr>
                </a:tc>
                <a:tc>
                  <a:txBody>
                    <a:bodyPr/>
                    <a:lstStyle/>
                    <a:p>
                      <a:pPr algn="ctr" rtl="0" fontAlgn="ctr"/>
                      <a:r>
                        <a:rPr lang="en-US" sz="900" b="0" dirty="0">
                          <a:effectLst/>
                          <a:latin typeface="Calibri" panose="020F0502020204030204" pitchFamily="34" charset="0"/>
                        </a:rPr>
                        <a:t>2</a:t>
                      </a:r>
                    </a:p>
                  </a:txBody>
                  <a:tcPr marL="12667" marR="1266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2E9"/>
                    </a:solidFill>
                  </a:tcPr>
                </a:tc>
                <a:tc>
                  <a:txBody>
                    <a:bodyPr/>
                    <a:lstStyle/>
                    <a:p>
                      <a:pPr algn="ctr" rtl="0" fontAlgn="ctr"/>
                      <a:r>
                        <a:rPr lang="en-US" sz="900" b="0" dirty="0">
                          <a:effectLst/>
                          <a:latin typeface="Calibri" panose="020F0502020204030204" pitchFamily="34" charset="0"/>
                        </a:rPr>
                        <a:t>45000</a:t>
                      </a:r>
                    </a:p>
                  </a:txBody>
                  <a:tcPr marL="12667" marR="1266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2E9"/>
                    </a:solidFill>
                  </a:tcPr>
                </a:tc>
              </a:tr>
            </a:tbl>
          </a:graphicData>
        </a:graphic>
      </p:graphicFrame>
    </p:spTree>
    <p:extLst>
      <p:ext uri="{BB962C8B-B14F-4D97-AF65-F5344CB8AC3E}">
        <p14:creationId xmlns:p14="http://schemas.microsoft.com/office/powerpoint/2010/main" val="31310484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14400"/>
          </a:xfrm>
        </p:spPr>
        <p:txBody>
          <a:bodyPr lIns="457200" rIns="182880" bIns="182880" anchor="ctr" anchorCtr="0"/>
          <a:lstStyle/>
          <a:p>
            <a:r>
              <a:rPr lang="en-US" altLang="en-US" dirty="0" err="1" smtClean="0">
                <a:latin typeface="Goudy Old Style" panose="02020502050305020303" pitchFamily="18" charset="0"/>
              </a:rPr>
              <a:t>Ele</a:t>
            </a:r>
            <a:r>
              <a:rPr lang="en-US" altLang="en-US" dirty="0" smtClean="0">
                <a:latin typeface="Goudy Old Style" panose="02020502050305020303" pitchFamily="18" charset="0"/>
              </a:rPr>
              <a:t>-Hydro </a:t>
            </a:r>
            <a:r>
              <a:rPr lang="en-US" altLang="en-US" dirty="0">
                <a:latin typeface="Goudy Old Style" panose="02020502050305020303" pitchFamily="18" charset="0"/>
              </a:rPr>
              <a:t>Data Dictionary </a:t>
            </a:r>
            <a:r>
              <a:rPr lang="en-US" altLang="en-US" sz="2400" dirty="0">
                <a:latin typeface="Goudy Old Style" panose="02020502050305020303" pitchFamily="18" charset="0"/>
              </a:rPr>
              <a:t>(</a:t>
            </a:r>
            <a:r>
              <a:rPr lang="en-US" altLang="en-US" sz="2400" dirty="0" smtClean="0">
                <a:latin typeface="Goudy Old Style" panose="02020502050305020303" pitchFamily="18" charset="0"/>
              </a:rPr>
              <a:t>excerpts, </a:t>
            </a:r>
            <a:r>
              <a:rPr lang="en-US" altLang="en-US" sz="2400" dirty="0">
                <a:latin typeface="Goudy Old Style" panose="02020502050305020303" pitchFamily="18" charset="0"/>
              </a:rPr>
              <a:t>draft</a:t>
            </a:r>
            <a:r>
              <a:rPr lang="en-US" altLang="en-US" sz="2400" dirty="0" smtClean="0">
                <a:latin typeface="Goudy Old Style" panose="02020502050305020303" pitchFamily="18" charset="0"/>
              </a:rPr>
              <a:t>)</a:t>
            </a:r>
            <a:endParaRPr lang="en-US" sz="2400" dirty="0">
              <a:latin typeface="Goudy Old Style" panose="02020502050305020303" pitchFamily="18" charset="0"/>
            </a:endParaRPr>
          </a:p>
        </p:txBody>
      </p:sp>
      <p:graphicFrame>
        <p:nvGraphicFramePr>
          <p:cNvPr id="11" name="Table 10"/>
          <p:cNvGraphicFramePr>
            <a:graphicFrameLocks noGrp="1"/>
          </p:cNvGraphicFramePr>
          <p:nvPr>
            <p:extLst/>
          </p:nvPr>
        </p:nvGraphicFramePr>
        <p:xfrm>
          <a:off x="342900" y="809420"/>
          <a:ext cx="8458196" cy="5323405"/>
        </p:xfrm>
        <a:graphic>
          <a:graphicData uri="http://schemas.openxmlformats.org/drawingml/2006/table">
            <a:tbl>
              <a:tblPr/>
              <a:tblGrid>
                <a:gridCol w="818535"/>
                <a:gridCol w="2800963"/>
                <a:gridCol w="473178"/>
                <a:gridCol w="363793"/>
                <a:gridCol w="458429"/>
                <a:gridCol w="2438400"/>
                <a:gridCol w="685800"/>
                <a:gridCol w="419098"/>
              </a:tblGrid>
              <a:tr h="150178">
                <a:tc gridSpan="8">
                  <a:txBody>
                    <a:bodyPr/>
                    <a:lstStyle/>
                    <a:p>
                      <a:pPr algn="ctr" rtl="0" fontAlgn="ctr"/>
                      <a:r>
                        <a:rPr lang="en-US" sz="1000" b="1" dirty="0" smtClean="0">
                          <a:solidFill>
                            <a:schemeClr val="bg1"/>
                          </a:solidFill>
                          <a:effectLst/>
                          <a:latin typeface="Calibri" panose="020F0502020204030204" pitchFamily="34" charset="0"/>
                        </a:rPr>
                        <a:t>POLYGONS</a:t>
                      </a:r>
                      <a:endParaRPr lang="en-US" sz="1000" b="1" dirty="0">
                        <a:solidFill>
                          <a:schemeClr val="bg1"/>
                        </a:solidFill>
                        <a:effectLst/>
                        <a:latin typeface="Calibri" panose="020F0502020204030204" pitchFamily="34" charset="0"/>
                      </a:endParaRPr>
                    </a:p>
                  </a:txBody>
                  <a:tcPr marL="12381" marR="12381"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0355">
                <a:tc>
                  <a:txBody>
                    <a:bodyPr/>
                    <a:lstStyle/>
                    <a:p>
                      <a:pPr algn="ctr" rtl="0" fontAlgn="ctr"/>
                      <a:r>
                        <a:rPr lang="en-US" sz="1000" b="1">
                          <a:solidFill>
                            <a:schemeClr val="bg1"/>
                          </a:solidFill>
                          <a:effectLst/>
                          <a:latin typeface="Calibri" panose="020F0502020204030204" pitchFamily="34" charset="0"/>
                        </a:rPr>
                        <a:t>Feature Topology</a:t>
                      </a:r>
                    </a:p>
                  </a:txBody>
                  <a:tcPr marL="12381" marR="12381"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a:solidFill>
                            <a:schemeClr val="bg1"/>
                          </a:solidFill>
                          <a:effectLst/>
                          <a:latin typeface="Calibri" panose="020F0502020204030204" pitchFamily="34" charset="0"/>
                        </a:rPr>
                        <a:t>Elevation Description</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a:solidFill>
                            <a:schemeClr val="bg1"/>
                          </a:solidFill>
                          <a:effectLst/>
                          <a:latin typeface="Calibri" panose="020F0502020204030204" pitchFamily="34" charset="0"/>
                        </a:rPr>
                        <a:t>EClass</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err="1">
                          <a:solidFill>
                            <a:schemeClr val="bg1"/>
                          </a:solidFill>
                          <a:effectLst/>
                          <a:latin typeface="Calibri" panose="020F0502020204030204" pitchFamily="34" charset="0"/>
                        </a:rPr>
                        <a:t>EType</a:t>
                      </a:r>
                      <a:endParaRPr lang="en-US" sz="1000" b="1" dirty="0">
                        <a:solidFill>
                          <a:schemeClr val="bg1"/>
                        </a:solidFill>
                        <a:effectLst/>
                        <a:latin typeface="Calibri" panose="020F0502020204030204" pitchFamily="34" charset="0"/>
                      </a:endParaRP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err="1">
                          <a:solidFill>
                            <a:schemeClr val="bg1"/>
                          </a:solidFill>
                          <a:effectLst/>
                          <a:latin typeface="Calibri" panose="020F0502020204030204" pitchFamily="34" charset="0"/>
                        </a:rPr>
                        <a:t>SFType</a:t>
                      </a:r>
                      <a:endParaRPr lang="en-US" sz="1000" b="1" dirty="0">
                        <a:solidFill>
                          <a:schemeClr val="bg1"/>
                        </a:solidFill>
                        <a:effectLst/>
                        <a:latin typeface="Calibri" panose="020F0502020204030204" pitchFamily="34" charset="0"/>
                      </a:endParaRP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a:solidFill>
                            <a:schemeClr val="bg1"/>
                          </a:solidFill>
                          <a:effectLst/>
                          <a:latin typeface="Calibri" panose="020F0502020204030204" pitchFamily="34" charset="0"/>
                        </a:rPr>
                        <a:t>NHD Description</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err="1">
                          <a:solidFill>
                            <a:schemeClr val="bg1"/>
                          </a:solidFill>
                          <a:effectLst/>
                          <a:latin typeface="Calibri" panose="020F0502020204030204" pitchFamily="34" charset="0"/>
                        </a:rPr>
                        <a:t>FGroup</a:t>
                      </a:r>
                      <a:endParaRPr lang="en-US" sz="1000" b="1" dirty="0">
                        <a:solidFill>
                          <a:schemeClr val="bg1"/>
                        </a:solidFill>
                        <a:effectLst/>
                        <a:latin typeface="Calibri" panose="020F0502020204030204" pitchFamily="34" charset="0"/>
                      </a:endParaRP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c>
                  <a:txBody>
                    <a:bodyPr/>
                    <a:lstStyle/>
                    <a:p>
                      <a:pPr algn="ctr" rtl="0" fontAlgn="ctr"/>
                      <a:r>
                        <a:rPr lang="en-US" sz="1000" b="1" dirty="0" err="1">
                          <a:solidFill>
                            <a:schemeClr val="bg1"/>
                          </a:solidFill>
                          <a:effectLst/>
                          <a:latin typeface="Calibri" panose="020F0502020204030204" pitchFamily="34" charset="0"/>
                        </a:rPr>
                        <a:t>FCode</a:t>
                      </a:r>
                      <a:endParaRPr lang="en-US" sz="1000" b="1" dirty="0">
                        <a:solidFill>
                          <a:schemeClr val="bg1"/>
                        </a:solidFill>
                        <a:effectLst/>
                        <a:latin typeface="Calibri" panose="020F0502020204030204" pitchFamily="34" charset="0"/>
                      </a:endParaRP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B0748"/>
                    </a:solidFill>
                  </a:tcPr>
                </a:tc>
              </a:tr>
              <a:tr h="240284">
                <a:tc>
                  <a:txBody>
                    <a:bodyPr/>
                    <a:lstStyle/>
                    <a:p>
                      <a:pPr algn="ctr" rtl="0" fontAlgn="ctr"/>
                      <a:r>
                        <a:rPr lang="en-US" sz="800" dirty="0">
                          <a:solidFill>
                            <a:srgbClr val="000000"/>
                          </a:solidFill>
                          <a:effectLst/>
                          <a:latin typeface="Calibri" panose="020F0502020204030204" pitchFamily="34" charset="0"/>
                        </a:rPr>
                        <a:t>Point, Line, or Polygon</a:t>
                      </a:r>
                    </a:p>
                  </a:txBody>
                  <a:tcPr marL="12381" marR="12381" marT="0" marB="0" anchor="ctr">
                    <a:lnL w="9525"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rtl="0" fontAlgn="ctr"/>
                      <a:r>
                        <a:rPr lang="en-US" sz="800" dirty="0">
                          <a:effectLst/>
                          <a:latin typeface="Calibri" panose="020F0502020204030204" pitchFamily="34" charset="0"/>
                        </a:rPr>
                        <a:t>Dam/Weir (LARGE; also use Centerline as centerline)</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3</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1004</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tbd</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rtl="0" fontAlgn="ctr"/>
                      <a:r>
                        <a:rPr lang="en-US" sz="800" dirty="0">
                          <a:effectLst/>
                          <a:latin typeface="Calibri" panose="020F0502020204030204" pitchFamily="34" charset="0"/>
                        </a:rPr>
                        <a:t>Dam/Weir (LARGE; also use Artificial Path as centerline)</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dirty="0">
                          <a:solidFill>
                            <a:srgbClr val="000000"/>
                          </a:solidFill>
                          <a:effectLst/>
                          <a:latin typeface="Calibri" panose="020F0502020204030204" pitchFamily="34" charset="0"/>
                        </a:rPr>
                        <a:t>4</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34300</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r>
              <a:tr h="240284">
                <a:tc>
                  <a:txBody>
                    <a:bodyPr/>
                    <a:lstStyle/>
                    <a:p>
                      <a:pPr algn="ctr" rtl="0" fontAlgn="ctr"/>
                      <a:r>
                        <a:rPr lang="en-US" sz="800" dirty="0">
                          <a:solidFill>
                            <a:srgbClr val="000000"/>
                          </a:solidFill>
                          <a:effectLst/>
                          <a:latin typeface="Calibri" panose="020F0502020204030204" pitchFamily="34" charset="0"/>
                        </a:rPr>
                        <a:t>Line or Polygon</a:t>
                      </a:r>
                    </a:p>
                  </a:txBody>
                  <a:tcPr marL="12381" marR="12381" marT="0" marB="0" anchor="ctr">
                    <a:lnL w="9525"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rtl="0" fontAlgn="ctr"/>
                      <a:r>
                        <a:rPr lang="en-US" sz="800" dirty="0">
                          <a:effectLst/>
                          <a:latin typeface="Calibri" panose="020F0502020204030204" pitchFamily="34" charset="0"/>
                        </a:rPr>
                        <a:t>Canal/Ditch (Wide, depicted as </a:t>
                      </a:r>
                      <a:r>
                        <a:rPr lang="en-US" sz="800" dirty="0" err="1">
                          <a:effectLst/>
                          <a:latin typeface="Calibri" panose="020F0502020204030204" pitchFamily="34" charset="0"/>
                        </a:rPr>
                        <a:t>doubleline</a:t>
                      </a:r>
                      <a:r>
                        <a:rPr lang="en-US" sz="800" dirty="0">
                          <a:effectLst/>
                          <a:latin typeface="Calibri" panose="020F0502020204030204" pitchFamily="34" charset="0"/>
                        </a:rPr>
                        <a:t> with centerline)</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1</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1102</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tbd</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rtl="0" fontAlgn="ctr"/>
                      <a:r>
                        <a:rPr lang="en-US" sz="800">
                          <a:effectLst/>
                          <a:latin typeface="Calibri" panose="020F0502020204030204" pitchFamily="34" charset="0"/>
                        </a:rPr>
                        <a:t>Canal/Ditch (Wide, depicted as doubleline with Artificial Path as centerline)</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solidFill>
                            <a:srgbClr val="000000"/>
                          </a:solidFill>
                          <a:effectLst/>
                          <a:latin typeface="Calibri" panose="020F0502020204030204" pitchFamily="34" charset="0"/>
                        </a:rPr>
                        <a:t>4</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33600</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r>
              <a:tr h="234024">
                <a:tc>
                  <a:txBody>
                    <a:bodyPr/>
                    <a:lstStyle/>
                    <a:p>
                      <a:pPr algn="ctr" rtl="0" fontAlgn="ctr"/>
                      <a:r>
                        <a:rPr lang="en-US" sz="800" dirty="0">
                          <a:solidFill>
                            <a:srgbClr val="000000"/>
                          </a:solidFill>
                          <a:effectLst/>
                          <a:latin typeface="Calibri" panose="020F0502020204030204" pitchFamily="34" charset="0"/>
                        </a:rPr>
                        <a:t>Line or Polygon</a:t>
                      </a:r>
                    </a:p>
                  </a:txBody>
                  <a:tcPr marL="12381" marR="12381" marT="0" marB="0" anchor="ctr">
                    <a:lnL w="9525"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rtl="0" fontAlgn="ctr"/>
                      <a:r>
                        <a:rPr lang="en-US" sz="800" dirty="0">
                          <a:effectLst/>
                          <a:latin typeface="Calibri" panose="020F0502020204030204" pitchFamily="34" charset="0"/>
                        </a:rPr>
                        <a:t>Spillway (LARGE; also use Spillway Line as centerline)</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1</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1104</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tbd</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rtl="0" fontAlgn="ctr"/>
                      <a:r>
                        <a:rPr lang="en-US" sz="800">
                          <a:effectLst/>
                          <a:latin typeface="Calibri" panose="020F0502020204030204" pitchFamily="34" charset="0"/>
                        </a:rPr>
                        <a:t>Spillway (LARGE; also use Artificial Path as centerline)</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solidFill>
                            <a:srgbClr val="000000"/>
                          </a:solidFill>
                          <a:effectLst/>
                          <a:latin typeface="Calibri" panose="020F0502020204030204" pitchFamily="34" charset="0"/>
                        </a:rPr>
                        <a:t>4</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45500</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r>
              <a:tr h="234024">
                <a:tc>
                  <a:txBody>
                    <a:bodyPr/>
                    <a:lstStyle/>
                    <a:p>
                      <a:pPr algn="ctr" rtl="0" fontAlgn="ctr"/>
                      <a:r>
                        <a:rPr lang="en-US" sz="800" dirty="0">
                          <a:solidFill>
                            <a:srgbClr val="000000"/>
                          </a:solidFill>
                          <a:effectLst/>
                          <a:latin typeface="Calibri" panose="020F0502020204030204" pitchFamily="34" charset="0"/>
                        </a:rPr>
                        <a:t>Always Polygon</a:t>
                      </a:r>
                    </a:p>
                  </a:txBody>
                  <a:tcPr marL="12381" marR="12381" marT="0" marB="0" anchor="ctr">
                    <a:lnL w="9525"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rtl="0" fontAlgn="ctr"/>
                      <a:r>
                        <a:rPr lang="en-US" sz="800" dirty="0">
                          <a:effectLst/>
                          <a:latin typeface="Calibri" panose="020F0502020204030204" pitchFamily="34" charset="0"/>
                        </a:rPr>
                        <a:t>Lake/Pond(use Centerline as centerline)</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1</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1106</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tbd</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rtl="0" fontAlgn="ctr"/>
                      <a:r>
                        <a:rPr lang="en-US" sz="800">
                          <a:effectLst/>
                          <a:latin typeface="Calibri" panose="020F0502020204030204" pitchFamily="34" charset="0"/>
                        </a:rPr>
                        <a:t>Lake/Pond (use Artificial Path as centerline)</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solidFill>
                            <a:srgbClr val="000000"/>
                          </a:solidFill>
                          <a:effectLst/>
                          <a:latin typeface="Calibri" panose="020F0502020204030204" pitchFamily="34" charset="0"/>
                        </a:rPr>
                        <a:t>5</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39000</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r>
              <a:tr h="240284">
                <a:tc rowSpan="2">
                  <a:txBody>
                    <a:bodyPr/>
                    <a:lstStyle/>
                    <a:p>
                      <a:pPr algn="ctr" rtl="0" fontAlgn="ctr"/>
                      <a:r>
                        <a:rPr lang="en-US" sz="800" dirty="0">
                          <a:solidFill>
                            <a:srgbClr val="000000"/>
                          </a:solidFill>
                          <a:effectLst/>
                          <a:latin typeface="Calibri" panose="020F0502020204030204" pitchFamily="34" charset="0"/>
                        </a:rPr>
                        <a:t>Always Polygon</a:t>
                      </a:r>
                    </a:p>
                  </a:txBody>
                  <a:tcPr marL="12381" marR="12381" marT="0" marB="0" anchor="ctr">
                    <a:lnL w="9525" cap="flat" cmpd="sng" algn="ctr">
                      <a:no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AEEF3"/>
                    </a:solidFill>
                  </a:tcPr>
                </a:tc>
                <a:tc>
                  <a:txBody>
                    <a:bodyPr/>
                    <a:lstStyle/>
                    <a:p>
                      <a:pPr rtl="0" fontAlgn="ctr"/>
                      <a:r>
                        <a:rPr lang="en-US" sz="800" dirty="0">
                          <a:effectLst/>
                          <a:latin typeface="Calibri" panose="020F0502020204030204" pitchFamily="34" charset="0"/>
                        </a:rPr>
                        <a:t>River (Wide, 2D, depicted as </a:t>
                      </a:r>
                      <a:r>
                        <a:rPr lang="en-US" sz="800" dirty="0" err="1">
                          <a:effectLst/>
                          <a:latin typeface="Calibri" panose="020F0502020204030204" pitchFamily="34" charset="0"/>
                        </a:rPr>
                        <a:t>doubleline</a:t>
                      </a:r>
                      <a:r>
                        <a:rPr lang="en-US" sz="800" dirty="0">
                          <a:effectLst/>
                          <a:latin typeface="Calibri" panose="020F0502020204030204" pitchFamily="34" charset="0"/>
                        </a:rPr>
                        <a:t> with centerline)</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AEEF3"/>
                    </a:solidFill>
                  </a:tcPr>
                </a:tc>
                <a:tc rowSpan="2">
                  <a:txBody>
                    <a:bodyPr/>
                    <a:lstStyle/>
                    <a:p>
                      <a:pPr algn="ctr" rtl="0" fontAlgn="ctr"/>
                      <a:r>
                        <a:rPr lang="en-US" sz="800">
                          <a:effectLst/>
                          <a:latin typeface="Calibri" panose="020F0502020204030204" pitchFamily="34" charset="0"/>
                        </a:rPr>
                        <a:t>1</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AEEF3"/>
                    </a:solidFill>
                  </a:tcPr>
                </a:tc>
                <a:tc rowSpan="2">
                  <a:txBody>
                    <a:bodyPr/>
                    <a:lstStyle/>
                    <a:p>
                      <a:pPr algn="ctr" rtl="0" fontAlgn="ctr"/>
                      <a:r>
                        <a:rPr lang="en-US" sz="800">
                          <a:effectLst/>
                          <a:latin typeface="Calibri" panose="020F0502020204030204" pitchFamily="34" charset="0"/>
                        </a:rPr>
                        <a:t>1107</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AEEF3"/>
                    </a:solidFill>
                  </a:tcPr>
                </a:tc>
                <a:tc>
                  <a:txBody>
                    <a:bodyPr/>
                    <a:lstStyle/>
                    <a:p>
                      <a:pPr algn="ctr" rtl="0" fontAlgn="ctr"/>
                      <a:r>
                        <a:rPr lang="en-US" sz="800" i="1">
                          <a:effectLst/>
                          <a:latin typeface="Calibri" panose="020F0502020204030204" pitchFamily="34" charset="0"/>
                        </a:rPr>
                        <a:t>tbd</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rtl="0" fontAlgn="ctr"/>
                      <a:r>
                        <a:rPr lang="en-US" sz="800" dirty="0">
                          <a:effectLst/>
                          <a:latin typeface="Calibri" panose="020F0502020204030204" pitchFamily="34" charset="0"/>
                        </a:rPr>
                        <a:t>Stream/River (Wide, depicted as </a:t>
                      </a:r>
                      <a:r>
                        <a:rPr lang="en-US" sz="800" dirty="0" err="1">
                          <a:effectLst/>
                          <a:latin typeface="Calibri" panose="020F0502020204030204" pitchFamily="34" charset="0"/>
                        </a:rPr>
                        <a:t>doubleline</a:t>
                      </a:r>
                      <a:r>
                        <a:rPr lang="en-US" sz="800" dirty="0">
                          <a:effectLst/>
                          <a:latin typeface="Calibri" panose="020F0502020204030204" pitchFamily="34" charset="0"/>
                        </a:rPr>
                        <a:t> with Artificial Path as centerline)</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solidFill>
                            <a:srgbClr val="000000"/>
                          </a:solidFill>
                          <a:effectLst/>
                          <a:latin typeface="Calibri" panose="020F0502020204030204" pitchFamily="34" charset="0"/>
                        </a:rPr>
                        <a:t>4</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46000</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r>
              <a:tr h="351037">
                <a:tc vMerge="1">
                  <a:txBody>
                    <a:bodyPr/>
                    <a:lstStyle/>
                    <a:p>
                      <a:endParaRPr lang="en-US"/>
                    </a:p>
                  </a:txBody>
                  <a:tcPr/>
                </a:tc>
                <a:tc>
                  <a:txBody>
                    <a:bodyPr/>
                    <a:lstStyle/>
                    <a:p>
                      <a:pPr rtl="0" fontAlgn="ctr"/>
                      <a:r>
                        <a:rPr lang="en-US" sz="800" dirty="0">
                          <a:effectLst/>
                          <a:latin typeface="Calibri" panose="020F0502020204030204" pitchFamily="34" charset="0"/>
                        </a:rPr>
                        <a:t>--&gt; If wide, and braided or with numerous islands, the centerline should follow the apparent "Main Channel"</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AEEF3"/>
                    </a:solidFill>
                  </a:tcPr>
                </a:tc>
                <a:tc vMerge="1">
                  <a:txBody>
                    <a:bodyPr/>
                    <a:lstStyle/>
                    <a:p>
                      <a:endParaRPr lang="en-US" dirty="0"/>
                    </a:p>
                  </a:txBody>
                  <a:tcPr/>
                </a:tc>
                <a:tc vMerge="1">
                  <a:txBody>
                    <a:bodyPr/>
                    <a:lstStyle/>
                    <a:p>
                      <a:endParaRPr lang="en-US"/>
                    </a:p>
                  </a:txBody>
                  <a:tcPr/>
                </a:tc>
                <a:tc>
                  <a:txBody>
                    <a:bodyPr/>
                    <a:lstStyle/>
                    <a:p>
                      <a:pPr algn="ctr" rtl="0" fontAlgn="ctr"/>
                      <a:r>
                        <a:rPr lang="en-US" sz="800" i="1">
                          <a:effectLst/>
                          <a:latin typeface="Calibri" panose="020F0502020204030204" pitchFamily="34" charset="0"/>
                        </a:rPr>
                        <a:t>tbd</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rtl="0" fontAlgn="ctr"/>
                      <a:r>
                        <a:rPr lang="en-US" sz="800">
                          <a:effectLst/>
                          <a:latin typeface="Calibri" panose="020F0502020204030204" pitchFamily="34" charset="0"/>
                        </a:rPr>
                        <a:t>Area of Complex Channel (very complex wide 2D "river"; main channel identified with Artificial Path centerline)</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solidFill>
                            <a:srgbClr val="000000"/>
                          </a:solidFill>
                          <a:effectLst/>
                          <a:latin typeface="Calibri" panose="020F0502020204030204" pitchFamily="34" charset="0"/>
                        </a:rPr>
                        <a:t>4</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53700</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r>
              <a:tr h="234024">
                <a:tc>
                  <a:txBody>
                    <a:bodyPr/>
                    <a:lstStyle/>
                    <a:p>
                      <a:pPr algn="ctr" rtl="0" fontAlgn="ctr"/>
                      <a:r>
                        <a:rPr lang="en-US" sz="800">
                          <a:solidFill>
                            <a:srgbClr val="000000"/>
                          </a:solidFill>
                          <a:effectLst/>
                          <a:latin typeface="Calibri" panose="020F0502020204030204" pitchFamily="34" charset="0"/>
                        </a:rPr>
                        <a:t>Always Polygon</a:t>
                      </a:r>
                    </a:p>
                  </a:txBody>
                  <a:tcPr marL="12381" marR="12381" marT="0" marB="0" anchor="ctr">
                    <a:lnL w="9525"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rtl="0" fontAlgn="ctr"/>
                      <a:r>
                        <a:rPr lang="en-US" sz="800" dirty="0">
                          <a:effectLst/>
                          <a:latin typeface="Calibri" panose="020F0502020204030204" pitchFamily="34" charset="0"/>
                        </a:rPr>
                        <a:t>Reservoir (use Centerline as centerline)</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1</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1108</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tbd</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rtl="0" fontAlgn="ctr"/>
                      <a:r>
                        <a:rPr lang="en-US" sz="800">
                          <a:effectLst/>
                          <a:latin typeface="Calibri" panose="020F0502020204030204" pitchFamily="34" charset="0"/>
                        </a:rPr>
                        <a:t>Reservoir (use Artificial Path as centerline)</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solidFill>
                            <a:srgbClr val="000000"/>
                          </a:solidFill>
                          <a:effectLst/>
                          <a:latin typeface="Calibri" panose="020F0502020204030204" pitchFamily="34" charset="0"/>
                        </a:rPr>
                        <a:t>5</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43600</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r>
              <a:tr h="234024">
                <a:tc rowSpan="3">
                  <a:txBody>
                    <a:bodyPr/>
                    <a:lstStyle/>
                    <a:p>
                      <a:pPr algn="ctr" rtl="0" fontAlgn="ctr"/>
                      <a:r>
                        <a:rPr lang="en-US" sz="800" dirty="0">
                          <a:solidFill>
                            <a:srgbClr val="000000"/>
                          </a:solidFill>
                          <a:effectLst/>
                          <a:latin typeface="Calibri" panose="020F0502020204030204" pitchFamily="34" charset="0"/>
                        </a:rPr>
                        <a:t>Always Polygon</a:t>
                      </a:r>
                    </a:p>
                  </a:txBody>
                  <a:tcPr marL="12381" marR="12381" marT="0" marB="0" anchor="ctr">
                    <a:lnL w="9525"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rowSpan="3">
                  <a:txBody>
                    <a:bodyPr/>
                    <a:lstStyle/>
                    <a:p>
                      <a:pPr rtl="0" fontAlgn="ctr"/>
                      <a:r>
                        <a:rPr lang="en-US" sz="800" dirty="0">
                          <a:effectLst/>
                          <a:latin typeface="Calibri" panose="020F0502020204030204" pitchFamily="34" charset="0"/>
                        </a:rPr>
                        <a:t>Boundary Waterbody</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rowSpan="3">
                  <a:txBody>
                    <a:bodyPr/>
                    <a:lstStyle/>
                    <a:p>
                      <a:pPr algn="ctr" rtl="0" fontAlgn="ctr"/>
                      <a:r>
                        <a:rPr lang="en-US" sz="800" dirty="0">
                          <a:effectLst/>
                          <a:latin typeface="Calibri" panose="020F0502020204030204" pitchFamily="34" charset="0"/>
                        </a:rPr>
                        <a:t>1</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rowSpan="3">
                  <a:txBody>
                    <a:bodyPr/>
                    <a:lstStyle/>
                    <a:p>
                      <a:pPr algn="ctr" rtl="0" fontAlgn="ctr"/>
                      <a:r>
                        <a:rPr lang="en-US" sz="800" dirty="0">
                          <a:effectLst/>
                          <a:latin typeface="Calibri" panose="020F0502020204030204" pitchFamily="34" charset="0"/>
                        </a:rPr>
                        <a:t>1111</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tbd</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rtl="0" fontAlgn="ctr"/>
                      <a:r>
                        <a:rPr lang="en-US" sz="800">
                          <a:effectLst/>
                          <a:latin typeface="Calibri" panose="020F0502020204030204" pitchFamily="34" charset="0"/>
                        </a:rPr>
                        <a:t>--&gt; IF Sea/Ocean</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solidFill>
                            <a:srgbClr val="000000"/>
                          </a:solidFill>
                          <a:effectLst/>
                          <a:latin typeface="Calibri" panose="020F0502020204030204" pitchFamily="34" charset="0"/>
                        </a:rPr>
                        <a:t>4</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44500</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r>
              <a:tr h="23402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ctr"/>
                      <a:r>
                        <a:rPr lang="en-US" sz="800" i="1">
                          <a:effectLst/>
                          <a:latin typeface="Calibri" panose="020F0502020204030204" pitchFamily="34" charset="0"/>
                        </a:rPr>
                        <a:t>tbd</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rtl="0" fontAlgn="ctr"/>
                      <a:r>
                        <a:rPr lang="en-US" sz="800">
                          <a:effectLst/>
                          <a:latin typeface="Calibri" panose="020F0502020204030204" pitchFamily="34" charset="0"/>
                        </a:rPr>
                        <a:t>--&gt; IF Stream/River</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solidFill>
                            <a:srgbClr val="000000"/>
                          </a:solidFill>
                          <a:effectLst/>
                          <a:latin typeface="Calibri" panose="020F0502020204030204" pitchFamily="34" charset="0"/>
                        </a:rPr>
                        <a:t>4</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46000</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r>
              <a:tr h="23402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ctr"/>
                      <a:r>
                        <a:rPr lang="en-US" sz="800" i="1" dirty="0" err="1">
                          <a:effectLst/>
                          <a:latin typeface="Calibri" panose="020F0502020204030204" pitchFamily="34" charset="0"/>
                        </a:rPr>
                        <a:t>tbd</a:t>
                      </a:r>
                      <a:endParaRPr lang="en-US" sz="800" i="1" dirty="0">
                        <a:effectLst/>
                        <a:latin typeface="Calibri" panose="020F0502020204030204" pitchFamily="34" charset="0"/>
                      </a:endParaRP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rtl="0" fontAlgn="ctr"/>
                      <a:r>
                        <a:rPr lang="en-US" sz="800" dirty="0">
                          <a:effectLst/>
                          <a:latin typeface="Calibri" panose="020F0502020204030204" pitchFamily="34" charset="0"/>
                        </a:rPr>
                        <a:t>--&gt; IF Lake/Pond</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solidFill>
                            <a:srgbClr val="000000"/>
                          </a:solidFill>
                          <a:effectLst/>
                          <a:latin typeface="Calibri" panose="020F0502020204030204" pitchFamily="34" charset="0"/>
                        </a:rPr>
                        <a:t>5</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39000</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r>
              <a:tr h="234024">
                <a:tc rowSpan="2">
                  <a:txBody>
                    <a:bodyPr/>
                    <a:lstStyle/>
                    <a:p>
                      <a:pPr algn="ctr" rtl="0" fontAlgn="ctr"/>
                      <a:r>
                        <a:rPr lang="en-US" sz="800">
                          <a:solidFill>
                            <a:srgbClr val="000000"/>
                          </a:solidFill>
                          <a:effectLst/>
                          <a:latin typeface="Calibri" panose="020F0502020204030204" pitchFamily="34" charset="0"/>
                        </a:rPr>
                        <a:t>Always Polygon</a:t>
                      </a:r>
                    </a:p>
                  </a:txBody>
                  <a:tcPr marL="12381" marR="12381" marT="0" marB="0" anchor="ctr">
                    <a:lnL w="9525"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rowSpan="2">
                  <a:txBody>
                    <a:bodyPr/>
                    <a:lstStyle/>
                    <a:p>
                      <a:pPr rtl="0" fontAlgn="ctr"/>
                      <a:r>
                        <a:rPr lang="en-US" sz="800">
                          <a:effectLst/>
                          <a:latin typeface="Calibri" panose="020F0502020204030204" pitchFamily="34" charset="0"/>
                        </a:rPr>
                        <a:t>Bridge Deck (ANY TYPE)</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rowSpan="2">
                  <a:txBody>
                    <a:bodyPr/>
                    <a:lstStyle/>
                    <a:p>
                      <a:pPr algn="ctr" rtl="0" fontAlgn="ctr"/>
                      <a:r>
                        <a:rPr lang="en-US" sz="800" dirty="0">
                          <a:effectLst/>
                          <a:latin typeface="Calibri" panose="020F0502020204030204" pitchFamily="34" charset="0"/>
                        </a:rPr>
                        <a:t>3</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rowSpan="2">
                  <a:txBody>
                    <a:bodyPr/>
                    <a:lstStyle/>
                    <a:p>
                      <a:pPr algn="ctr" rtl="0" fontAlgn="ctr"/>
                      <a:r>
                        <a:rPr lang="en-US" sz="800" dirty="0">
                          <a:effectLst/>
                          <a:latin typeface="Calibri" panose="020F0502020204030204" pitchFamily="34" charset="0"/>
                        </a:rPr>
                        <a:t>1301</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i="1" dirty="0" err="1">
                          <a:effectLst/>
                          <a:latin typeface="Calibri" panose="020F0502020204030204" pitchFamily="34" charset="0"/>
                        </a:rPr>
                        <a:t>tbd</a:t>
                      </a:r>
                      <a:endParaRPr lang="en-US" sz="800" i="1" dirty="0">
                        <a:effectLst/>
                        <a:latin typeface="Calibri" panose="020F0502020204030204" pitchFamily="34" charset="0"/>
                      </a:endParaRP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rtl="0" fontAlgn="ctr"/>
                      <a:r>
                        <a:rPr lang="en-US" sz="800" i="1" dirty="0">
                          <a:effectLst/>
                          <a:latin typeface="Calibri" panose="020F0502020204030204" pitchFamily="34" charset="0"/>
                        </a:rPr>
                        <a:t>--&gt; IF Bridge (WATER Conveyance; very rare)</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i="1" dirty="0">
                          <a:solidFill>
                            <a:srgbClr val="000000"/>
                          </a:solidFill>
                          <a:effectLst/>
                          <a:latin typeface="Calibri" panose="020F0502020204030204" pitchFamily="34" charset="0"/>
                        </a:rPr>
                        <a:t>4</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c>
                  <a:txBody>
                    <a:bodyPr/>
                    <a:lstStyle/>
                    <a:p>
                      <a:pPr algn="ctr" rtl="0" fontAlgn="ctr"/>
                      <a:r>
                        <a:rPr lang="en-US" sz="800" i="1" dirty="0">
                          <a:effectLst/>
                          <a:latin typeface="Calibri" panose="020F0502020204030204" pitchFamily="34" charset="0"/>
                        </a:rPr>
                        <a:t>31800</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DAEEF3"/>
                    </a:solidFill>
                  </a:tcPr>
                </a:tc>
              </a:tr>
              <a:tr h="23402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ctr"/>
                      <a:r>
                        <a:rPr lang="en-US" sz="800" i="1" dirty="0" err="1">
                          <a:effectLst/>
                          <a:latin typeface="Calibri" panose="020F0502020204030204" pitchFamily="34" charset="0"/>
                        </a:rPr>
                        <a:t>tbd</a:t>
                      </a:r>
                      <a:endParaRPr lang="en-US" sz="800" i="1" dirty="0">
                        <a:effectLst/>
                        <a:latin typeface="Calibri" panose="020F0502020204030204" pitchFamily="34" charset="0"/>
                      </a:endParaRP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rtl="0" fontAlgn="ctr"/>
                      <a:r>
                        <a:rPr lang="en-US" sz="800" dirty="0">
                          <a:effectLst/>
                          <a:latin typeface="Calibri" panose="020F0502020204030204" pitchFamily="34" charset="0"/>
                        </a:rPr>
                        <a:t>--&gt; (else, )</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dirty="0">
                          <a:solidFill>
                            <a:srgbClr val="000000"/>
                          </a:solidFill>
                          <a:effectLst/>
                          <a:latin typeface="Calibri" panose="020F0502020204030204" pitchFamily="34" charset="0"/>
                        </a:rPr>
                        <a:t>0</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dirty="0">
                          <a:effectLst/>
                          <a:latin typeface="Calibri" panose="020F0502020204030204" pitchFamily="34" charset="0"/>
                        </a:rPr>
                        <a:t>00000</a:t>
                      </a:r>
                    </a:p>
                  </a:txBody>
                  <a:tcPr marL="12381" marR="12381" marT="0" marB="0" anchor="ctr">
                    <a:lnL w="12700" cap="flat" cmpd="sng" algn="ctr">
                      <a:solidFill>
                        <a:schemeClr val="bg2">
                          <a:lumMod val="40000"/>
                          <a:lumOff val="60000"/>
                        </a:schemeClr>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r>
              <a:tr h="234024">
                <a:tc>
                  <a:txBody>
                    <a:bodyPr/>
                    <a:lstStyle/>
                    <a:p>
                      <a:pPr algn="ctr" rtl="0" fontAlgn="ctr"/>
                      <a:r>
                        <a:rPr lang="en-US" sz="800">
                          <a:solidFill>
                            <a:srgbClr val="000000"/>
                          </a:solidFill>
                          <a:effectLst/>
                          <a:latin typeface="Calibri" panose="020F0502020204030204" pitchFamily="34" charset="0"/>
                        </a:rPr>
                        <a:t>Always Polygon</a:t>
                      </a:r>
                    </a:p>
                  </a:txBody>
                  <a:tcPr marL="12381" marR="12381"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rtl="0" fontAlgn="ctr"/>
                      <a:r>
                        <a:rPr lang="en-US" sz="800" dirty="0">
                          <a:effectLst/>
                          <a:latin typeface="Calibri" panose="020F0502020204030204" pitchFamily="34" charset="0"/>
                        </a:rPr>
                        <a:t>Swamp/Marsh Area (Reference area for Elevation)</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9</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1401</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tbd</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rtl="0" fontAlgn="ctr"/>
                      <a:r>
                        <a:rPr lang="en-US" sz="800">
                          <a:effectLst/>
                          <a:latin typeface="Calibri" panose="020F0502020204030204" pitchFamily="34" charset="0"/>
                        </a:rPr>
                        <a:t>Swamp/Marsh</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a:solidFill>
                            <a:srgbClr val="000000"/>
                          </a:solidFill>
                          <a:effectLst/>
                          <a:latin typeface="Calibri" panose="020F0502020204030204" pitchFamily="34" charset="0"/>
                        </a:rPr>
                        <a:t>5</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46600</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r>
              <a:tr h="240284">
                <a:tc>
                  <a:txBody>
                    <a:bodyPr/>
                    <a:lstStyle/>
                    <a:p>
                      <a:pPr algn="ctr" rtl="0" fontAlgn="ctr"/>
                      <a:r>
                        <a:rPr lang="en-US" sz="800">
                          <a:solidFill>
                            <a:srgbClr val="000000"/>
                          </a:solidFill>
                          <a:effectLst/>
                          <a:latin typeface="Calibri" panose="020F0502020204030204" pitchFamily="34" charset="0"/>
                        </a:rPr>
                        <a:t>Always Polygon</a:t>
                      </a:r>
                    </a:p>
                  </a:txBody>
                  <a:tcPr marL="12381" marR="12381"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rtl="0" fontAlgn="ctr"/>
                      <a:r>
                        <a:rPr lang="en-US" sz="800" dirty="0">
                          <a:effectLst/>
                          <a:latin typeface="Calibri" panose="020F0502020204030204" pitchFamily="34" charset="0"/>
                        </a:rPr>
                        <a:t>Braided Stream Area (Reference area for Elevation)</a:t>
                      </a:r>
                      <a:br>
                        <a:rPr lang="en-US" sz="800" dirty="0">
                          <a:effectLst/>
                          <a:latin typeface="Calibri" panose="020F0502020204030204" pitchFamily="34" charset="0"/>
                        </a:rPr>
                      </a:br>
                      <a:r>
                        <a:rPr lang="en-US" sz="800" dirty="0">
                          <a:effectLst/>
                          <a:latin typeface="Calibri" panose="020F0502020204030204" pitchFamily="34" charset="0"/>
                        </a:rPr>
                        <a:t>(This is NOT the same as the NHD Code 53700)</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9</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1402</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tbd</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n/a</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800">
                          <a:solidFill>
                            <a:srgbClr val="000000"/>
                          </a:solidFill>
                          <a:effectLst/>
                          <a:latin typeface="Calibri" panose="020F0502020204030204" pitchFamily="34" charset="0"/>
                        </a:rPr>
                        <a:t>0</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800">
                          <a:effectLst/>
                          <a:latin typeface="Calibri" panose="020F0502020204030204" pitchFamily="34" charset="0"/>
                        </a:rPr>
                        <a:t>00000</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r>
              <a:tr h="234024">
                <a:tc>
                  <a:txBody>
                    <a:bodyPr/>
                    <a:lstStyle/>
                    <a:p>
                      <a:pPr algn="ctr" rtl="0" fontAlgn="ctr"/>
                      <a:r>
                        <a:rPr lang="en-US" sz="800">
                          <a:solidFill>
                            <a:srgbClr val="000000"/>
                          </a:solidFill>
                          <a:effectLst/>
                          <a:latin typeface="Calibri" panose="020F0502020204030204" pitchFamily="34" charset="0"/>
                        </a:rPr>
                        <a:t>Always Polygon</a:t>
                      </a:r>
                    </a:p>
                  </a:txBody>
                  <a:tcPr marL="12381" marR="12381"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rtl="0" fontAlgn="ctr"/>
                      <a:r>
                        <a:rPr lang="en-US" sz="800" dirty="0">
                          <a:effectLst/>
                          <a:latin typeface="Calibri" panose="020F0502020204030204" pitchFamily="34" charset="0"/>
                        </a:rPr>
                        <a:t>Unusually Inundated Area (Reference area for Elevation)</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9</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1403</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tbd</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n/a</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800">
                          <a:solidFill>
                            <a:srgbClr val="000000"/>
                          </a:solidFill>
                          <a:effectLst/>
                          <a:latin typeface="Calibri" panose="020F0502020204030204" pitchFamily="34" charset="0"/>
                        </a:rPr>
                        <a:t>0</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800">
                          <a:effectLst/>
                          <a:latin typeface="Calibri" panose="020F0502020204030204" pitchFamily="34" charset="0"/>
                        </a:rPr>
                        <a:t>00000</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r>
              <a:tr h="234024">
                <a:tc>
                  <a:txBody>
                    <a:bodyPr/>
                    <a:lstStyle/>
                    <a:p>
                      <a:pPr algn="ctr" rtl="0" fontAlgn="ctr"/>
                      <a:r>
                        <a:rPr lang="en-US" sz="800">
                          <a:solidFill>
                            <a:srgbClr val="000000"/>
                          </a:solidFill>
                          <a:effectLst/>
                          <a:latin typeface="Calibri" panose="020F0502020204030204" pitchFamily="34" charset="0"/>
                        </a:rPr>
                        <a:t>Always Polygon</a:t>
                      </a:r>
                    </a:p>
                  </a:txBody>
                  <a:tcPr marL="12381" marR="12381"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rtl="0" fontAlgn="ctr"/>
                      <a:r>
                        <a:rPr lang="en-US" sz="800">
                          <a:effectLst/>
                          <a:latin typeface="Calibri" panose="020F0502020204030204" pitchFamily="34" charset="0"/>
                        </a:rPr>
                        <a:t>Island/Sandbar-Intermittently/Partially Submerged</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2</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1404</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tbd</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n/a</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800">
                          <a:solidFill>
                            <a:srgbClr val="000000"/>
                          </a:solidFill>
                          <a:effectLst/>
                          <a:latin typeface="Calibri" panose="020F0502020204030204" pitchFamily="34" charset="0"/>
                        </a:rPr>
                        <a:t>0</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800">
                          <a:effectLst/>
                          <a:latin typeface="Calibri" panose="020F0502020204030204" pitchFamily="34" charset="0"/>
                        </a:rPr>
                        <a:t>00000</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r>
              <a:tr h="240284">
                <a:tc>
                  <a:txBody>
                    <a:bodyPr/>
                    <a:lstStyle/>
                    <a:p>
                      <a:pPr algn="ctr" rtl="0" fontAlgn="ctr"/>
                      <a:r>
                        <a:rPr lang="en-US" sz="800">
                          <a:solidFill>
                            <a:srgbClr val="000000"/>
                          </a:solidFill>
                          <a:effectLst/>
                          <a:latin typeface="Calibri" panose="020F0502020204030204" pitchFamily="34" charset="0"/>
                        </a:rPr>
                        <a:t>Always Polygon</a:t>
                      </a:r>
                    </a:p>
                  </a:txBody>
                  <a:tcPr marL="12381" marR="12381"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rtl="0" fontAlgn="ctr"/>
                      <a:r>
                        <a:rPr lang="en-US" sz="800" dirty="0">
                          <a:effectLst/>
                          <a:latin typeface="Calibri" panose="020F0502020204030204" pitchFamily="34" charset="0"/>
                        </a:rPr>
                        <a:t>Low Confidence Area (pre-determined) (Reference area for Elevation)</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9</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1501</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tbd</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n/a</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800">
                          <a:solidFill>
                            <a:srgbClr val="000000"/>
                          </a:solidFill>
                          <a:effectLst/>
                          <a:latin typeface="Calibri" panose="020F0502020204030204" pitchFamily="34" charset="0"/>
                        </a:rPr>
                        <a:t>0</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800">
                          <a:effectLst/>
                          <a:latin typeface="Calibri" panose="020F0502020204030204" pitchFamily="34" charset="0"/>
                        </a:rPr>
                        <a:t>00000</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r>
              <a:tr h="240284">
                <a:tc>
                  <a:txBody>
                    <a:bodyPr/>
                    <a:lstStyle/>
                    <a:p>
                      <a:pPr algn="ctr" rtl="0" fontAlgn="ctr"/>
                      <a:r>
                        <a:rPr lang="en-US" sz="800">
                          <a:solidFill>
                            <a:srgbClr val="000000"/>
                          </a:solidFill>
                          <a:effectLst/>
                          <a:latin typeface="Calibri" panose="020F0502020204030204" pitchFamily="34" charset="0"/>
                        </a:rPr>
                        <a:t>Always Polygon</a:t>
                      </a:r>
                    </a:p>
                  </a:txBody>
                  <a:tcPr marL="12381" marR="12381"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rtl="0" fontAlgn="ctr"/>
                      <a:r>
                        <a:rPr lang="en-US" sz="800" dirty="0">
                          <a:effectLst/>
                          <a:latin typeface="Calibri" panose="020F0502020204030204" pitchFamily="34" charset="0"/>
                        </a:rPr>
                        <a:t>Low Confidence Area (sparse bare-earth) (Reference area for Elevation)</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9</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1502</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tbd</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n/a</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800">
                          <a:solidFill>
                            <a:srgbClr val="000000"/>
                          </a:solidFill>
                          <a:effectLst/>
                          <a:latin typeface="Calibri" panose="020F0502020204030204" pitchFamily="34" charset="0"/>
                        </a:rPr>
                        <a:t>0</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800">
                          <a:effectLst/>
                          <a:latin typeface="Calibri" panose="020F0502020204030204" pitchFamily="34" charset="0"/>
                        </a:rPr>
                        <a:t>00000</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r>
              <a:tr h="234024">
                <a:tc>
                  <a:txBody>
                    <a:bodyPr/>
                    <a:lstStyle/>
                    <a:p>
                      <a:pPr algn="ctr" rtl="0" fontAlgn="ctr"/>
                      <a:r>
                        <a:rPr lang="en-US" sz="800">
                          <a:solidFill>
                            <a:srgbClr val="000000"/>
                          </a:solidFill>
                          <a:effectLst/>
                          <a:latin typeface="Calibri" panose="020F0502020204030204" pitchFamily="34" charset="0"/>
                        </a:rPr>
                        <a:t>Line or Polygon</a:t>
                      </a:r>
                    </a:p>
                  </a:txBody>
                  <a:tcPr marL="12381" marR="12381"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rtl="0" fontAlgn="ctr"/>
                      <a:r>
                        <a:rPr lang="en-US" sz="800">
                          <a:effectLst/>
                          <a:latin typeface="Calibri" panose="020F0502020204030204" pitchFamily="34" charset="0"/>
                        </a:rPr>
                        <a:t>Culvert (LARGE; also use Culvert Line as centerline) (uncommon)</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1</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1103</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tbd</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n/a</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800">
                          <a:solidFill>
                            <a:srgbClr val="000000"/>
                          </a:solidFill>
                          <a:effectLst/>
                          <a:latin typeface="Calibri" panose="020F0502020204030204" pitchFamily="34" charset="0"/>
                        </a:rPr>
                        <a:t>0</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c>
                  <a:txBody>
                    <a:bodyPr/>
                    <a:lstStyle/>
                    <a:p>
                      <a:pPr algn="ctr" rtl="0" fontAlgn="ctr"/>
                      <a:r>
                        <a:rPr lang="en-US" sz="800">
                          <a:effectLst/>
                          <a:latin typeface="Calibri" panose="020F0502020204030204" pitchFamily="34" charset="0"/>
                        </a:rPr>
                        <a:t>00000</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7B7B7"/>
                    </a:solidFill>
                  </a:tcPr>
                </a:tc>
              </a:tr>
              <a:tr h="240284">
                <a:tc>
                  <a:txBody>
                    <a:bodyPr/>
                    <a:lstStyle/>
                    <a:p>
                      <a:pPr algn="ctr" rtl="0" fontAlgn="ctr"/>
                      <a:r>
                        <a:rPr lang="en-US" sz="800">
                          <a:solidFill>
                            <a:srgbClr val="000000"/>
                          </a:solidFill>
                          <a:effectLst/>
                          <a:latin typeface="Calibri" panose="020F0502020204030204" pitchFamily="34" charset="0"/>
                        </a:rPr>
                        <a:t>Point, Line, or Polygon</a:t>
                      </a:r>
                    </a:p>
                  </a:txBody>
                  <a:tcPr marL="12381" marR="12381"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AEEF3"/>
                    </a:solidFill>
                  </a:tcPr>
                </a:tc>
                <a:tc>
                  <a:txBody>
                    <a:bodyPr/>
                    <a:lstStyle/>
                    <a:p>
                      <a:pPr rtl="0" fontAlgn="ctr"/>
                      <a:r>
                        <a:rPr lang="en-US" sz="800" dirty="0">
                          <a:effectLst/>
                          <a:latin typeface="Calibri" panose="020F0502020204030204" pitchFamily="34" charset="0"/>
                        </a:rPr>
                        <a:t>Other Topographic Element</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2</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en-US" sz="800">
                          <a:effectLst/>
                          <a:latin typeface="Calibri" panose="020F0502020204030204" pitchFamily="34" charset="0"/>
                        </a:rPr>
                        <a:t>1303</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tbd</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en-US" sz="800" i="1">
                          <a:effectLst/>
                          <a:latin typeface="Calibri" panose="020F0502020204030204" pitchFamily="34" charset="0"/>
                        </a:rPr>
                        <a:t>n/a</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7B7B7"/>
                    </a:solidFill>
                  </a:tcPr>
                </a:tc>
                <a:tc>
                  <a:txBody>
                    <a:bodyPr/>
                    <a:lstStyle/>
                    <a:p>
                      <a:pPr algn="ctr" rtl="0" fontAlgn="ctr"/>
                      <a:r>
                        <a:rPr lang="en-US" sz="800">
                          <a:solidFill>
                            <a:srgbClr val="000000"/>
                          </a:solidFill>
                          <a:effectLst/>
                          <a:latin typeface="Calibri" panose="020F0502020204030204" pitchFamily="34" charset="0"/>
                        </a:rPr>
                        <a:t>0</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7B7B7"/>
                    </a:solidFill>
                  </a:tcPr>
                </a:tc>
                <a:tc>
                  <a:txBody>
                    <a:bodyPr/>
                    <a:lstStyle/>
                    <a:p>
                      <a:pPr algn="ctr" rtl="0" fontAlgn="ctr"/>
                      <a:r>
                        <a:rPr lang="en-US" sz="800" dirty="0">
                          <a:effectLst/>
                          <a:latin typeface="Calibri" panose="020F0502020204030204" pitchFamily="34" charset="0"/>
                        </a:rPr>
                        <a:t>00000</a:t>
                      </a:r>
                    </a:p>
                  </a:txBody>
                  <a:tcPr marL="12381" marR="12381"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7B7B7"/>
                    </a:solidFill>
                  </a:tcPr>
                </a:tc>
              </a:tr>
            </a:tbl>
          </a:graphicData>
        </a:graphic>
      </p:graphicFrame>
    </p:spTree>
    <p:extLst>
      <p:ext uri="{BB962C8B-B14F-4D97-AF65-F5344CB8AC3E}">
        <p14:creationId xmlns:p14="http://schemas.microsoft.com/office/powerpoint/2010/main" val="10765681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917575"/>
          </a:xfrm>
          <a:extLst>
            <a:ext uri="{91240B29-F687-4F45-9708-019B960494DF}">
              <a14:hiddenLine xmlns:a14="http://schemas.microsoft.com/office/drawing/2010/main" w="12700">
                <a:solidFill>
                  <a:srgbClr val="000000"/>
                </a:solidFill>
                <a:round/>
                <a:headEnd/>
                <a:tailEnd/>
              </a14:hiddenLine>
            </a:ext>
          </a:extLst>
        </p:spPr>
        <p:txBody>
          <a:bodyPr lIns="457200" rIns="182880" bIns="182880" anchor="ctr" anchorCtr="0"/>
          <a:lstStyle/>
          <a:p>
            <a:pPr defTabSz="457200"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smtClean="0">
                <a:latin typeface="Goudy Old Style" panose="02020502050305020303" pitchFamily="18" charset="0"/>
              </a:rPr>
              <a:t>Notable Differences</a:t>
            </a:r>
            <a:endParaRPr lang="en-GB" altLang="en-US" baseline="-25000" dirty="0" smtClean="0">
              <a:latin typeface="Goudy Old Style" panose="02020502050305020303" pitchFamily="18" charset="0"/>
            </a:endParaRPr>
          </a:p>
        </p:txBody>
      </p:sp>
      <p:sp>
        <p:nvSpPr>
          <p:cNvPr id="12" name="Rectangle 3"/>
          <p:cNvSpPr txBox="1">
            <a:spLocks noChangeArrowheads="1"/>
          </p:cNvSpPr>
          <p:nvPr/>
        </p:nvSpPr>
        <p:spPr bwMode="auto">
          <a:xfrm>
            <a:off x="457200" y="9144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spcBef>
                <a:spcPct val="20000"/>
              </a:spcBef>
              <a:spcAft>
                <a:spcPct val="0"/>
              </a:spcAft>
              <a:buClr>
                <a:schemeClr val="bg1"/>
              </a:buClr>
              <a:buSzPct val="80000"/>
              <a:buFont typeface="Arial Unicode MS"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a:lstStyle>
          <a:p>
            <a:pPr marL="176213" lvl="1" indent="0" defTabSz="914400">
              <a:spcBef>
                <a:spcPts val="600"/>
              </a:spcBef>
              <a:spcAft>
                <a:spcPts val="600"/>
              </a:spcAft>
              <a:buNone/>
              <a:defRPr/>
            </a:pPr>
            <a:r>
              <a:rPr lang="en-US" b="0" dirty="0">
                <a:latin typeface="Goudy Old Style" panose="02020502050305020303" pitchFamily="18" charset="0"/>
              </a:rPr>
              <a:t>Elevation and </a:t>
            </a:r>
            <a:r>
              <a:rPr lang="en-US" b="0" dirty="0" smtClean="0">
                <a:latin typeface="Goudy Old Style" panose="02020502050305020303" pitchFamily="18" charset="0"/>
              </a:rPr>
              <a:t>NHD </a:t>
            </a:r>
            <a:r>
              <a:rPr lang="en-US" b="0" dirty="0">
                <a:latin typeface="Goudy Old Style" panose="02020502050305020303" pitchFamily="18" charset="0"/>
              </a:rPr>
              <a:t>databases are very </a:t>
            </a:r>
            <a:r>
              <a:rPr lang="en-US" b="0" dirty="0" smtClean="0">
                <a:latin typeface="Goudy Old Style" panose="02020502050305020303" pitchFamily="18" charset="0"/>
              </a:rPr>
              <a:t>similar, but …</a:t>
            </a:r>
            <a:endParaRPr lang="en-US" altLang="en-US" sz="2000" b="0" kern="0" dirty="0" smtClean="0">
              <a:latin typeface="Goudy Old Style" panose="02020502050305020303" pitchFamily="18" charset="0"/>
            </a:endParaRPr>
          </a:p>
        </p:txBody>
      </p:sp>
      <p:sp>
        <p:nvSpPr>
          <p:cNvPr id="4" name="Shape 208"/>
          <p:cNvSpPr txBox="1">
            <a:spLocks/>
          </p:cNvSpPr>
          <p:nvPr/>
        </p:nvSpPr>
        <p:spPr bwMode="auto">
          <a:xfrm>
            <a:off x="533400" y="1365142"/>
            <a:ext cx="7556399" cy="444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80000"/>
              <a:buFont typeface="Arial Unicode MS" panose="020B0604020202020204"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anose="020B0604020202020204"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anose="020B0604020202020204"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anose="020B0604020202020204"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anose="020B0604020202020204"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a:lstStyle>
          <a:p>
            <a:pPr indent="-228600" defTabSz="914400">
              <a:lnSpc>
                <a:spcPct val="114000"/>
              </a:lnSpc>
              <a:spcBef>
                <a:spcPts val="600"/>
              </a:spcBef>
              <a:buSzPct val="75000"/>
            </a:pPr>
            <a:r>
              <a:rPr lang="en-US" sz="2000" b="0" kern="0" dirty="0" smtClean="0">
                <a:latin typeface="Goudy Old Style" panose="02020502050305020303" pitchFamily="18" charset="0"/>
              </a:rPr>
              <a:t>NHD includes many features that are not relevant to elevation surfaces</a:t>
            </a:r>
          </a:p>
          <a:p>
            <a:pPr lvl="1" defTabSz="914400">
              <a:lnSpc>
                <a:spcPct val="114000"/>
              </a:lnSpc>
              <a:spcBef>
                <a:spcPts val="0"/>
              </a:spcBef>
              <a:buSzPct val="75000"/>
            </a:pPr>
            <a:r>
              <a:rPr lang="en-US" sz="1800" b="0" kern="0" dirty="0" smtClean="0">
                <a:latin typeface="Goudy Old Style" panose="02020502050305020303" pitchFamily="18" charset="0"/>
              </a:rPr>
              <a:t>e.g., well, pipeline, flume</a:t>
            </a:r>
          </a:p>
          <a:p>
            <a:pPr indent="-228600" defTabSz="914400">
              <a:lnSpc>
                <a:spcPct val="114000"/>
              </a:lnSpc>
              <a:spcBef>
                <a:spcPts val="600"/>
              </a:spcBef>
              <a:buSzPct val="75000"/>
            </a:pPr>
            <a:r>
              <a:rPr lang="en-US" sz="2000" b="0" kern="0" dirty="0" smtClean="0">
                <a:latin typeface="Goudy Old Style" panose="02020502050305020303" pitchFamily="18" charset="0"/>
              </a:rPr>
              <a:t>Elevation requires a few features that are irrelevant to the NHD</a:t>
            </a:r>
          </a:p>
          <a:p>
            <a:pPr lvl="1" defTabSz="914400">
              <a:lnSpc>
                <a:spcPct val="114000"/>
              </a:lnSpc>
              <a:spcBef>
                <a:spcPts val="0"/>
              </a:spcBef>
              <a:buSzPct val="75000"/>
            </a:pPr>
            <a:r>
              <a:rPr lang="en-US" sz="1800" b="0" kern="0" dirty="0" smtClean="0">
                <a:latin typeface="Goudy Old Style" panose="02020502050305020303" pitchFamily="18" charset="0"/>
              </a:rPr>
              <a:t>e.g., “flatteners”</a:t>
            </a:r>
          </a:p>
          <a:p>
            <a:pPr indent="-228600" defTabSz="914400">
              <a:lnSpc>
                <a:spcPct val="114000"/>
              </a:lnSpc>
              <a:spcBef>
                <a:spcPts val="600"/>
              </a:spcBef>
              <a:buSzPct val="75000"/>
            </a:pPr>
            <a:r>
              <a:rPr lang="en-US" sz="2000" b="0" kern="0" dirty="0" smtClean="0">
                <a:latin typeface="Goudy Old Style" panose="02020502050305020303" pitchFamily="18" charset="0"/>
              </a:rPr>
              <a:t>Some features in the NHD need to be topologically subdivided for effective use in elevation applications</a:t>
            </a:r>
          </a:p>
          <a:p>
            <a:pPr lvl="1" defTabSz="914400">
              <a:lnSpc>
                <a:spcPct val="114000"/>
              </a:lnSpc>
              <a:spcBef>
                <a:spcPts val="0"/>
              </a:spcBef>
              <a:buSzPct val="75000"/>
            </a:pPr>
            <a:r>
              <a:rPr lang="en-US" sz="1800" b="0" kern="0" dirty="0" smtClean="0">
                <a:latin typeface="Goudy Old Style" panose="02020502050305020303" pitchFamily="18" charset="0"/>
              </a:rPr>
              <a:t>e.g., water bodies features passing under bridges</a:t>
            </a:r>
          </a:p>
          <a:p>
            <a:pPr lvl="1" defTabSz="914400">
              <a:lnSpc>
                <a:spcPct val="114000"/>
              </a:lnSpc>
              <a:spcBef>
                <a:spcPts val="0"/>
              </a:spcBef>
              <a:buSzPct val="75000"/>
            </a:pPr>
            <a:r>
              <a:rPr lang="en-US" sz="1800" b="0" kern="0" dirty="0">
                <a:latin typeface="Goudy Old Style" panose="02020502050305020303" pitchFamily="18" charset="0"/>
              </a:rPr>
              <a:t>c</a:t>
            </a:r>
            <a:r>
              <a:rPr lang="en-US" sz="1800" b="0" kern="0" dirty="0" smtClean="0">
                <a:latin typeface="Goudy Old Style" panose="02020502050305020303" pitchFamily="18" charset="0"/>
              </a:rPr>
              <a:t>ulverts; typically not segmented in the NHD</a:t>
            </a:r>
          </a:p>
          <a:p>
            <a:pPr marL="114300" indent="0" algn="ctr" defTabSz="914400">
              <a:lnSpc>
                <a:spcPct val="114000"/>
              </a:lnSpc>
              <a:spcBef>
                <a:spcPts val="0"/>
              </a:spcBef>
              <a:buSzPct val="75000"/>
              <a:buNone/>
            </a:pPr>
            <a:endParaRPr lang="en-US" sz="2000" b="0" kern="0" dirty="0" smtClean="0">
              <a:latin typeface="Goudy Old Style" panose="02020502050305020303" pitchFamily="18" charset="0"/>
            </a:endParaRPr>
          </a:p>
          <a:p>
            <a:pPr marL="114300" indent="0" algn="ctr" defTabSz="914400">
              <a:lnSpc>
                <a:spcPct val="114000"/>
              </a:lnSpc>
              <a:spcBef>
                <a:spcPts val="1200"/>
              </a:spcBef>
              <a:buSzPct val="75000"/>
              <a:buNone/>
            </a:pPr>
            <a:r>
              <a:rPr lang="en-US" sz="2000" b="0" kern="0" dirty="0" smtClean="0">
                <a:latin typeface="Goudy Old Style" panose="02020502050305020303" pitchFamily="18" charset="0"/>
              </a:rPr>
              <a:t>Although NHD and Elevation data requirements are remarkably similar,</a:t>
            </a:r>
            <a:br>
              <a:rPr lang="en-US" sz="2000" b="0" kern="0" dirty="0" smtClean="0">
                <a:latin typeface="Goudy Old Style" panose="02020502050305020303" pitchFamily="18" charset="0"/>
              </a:rPr>
            </a:br>
            <a:r>
              <a:rPr lang="en-US" sz="2000" b="0" kern="0" dirty="0" smtClean="0">
                <a:latin typeface="Goudy Old Style" panose="02020502050305020303" pitchFamily="18" charset="0"/>
              </a:rPr>
              <a:t>the decision was made to use independent attributes and codes </a:t>
            </a:r>
            <a:br>
              <a:rPr lang="en-US" sz="2000" b="0" kern="0" dirty="0" smtClean="0">
                <a:latin typeface="Goudy Old Style" panose="02020502050305020303" pitchFamily="18" charset="0"/>
              </a:rPr>
            </a:br>
            <a:r>
              <a:rPr lang="en-US" sz="2000" b="0" kern="0" dirty="0" smtClean="0">
                <a:latin typeface="Goudy Old Style" panose="02020502050305020303" pitchFamily="18" charset="0"/>
              </a:rPr>
              <a:t>to avoid confusion in identifying features of interest </a:t>
            </a:r>
            <a:br>
              <a:rPr lang="en-US" sz="2000" b="0" kern="0" dirty="0" smtClean="0">
                <a:latin typeface="Goudy Old Style" panose="02020502050305020303" pitchFamily="18" charset="0"/>
              </a:rPr>
            </a:br>
            <a:r>
              <a:rPr lang="en-US" sz="2000" b="0" kern="0" dirty="0" smtClean="0">
                <a:latin typeface="Goudy Old Style" panose="02020502050305020303" pitchFamily="18" charset="0"/>
              </a:rPr>
              <a:t>between the two primary stakeholders.</a:t>
            </a:r>
          </a:p>
        </p:txBody>
      </p:sp>
    </p:spTree>
    <p:extLst>
      <p:ext uri="{BB962C8B-B14F-4D97-AF65-F5344CB8AC3E}">
        <p14:creationId xmlns:p14="http://schemas.microsoft.com/office/powerpoint/2010/main" val="2520557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28600" y="547020"/>
            <a:ext cx="4572000" cy="2895600"/>
            <a:chOff x="454617" y="457200"/>
            <a:chExt cx="4803183" cy="289560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007" y="457200"/>
              <a:ext cx="4799793" cy="2895600"/>
            </a:xfrm>
            <a:prstGeom prst="rect">
              <a:avLst/>
            </a:prstGeom>
          </p:spPr>
        </p:pic>
        <p:sp>
          <p:nvSpPr>
            <p:cNvPr id="5" name="TextBox 4"/>
            <p:cNvSpPr txBox="1"/>
            <p:nvPr/>
          </p:nvSpPr>
          <p:spPr>
            <a:xfrm>
              <a:off x="454617" y="457200"/>
              <a:ext cx="4803183" cy="609600"/>
            </a:xfrm>
            <a:prstGeom prst="rect">
              <a:avLst/>
            </a:prstGeom>
            <a:solidFill>
              <a:srgbClr val="604900">
                <a:alpha val="42353"/>
              </a:srgbClr>
            </a:solidFill>
          </p:spPr>
          <p:txBody>
            <a:bodyPr wrap="square" rtlCol="0">
              <a:noAutofit/>
            </a:bodyPr>
            <a:lstStyle/>
            <a:p>
              <a:r>
                <a:rPr lang="en-US" b="1" dirty="0" smtClean="0">
                  <a:solidFill>
                    <a:schemeClr val="bg1"/>
                  </a:solidFill>
                  <a:latin typeface="Goudy Old Style" panose="02020502050305020303" pitchFamily="18" charset="0"/>
                </a:rPr>
                <a:t>While important to NHD for modeling water flow, pipelines would not be included in a DEM.</a:t>
              </a:r>
              <a:endParaRPr lang="en-US" b="1" dirty="0">
                <a:solidFill>
                  <a:schemeClr val="bg1"/>
                </a:solidFill>
                <a:latin typeface="Goudy Old Style" panose="02020502050305020303" pitchFamily="18" charset="0"/>
              </a:endParaRPr>
            </a:p>
          </p:txBody>
        </p:sp>
      </p:grpSp>
      <p:grpSp>
        <p:nvGrpSpPr>
          <p:cNvPr id="6" name="Group 5"/>
          <p:cNvGrpSpPr/>
          <p:nvPr/>
        </p:nvGrpSpPr>
        <p:grpSpPr>
          <a:xfrm>
            <a:off x="4725353" y="542559"/>
            <a:ext cx="4238098" cy="3220724"/>
            <a:chOff x="4648200" y="1295400"/>
            <a:chExt cx="4238098" cy="3220724"/>
          </a:xfrm>
        </p:grpSpPr>
        <p:pic>
          <p:nvPicPr>
            <p:cNvPr id="8" name="Shape 386"/>
            <p:cNvPicPr preferRelativeResize="0"/>
            <p:nvPr/>
          </p:nvPicPr>
          <p:blipFill>
            <a:blip r:embed="rId4">
              <a:alphaModFix/>
            </a:blip>
            <a:stretch>
              <a:fillRect/>
            </a:stretch>
          </p:blipFill>
          <p:spPr>
            <a:xfrm>
              <a:off x="4648200" y="1295400"/>
              <a:ext cx="4238098" cy="3220724"/>
            </a:xfrm>
            <a:prstGeom prst="rect">
              <a:avLst/>
            </a:prstGeom>
            <a:noFill/>
            <a:ln>
              <a:noFill/>
            </a:ln>
          </p:spPr>
        </p:pic>
        <p:sp>
          <p:nvSpPr>
            <p:cNvPr id="9" name="TextBox 8"/>
            <p:cNvSpPr txBox="1"/>
            <p:nvPr/>
          </p:nvSpPr>
          <p:spPr>
            <a:xfrm>
              <a:off x="4648200" y="1295400"/>
              <a:ext cx="4238098" cy="1077218"/>
            </a:xfrm>
            <a:prstGeom prst="rect">
              <a:avLst/>
            </a:prstGeom>
            <a:solidFill>
              <a:schemeClr val="accent1">
                <a:lumMod val="60000"/>
                <a:lumOff val="40000"/>
                <a:alpha val="74000"/>
              </a:schemeClr>
            </a:solidFill>
          </p:spPr>
          <p:txBody>
            <a:bodyPr wrap="square" rtlCol="0">
              <a:spAutoFit/>
            </a:bodyPr>
            <a:lstStyle/>
            <a:p>
              <a:r>
                <a:rPr lang="en-US" b="1" dirty="0" smtClean="0">
                  <a:solidFill>
                    <a:schemeClr val="tx1"/>
                  </a:solidFill>
                  <a:latin typeface="Goudy Old Style" panose="02020502050305020303" pitchFamily="18" charset="0"/>
                </a:rPr>
                <a:t>“Flatteners” are lines used in elevation to ensure that the </a:t>
              </a:r>
              <a:r>
                <a:rPr lang="en-US" b="1" smtClean="0">
                  <a:solidFill>
                    <a:schemeClr val="tx1"/>
                  </a:solidFill>
                  <a:latin typeface="Goudy Old Style" panose="02020502050305020303" pitchFamily="18" charset="0"/>
                </a:rPr>
                <a:t>surfaces of complex </a:t>
              </a:r>
              <a:r>
                <a:rPr lang="en-US" b="1" dirty="0" smtClean="0">
                  <a:solidFill>
                    <a:schemeClr val="tx1"/>
                  </a:solidFill>
                  <a:latin typeface="Goudy Old Style" panose="02020502050305020303" pitchFamily="18" charset="0"/>
                </a:rPr>
                <a:t>water bodies are set to a consistent elevation. They do not represent flow or hydrographic features.</a:t>
              </a:r>
              <a:endParaRPr lang="en-US" b="1" dirty="0">
                <a:solidFill>
                  <a:schemeClr val="tx1"/>
                </a:solidFill>
                <a:latin typeface="Goudy Old Style" panose="02020502050305020303" pitchFamily="18" charset="0"/>
              </a:endParaRPr>
            </a:p>
          </p:txBody>
        </p:sp>
      </p:grpSp>
      <p:grpSp>
        <p:nvGrpSpPr>
          <p:cNvPr id="11" name="Group 10"/>
          <p:cNvGrpSpPr/>
          <p:nvPr/>
        </p:nvGrpSpPr>
        <p:grpSpPr>
          <a:xfrm>
            <a:off x="468502" y="2954393"/>
            <a:ext cx="3980451" cy="3075802"/>
            <a:chOff x="468502" y="2954393"/>
            <a:chExt cx="3980451" cy="3075802"/>
          </a:xfrm>
        </p:grpSpPr>
        <p:pic>
          <p:nvPicPr>
            <p:cNvPr id="12" name="Shape 352"/>
            <p:cNvPicPr preferRelativeResize="0">
              <a:picLocks noChangeAspect="1"/>
            </p:cNvPicPr>
            <p:nvPr/>
          </p:nvPicPr>
          <p:blipFill>
            <a:blip r:embed="rId5">
              <a:alphaModFix/>
            </a:blip>
            <a:stretch>
              <a:fillRect/>
            </a:stretch>
          </p:blipFill>
          <p:spPr>
            <a:xfrm>
              <a:off x="468502" y="2954393"/>
              <a:ext cx="3980450" cy="3075802"/>
            </a:xfrm>
            <a:prstGeom prst="rect">
              <a:avLst/>
            </a:prstGeom>
            <a:noFill/>
            <a:ln>
              <a:noFill/>
            </a:ln>
          </p:spPr>
        </p:pic>
        <p:sp>
          <p:nvSpPr>
            <p:cNvPr id="13" name="TextBox 12"/>
            <p:cNvSpPr txBox="1"/>
            <p:nvPr/>
          </p:nvSpPr>
          <p:spPr>
            <a:xfrm>
              <a:off x="468503" y="2954393"/>
              <a:ext cx="3980450" cy="584775"/>
            </a:xfrm>
            <a:prstGeom prst="rect">
              <a:avLst/>
            </a:prstGeom>
            <a:solidFill>
              <a:schemeClr val="accent1">
                <a:lumMod val="60000"/>
                <a:lumOff val="40000"/>
                <a:alpha val="74000"/>
              </a:schemeClr>
            </a:solidFill>
          </p:spPr>
          <p:txBody>
            <a:bodyPr wrap="square" rtlCol="0">
              <a:spAutoFit/>
            </a:bodyPr>
            <a:lstStyle/>
            <a:p>
              <a:r>
                <a:rPr lang="en-US" b="1" dirty="0" smtClean="0">
                  <a:solidFill>
                    <a:schemeClr val="tx1"/>
                  </a:solidFill>
                  <a:latin typeface="Goudy Old Style" panose="02020502050305020303" pitchFamily="18" charset="0"/>
                </a:rPr>
                <a:t>Elevation needs to remove waterbody segments under bridges; the NHD does not.</a:t>
              </a:r>
              <a:endParaRPr lang="en-US" b="1" dirty="0">
                <a:solidFill>
                  <a:schemeClr val="tx1"/>
                </a:solidFill>
                <a:latin typeface="Goudy Old Style" panose="02020502050305020303" pitchFamily="18" charset="0"/>
              </a:endParaRPr>
            </a:p>
          </p:txBody>
        </p:sp>
      </p:grpSp>
      <p:grpSp>
        <p:nvGrpSpPr>
          <p:cNvPr id="14" name="Group 13"/>
          <p:cNvGrpSpPr/>
          <p:nvPr/>
        </p:nvGrpSpPr>
        <p:grpSpPr>
          <a:xfrm>
            <a:off x="5257800" y="2646915"/>
            <a:ext cx="3463420" cy="3383280"/>
            <a:chOff x="5397973" y="1926371"/>
            <a:chExt cx="3017520" cy="3383280"/>
          </a:xfrm>
        </p:grpSpPr>
        <p:pic>
          <p:nvPicPr>
            <p:cNvPr id="15" name="Shape 369"/>
            <p:cNvPicPr preferRelativeResize="0">
              <a:picLocks noChangeAspect="1"/>
            </p:cNvPicPr>
            <p:nvPr/>
          </p:nvPicPr>
          <p:blipFill rotWithShape="1">
            <a:blip r:embed="rId6">
              <a:alphaModFix/>
            </a:blip>
            <a:srcRect l="48438" t="134" r="-4" b="17644"/>
            <a:stretch/>
          </p:blipFill>
          <p:spPr>
            <a:xfrm>
              <a:off x="5397973" y="1926371"/>
              <a:ext cx="3017520" cy="3383280"/>
            </a:xfrm>
            <a:prstGeom prst="rect">
              <a:avLst/>
            </a:prstGeom>
            <a:noFill/>
            <a:ln>
              <a:noFill/>
            </a:ln>
          </p:spPr>
        </p:pic>
        <p:sp>
          <p:nvSpPr>
            <p:cNvPr id="16" name="TextBox 15"/>
            <p:cNvSpPr txBox="1"/>
            <p:nvPr/>
          </p:nvSpPr>
          <p:spPr>
            <a:xfrm>
              <a:off x="5397973" y="1944728"/>
              <a:ext cx="3017520" cy="833463"/>
            </a:xfrm>
            <a:prstGeom prst="rect">
              <a:avLst/>
            </a:prstGeom>
            <a:solidFill>
              <a:srgbClr val="604900">
                <a:alpha val="42353"/>
              </a:srgbClr>
            </a:solidFill>
          </p:spPr>
          <p:txBody>
            <a:bodyPr wrap="square" rtlCol="0">
              <a:noAutofit/>
            </a:bodyPr>
            <a:lstStyle/>
            <a:p>
              <a:r>
                <a:rPr lang="en-US" b="1" dirty="0" smtClean="0">
                  <a:solidFill>
                    <a:schemeClr val="bg1"/>
                  </a:solidFill>
                  <a:latin typeface="Goudy Old Style" panose="02020502050305020303" pitchFamily="18" charset="0"/>
                </a:rPr>
                <a:t>Culverts must be differentiable from streams in order to create both topographic and hydrologic DEMs.</a:t>
              </a:r>
              <a:endParaRPr lang="en-US" b="1" dirty="0">
                <a:solidFill>
                  <a:schemeClr val="bg1"/>
                </a:solidFill>
                <a:latin typeface="Goudy Old Style" panose="02020502050305020303" pitchFamily="18" charset="0"/>
              </a:endParaRPr>
            </a:p>
          </p:txBody>
        </p:sp>
      </p:grpSp>
    </p:spTree>
    <p:extLst>
      <p:ext uri="{BB962C8B-B14F-4D97-AF65-F5344CB8AC3E}">
        <p14:creationId xmlns:p14="http://schemas.microsoft.com/office/powerpoint/2010/main" val="37057109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0" y="0"/>
            <a:ext cx="9144000" cy="914400"/>
          </a:xfrm>
        </p:spPr>
        <p:txBody>
          <a:bodyPr lIns="457200" rIns="182880" bIns="182880" anchor="ctr" anchorCtr="0"/>
          <a:lstStyle/>
          <a:p>
            <a:r>
              <a:rPr lang="en-US" dirty="0">
                <a:latin typeface="Goudy Old Style" panose="02020502050305020303" pitchFamily="18" charset="0"/>
              </a:rPr>
              <a:t>What </a:t>
            </a:r>
            <a:r>
              <a:rPr lang="en-US" dirty="0" smtClean="0">
                <a:latin typeface="Goudy Old Style" panose="02020502050305020303" pitchFamily="18" charset="0"/>
              </a:rPr>
              <a:t>Is </a:t>
            </a:r>
            <a:r>
              <a:rPr lang="en-US" dirty="0">
                <a:latin typeface="Goudy Old Style" panose="02020502050305020303" pitchFamily="18" charset="0"/>
              </a:rPr>
              <a:t>Lidar?</a:t>
            </a:r>
            <a:endParaRPr lang="en-US" altLang="en-US" dirty="0">
              <a:latin typeface="Goudy Old Style" panose="02020502050305020303" pitchFamily="18" charset="0"/>
            </a:endParaRPr>
          </a:p>
        </p:txBody>
      </p:sp>
      <p:pic>
        <p:nvPicPr>
          <p:cNvPr id="225284" name="Picture 4" descr="A:\LID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6" y="990600"/>
            <a:ext cx="4459288" cy="505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834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917575"/>
          </a:xfrm>
          <a:extLst>
            <a:ext uri="{91240B29-F687-4F45-9708-019B960494DF}">
              <a14:hiddenLine xmlns:a14="http://schemas.microsoft.com/office/drawing/2010/main" w="12700">
                <a:solidFill>
                  <a:srgbClr val="000000"/>
                </a:solidFill>
                <a:round/>
                <a:headEnd/>
                <a:tailEnd/>
              </a14:hiddenLine>
            </a:ext>
          </a:extLst>
        </p:spPr>
        <p:txBody>
          <a:bodyPr lIns="457200" rIns="182880" bIns="182880" anchor="ctr" anchorCtr="0"/>
          <a:lstStyle/>
          <a:p>
            <a:pPr defTabSz="457200"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err="1" smtClean="0">
                <a:latin typeface="Goudy Old Style" panose="02020502050305020303" pitchFamily="18" charset="0"/>
              </a:rPr>
              <a:t>Ele</a:t>
            </a:r>
            <a:r>
              <a:rPr lang="en-US" altLang="en-US" dirty="0" smtClean="0">
                <a:latin typeface="Goudy Old Style" panose="02020502050305020303" pitchFamily="18" charset="0"/>
              </a:rPr>
              <a:t>-Hydro Integration</a:t>
            </a:r>
            <a:endParaRPr lang="en-GB" altLang="en-US" baseline="-25000" dirty="0" smtClean="0">
              <a:latin typeface="Goudy Old Style" panose="02020502050305020303" pitchFamily="18" charset="0"/>
            </a:endParaRPr>
          </a:p>
        </p:txBody>
      </p:sp>
      <p:sp>
        <p:nvSpPr>
          <p:cNvPr id="12" name="Rectangle 3"/>
          <p:cNvSpPr txBox="1">
            <a:spLocks noChangeArrowheads="1"/>
          </p:cNvSpPr>
          <p:nvPr/>
        </p:nvSpPr>
        <p:spPr bwMode="auto">
          <a:xfrm>
            <a:off x="457200" y="914400"/>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spcBef>
                <a:spcPct val="20000"/>
              </a:spcBef>
              <a:spcAft>
                <a:spcPct val="0"/>
              </a:spcAft>
              <a:buClr>
                <a:schemeClr val="bg1"/>
              </a:buClr>
              <a:buSzPct val="80000"/>
              <a:buFont typeface="Arial Unicode MS"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a:lstStyle>
          <a:p>
            <a:pPr marL="460375" lvl="1" indent="-342900" defTabSz="914400">
              <a:spcBef>
                <a:spcPts val="600"/>
              </a:spcBef>
              <a:spcAft>
                <a:spcPts val="600"/>
              </a:spcAft>
              <a:defRPr/>
            </a:pPr>
            <a:r>
              <a:rPr lang="en-US" altLang="en-US" b="0" kern="0" dirty="0" smtClean="0">
                <a:latin typeface="Goudy Old Style" panose="02020502050305020303" pitchFamily="18" charset="0"/>
              </a:rPr>
              <a:t>Current Activities </a:t>
            </a:r>
          </a:p>
          <a:p>
            <a:pPr marL="919163" lvl="2" indent="-342900" defTabSz="914400">
              <a:spcBef>
                <a:spcPts val="600"/>
              </a:spcBef>
              <a:spcAft>
                <a:spcPts val="600"/>
              </a:spcAft>
              <a:buFont typeface="Arial Unicode MS" panose="020B0604020202020204" pitchFamily="34" charset="-128"/>
              <a:buChar char="☐"/>
              <a:defRPr/>
            </a:pPr>
            <a:r>
              <a:rPr lang="en-US" altLang="en-US" b="0" kern="0" dirty="0">
                <a:latin typeface="Goudy Old Style" panose="02020502050305020303" pitchFamily="18" charset="0"/>
              </a:rPr>
              <a:t>Incorporate the Data Dictionary into the </a:t>
            </a:r>
            <a:r>
              <a:rPr lang="en-US" altLang="en-US" b="0" kern="0" dirty="0" smtClean="0">
                <a:latin typeface="Goudy Old Style" panose="02020502050305020303" pitchFamily="18" charset="0"/>
              </a:rPr>
              <a:t>upcoming revision of the </a:t>
            </a:r>
            <a:br>
              <a:rPr lang="en-US" altLang="en-US" b="0" kern="0" dirty="0" smtClean="0">
                <a:latin typeface="Goudy Old Style" panose="02020502050305020303" pitchFamily="18" charset="0"/>
              </a:rPr>
            </a:br>
            <a:r>
              <a:rPr lang="en-US" altLang="en-US" b="0" kern="0" dirty="0" smtClean="0">
                <a:latin typeface="Goudy Old Style" panose="02020502050305020303" pitchFamily="18" charset="0"/>
              </a:rPr>
              <a:t>Lidar </a:t>
            </a:r>
            <a:r>
              <a:rPr lang="en-US" altLang="en-US" b="0" kern="0" dirty="0">
                <a:latin typeface="Goudy Old Style" panose="02020502050305020303" pitchFamily="18" charset="0"/>
              </a:rPr>
              <a:t>Base </a:t>
            </a:r>
            <a:r>
              <a:rPr lang="en-US" altLang="en-US" b="0" kern="0" dirty="0" smtClean="0">
                <a:latin typeface="Goudy Old Style" panose="02020502050305020303" pitchFamily="18" charset="0"/>
              </a:rPr>
              <a:t>Specification (version 1.3)</a:t>
            </a:r>
            <a:endParaRPr lang="en-US" altLang="en-US" b="0" kern="0" dirty="0">
              <a:latin typeface="Goudy Old Style" panose="02020502050305020303" pitchFamily="18" charset="0"/>
            </a:endParaRPr>
          </a:p>
          <a:p>
            <a:pPr marL="1376363" lvl="3" indent="-342900" defTabSz="914400">
              <a:spcBef>
                <a:spcPts val="0"/>
              </a:spcBef>
              <a:spcAft>
                <a:spcPts val="600"/>
              </a:spcAft>
              <a:buClr>
                <a:srgbClr val="FF6D6D"/>
              </a:buClr>
              <a:buFont typeface="Wingdings" panose="05000000000000000000" pitchFamily="2" charset="2"/>
              <a:buChar char="Ø"/>
              <a:defRPr/>
            </a:pPr>
            <a:r>
              <a:rPr lang="en-US" altLang="en-US" sz="2000" b="0" kern="0" dirty="0">
                <a:solidFill>
                  <a:srgbClr val="FF6D6D"/>
                </a:solidFill>
                <a:latin typeface="Goudy Old Style" panose="02020502050305020303" pitchFamily="18" charset="0"/>
              </a:rPr>
              <a:t>Data STRUCTURE only; </a:t>
            </a:r>
          </a:p>
          <a:p>
            <a:pPr marL="1376363" lvl="3" indent="-342900" defTabSz="914400">
              <a:spcBef>
                <a:spcPts val="0"/>
              </a:spcBef>
              <a:spcAft>
                <a:spcPts val="600"/>
              </a:spcAft>
              <a:buClr>
                <a:srgbClr val="FF6D6D"/>
              </a:buClr>
              <a:buFont typeface="Wingdings" panose="05000000000000000000" pitchFamily="2" charset="2"/>
              <a:buChar char="Ø"/>
              <a:defRPr/>
            </a:pPr>
            <a:r>
              <a:rPr lang="en-US" altLang="en-US" sz="2000" b="0" kern="0" dirty="0">
                <a:solidFill>
                  <a:srgbClr val="FF6D6D"/>
                </a:solidFill>
                <a:latin typeface="Goudy Old Style" panose="02020502050305020303" pitchFamily="18" charset="0"/>
              </a:rPr>
              <a:t>NO capture requirements at this point.</a:t>
            </a:r>
          </a:p>
          <a:p>
            <a:pPr marL="919163" lvl="2" indent="-342900" defTabSz="914400">
              <a:spcBef>
                <a:spcPts val="600"/>
              </a:spcBef>
              <a:spcAft>
                <a:spcPts val="600"/>
              </a:spcAft>
              <a:buFont typeface="Arial Unicode MS" panose="020B0604020202020204" pitchFamily="34" charset="-128"/>
              <a:buChar char="☐"/>
              <a:defRPr/>
            </a:pPr>
            <a:r>
              <a:rPr lang="en-US" altLang="en-US" b="0" kern="0" dirty="0" smtClean="0">
                <a:latin typeface="Goudy Old Style" panose="02020502050305020303" pitchFamily="18" charset="0"/>
              </a:rPr>
              <a:t>Conduct Pilot Projects with Geospatial Products and Services Contract (GPSC) contractors to:</a:t>
            </a:r>
          </a:p>
          <a:p>
            <a:pPr marL="1376363" lvl="3" indent="-342900" defTabSz="914400">
              <a:spcBef>
                <a:spcPts val="600"/>
              </a:spcBef>
              <a:spcAft>
                <a:spcPts val="600"/>
              </a:spcAft>
              <a:buFont typeface="Arial Unicode MS" panose="020B0604020202020204" pitchFamily="34" charset="-128"/>
              <a:buChar char="☐"/>
              <a:defRPr/>
            </a:pPr>
            <a:r>
              <a:rPr lang="en-US" altLang="en-US" sz="2000" b="0" kern="0" dirty="0" smtClean="0">
                <a:latin typeface="Goudy Old Style" panose="02020502050305020303" pitchFamily="18" charset="0"/>
              </a:rPr>
              <a:t>Gauge costs and quality of additional breakline collection.</a:t>
            </a:r>
          </a:p>
          <a:p>
            <a:pPr marL="1376363" lvl="3" indent="-342900" defTabSz="914400">
              <a:spcBef>
                <a:spcPts val="600"/>
              </a:spcBef>
              <a:spcAft>
                <a:spcPts val="600"/>
              </a:spcAft>
              <a:buFont typeface="Arial Unicode MS" panose="020B0604020202020204" pitchFamily="34" charset="-128"/>
              <a:buChar char="☐"/>
              <a:defRPr/>
            </a:pPr>
            <a:r>
              <a:rPr lang="en-US" altLang="en-US" sz="2000" b="0" kern="0" dirty="0" smtClean="0">
                <a:latin typeface="Goudy Old Style" panose="02020502050305020303" pitchFamily="18" charset="0"/>
              </a:rPr>
              <a:t>Determine the most effective and appropriate extent of collection for integrated breaklines. </a:t>
            </a:r>
          </a:p>
          <a:p>
            <a:pPr marL="1833563" lvl="4" indent="-342900" defTabSz="914400">
              <a:spcBef>
                <a:spcPts val="0"/>
              </a:spcBef>
              <a:spcAft>
                <a:spcPts val="600"/>
              </a:spcAft>
              <a:buClr>
                <a:schemeClr val="accent6">
                  <a:lumMod val="60000"/>
                  <a:lumOff val="40000"/>
                </a:schemeClr>
              </a:buClr>
              <a:buFont typeface="Wingdings" panose="05000000000000000000" pitchFamily="2" charset="2"/>
              <a:buChar char="Ø"/>
              <a:defRPr/>
            </a:pPr>
            <a:r>
              <a:rPr lang="en-US" altLang="en-US" sz="2000" b="0" kern="0" dirty="0" smtClean="0">
                <a:solidFill>
                  <a:schemeClr val="accent6">
                    <a:lumMod val="60000"/>
                    <a:lumOff val="40000"/>
                  </a:schemeClr>
                </a:solidFill>
                <a:latin typeface="Goudy Old Style" panose="02020502050305020303" pitchFamily="18" charset="0"/>
              </a:rPr>
              <a:t>Scale and Feature Types</a:t>
            </a:r>
          </a:p>
        </p:txBody>
      </p:sp>
    </p:spTree>
    <p:extLst>
      <p:ext uri="{BB962C8B-B14F-4D97-AF65-F5344CB8AC3E}">
        <p14:creationId xmlns:p14="http://schemas.microsoft.com/office/powerpoint/2010/main" val="1567575310"/>
      </p:ext>
    </p:extLst>
  </p:cSld>
  <p:clrMapOvr>
    <a:masterClrMapping/>
  </p:clrMapOvr>
  <p:transition spd="slow">
    <p:diamon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0" name="Picture 4" descr="CHS_LiDAR_2m_No_Break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8229600" cy="5486400"/>
          </a:xfrm>
          <a:prstGeom prst="rect">
            <a:avLst/>
          </a:prstGeom>
          <a:noFill/>
          <a:ln w="1587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 useBgFill="1">
        <p:nvSpPr>
          <p:cNvPr id="5" name="TextBox 4"/>
          <p:cNvSpPr txBox="1"/>
          <p:nvPr/>
        </p:nvSpPr>
        <p:spPr>
          <a:xfrm>
            <a:off x="3689373" y="457200"/>
            <a:ext cx="4998719" cy="1077218"/>
          </a:xfrm>
          <a:prstGeom prst="rect">
            <a:avLst/>
          </a:prstGeom>
        </p:spPr>
        <p:txBody>
          <a:bodyPr wrap="square" rtlCol="0">
            <a:spAutoFit/>
          </a:bodyPr>
          <a:lstStyle/>
          <a:p>
            <a:r>
              <a:rPr lang="en-US" dirty="0" smtClean="0">
                <a:solidFill>
                  <a:schemeClr val="bg1"/>
                </a:solidFill>
                <a:latin typeface="Goudy Old Style" panose="02020502050305020303" pitchFamily="18" charset="0"/>
              </a:rPr>
              <a:t>Hydrographic Breaklines can add exceptional value to Elevation products, provide the foundation for NHD update and enhancement, and bring the goal of </a:t>
            </a:r>
            <a:r>
              <a:rPr lang="en-US" dirty="0" err="1" smtClean="0">
                <a:solidFill>
                  <a:schemeClr val="bg1"/>
                </a:solidFill>
                <a:latin typeface="Goudy Old Style" panose="02020502050305020303" pitchFamily="18" charset="0"/>
              </a:rPr>
              <a:t>Ele</a:t>
            </a:r>
            <a:r>
              <a:rPr lang="en-US" dirty="0" smtClean="0">
                <a:solidFill>
                  <a:schemeClr val="bg1"/>
                </a:solidFill>
                <a:latin typeface="Goudy Old Style" panose="02020502050305020303" pitchFamily="18" charset="0"/>
              </a:rPr>
              <a:t>-Hydro integration from dream to reality.</a:t>
            </a:r>
            <a:endParaRPr lang="en-US" dirty="0">
              <a:solidFill>
                <a:schemeClr val="bg1"/>
              </a:solidFill>
              <a:latin typeface="Goudy Old Style" panose="02020502050305020303" pitchFamily="18" charset="0"/>
            </a:endParaRPr>
          </a:p>
        </p:txBody>
      </p:sp>
      <p:sp useBgFill="1">
        <p:nvSpPr>
          <p:cNvPr id="2" name="TextBox 1"/>
          <p:cNvSpPr txBox="1"/>
          <p:nvPr/>
        </p:nvSpPr>
        <p:spPr>
          <a:xfrm>
            <a:off x="6928631" y="5728156"/>
            <a:ext cx="1758815" cy="215444"/>
          </a:xfrm>
          <a:prstGeom prst="rect">
            <a:avLst/>
          </a:prstGeom>
        </p:spPr>
        <p:txBody>
          <a:bodyPr wrap="none" rtlCol="0">
            <a:spAutoFit/>
          </a:bodyPr>
          <a:lstStyle/>
          <a:p>
            <a:pPr algn="just"/>
            <a:r>
              <a:rPr lang="en-US" sz="800" dirty="0" smtClean="0">
                <a:solidFill>
                  <a:schemeClr val="accent1">
                    <a:lumMod val="40000"/>
                    <a:lumOff val="60000"/>
                  </a:schemeClr>
                </a:solidFill>
                <a:latin typeface="Copperplate Gothic Light" panose="020E0507020206020404" pitchFamily="34" charset="0"/>
              </a:rPr>
              <a:t>Graphics courtesy of NOAA</a:t>
            </a:r>
            <a:endParaRPr lang="en-US" sz="800" dirty="0">
              <a:solidFill>
                <a:schemeClr val="accent1">
                  <a:lumMod val="40000"/>
                  <a:lumOff val="60000"/>
                </a:schemeClr>
              </a:solidFill>
              <a:latin typeface="Copperplate Gothic Light" panose="020E0507020206020404" pitchFamily="34" charset="0"/>
            </a:endParaRPr>
          </a:p>
        </p:txBody>
      </p:sp>
    </p:spTree>
    <p:extLst>
      <p:ext uri="{BB962C8B-B14F-4D97-AF65-F5344CB8AC3E}">
        <p14:creationId xmlns:p14="http://schemas.microsoft.com/office/powerpoint/2010/main" val="3915693605"/>
      </p:ext>
    </p:extLst>
  </p:cSld>
  <p:clrMapOvr>
    <a:masterClrMapping/>
  </p:clrMapOvr>
  <mc:AlternateContent xmlns:mc="http://schemas.openxmlformats.org/markup-compatibility/2006" xmlns:p14="http://schemas.microsoft.com/office/powerpoint/2010/main">
    <mc:Choice Requires="p14">
      <p:transition spd="slow" p14:dur="2500">
        <p14:vortex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0" name="Picture 4" descr="CHS_LiDAR_2m_No_Break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8229600" cy="5486400"/>
          </a:xfrm>
          <a:prstGeom prst="rect">
            <a:avLst/>
          </a:prstGeom>
          <a:noFill/>
          <a:ln w="15875">
            <a:solidFill>
              <a:srgbClr val="003399"/>
            </a:solidFill>
            <a:miter lim="800000"/>
            <a:headEnd/>
            <a:tailEnd/>
          </a:ln>
          <a:extLst>
            <a:ext uri="{909E8E84-426E-40DD-AFC4-6F175D3DCCD1}">
              <a14:hiddenFill xmlns:a14="http://schemas.microsoft.com/office/drawing/2010/main">
                <a:solidFill>
                  <a:srgbClr val="FFFFFF"/>
                </a:solidFill>
              </a14:hiddenFill>
            </a:ext>
          </a:extLst>
        </p:spPr>
      </p:pic>
      <p:pic>
        <p:nvPicPr>
          <p:cNvPr id="67588" name="Picture 6" descr="CHS_LiDAR_2m_Breaklines"/>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8229600" cy="5486400"/>
          </a:xfrm>
          <a:prstGeom prst="rect">
            <a:avLst/>
          </a:prstGeom>
          <a:noFill/>
          <a:ln w="1587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 useBgFill="1">
        <p:nvSpPr>
          <p:cNvPr id="5" name="TextBox 4"/>
          <p:cNvSpPr txBox="1"/>
          <p:nvPr/>
        </p:nvSpPr>
        <p:spPr>
          <a:xfrm>
            <a:off x="3689373" y="457200"/>
            <a:ext cx="4998719" cy="1077218"/>
          </a:xfrm>
          <a:prstGeom prst="rect">
            <a:avLst/>
          </a:prstGeom>
        </p:spPr>
        <p:txBody>
          <a:bodyPr wrap="square" rtlCol="0">
            <a:spAutoFit/>
          </a:bodyPr>
          <a:lstStyle/>
          <a:p>
            <a:r>
              <a:rPr lang="en-US" dirty="0" smtClean="0">
                <a:solidFill>
                  <a:schemeClr val="bg1"/>
                </a:solidFill>
                <a:latin typeface="Goudy Old Style" panose="02020502050305020303" pitchFamily="18" charset="0"/>
              </a:rPr>
              <a:t>Hydrographic Breaklines can add exceptional value to Elevation products, provide the foundation for NHD update and enhancement, and bring the goal of </a:t>
            </a:r>
            <a:r>
              <a:rPr lang="en-US" dirty="0" err="1" smtClean="0">
                <a:solidFill>
                  <a:schemeClr val="bg1"/>
                </a:solidFill>
                <a:latin typeface="Goudy Old Style" panose="02020502050305020303" pitchFamily="18" charset="0"/>
              </a:rPr>
              <a:t>Ele</a:t>
            </a:r>
            <a:r>
              <a:rPr lang="en-US" dirty="0" smtClean="0">
                <a:solidFill>
                  <a:schemeClr val="bg1"/>
                </a:solidFill>
                <a:latin typeface="Goudy Old Style" panose="02020502050305020303" pitchFamily="18" charset="0"/>
              </a:rPr>
              <a:t>-Hydro integration from dream to reality.</a:t>
            </a:r>
            <a:endParaRPr lang="en-US" dirty="0">
              <a:solidFill>
                <a:schemeClr val="bg1"/>
              </a:solidFill>
              <a:latin typeface="Goudy Old Style" panose="02020502050305020303" pitchFamily="18" charset="0"/>
            </a:endParaRPr>
          </a:p>
        </p:txBody>
      </p:sp>
      <p:sp useBgFill="1">
        <p:nvSpPr>
          <p:cNvPr id="2" name="TextBox 1"/>
          <p:cNvSpPr txBox="1"/>
          <p:nvPr/>
        </p:nvSpPr>
        <p:spPr>
          <a:xfrm>
            <a:off x="6928631" y="5728156"/>
            <a:ext cx="1758815" cy="215444"/>
          </a:xfrm>
          <a:prstGeom prst="rect">
            <a:avLst/>
          </a:prstGeom>
        </p:spPr>
        <p:txBody>
          <a:bodyPr wrap="none" rtlCol="0">
            <a:spAutoFit/>
          </a:bodyPr>
          <a:lstStyle/>
          <a:p>
            <a:pPr algn="just"/>
            <a:r>
              <a:rPr lang="en-US" sz="800" dirty="0" smtClean="0">
                <a:solidFill>
                  <a:schemeClr val="accent1">
                    <a:lumMod val="40000"/>
                    <a:lumOff val="60000"/>
                  </a:schemeClr>
                </a:solidFill>
                <a:latin typeface="Copperplate Gothic Light" panose="020E0507020206020404" pitchFamily="34" charset="0"/>
              </a:rPr>
              <a:t>Graphics courtesy of NOAA</a:t>
            </a:r>
            <a:endParaRPr lang="en-US" sz="800" dirty="0">
              <a:solidFill>
                <a:schemeClr val="accent1">
                  <a:lumMod val="40000"/>
                  <a:lumOff val="60000"/>
                </a:schemeClr>
              </a:solidFill>
              <a:latin typeface="Copperplate Gothic Light" panose="020E0507020206020404" pitchFamily="34" charset="0"/>
            </a:endParaRPr>
          </a:p>
        </p:txBody>
      </p:sp>
    </p:spTree>
    <p:extLst>
      <p:ext uri="{BB962C8B-B14F-4D97-AF65-F5344CB8AC3E}">
        <p14:creationId xmlns:p14="http://schemas.microsoft.com/office/powerpoint/2010/main" val="40569751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descr="CHS_LiDAR_2m_No_Breaklines_Oysters"/>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8229600" cy="5486400"/>
          </a:xfrm>
          <a:prstGeom prst="rect">
            <a:avLst/>
          </a:prstGeom>
          <a:noFill/>
          <a:ln w="1587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 useBgFill="1">
        <p:nvSpPr>
          <p:cNvPr id="4" name="TextBox 3"/>
          <p:cNvSpPr txBox="1"/>
          <p:nvPr/>
        </p:nvSpPr>
        <p:spPr>
          <a:xfrm>
            <a:off x="4191000" y="457200"/>
            <a:ext cx="4497092" cy="830997"/>
          </a:xfrm>
          <a:prstGeom prst="rect">
            <a:avLst/>
          </a:prstGeom>
        </p:spPr>
        <p:txBody>
          <a:bodyPr wrap="square" rtlCol="0">
            <a:spAutoFit/>
          </a:bodyPr>
          <a:lstStyle/>
          <a:p>
            <a:r>
              <a:rPr lang="en-US" dirty="0" smtClean="0">
                <a:solidFill>
                  <a:schemeClr val="bg1"/>
                </a:solidFill>
                <a:latin typeface="Goudy Old Style" panose="02020502050305020303" pitchFamily="18" charset="0"/>
              </a:rPr>
              <a:t>But expectations must be tempered by practicality. How much detail is needed and what costs are  reasonable for data at national extents?</a:t>
            </a:r>
            <a:endParaRPr lang="en-US" dirty="0">
              <a:solidFill>
                <a:schemeClr val="bg1"/>
              </a:solidFill>
              <a:latin typeface="Goudy Old Style" panose="02020502050305020303" pitchFamily="18" charset="0"/>
            </a:endParaRPr>
          </a:p>
        </p:txBody>
      </p:sp>
      <p:sp useBgFill="1">
        <p:nvSpPr>
          <p:cNvPr id="6" name="TextBox 5"/>
          <p:cNvSpPr txBox="1"/>
          <p:nvPr/>
        </p:nvSpPr>
        <p:spPr>
          <a:xfrm>
            <a:off x="6928631" y="5728156"/>
            <a:ext cx="1758815" cy="215444"/>
          </a:xfrm>
          <a:prstGeom prst="rect">
            <a:avLst/>
          </a:prstGeom>
        </p:spPr>
        <p:txBody>
          <a:bodyPr wrap="none" rtlCol="0">
            <a:spAutoFit/>
          </a:bodyPr>
          <a:lstStyle/>
          <a:p>
            <a:pPr algn="just"/>
            <a:r>
              <a:rPr lang="en-US" sz="800" dirty="0" smtClean="0">
                <a:solidFill>
                  <a:schemeClr val="accent1">
                    <a:lumMod val="40000"/>
                    <a:lumOff val="60000"/>
                  </a:schemeClr>
                </a:solidFill>
                <a:latin typeface="Copperplate Gothic Light" panose="020E0507020206020404" pitchFamily="34" charset="0"/>
              </a:rPr>
              <a:t>Graphics courtesy of NOAA</a:t>
            </a:r>
            <a:endParaRPr lang="en-US" sz="800" dirty="0">
              <a:solidFill>
                <a:schemeClr val="accent1">
                  <a:lumMod val="40000"/>
                  <a:lumOff val="60000"/>
                </a:schemeClr>
              </a:solidFill>
              <a:latin typeface="Copperplate Gothic Light" panose="020E0507020206020404" pitchFamily="34" charset="0"/>
            </a:endParaRPr>
          </a:p>
        </p:txBody>
      </p:sp>
    </p:spTree>
    <p:extLst>
      <p:ext uri="{BB962C8B-B14F-4D97-AF65-F5344CB8AC3E}">
        <p14:creationId xmlns:p14="http://schemas.microsoft.com/office/powerpoint/2010/main" val="2603515271"/>
      </p:ext>
    </p:extLst>
  </p:cSld>
  <p:clrMapOvr>
    <a:masterClrMapping/>
  </p:clrMapOvr>
  <mc:AlternateContent xmlns:mc="http://schemas.openxmlformats.org/markup-compatibility/2006" xmlns:p14="http://schemas.microsoft.com/office/powerpoint/2010/main">
    <mc:Choice Requires="p14">
      <p:transition>
        <p14:flash/>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descr="CHS_LiDAR_2m_No_Breaklines_Oysters"/>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8229600" cy="5486400"/>
          </a:xfrm>
          <a:prstGeom prst="rect">
            <a:avLst/>
          </a:prstGeom>
          <a:noFill/>
          <a:ln w="15875">
            <a:solidFill>
              <a:srgbClr val="003399"/>
            </a:solidFill>
            <a:miter lim="800000"/>
            <a:headEnd/>
            <a:tailEnd/>
          </a:ln>
          <a:extLst>
            <a:ext uri="{909E8E84-426E-40DD-AFC4-6F175D3DCCD1}">
              <a14:hiddenFill xmlns:a14="http://schemas.microsoft.com/office/drawing/2010/main">
                <a:solidFill>
                  <a:srgbClr val="FFFFFF"/>
                </a:solidFill>
              </a14:hiddenFill>
            </a:ext>
          </a:extLst>
        </p:spPr>
      </p:pic>
      <p:pic>
        <p:nvPicPr>
          <p:cNvPr id="63490" name="Picture 2" descr="CHS_LiDAR_2m_Breaklines_Oysters"/>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83" y="457200"/>
            <a:ext cx="8229600" cy="5486400"/>
          </a:xfrm>
          <a:prstGeom prst="rect">
            <a:avLst/>
          </a:prstGeom>
          <a:noFill/>
          <a:ln w="1587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 useBgFill="1">
        <p:nvSpPr>
          <p:cNvPr id="4" name="TextBox 3"/>
          <p:cNvSpPr txBox="1"/>
          <p:nvPr/>
        </p:nvSpPr>
        <p:spPr>
          <a:xfrm>
            <a:off x="4191000" y="457200"/>
            <a:ext cx="4497092" cy="830997"/>
          </a:xfrm>
          <a:prstGeom prst="rect">
            <a:avLst/>
          </a:prstGeom>
        </p:spPr>
        <p:txBody>
          <a:bodyPr wrap="square" rtlCol="0">
            <a:spAutoFit/>
          </a:bodyPr>
          <a:lstStyle/>
          <a:p>
            <a:r>
              <a:rPr lang="en-US" dirty="0" smtClean="0">
                <a:solidFill>
                  <a:schemeClr val="bg1"/>
                </a:solidFill>
                <a:latin typeface="Goudy Old Style" panose="02020502050305020303" pitchFamily="18" charset="0"/>
              </a:rPr>
              <a:t>But expectations must be tempered by practicality. How much detail is needed and what costs are  reasonable for data at national extents?</a:t>
            </a:r>
            <a:endParaRPr lang="en-US" dirty="0">
              <a:solidFill>
                <a:schemeClr val="bg1"/>
              </a:solidFill>
              <a:latin typeface="Goudy Old Style" panose="02020502050305020303" pitchFamily="18" charset="0"/>
            </a:endParaRPr>
          </a:p>
        </p:txBody>
      </p:sp>
      <p:sp useBgFill="1">
        <p:nvSpPr>
          <p:cNvPr id="6" name="TextBox 5"/>
          <p:cNvSpPr txBox="1"/>
          <p:nvPr/>
        </p:nvSpPr>
        <p:spPr>
          <a:xfrm>
            <a:off x="6928631" y="5728156"/>
            <a:ext cx="1758815" cy="215444"/>
          </a:xfrm>
          <a:prstGeom prst="rect">
            <a:avLst/>
          </a:prstGeom>
        </p:spPr>
        <p:txBody>
          <a:bodyPr wrap="none" rtlCol="0">
            <a:spAutoFit/>
          </a:bodyPr>
          <a:lstStyle/>
          <a:p>
            <a:pPr algn="just"/>
            <a:r>
              <a:rPr lang="en-US" sz="800" dirty="0" smtClean="0">
                <a:solidFill>
                  <a:schemeClr val="accent1">
                    <a:lumMod val="40000"/>
                    <a:lumOff val="60000"/>
                  </a:schemeClr>
                </a:solidFill>
                <a:latin typeface="Copperplate Gothic Light" panose="020E0507020206020404" pitchFamily="34" charset="0"/>
              </a:rPr>
              <a:t>Graphics courtesy of NOAA</a:t>
            </a:r>
            <a:endParaRPr lang="en-US" sz="800" dirty="0">
              <a:solidFill>
                <a:schemeClr val="accent1">
                  <a:lumMod val="40000"/>
                  <a:lumOff val="60000"/>
                </a:schemeClr>
              </a:solidFill>
              <a:latin typeface="Copperplate Gothic Light" panose="020E0507020206020404" pitchFamily="34" charset="0"/>
            </a:endParaRPr>
          </a:p>
        </p:txBody>
      </p:sp>
    </p:spTree>
    <p:extLst>
      <p:ext uri="{BB962C8B-B14F-4D97-AF65-F5344CB8AC3E}">
        <p14:creationId xmlns:p14="http://schemas.microsoft.com/office/powerpoint/2010/main" val="14326369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917575"/>
          </a:xfrm>
          <a:extLst>
            <a:ext uri="{91240B29-F687-4F45-9708-019B960494DF}">
              <a14:hiddenLine xmlns:a14="http://schemas.microsoft.com/office/drawing/2010/main" w="12700">
                <a:solidFill>
                  <a:srgbClr val="000000"/>
                </a:solidFill>
                <a:round/>
                <a:headEnd/>
                <a:tailEnd/>
              </a14:hiddenLine>
            </a:ext>
          </a:extLst>
        </p:spPr>
        <p:txBody>
          <a:bodyPr lIns="457200" tIns="182880" rIns="182880" bIns="182880" anchor="ctr" anchorCtr="0"/>
          <a:lstStyle/>
          <a:p>
            <a:pPr defTabSz="457200"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err="1" smtClean="0">
                <a:latin typeface="Goudy Old Style" panose="02020502050305020303" pitchFamily="18" charset="0"/>
              </a:rPr>
              <a:t>Ele</a:t>
            </a:r>
            <a:r>
              <a:rPr lang="en-US" altLang="en-US" dirty="0" smtClean="0">
                <a:latin typeface="Goudy Old Style" panose="02020502050305020303" pitchFamily="18" charset="0"/>
              </a:rPr>
              <a:t>-Hydro Integration</a:t>
            </a:r>
            <a:endParaRPr lang="en-GB" altLang="en-US" baseline="-25000" dirty="0" smtClean="0">
              <a:latin typeface="Goudy Old Style" panose="02020502050305020303" pitchFamily="18" charset="0"/>
            </a:endParaRPr>
          </a:p>
        </p:txBody>
      </p:sp>
      <p:sp>
        <p:nvSpPr>
          <p:cNvPr id="12" name="Rectangle 3"/>
          <p:cNvSpPr txBox="1">
            <a:spLocks noChangeArrowheads="1"/>
          </p:cNvSpPr>
          <p:nvPr/>
        </p:nvSpPr>
        <p:spPr bwMode="auto">
          <a:xfrm>
            <a:off x="457200" y="914400"/>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spcBef>
                <a:spcPct val="20000"/>
              </a:spcBef>
              <a:spcAft>
                <a:spcPct val="0"/>
              </a:spcAft>
              <a:buClr>
                <a:schemeClr val="bg1"/>
              </a:buClr>
              <a:buSzPct val="80000"/>
              <a:buFont typeface="Arial Unicode MS"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a:lstStyle>
          <a:p>
            <a:pPr marL="460375" lvl="1" indent="-342900" defTabSz="914400">
              <a:spcBef>
                <a:spcPts val="600"/>
              </a:spcBef>
              <a:spcAft>
                <a:spcPts val="600"/>
              </a:spcAft>
              <a:defRPr/>
            </a:pPr>
            <a:r>
              <a:rPr lang="en-US" altLang="en-US" b="0" kern="0" dirty="0" smtClean="0">
                <a:latin typeface="Goudy Old Style" panose="02020502050305020303" pitchFamily="18" charset="0"/>
              </a:rPr>
              <a:t>Future Tasks</a:t>
            </a:r>
            <a:endParaRPr lang="en-US" altLang="en-US" b="0" kern="0" dirty="0">
              <a:latin typeface="Goudy Old Style" panose="02020502050305020303" pitchFamily="18" charset="0"/>
            </a:endParaRPr>
          </a:p>
          <a:p>
            <a:pPr marL="914400" lvl="2" indent="-342900" defTabSz="914400">
              <a:spcBef>
                <a:spcPts val="600"/>
              </a:spcBef>
              <a:spcAft>
                <a:spcPts val="600"/>
              </a:spcAft>
              <a:buFont typeface="Arial Unicode MS" panose="020B0604020202020204" pitchFamily="34" charset="-128"/>
              <a:buChar char="☐"/>
              <a:defRPr/>
            </a:pPr>
            <a:r>
              <a:rPr lang="en-US" altLang="en-US" b="0" kern="0" dirty="0" smtClean="0">
                <a:latin typeface="Goudy Old Style" panose="02020502050305020303" pitchFamily="18" charset="0"/>
              </a:rPr>
              <a:t>Develop internal processes to utilize the additional data.</a:t>
            </a:r>
          </a:p>
          <a:p>
            <a:pPr marL="914400" lvl="2" indent="-342900" defTabSz="914400">
              <a:spcBef>
                <a:spcPts val="600"/>
              </a:spcBef>
              <a:spcAft>
                <a:spcPts val="600"/>
              </a:spcAft>
              <a:buFont typeface="Arial Unicode MS" panose="020B0604020202020204" pitchFamily="34" charset="-128"/>
              <a:buChar char="☐"/>
              <a:defRPr/>
            </a:pPr>
            <a:r>
              <a:rPr lang="en-US" altLang="en-US" b="0" kern="0" dirty="0" smtClean="0">
                <a:latin typeface="Goudy Old Style" panose="02020502050305020303" pitchFamily="18" charset="0"/>
              </a:rPr>
              <a:t>Introduce capture requirements into the Lidar Base Specification and GPSC Task Orders.</a:t>
            </a:r>
          </a:p>
          <a:p>
            <a:pPr marL="914400" lvl="2" indent="-342900" defTabSz="914400">
              <a:spcBef>
                <a:spcPts val="600"/>
              </a:spcBef>
              <a:spcAft>
                <a:spcPts val="600"/>
              </a:spcAft>
              <a:buFont typeface="Arial Unicode MS" panose="020B0604020202020204" pitchFamily="34" charset="-128"/>
              <a:buChar char="☐"/>
              <a:defRPr/>
            </a:pPr>
            <a:r>
              <a:rPr lang="en-US" altLang="en-US" b="0" kern="0" dirty="0" smtClean="0">
                <a:latin typeface="Goudy Old Style" panose="02020502050305020303" pitchFamily="18" charset="0"/>
              </a:rPr>
              <a:t>Produce and distribute new and improved Elevation and Hydrographic products.</a:t>
            </a:r>
          </a:p>
          <a:p>
            <a:pPr marL="460375" lvl="1" indent="-342900" algn="ctr" defTabSz="914400">
              <a:spcBef>
                <a:spcPts val="600"/>
              </a:spcBef>
              <a:spcAft>
                <a:spcPts val="600"/>
              </a:spcAft>
              <a:defRPr/>
            </a:pPr>
            <a:endParaRPr lang="en-US" altLang="en-US" b="0" kern="0" dirty="0" smtClean="0">
              <a:latin typeface="Goudy Old Style" panose="02020502050305020303" pitchFamily="18" charset="0"/>
            </a:endParaRPr>
          </a:p>
          <a:p>
            <a:pPr marL="117475" lvl="1" indent="0" algn="ctr" defTabSz="914400">
              <a:spcBef>
                <a:spcPts val="600"/>
              </a:spcBef>
              <a:spcAft>
                <a:spcPts val="600"/>
              </a:spcAft>
              <a:buNone/>
              <a:defRPr/>
            </a:pPr>
            <a:r>
              <a:rPr lang="en-US" altLang="en-US" b="0" u="sng" kern="0" dirty="0" smtClean="0">
                <a:latin typeface="Goudy Old Style" panose="02020502050305020303" pitchFamily="18" charset="0"/>
              </a:rPr>
              <a:t>Conclusion:</a:t>
            </a:r>
            <a:br>
              <a:rPr lang="en-US" altLang="en-US" b="0" u="sng" kern="0" dirty="0" smtClean="0">
                <a:latin typeface="Goudy Old Style" panose="02020502050305020303" pitchFamily="18" charset="0"/>
              </a:rPr>
            </a:br>
            <a:r>
              <a:rPr lang="en-US" altLang="en-US" b="0" kern="0" dirty="0" smtClean="0">
                <a:latin typeface="Goudy Old Style" panose="02020502050305020303" pitchFamily="18" charset="0"/>
              </a:rPr>
              <a:t>Elevation and Hydrography, Integrated.</a:t>
            </a:r>
            <a:br>
              <a:rPr lang="en-US" altLang="en-US" b="0" kern="0" dirty="0" smtClean="0">
                <a:latin typeface="Goudy Old Style" panose="02020502050305020303" pitchFamily="18" charset="0"/>
              </a:rPr>
            </a:br>
            <a:r>
              <a:rPr lang="en-US" altLang="en-US" b="0" kern="0" dirty="0" smtClean="0">
                <a:latin typeface="Goudy Old Style" panose="02020502050305020303" pitchFamily="18" charset="0"/>
              </a:rPr>
              <a:t>Stronger Together.</a:t>
            </a:r>
            <a:br>
              <a:rPr lang="en-US" altLang="en-US" b="0" kern="0" dirty="0" smtClean="0">
                <a:latin typeface="Goudy Old Style" panose="02020502050305020303" pitchFamily="18" charset="0"/>
              </a:rPr>
            </a:br>
            <a:r>
              <a:rPr lang="en-US" altLang="en-US" b="0" kern="0" dirty="0" smtClean="0">
                <a:latin typeface="Goudy Old Style" panose="02020502050305020303" pitchFamily="18" charset="0"/>
              </a:rPr>
              <a:t/>
            </a:r>
            <a:br>
              <a:rPr lang="en-US" altLang="en-US" b="0" kern="0" dirty="0" smtClean="0">
                <a:latin typeface="Goudy Old Style" panose="02020502050305020303" pitchFamily="18" charset="0"/>
              </a:rPr>
            </a:br>
            <a:r>
              <a:rPr lang="en-US" altLang="en-US" b="0" kern="0" dirty="0" err="1" smtClean="0">
                <a:latin typeface="Goudy Old Style" panose="02020502050305020303" pitchFamily="18" charset="0"/>
              </a:rPr>
              <a:t>Ele</a:t>
            </a:r>
            <a:r>
              <a:rPr lang="en-US" altLang="en-US" b="0" kern="0" dirty="0" smtClean="0">
                <a:latin typeface="Goudy Old Style" panose="02020502050305020303" pitchFamily="18" charset="0"/>
              </a:rPr>
              <a:t>-Hydro!</a:t>
            </a:r>
          </a:p>
        </p:txBody>
      </p:sp>
    </p:spTree>
    <p:extLst>
      <p:ext uri="{BB962C8B-B14F-4D97-AF65-F5344CB8AC3E}">
        <p14:creationId xmlns:p14="http://schemas.microsoft.com/office/powerpoint/2010/main" val="3159320151"/>
      </p:ext>
    </p:extLst>
  </p:cSld>
  <p:clrMapOvr>
    <a:masterClrMapping/>
  </p:clrMapOvr>
  <p:transition spd="slow">
    <p:diamon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latin typeface="Goudy Old Style" panose="02020502050305020303" pitchFamily="18" charset="0"/>
              </a:rPr>
              <a:t>Heidemann, H. Karl</a:t>
            </a:r>
            <a:r>
              <a:rPr lang="en-US" sz="2000" b="0" dirty="0">
                <a:latin typeface="Goudy Old Style" panose="02020502050305020303" pitchFamily="18" charset="0"/>
              </a:rPr>
              <a:t>, 2012, Digital elevation models sec. 10.1 </a:t>
            </a:r>
            <a:r>
              <a:rPr lang="en-US" sz="2000" b="0" i="1" dirty="0">
                <a:latin typeface="Goudy Old Style" panose="02020502050305020303" pitchFamily="18" charset="0"/>
              </a:rPr>
              <a:t>of</a:t>
            </a:r>
            <a:r>
              <a:rPr lang="en-US" sz="2000" b="0" dirty="0">
                <a:latin typeface="Goudy Old Style" panose="02020502050305020303" pitchFamily="18" charset="0"/>
              </a:rPr>
              <a:t> </a:t>
            </a:r>
            <a:r>
              <a:rPr lang="en-US" sz="2000" b="0" dirty="0" err="1">
                <a:latin typeface="Goudy Old Style" panose="02020502050305020303" pitchFamily="18" charset="0"/>
              </a:rPr>
              <a:t>Renslow</a:t>
            </a:r>
            <a:r>
              <a:rPr lang="en-US" sz="2000" b="0" dirty="0">
                <a:latin typeface="Goudy Old Style" panose="02020502050305020303" pitchFamily="18" charset="0"/>
              </a:rPr>
              <a:t>, M.S., ed., Manual of airborne topographic lidar: Bethesda, Md., American Society for Photogrammetry and Remote Sensing, p. 283-310.</a:t>
            </a:r>
            <a:endParaRPr lang="en-US" sz="2000" dirty="0">
              <a:latin typeface="Goudy Old Style" panose="02020502050305020303" pitchFamily="18" charset="0"/>
            </a:endParaRPr>
          </a:p>
        </p:txBody>
      </p:sp>
      <p:sp>
        <p:nvSpPr>
          <p:cNvPr id="3" name="Title 2"/>
          <p:cNvSpPr>
            <a:spLocks noGrp="1"/>
          </p:cNvSpPr>
          <p:nvPr>
            <p:ph type="title"/>
          </p:nvPr>
        </p:nvSpPr>
        <p:spPr/>
        <p:txBody>
          <a:bodyPr/>
          <a:lstStyle/>
          <a:p>
            <a:r>
              <a:rPr lang="en-US" dirty="0" smtClean="0">
                <a:latin typeface="Goudy Old Style" panose="02020502050305020303" pitchFamily="18" charset="0"/>
              </a:rPr>
              <a:t>References</a:t>
            </a:r>
            <a:endParaRPr lang="en-US" dirty="0">
              <a:latin typeface="Goudy Old Style" panose="02020502050305020303" pitchFamily="18" charset="0"/>
            </a:endParaRPr>
          </a:p>
        </p:txBody>
      </p:sp>
    </p:spTree>
    <p:extLst>
      <p:ext uri="{BB962C8B-B14F-4D97-AF65-F5344CB8AC3E}">
        <p14:creationId xmlns:p14="http://schemas.microsoft.com/office/powerpoint/2010/main" val="23970155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referRelativeResize="0">
            <a:picLocks/>
          </p:cNvPicPr>
          <p:nvPr/>
        </p:nvPicPr>
        <p:blipFill>
          <a:blip r:embed="rId3"/>
          <a:stretch>
            <a:fillRect/>
          </a:stretch>
        </p:blipFill>
        <p:spPr>
          <a:xfrm>
            <a:off x="45720" y="960120"/>
            <a:ext cx="9052560" cy="5852160"/>
          </a:xfrm>
          <a:prstGeom prst="rect">
            <a:avLst/>
          </a:prstGeom>
          <a:ln w="25400" cap="sq" cmpd="sng">
            <a:noFill/>
            <a:miter lim="800000"/>
          </a:ln>
        </p:spPr>
      </p:pic>
      <p:sp>
        <p:nvSpPr>
          <p:cNvPr id="4098" name="Rectangle 1"/>
          <p:cNvSpPr>
            <a:spLocks noGrp="1" noChangeArrowheads="1"/>
          </p:cNvSpPr>
          <p:nvPr>
            <p:ph type="title"/>
          </p:nvPr>
        </p:nvSpPr>
        <p:spPr>
          <a:xfrm>
            <a:off x="457200" y="1371600"/>
            <a:ext cx="8229600" cy="1554163"/>
          </a:xfrm>
          <a:extLst>
            <a:ext uri="{91240B29-F687-4F45-9708-019B960494DF}">
              <a14:hiddenLine xmlns:a14="http://schemas.microsoft.com/office/drawing/2010/main" w="12700">
                <a:solidFill>
                  <a:srgbClr val="000000"/>
                </a:solidFill>
                <a:round/>
                <a:headEnd/>
                <a:tailEnd/>
              </a14:hiddenLine>
            </a:ext>
          </a:extLst>
        </p:spPr>
        <p:txBody>
          <a:bodyPr tIns="0" anchor="ctr"/>
          <a:lstStyle/>
          <a:p>
            <a:pPr eaLnBrk="1" hangingPunct="1">
              <a:spcBef>
                <a:spcPts val="2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0" dirty="0">
                <a:latin typeface="Goudy Old Style" panose="02020502050305020303" pitchFamily="18" charset="0"/>
              </a:rPr>
              <a:t>Integrating Hydrography and Lidar Topography: </a:t>
            </a:r>
            <a:br>
              <a:rPr lang="en-US" b="0" dirty="0">
                <a:latin typeface="Goudy Old Style" panose="02020502050305020303" pitchFamily="18" charset="0"/>
              </a:rPr>
            </a:br>
            <a:r>
              <a:rPr lang="en-US" b="0" i="1" dirty="0" smtClean="0">
                <a:latin typeface="Goudy Old Style" panose="02020502050305020303" pitchFamily="18" charset="0"/>
              </a:rPr>
              <a:t>Fundamentals </a:t>
            </a:r>
            <a:r>
              <a:rPr lang="en-US" b="0" i="1" dirty="0">
                <a:latin typeface="Goudy Old Style" panose="02020502050305020303" pitchFamily="18" charset="0"/>
              </a:rPr>
              <a:t>and Application Issues</a:t>
            </a:r>
          </a:p>
        </p:txBody>
      </p:sp>
      <p:sp>
        <p:nvSpPr>
          <p:cNvPr id="4099" name="Rectangle 2"/>
          <p:cNvSpPr>
            <a:spLocks noGrp="1" noChangeArrowheads="1"/>
          </p:cNvSpPr>
          <p:nvPr>
            <p:ph type="subTitle" idx="1"/>
          </p:nvPr>
        </p:nvSpPr>
        <p:spPr>
          <a:xfrm>
            <a:off x="457200" y="3048000"/>
            <a:ext cx="8229600" cy="1371600"/>
          </a:xfrm>
          <a:extLst>
            <a:ext uri="{91240B29-F687-4F45-9708-019B960494DF}">
              <a14:hiddenLine xmlns:a14="http://schemas.microsoft.com/office/drawing/2010/main" w="12700">
                <a:solidFill>
                  <a:srgbClr val="000000"/>
                </a:solidFill>
                <a:round/>
                <a:headEnd/>
                <a:tailEnd/>
              </a14:hiddenLine>
            </a:ext>
          </a:extLst>
        </p:spPr>
        <p:txBody>
          <a:bodyPr lIns="0" tIns="0" rIns="0" bIns="0" anchor="ctr"/>
          <a:lstStyle/>
          <a:p>
            <a:pPr eaLnBrk="1" hangingPunct="1">
              <a:spcBef>
                <a:spcPts val="2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2400" b="0" dirty="0" smtClean="0">
                <a:latin typeface="Goudy Old Style" panose="02020502050305020303" pitchFamily="18" charset="0"/>
              </a:rPr>
              <a:t>USGS Hydrography Seminar Series, </a:t>
            </a:r>
          </a:p>
          <a:p>
            <a:pPr eaLnBrk="1" hangingPunct="1">
              <a:spcBef>
                <a:spcPts val="2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2400" b="0" dirty="0" smtClean="0">
                <a:latin typeface="Goudy Old Style" panose="02020502050305020303" pitchFamily="18" charset="0"/>
              </a:rPr>
              <a:t>Seminar #</a:t>
            </a:r>
            <a:r>
              <a:rPr lang="en-GB" altLang="en-US" sz="2400" b="0" dirty="0" smtClean="0">
                <a:latin typeface="Goudy Old Style" panose="02020502050305020303" pitchFamily="18" charset="0"/>
              </a:rPr>
              <a:t>8</a:t>
            </a:r>
          </a:p>
          <a:p>
            <a:pPr eaLnBrk="1" hangingPunct="1">
              <a:spcBef>
                <a:spcPts val="2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2400" b="0" dirty="0">
                <a:latin typeface="Goudy Old Style" panose="02020502050305020303" pitchFamily="18" charset="0"/>
              </a:rPr>
              <a:t>Thursday, May 19, </a:t>
            </a:r>
            <a:r>
              <a:rPr lang="en-GB" altLang="en-US" sz="2400" b="0" dirty="0" smtClean="0">
                <a:latin typeface="Goudy Old Style" panose="02020502050305020303" pitchFamily="18" charset="0"/>
              </a:rPr>
              <a:t>2016</a:t>
            </a:r>
            <a:endParaRPr lang="en-GB" altLang="en-US" sz="2400" b="0" dirty="0">
              <a:latin typeface="Goudy Old Style" panose="02020502050305020303" pitchFamily="18" charset="0"/>
            </a:endParaRPr>
          </a:p>
        </p:txBody>
      </p:sp>
      <p:sp>
        <p:nvSpPr>
          <p:cNvPr id="4100" name="Rectangle 4"/>
          <p:cNvSpPr>
            <a:spLocks noChangeArrowheads="1"/>
          </p:cNvSpPr>
          <p:nvPr/>
        </p:nvSpPr>
        <p:spPr bwMode="auto">
          <a:xfrm>
            <a:off x="457200" y="49530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Trebuchet MS" panose="020B0603020202020204" pitchFamily="34" charset="0"/>
              </a:defRPr>
            </a:lvl1pPr>
            <a:lvl2pPr marL="742950" indent="-285750"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Trebuchet MS" panose="020B0603020202020204" pitchFamily="34" charset="0"/>
              </a:defRPr>
            </a:lvl2pPr>
            <a:lvl3pPr marL="1143000" indent="-228600"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bg1"/>
                </a:solidFill>
                <a:latin typeface="Trebuchet MS" panose="020B0603020202020204" pitchFamily="34" charset="0"/>
              </a:defRPr>
            </a:lvl3pPr>
            <a:lvl4pPr marL="1600200" indent="-228600"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4pPr>
            <a:lvl5pPr marL="2057400" indent="-228600"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9pPr>
          </a:lstStyle>
          <a:p>
            <a:pPr defTabSz="914400" eaLnBrk="1" hangingPunct="1">
              <a:spcBef>
                <a:spcPts val="200"/>
              </a:spcBef>
              <a:buFont typeface="Arial Unicode MS" panose="020B0604020202020204" pitchFamily="34" charset="-128"/>
              <a:buNone/>
            </a:pPr>
            <a:r>
              <a:rPr lang="en-GB" altLang="en-US" sz="2000" b="0" dirty="0">
                <a:latin typeface="Goudy Old Style" panose="02020502050305020303" pitchFamily="18" charset="0"/>
              </a:rPr>
              <a:t>H. Karl </a:t>
            </a:r>
            <a:r>
              <a:rPr lang="en-GB" altLang="en-US" sz="2000" b="0" dirty="0" err="1">
                <a:latin typeface="Goudy Old Style" panose="02020502050305020303" pitchFamily="18" charset="0"/>
              </a:rPr>
              <a:t>Heidemann</a:t>
            </a:r>
            <a:r>
              <a:rPr lang="en-GB" altLang="en-US" sz="2000" b="0" dirty="0">
                <a:latin typeface="Goudy Old Style" panose="02020502050305020303" pitchFamily="18" charset="0"/>
              </a:rPr>
              <a:t>, </a:t>
            </a:r>
            <a:r>
              <a:rPr lang="en-GB" altLang="en-US" sz="1800" b="0" dirty="0" smtClean="0">
                <a:latin typeface="Goudy Old Style" panose="02020502050305020303" pitchFamily="18" charset="0"/>
              </a:rPr>
              <a:t>GISP, CMS</a:t>
            </a:r>
            <a:endParaRPr lang="en-GB" altLang="en-US" sz="1800" b="0" dirty="0">
              <a:latin typeface="Goudy Old Style" panose="02020502050305020303" pitchFamily="18" charset="0"/>
            </a:endParaRPr>
          </a:p>
          <a:p>
            <a:pPr defTabSz="914400" eaLnBrk="1" hangingPunct="1">
              <a:spcBef>
                <a:spcPts val="200"/>
              </a:spcBef>
              <a:buFont typeface="Arial Unicode MS" panose="020B0604020202020204" pitchFamily="34" charset="-128"/>
              <a:buNone/>
            </a:pPr>
            <a:r>
              <a:rPr lang="en-GB" altLang="en-US" sz="1600" b="0" dirty="0">
                <a:latin typeface="Goudy Old Style" panose="02020502050305020303" pitchFamily="18" charset="0"/>
              </a:rPr>
              <a:t>Physical Scientist</a:t>
            </a:r>
          </a:p>
          <a:p>
            <a:pPr defTabSz="914400" eaLnBrk="1" hangingPunct="1">
              <a:spcBef>
                <a:spcPts val="200"/>
              </a:spcBef>
              <a:buFont typeface="Arial Unicode MS" panose="020B0604020202020204" pitchFamily="34" charset="-128"/>
              <a:buNone/>
            </a:pPr>
            <a:r>
              <a:rPr lang="en-GB" altLang="en-US" sz="1600" b="0" dirty="0">
                <a:latin typeface="Goudy Old Style" panose="02020502050305020303" pitchFamily="18" charset="0"/>
              </a:rPr>
              <a:t>U.S. Geological Survey/EROS</a:t>
            </a:r>
          </a:p>
        </p:txBody>
      </p:sp>
      <p:sp>
        <p:nvSpPr>
          <p:cNvPr id="6" name="Rectangle 4"/>
          <p:cNvSpPr>
            <a:spLocks noChangeArrowheads="1"/>
          </p:cNvSpPr>
          <p:nvPr/>
        </p:nvSpPr>
        <p:spPr bwMode="auto">
          <a:xfrm>
            <a:off x="457200" y="6089542"/>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Trebuchet MS" panose="020B0603020202020204" pitchFamily="34" charset="0"/>
              </a:defRPr>
            </a:lvl1pPr>
            <a:lvl2pPr marL="742950" indent="-285750"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bg1"/>
                </a:solidFill>
                <a:latin typeface="Trebuchet MS" panose="020B0603020202020204" pitchFamily="34" charset="0"/>
              </a:defRPr>
            </a:lvl2pPr>
            <a:lvl3pPr marL="1143000" indent="-228600"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bg1"/>
                </a:solidFill>
                <a:latin typeface="Trebuchet MS" panose="020B0603020202020204" pitchFamily="34" charset="0"/>
              </a:defRPr>
            </a:lvl3pPr>
            <a:lvl4pPr marL="1600200" indent="-228600"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4pPr>
            <a:lvl5pPr marL="2057400" indent="-228600" algn="l" eaLnBrk="0" hangingPunct="0">
              <a:spcBef>
                <a:spcPct val="20000"/>
              </a:spcBef>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chemeClr val="bg1"/>
              </a:buClr>
              <a:buSzPct val="80000"/>
              <a:buFont typeface="Arial Unicode MS" panose="020B0604020202020204" pitchFamily="34" charset="-128"/>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bg1"/>
                </a:solidFill>
                <a:latin typeface="Trebuchet MS" panose="020B0603020202020204" pitchFamily="34" charset="0"/>
              </a:defRPr>
            </a:lvl9pPr>
          </a:lstStyle>
          <a:p>
            <a:pPr defTabSz="914400" eaLnBrk="1" hangingPunct="1">
              <a:spcBef>
                <a:spcPts val="0"/>
              </a:spcBef>
              <a:buFont typeface="Arial Unicode MS" panose="020B0604020202020204" pitchFamily="34" charset="-128"/>
              <a:buNone/>
            </a:pPr>
            <a:r>
              <a:rPr lang="en-GB" altLang="en-US" sz="1050" b="0" dirty="0" smtClean="0">
                <a:latin typeface="Goudy Old Style" panose="02020502050305020303" pitchFamily="18" charset="0"/>
              </a:rPr>
              <a:t>U.S. Department of the Interior</a:t>
            </a:r>
          </a:p>
          <a:p>
            <a:pPr defTabSz="914400" eaLnBrk="1" hangingPunct="1">
              <a:spcBef>
                <a:spcPts val="0"/>
              </a:spcBef>
              <a:buFont typeface="Arial Unicode MS" panose="020B0604020202020204" pitchFamily="34" charset="-128"/>
              <a:buNone/>
            </a:pPr>
            <a:r>
              <a:rPr lang="en-GB" altLang="en-US" sz="1050" b="0" dirty="0" smtClean="0">
                <a:latin typeface="Goudy Old Style" panose="02020502050305020303" pitchFamily="18" charset="0"/>
              </a:rPr>
              <a:t>U.S. Geological Survey</a:t>
            </a:r>
          </a:p>
        </p:txBody>
      </p:sp>
    </p:spTree>
    <p:extLst>
      <p:ext uri="{BB962C8B-B14F-4D97-AF65-F5344CB8AC3E}">
        <p14:creationId xmlns:p14="http://schemas.microsoft.com/office/powerpoint/2010/main" val="34517123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0" y="0"/>
            <a:ext cx="9144000" cy="914400"/>
          </a:xfrm>
        </p:spPr>
        <p:txBody>
          <a:bodyPr lIns="457200" rIns="182880" bIns="182880" anchor="ctr" anchorCtr="0"/>
          <a:lstStyle/>
          <a:p>
            <a:r>
              <a:rPr lang="en-US" dirty="0">
                <a:latin typeface="Goudy Old Style" panose="02020502050305020303" pitchFamily="18" charset="0"/>
              </a:rPr>
              <a:t>What </a:t>
            </a:r>
            <a:r>
              <a:rPr lang="en-US" dirty="0" smtClean="0">
                <a:latin typeface="Goudy Old Style" panose="02020502050305020303" pitchFamily="18" charset="0"/>
              </a:rPr>
              <a:t>Is Lidar Data?</a:t>
            </a:r>
            <a:endParaRPr lang="en-US" altLang="en-US" dirty="0">
              <a:latin typeface="Goudy Old Style" panose="02020502050305020303" pitchFamily="18" charset="0"/>
            </a:endParaRPr>
          </a:p>
        </p:txBody>
      </p:sp>
      <p:pic>
        <p:nvPicPr>
          <p:cNvPr id="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914400"/>
            <a:ext cx="8226425"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1"/>
          <p:cNvSpPr txBox="1">
            <a:spLocks/>
          </p:cNvSpPr>
          <p:nvPr/>
        </p:nvSpPr>
        <p:spPr bwMode="auto">
          <a:xfrm>
            <a:off x="450851" y="914400"/>
            <a:ext cx="4515338" cy="5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4450" rIns="0"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80000"/>
              <a:buFont typeface="Arial Unicode MS" panose="020B0604020202020204"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anose="020B0604020202020204"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anose="020B0604020202020204"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anose="020B0604020202020204"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anose="020B0604020202020204"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a:lstStyle>
          <a:p>
            <a:pPr marL="0" indent="0" algn="ctr" defTabSz="914400">
              <a:buFont typeface="Arial Unicode MS" panose="020B0604020202020204" pitchFamily="34" charset="-128"/>
              <a:buNone/>
            </a:pPr>
            <a:r>
              <a:rPr lang="en-US" b="0" kern="0" dirty="0" smtClean="0">
                <a:latin typeface="Goudy Old Style" panose="02020502050305020303" pitchFamily="18" charset="0"/>
              </a:rPr>
              <a:t>Lidar data is a 3D </a:t>
            </a:r>
            <a:r>
              <a:rPr lang="en-US" b="0" u="sng" kern="0" dirty="0" smtClean="0">
                <a:latin typeface="Goudy Old Style" panose="02020502050305020303" pitchFamily="18" charset="0"/>
              </a:rPr>
              <a:t>Point Cloud</a:t>
            </a:r>
          </a:p>
        </p:txBody>
      </p:sp>
    </p:spTree>
    <p:extLst>
      <p:ext uri="{BB962C8B-B14F-4D97-AF65-F5344CB8AC3E}">
        <p14:creationId xmlns:p14="http://schemas.microsoft.com/office/powerpoint/2010/main" val="1485732937"/>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0851" y="914400"/>
            <a:ext cx="8231187" cy="5023539"/>
            <a:chOff x="450851" y="914400"/>
            <a:chExt cx="8231187" cy="5023539"/>
          </a:xfrm>
        </p:grpSpPr>
        <p:pic>
          <p:nvPicPr>
            <p:cNvPr id="6" name="Picture 5"/>
            <p:cNvPicPr>
              <a:picLocks noChangeAspect="1"/>
            </p:cNvPicPr>
            <p:nvPr/>
          </p:nvPicPr>
          <p:blipFill>
            <a:blip r:embed="rId3"/>
            <a:stretch>
              <a:fillRect/>
            </a:stretch>
          </p:blipFill>
          <p:spPr>
            <a:xfrm>
              <a:off x="450851" y="914400"/>
              <a:ext cx="8224217" cy="5023539"/>
            </a:xfrm>
            <a:prstGeom prst="rect">
              <a:avLst/>
            </a:prstGeom>
          </p:spPr>
        </p:pic>
        <p:sp>
          <p:nvSpPr>
            <p:cNvPr id="7" name="Content Placeholder 1"/>
            <p:cNvSpPr txBox="1">
              <a:spLocks/>
            </p:cNvSpPr>
            <p:nvPr/>
          </p:nvSpPr>
          <p:spPr bwMode="auto">
            <a:xfrm>
              <a:off x="450851" y="5402952"/>
              <a:ext cx="8231187" cy="5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4450" rIns="0"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80000"/>
                <a:buFont typeface="Arial Unicode MS" panose="020B0604020202020204" pitchFamily="34" charset="-128"/>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SzPct val="80000"/>
                <a:buFont typeface="Arial Unicode MS" panose="020B0604020202020204" pitchFamily="34" charset="-128"/>
                <a:buChar char="☀"/>
                <a:defRPr sz="2400" b="1">
                  <a:solidFill>
                    <a:schemeClr val="bg1"/>
                  </a:solidFill>
                  <a:latin typeface="+mn-lt"/>
                </a:defRPr>
              </a:lvl2pPr>
              <a:lvl3pPr marL="1143000" indent="-228600" algn="l" rtl="0" eaLnBrk="0" fontAlgn="base" hangingPunct="0">
                <a:spcBef>
                  <a:spcPct val="20000"/>
                </a:spcBef>
                <a:spcAft>
                  <a:spcPct val="0"/>
                </a:spcAft>
                <a:buClr>
                  <a:schemeClr val="bg1"/>
                </a:buClr>
                <a:buSzPct val="80000"/>
                <a:buFont typeface="Arial Unicode MS" panose="020B0604020202020204" pitchFamily="34" charset="-128"/>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SzPct val="80000"/>
                <a:buFont typeface="Arial Unicode MS" panose="020B0604020202020204" pitchFamily="34" charset="-128"/>
                <a:buChar char="☀"/>
                <a:defRPr b="1">
                  <a:solidFill>
                    <a:schemeClr val="bg1"/>
                  </a:solidFill>
                  <a:latin typeface="+mn-lt"/>
                </a:defRPr>
              </a:lvl4pPr>
              <a:lvl5pPr marL="2057400" indent="-228600" algn="l" rtl="0" eaLnBrk="0" fontAlgn="base" hangingPunct="0">
                <a:spcBef>
                  <a:spcPct val="20000"/>
                </a:spcBef>
                <a:spcAft>
                  <a:spcPct val="0"/>
                </a:spcAft>
                <a:buClr>
                  <a:schemeClr val="bg1"/>
                </a:buClr>
                <a:buSzPct val="80000"/>
                <a:buFont typeface="Arial Unicode MS" panose="020B0604020202020204" pitchFamily="34" charset="-128"/>
                <a:buChar char="☀"/>
                <a:defRPr b="1">
                  <a:solidFill>
                    <a:schemeClr val="bg1"/>
                  </a:solidFill>
                  <a:latin typeface="+mn-lt"/>
                </a:defRPr>
              </a:lvl5pPr>
              <a:lvl6pPr marL="25146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6pPr>
              <a:lvl7pPr marL="29718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7pPr>
              <a:lvl8pPr marL="34290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8pPr>
              <a:lvl9pPr marL="3886200" indent="-228600" algn="l" rtl="0" fontAlgn="base">
                <a:spcBef>
                  <a:spcPct val="20000"/>
                </a:spcBef>
                <a:spcAft>
                  <a:spcPct val="0"/>
                </a:spcAft>
                <a:buClr>
                  <a:schemeClr val="bg1"/>
                </a:buClr>
                <a:buSzPct val="80000"/>
                <a:buFont typeface="Arial Unicode MS" pitchFamily="34" charset="-128"/>
                <a:buChar char="☀"/>
                <a:defRPr b="1">
                  <a:solidFill>
                    <a:schemeClr val="bg1"/>
                  </a:solidFill>
                  <a:latin typeface="+mn-lt"/>
                </a:defRPr>
              </a:lvl9pPr>
            </a:lstStyle>
            <a:p>
              <a:pPr marL="0" indent="0" algn="ctr" defTabSz="914400">
                <a:buFont typeface="Arial Unicode MS" panose="020B0604020202020204" pitchFamily="34" charset="-128"/>
                <a:buNone/>
              </a:pPr>
              <a:r>
                <a:rPr lang="en-US" sz="2400" b="0" kern="0" dirty="0" smtClean="0">
                  <a:latin typeface="Goudy Old Style" panose="02020502050305020303" pitchFamily="18" charset="0"/>
                </a:rPr>
                <a:t>Digital Elevation Models (DEM) and other surfaces are not lidar</a:t>
              </a:r>
            </a:p>
          </p:txBody>
        </p:sp>
      </p:grpSp>
      <p:sp>
        <p:nvSpPr>
          <p:cNvPr id="225282" name="Rectangle 2"/>
          <p:cNvSpPr>
            <a:spLocks noGrp="1" noChangeArrowheads="1"/>
          </p:cNvSpPr>
          <p:nvPr>
            <p:ph type="title"/>
          </p:nvPr>
        </p:nvSpPr>
        <p:spPr>
          <a:xfrm>
            <a:off x="0" y="0"/>
            <a:ext cx="9144000" cy="914400"/>
          </a:xfrm>
        </p:spPr>
        <p:txBody>
          <a:bodyPr lIns="457200" rIns="182880" bIns="182880" anchor="ctr" anchorCtr="0"/>
          <a:lstStyle/>
          <a:p>
            <a:r>
              <a:rPr lang="en-US" dirty="0">
                <a:latin typeface="Goudy Old Style" panose="02020502050305020303" pitchFamily="18" charset="0"/>
              </a:rPr>
              <a:t>What </a:t>
            </a:r>
            <a:r>
              <a:rPr lang="en-US" dirty="0" smtClean="0">
                <a:latin typeface="Goudy Old Style" panose="02020502050305020303" pitchFamily="18" charset="0"/>
              </a:rPr>
              <a:t>Is Lidar Data?</a:t>
            </a:r>
            <a:endParaRPr lang="en-US" altLang="en-US" dirty="0">
              <a:latin typeface="Goudy Old Style" panose="02020502050305020303" pitchFamily="18" charset="0"/>
            </a:endParaRPr>
          </a:p>
        </p:txBody>
      </p:sp>
      <p:sp>
        <p:nvSpPr>
          <p:cNvPr id="9" name="TextBox 8"/>
          <p:cNvSpPr txBox="1"/>
          <p:nvPr/>
        </p:nvSpPr>
        <p:spPr>
          <a:xfrm rot="20884165">
            <a:off x="1591889" y="3293637"/>
            <a:ext cx="5953874" cy="584775"/>
          </a:xfrm>
          <a:prstGeom prst="rect">
            <a:avLst/>
          </a:prstGeom>
          <a:noFill/>
          <a:effectLst>
            <a:outerShdw blurRad="76200" dir="13500000" sy="23000" kx="1200000" algn="br" rotWithShape="0">
              <a:schemeClr val="accent6">
                <a:lumMod val="60000"/>
                <a:lumOff val="40000"/>
                <a:alpha val="20000"/>
              </a:schemeClr>
            </a:outerShdw>
          </a:effectLst>
        </p:spPr>
        <p:txBody>
          <a:bodyPr wrap="none" rtlCol="0">
            <a:spAutoFit/>
          </a:bodyPr>
          <a:lstStyle/>
          <a:p>
            <a:r>
              <a:rPr lang="en-US" sz="3200" b="1" dirty="0" smtClean="0">
                <a:solidFill>
                  <a:srgbClr val="0B0748"/>
                </a:solidFill>
                <a:effectLst>
                  <a:outerShdw blurRad="50800" dist="38100" dir="2700000" algn="tl" rotWithShape="0">
                    <a:schemeClr val="bg1">
                      <a:alpha val="40000"/>
                    </a:schemeClr>
                  </a:outerShdw>
                </a:effectLst>
                <a:latin typeface="Juice ITC" panose="04040403040A02020202" pitchFamily="82" charset="0"/>
              </a:rPr>
              <a:t>I may be lidar-derived, but I’m still just a DEM !  </a:t>
            </a:r>
            <a:endParaRPr lang="en-US" sz="3200" b="1" dirty="0">
              <a:solidFill>
                <a:srgbClr val="0B0748"/>
              </a:solidFill>
              <a:effectLst>
                <a:outerShdw blurRad="50800" dist="38100" dir="2700000" algn="tl" rotWithShape="0">
                  <a:schemeClr val="bg1">
                    <a:alpha val="40000"/>
                  </a:schemeClr>
                </a:outerShdw>
              </a:effectLst>
              <a:latin typeface="Juice ITC" panose="04040403040A02020202" pitchFamily="82" charset="0"/>
            </a:endParaRPr>
          </a:p>
        </p:txBody>
      </p:sp>
    </p:spTree>
    <p:extLst>
      <p:ext uri="{BB962C8B-B14F-4D97-AF65-F5344CB8AC3E}">
        <p14:creationId xmlns:p14="http://schemas.microsoft.com/office/powerpoint/2010/main" val="98814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0" y="0"/>
            <a:ext cx="9144000" cy="914400"/>
          </a:xfrm>
        </p:spPr>
        <p:txBody>
          <a:bodyPr lIns="457200" rIns="182880" bIns="182880" anchor="ctr" anchorCtr="0"/>
          <a:lstStyle/>
          <a:p>
            <a:r>
              <a:rPr lang="en-US" dirty="0">
                <a:latin typeface="Goudy Old Style" panose="02020502050305020303" pitchFamily="18" charset="0"/>
              </a:rPr>
              <a:t>Multiple Return </a:t>
            </a:r>
            <a:r>
              <a:rPr lang="en-US" dirty="0" smtClean="0">
                <a:latin typeface="Goudy Old Style" panose="02020502050305020303" pitchFamily="18" charset="0"/>
              </a:rPr>
              <a:t>Lidar</a:t>
            </a:r>
            <a:endParaRPr lang="en-US" dirty="0">
              <a:latin typeface="Goudy Old Style" panose="02020502050305020303" pitchFamily="18"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990600"/>
            <a:ext cx="8229600" cy="480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useBgFill="1">
        <p:nvSpPr>
          <p:cNvPr id="5" name="TextBox 4"/>
          <p:cNvSpPr txBox="1"/>
          <p:nvPr/>
        </p:nvSpPr>
        <p:spPr>
          <a:xfrm>
            <a:off x="6637415" y="5560516"/>
            <a:ext cx="2028119" cy="215444"/>
          </a:xfrm>
          <a:prstGeom prst="rect">
            <a:avLst/>
          </a:prstGeom>
        </p:spPr>
        <p:txBody>
          <a:bodyPr wrap="none" rtlCol="0">
            <a:spAutoFit/>
          </a:bodyPr>
          <a:lstStyle/>
          <a:p>
            <a:pPr algn="just"/>
            <a:r>
              <a:rPr lang="en-US" sz="800" dirty="0" smtClean="0">
                <a:solidFill>
                  <a:schemeClr val="accent1">
                    <a:lumMod val="40000"/>
                    <a:lumOff val="60000"/>
                  </a:schemeClr>
                </a:solidFill>
                <a:latin typeface="Copperplate Gothic Light" panose="020E0507020206020404" pitchFamily="34" charset="0"/>
              </a:rPr>
              <a:t>Graphic courtesy of EarthData</a:t>
            </a:r>
            <a:endParaRPr lang="en-US" sz="800" dirty="0">
              <a:solidFill>
                <a:schemeClr val="accent1">
                  <a:lumMod val="40000"/>
                  <a:lumOff val="60000"/>
                </a:schemeClr>
              </a:solidFill>
              <a:latin typeface="Copperplate Gothic Light" panose="020E0507020206020404" pitchFamily="34" charset="0"/>
            </a:endParaRPr>
          </a:p>
        </p:txBody>
      </p:sp>
    </p:spTree>
    <p:extLst>
      <p:ext uri="{BB962C8B-B14F-4D97-AF65-F5344CB8AC3E}">
        <p14:creationId xmlns:p14="http://schemas.microsoft.com/office/powerpoint/2010/main" val="4077510218"/>
      </p:ext>
    </p:extLst>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0" y="0"/>
            <a:ext cx="9144000" cy="914400"/>
          </a:xfrm>
        </p:spPr>
        <p:txBody>
          <a:bodyPr lIns="457200" rIns="182880" bIns="182880" anchor="ctr" anchorCtr="0"/>
          <a:lstStyle/>
          <a:p>
            <a:r>
              <a:rPr lang="en-US" dirty="0">
                <a:latin typeface="Goudy Old Style" panose="02020502050305020303" pitchFamily="18" charset="0"/>
              </a:rPr>
              <a:t>Multiple Return </a:t>
            </a:r>
            <a:r>
              <a:rPr lang="en-US" dirty="0" smtClean="0">
                <a:latin typeface="Goudy Old Style" panose="02020502050305020303" pitchFamily="18" charset="0"/>
              </a:rPr>
              <a:t>Schematic</a:t>
            </a:r>
            <a:endParaRPr lang="en-US" dirty="0">
              <a:latin typeface="Goudy Old Style" panose="02020502050305020303" pitchFamily="18" charset="0"/>
            </a:endParaRPr>
          </a:p>
        </p:txBody>
      </p:sp>
      <p:graphicFrame>
        <p:nvGraphicFramePr>
          <p:cNvPr id="4" name="Object 2"/>
          <p:cNvGraphicFramePr>
            <a:graphicFrameLocks/>
          </p:cNvGraphicFramePr>
          <p:nvPr>
            <p:extLst>
              <p:ext uri="{D42A27DB-BD31-4B8C-83A1-F6EECF244321}">
                <p14:modId xmlns:p14="http://schemas.microsoft.com/office/powerpoint/2010/main" val="3099633858"/>
              </p:ext>
            </p:extLst>
          </p:nvPr>
        </p:nvGraphicFramePr>
        <p:xfrm>
          <a:off x="457200" y="990600"/>
          <a:ext cx="8229600" cy="4800600"/>
        </p:xfrm>
        <a:graphic>
          <a:graphicData uri="http://schemas.openxmlformats.org/presentationml/2006/ole">
            <mc:AlternateContent xmlns:mc="http://schemas.openxmlformats.org/markup-compatibility/2006">
              <mc:Choice xmlns:v="urn:schemas-microsoft-com:vml" Requires="v">
                <p:oleObj spid="_x0000_s1104" name="Slide" r:id="rId4" imgW="4508640" imgH="3381480" progId="PowerPoint.Slide.8">
                  <p:embed/>
                </p:oleObj>
              </mc:Choice>
              <mc:Fallback>
                <p:oleObj name="Slide" r:id="rId4" imgW="4508640" imgH="338148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2169" t="24338" r="12169" b="8113"/>
                      <a:stretch>
                        <a:fillRect/>
                      </a:stretch>
                    </p:blipFill>
                    <p:spPr bwMode="auto">
                      <a:xfrm>
                        <a:off x="457200" y="990600"/>
                        <a:ext cx="8229600" cy="4800600"/>
                      </a:xfrm>
                      <a:prstGeom prst="rect">
                        <a:avLst/>
                      </a:prstGeom>
                      <a:noFill/>
                      <a:ln w="12700">
                        <a:solidFill>
                          <a:schemeClr val="tx1"/>
                        </a:solidFill>
                      </a:ln>
                      <a:effectLst/>
                      <a:extLst/>
                    </p:spPr>
                  </p:pic>
                </p:oleObj>
              </mc:Fallback>
            </mc:AlternateContent>
          </a:graphicData>
        </a:graphic>
      </p:graphicFrame>
      <p:sp useBgFill="1">
        <p:nvSpPr>
          <p:cNvPr id="5" name="TextBox 4"/>
          <p:cNvSpPr txBox="1"/>
          <p:nvPr/>
        </p:nvSpPr>
        <p:spPr>
          <a:xfrm>
            <a:off x="6655054" y="5575756"/>
            <a:ext cx="2028119" cy="215444"/>
          </a:xfrm>
          <a:prstGeom prst="rect">
            <a:avLst/>
          </a:prstGeom>
        </p:spPr>
        <p:txBody>
          <a:bodyPr wrap="none" rtlCol="0">
            <a:spAutoFit/>
          </a:bodyPr>
          <a:lstStyle/>
          <a:p>
            <a:pPr algn="just"/>
            <a:r>
              <a:rPr lang="en-US" sz="800" dirty="0" smtClean="0">
                <a:solidFill>
                  <a:schemeClr val="accent1">
                    <a:lumMod val="40000"/>
                    <a:lumOff val="60000"/>
                  </a:schemeClr>
                </a:solidFill>
                <a:latin typeface="Copperplate Gothic Light" panose="020E0507020206020404" pitchFamily="34" charset="0"/>
              </a:rPr>
              <a:t>Graphic courtesy of EarthData</a:t>
            </a:r>
            <a:endParaRPr lang="en-US" sz="800" dirty="0">
              <a:solidFill>
                <a:schemeClr val="accent1">
                  <a:lumMod val="40000"/>
                  <a:lumOff val="60000"/>
                </a:schemeClr>
              </a:solidFill>
              <a:latin typeface="Copperplate Gothic Light" panose="020E0507020206020404" pitchFamily="34" charset="0"/>
            </a:endParaRPr>
          </a:p>
        </p:txBody>
      </p:sp>
    </p:spTree>
    <p:extLst>
      <p:ext uri="{BB962C8B-B14F-4D97-AF65-F5344CB8AC3E}">
        <p14:creationId xmlns:p14="http://schemas.microsoft.com/office/powerpoint/2010/main" val="3793678244"/>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917575"/>
          </a:xfrm>
          <a:extLst>
            <a:ext uri="{91240B29-F687-4F45-9708-019B960494DF}">
              <a14:hiddenLine xmlns:a14="http://schemas.microsoft.com/office/drawing/2010/main" w="12700">
                <a:solidFill>
                  <a:srgbClr val="000000"/>
                </a:solidFill>
                <a:round/>
                <a:headEnd/>
                <a:tailEnd/>
              </a14:hiddenLine>
            </a:ext>
          </a:extLst>
        </p:spPr>
        <p:txBody>
          <a:bodyPr lIns="457200" rIns="182880" bIns="182880" anchor="ctr" anchorCtr="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Goudy Old Style" panose="02020502050305020303" pitchFamily="18" charset="0"/>
              </a:rPr>
              <a:t>Vegetation Penetration</a:t>
            </a:r>
            <a:endParaRPr lang="en-GB" altLang="en-US" baseline="-25000" dirty="0" smtClean="0">
              <a:latin typeface="Goudy Old Style" panose="02020502050305020303" pitchFamily="18" charset="0"/>
            </a:endParaRPr>
          </a:p>
        </p:txBody>
      </p:sp>
      <p:sp>
        <p:nvSpPr>
          <p:cNvPr id="5123" name="Rectangle 3"/>
          <p:cNvSpPr>
            <a:spLocks noGrp="1" noChangeArrowheads="1"/>
          </p:cNvSpPr>
          <p:nvPr>
            <p:ph type="body" idx="1"/>
          </p:nvPr>
        </p:nvSpPr>
        <p:spPr>
          <a:xfrm>
            <a:off x="457200" y="914400"/>
            <a:ext cx="8229600" cy="5105400"/>
          </a:xfrm>
          <a:extLst>
            <a:ext uri="{91240B29-F687-4F45-9708-019B960494DF}">
              <a14:hiddenLine xmlns:a14="http://schemas.microsoft.com/office/drawing/2010/main" w="12700">
                <a:solidFill>
                  <a:srgbClr val="000000"/>
                </a:solidFill>
                <a:round/>
                <a:headEnd/>
                <a:tailEnd/>
              </a14:hiddenLine>
            </a:ext>
          </a:extLst>
        </p:spPr>
        <p:txBody>
          <a:bodyPr tIns="0" bIns="0"/>
          <a:lstStyle/>
          <a:p>
            <a:pPr>
              <a:spcBef>
                <a:spcPts val="600"/>
              </a:spcBef>
              <a:spcAft>
                <a:spcPts val="600"/>
              </a:spcAft>
              <a:defRPr/>
            </a:pPr>
            <a:r>
              <a:rPr lang="en-US" sz="2400" b="0" dirty="0" smtClean="0">
                <a:latin typeface="Goudy Old Style" panose="02020502050305020303" pitchFamily="18" charset="0"/>
              </a:rPr>
              <a:t>Lidar </a:t>
            </a:r>
            <a:r>
              <a:rPr lang="en-US" sz="2400" b="0" dirty="0">
                <a:latin typeface="Goudy Old Style" panose="02020502050305020303" pitchFamily="18" charset="0"/>
              </a:rPr>
              <a:t>does </a:t>
            </a:r>
            <a:r>
              <a:rPr lang="en-US" sz="2400" b="0" dirty="0" smtClean="0">
                <a:latin typeface="Goudy Old Style" panose="02020502050305020303" pitchFamily="18" charset="0"/>
              </a:rPr>
              <a:t>not, </a:t>
            </a:r>
            <a:r>
              <a:rPr lang="en-US" sz="2400" b="0" dirty="0">
                <a:latin typeface="Goudy Old Style" panose="02020502050305020303" pitchFamily="18" charset="0"/>
              </a:rPr>
              <a:t>as people often </a:t>
            </a:r>
            <a:r>
              <a:rPr lang="en-US" sz="2400" b="0" dirty="0" smtClean="0">
                <a:latin typeface="Goudy Old Style" panose="02020502050305020303" pitchFamily="18" charset="0"/>
              </a:rPr>
              <a:t>say, “see through trees”.</a:t>
            </a:r>
          </a:p>
          <a:p>
            <a:pPr>
              <a:spcBef>
                <a:spcPts val="600"/>
              </a:spcBef>
              <a:spcAft>
                <a:spcPts val="600"/>
              </a:spcAft>
              <a:defRPr/>
            </a:pPr>
            <a:r>
              <a:rPr lang="en-US" sz="2400" b="0" dirty="0" smtClean="0">
                <a:latin typeface="Goudy Old Style" panose="02020502050305020303" pitchFamily="18" charset="0"/>
              </a:rPr>
              <a:t>Lidar sees </a:t>
            </a:r>
            <a:r>
              <a:rPr lang="en-US" sz="2400" b="0" i="1" dirty="0" smtClean="0">
                <a:latin typeface="Goudy Old Style" panose="02020502050305020303" pitchFamily="18" charset="0"/>
              </a:rPr>
              <a:t>around</a:t>
            </a:r>
            <a:r>
              <a:rPr lang="en-US" sz="2400" b="0" dirty="0" smtClean="0">
                <a:latin typeface="Goudy Old Style" panose="02020502050305020303" pitchFamily="18" charset="0"/>
              </a:rPr>
              <a:t> trees, through gaps in the canopy.</a:t>
            </a:r>
          </a:p>
          <a:p>
            <a:pPr>
              <a:spcBef>
                <a:spcPts val="600"/>
              </a:spcBef>
              <a:spcAft>
                <a:spcPts val="600"/>
              </a:spcAft>
              <a:defRPr/>
            </a:pPr>
            <a:r>
              <a:rPr lang="en-US" sz="2400" b="0" dirty="0" smtClean="0">
                <a:latin typeface="Goudy Old Style" panose="02020502050305020303" pitchFamily="18" charset="0"/>
              </a:rPr>
              <a:t>If you stand in a forest, look up, and can see the sky, then lidar can likely see and measure you. </a:t>
            </a:r>
          </a:p>
          <a:p>
            <a:pPr lvl="1">
              <a:spcBef>
                <a:spcPts val="0"/>
              </a:spcBef>
              <a:spcAft>
                <a:spcPts val="1200"/>
              </a:spcAft>
              <a:buClr>
                <a:srgbClr val="FF0000"/>
              </a:buClr>
              <a:buFont typeface="Wingdings" panose="05000000000000000000" pitchFamily="2" charset="2"/>
              <a:buChar char="Ø"/>
              <a:defRPr/>
            </a:pPr>
            <a:r>
              <a:rPr lang="en-US" b="0" dirty="0" smtClean="0">
                <a:solidFill>
                  <a:srgbClr val="FF0000"/>
                </a:solidFill>
                <a:latin typeface="Goudy Old Style" panose="02020502050305020303" pitchFamily="18" charset="0"/>
              </a:rPr>
              <a:t>If you </a:t>
            </a:r>
            <a:r>
              <a:rPr lang="en-US" b="0" i="1" dirty="0" smtClean="0">
                <a:solidFill>
                  <a:srgbClr val="FF0000"/>
                </a:solidFill>
                <a:latin typeface="Goudy Old Style" panose="02020502050305020303" pitchFamily="18" charset="0"/>
              </a:rPr>
              <a:t>can’t</a:t>
            </a:r>
            <a:r>
              <a:rPr lang="en-US" b="0" dirty="0" smtClean="0">
                <a:solidFill>
                  <a:srgbClr val="FF0000"/>
                </a:solidFill>
                <a:latin typeface="Goudy Old Style" panose="02020502050305020303" pitchFamily="18" charset="0"/>
              </a:rPr>
              <a:t> see the sky, then lidar can’t see you either.</a:t>
            </a:r>
            <a:endParaRPr lang="en-US" sz="2400" b="0" dirty="0" smtClean="0">
              <a:solidFill>
                <a:srgbClr val="FF0000"/>
              </a:solidFill>
              <a:latin typeface="Goudy Old Style" panose="02020502050305020303" pitchFamily="18" charset="0"/>
            </a:endParaRPr>
          </a:p>
          <a:p>
            <a:pPr>
              <a:spcBef>
                <a:spcPts val="1200"/>
              </a:spcBef>
              <a:spcAft>
                <a:spcPts val="600"/>
              </a:spcAft>
              <a:defRPr/>
            </a:pPr>
            <a:r>
              <a:rPr lang="en-US" sz="2400" b="0" dirty="0" smtClean="0">
                <a:latin typeface="Goudy Old Style" panose="02020502050305020303" pitchFamily="18" charset="0"/>
              </a:rPr>
              <a:t>Lidar is less effective at measuring the ground in vegetated areas than it is in open areas.</a:t>
            </a:r>
          </a:p>
          <a:p>
            <a:pPr lvl="1">
              <a:spcBef>
                <a:spcPts val="0"/>
              </a:spcBef>
              <a:spcAft>
                <a:spcPts val="600"/>
              </a:spcAft>
              <a:defRPr/>
            </a:pPr>
            <a:r>
              <a:rPr lang="en-US" b="0" dirty="0" smtClean="0">
                <a:latin typeface="Goudy Old Style" panose="02020502050305020303" pitchFamily="18" charset="0"/>
              </a:rPr>
              <a:t>Fewer </a:t>
            </a:r>
            <a:r>
              <a:rPr lang="en-US" b="0" i="1" dirty="0" smtClean="0">
                <a:latin typeface="Goudy Old Style" panose="02020502050305020303" pitchFamily="18" charset="0"/>
              </a:rPr>
              <a:t>ground</a:t>
            </a:r>
            <a:r>
              <a:rPr lang="en-US" b="0" dirty="0" smtClean="0">
                <a:latin typeface="Goudy Old Style" panose="02020502050305020303" pitchFamily="18" charset="0"/>
              </a:rPr>
              <a:t> points, More</a:t>
            </a:r>
            <a:r>
              <a:rPr lang="en-US" b="0" dirty="0">
                <a:latin typeface="Goudy Old Style" panose="02020502050305020303" pitchFamily="18" charset="0"/>
              </a:rPr>
              <a:t> </a:t>
            </a:r>
            <a:r>
              <a:rPr lang="en-US" b="0" dirty="0" smtClean="0">
                <a:latin typeface="Goudy Old Style" panose="02020502050305020303" pitchFamily="18" charset="0"/>
              </a:rPr>
              <a:t>interpolation.</a:t>
            </a:r>
          </a:p>
          <a:p>
            <a:pPr lvl="1">
              <a:spcBef>
                <a:spcPts val="0"/>
              </a:spcBef>
              <a:spcAft>
                <a:spcPts val="600"/>
              </a:spcAft>
              <a:defRPr/>
            </a:pPr>
            <a:r>
              <a:rPr lang="en-US" b="0" dirty="0" smtClean="0">
                <a:latin typeface="Goudy Old Style" panose="02020502050305020303" pitchFamily="18" charset="0"/>
              </a:rPr>
              <a:t>Less </a:t>
            </a:r>
            <a:r>
              <a:rPr lang="en-US" b="0" dirty="0">
                <a:latin typeface="Goudy Old Style" panose="02020502050305020303" pitchFamily="18" charset="0"/>
              </a:rPr>
              <a:t>accuracy, Less </a:t>
            </a:r>
            <a:r>
              <a:rPr lang="en-US" b="0" dirty="0" smtClean="0">
                <a:latin typeface="Goudy Old Style" panose="02020502050305020303" pitchFamily="18" charset="0"/>
              </a:rPr>
              <a:t>reliability.</a:t>
            </a:r>
            <a:endParaRPr lang="en-US" b="0" dirty="0">
              <a:latin typeface="Goudy Old Style" panose="02020502050305020303" pitchFamily="18" charset="0"/>
            </a:endParaRPr>
          </a:p>
          <a:p>
            <a:pPr>
              <a:spcBef>
                <a:spcPts val="600"/>
              </a:spcBef>
              <a:spcAft>
                <a:spcPts val="600"/>
              </a:spcAft>
              <a:defRPr/>
            </a:pPr>
            <a:r>
              <a:rPr lang="en-US" sz="2400" b="0" dirty="0" smtClean="0">
                <a:latin typeface="Goudy Old Style" panose="02020502050305020303" pitchFamily="18" charset="0"/>
              </a:rPr>
              <a:t>Still, as an active sensor, lidar can map places that traditional photogrammetry cannot.</a:t>
            </a:r>
          </a:p>
        </p:txBody>
      </p:sp>
    </p:spTree>
    <p:extLst>
      <p:ext uri="{BB962C8B-B14F-4D97-AF65-F5344CB8AC3E}">
        <p14:creationId xmlns:p14="http://schemas.microsoft.com/office/powerpoint/2010/main" val="1288971135"/>
      </p:ext>
    </p:extLst>
  </p:cSld>
  <p:clrMapOvr>
    <a:masterClrMapping/>
  </p:clrMapOvr>
  <p:transition spd="slow">
    <p:circl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sktop">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457200" rtl="0" eaLnBrk="1" fontAlgn="base" latinLnBrk="0" hangingPunct="1">
          <a:lnSpc>
            <a:spcPct val="100000"/>
          </a:lnSpc>
          <a:spcBef>
            <a:spcPct val="50000"/>
          </a:spcBef>
          <a:spcAft>
            <a:spcPct val="0"/>
          </a:spcAft>
          <a:buClrTx/>
          <a:buSzTx/>
          <a:buFontTx/>
          <a:buNone/>
          <a:tabLst/>
          <a:defRPr kumimoji="0" lang="en-GB" altLang="en-US" sz="1600" b="0" i="0" u="none" strike="noStrike" cap="none" normalizeH="0" baseline="0" smtClean="0">
            <a:ln>
              <a:noFill/>
            </a:ln>
            <a:solidFill>
              <a:srgbClr val="FFFF00"/>
            </a:solidFill>
            <a:effectLst/>
            <a:latin typeface="Trebuchet MS" pitchFamily="34" charset="0"/>
            <a:ea typeface="Lucida Sans Unicode" pitchFamily="34" charset="0"/>
            <a:cs typeface="Lucida Sans Unicode" pitchFamily="34" charset="0"/>
          </a:defRPr>
        </a:defPPr>
      </a:lstStyle>
    </a:spDef>
    <a:lnDef>
      <a:spPr bwMode="auto">
        <a:xfrm>
          <a:off x="0" y="0"/>
          <a:ext cx="1" cy="1"/>
        </a:xfrm>
        <a:custGeom>
          <a:avLst/>
          <a:gdLst/>
          <a:ahLst/>
          <a:cxnLst/>
          <a:rect l="0" t="0" r="0" b="0"/>
          <a:pathLst/>
        </a:custGeom>
        <a:solidFill>
          <a:schemeClr val="bg2"/>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457200" rtl="0" eaLnBrk="1" fontAlgn="base" latinLnBrk="0" hangingPunct="1">
          <a:lnSpc>
            <a:spcPct val="100000"/>
          </a:lnSpc>
          <a:spcBef>
            <a:spcPct val="50000"/>
          </a:spcBef>
          <a:spcAft>
            <a:spcPct val="0"/>
          </a:spcAft>
          <a:buClrTx/>
          <a:buSzTx/>
          <a:buFontTx/>
          <a:buNone/>
          <a:tabLst/>
          <a:defRPr kumimoji="0" lang="en-GB" altLang="en-US" sz="1600" b="0" i="0" u="none" strike="noStrike" cap="none" normalizeH="0" baseline="0" smtClean="0">
            <a:ln>
              <a:noFill/>
            </a:ln>
            <a:solidFill>
              <a:srgbClr val="FFFF00"/>
            </a:solidFill>
            <a:effectLst/>
            <a:latin typeface="Trebuchet MS" pitchFamily="34" charset="0"/>
            <a:ea typeface="Lucida Sans Unicode" pitchFamily="34" charset="0"/>
            <a:cs typeface="Lucida Sans Unicode" pitchFamily="34" charset="0"/>
          </a:defRPr>
        </a:defP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13794</TotalTime>
  <Words>2516</Words>
  <Application>Microsoft Office PowerPoint</Application>
  <PresentationFormat>On-screen Show (4:3)</PresentationFormat>
  <Paragraphs>600</Paragraphs>
  <Slides>47</Slides>
  <Notes>28</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60" baseType="lpstr">
      <vt:lpstr>Arial Unicode MS</vt:lpstr>
      <vt:lpstr>Arial</vt:lpstr>
      <vt:lpstr>Calibri</vt:lpstr>
      <vt:lpstr>Cambria Math</vt:lpstr>
      <vt:lpstr>Copperplate Gothic Light</vt:lpstr>
      <vt:lpstr>Goudy Old Style</vt:lpstr>
      <vt:lpstr>Juice ITC</vt:lpstr>
      <vt:lpstr>Lucida Sans Unicode</vt:lpstr>
      <vt:lpstr>Times New Roman</vt:lpstr>
      <vt:lpstr>Trebuchet MS</vt:lpstr>
      <vt:lpstr>Wingdings</vt:lpstr>
      <vt:lpstr>Desktop</vt:lpstr>
      <vt:lpstr>Slide</vt:lpstr>
      <vt:lpstr>Integrating Hydrography and Lidar Elevation: Fundamentals and Application Issues</vt:lpstr>
      <vt:lpstr>PowerPoint Presentation</vt:lpstr>
      <vt:lpstr>What Is Lidar?</vt:lpstr>
      <vt:lpstr>What Is Lidar?</vt:lpstr>
      <vt:lpstr>What Is Lidar Data?</vt:lpstr>
      <vt:lpstr>What Is Lidar Data?</vt:lpstr>
      <vt:lpstr>Multiple Return Lidar</vt:lpstr>
      <vt:lpstr>Multiple Return Schematic</vt:lpstr>
      <vt:lpstr>Vegetation Penetration</vt:lpstr>
      <vt:lpstr>Lidar Vegetation Penetration</vt:lpstr>
      <vt:lpstr>Lidar Vegetation Penetration</vt:lpstr>
      <vt:lpstr>But …</vt:lpstr>
      <vt:lpstr>Some Slippery Terms</vt:lpstr>
      <vt:lpstr>Classic Stereo DTM</vt:lpstr>
      <vt:lpstr>DSM versus DEM</vt:lpstr>
      <vt:lpstr>Different Flavors of DEMs</vt:lpstr>
      <vt:lpstr>Stereo DTM (Topographic Surface)</vt:lpstr>
      <vt:lpstr>Pure Lidar (Topographic Surface)</vt:lpstr>
      <vt:lpstr>Hydro-Flattened (Simple) (Topographic Surface)</vt:lpstr>
      <vt:lpstr>Hydro-Flattened (Enhanced)  (Topographic Surface)</vt:lpstr>
      <vt:lpstr>Topographic Contours, Detail</vt:lpstr>
      <vt:lpstr>Hydro-Enforced (Hydrologic Surface)</vt:lpstr>
      <vt:lpstr>Hydrologic Contours, Detail</vt:lpstr>
      <vt:lpstr>Hydro-Conditioned (Hydrologic Surface)</vt:lpstr>
      <vt:lpstr>PowerPoint Presentation</vt:lpstr>
      <vt:lpstr>Hydrographic Breaklines, from Stereo</vt:lpstr>
      <vt:lpstr>Lidar Hydrographic Breaklines (flattening)</vt:lpstr>
      <vt:lpstr>Lidar Hydrographic Breaklines (enforcement)</vt:lpstr>
      <vt:lpstr>National Hydrography Dataset (NHD)</vt:lpstr>
      <vt:lpstr>Lidar Breaklines and the NHD</vt:lpstr>
      <vt:lpstr>Lidar Breaklines and the NHD</vt:lpstr>
      <vt:lpstr>Lidar Breaklines and the NHD</vt:lpstr>
      <vt:lpstr>Ele-Hydro Integration</vt:lpstr>
      <vt:lpstr>Ele-Hydro Integration</vt:lpstr>
      <vt:lpstr>Ele-Hydro Data Dictionary (excerpts, draft)</vt:lpstr>
      <vt:lpstr>Ele-Hydro Data Dictionary (excerpts, draft)</vt:lpstr>
      <vt:lpstr>Ele-Hydro Data Dictionary (excerpts, draft)</vt:lpstr>
      <vt:lpstr>Notable Differences</vt:lpstr>
      <vt:lpstr>PowerPoint Presentation</vt:lpstr>
      <vt:lpstr>Ele-Hydro Integration</vt:lpstr>
      <vt:lpstr>PowerPoint Presentation</vt:lpstr>
      <vt:lpstr>PowerPoint Presentation</vt:lpstr>
      <vt:lpstr>PowerPoint Presentation</vt:lpstr>
      <vt:lpstr>PowerPoint Presentation</vt:lpstr>
      <vt:lpstr>Ele-Hydro Integration</vt:lpstr>
      <vt:lpstr>References</vt:lpstr>
      <vt:lpstr>Integrating Hydrography and Lidar Topography:  Fundamentals and Application Issues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Template for Slide Presentations</dc:title>
  <dc:creator>VIScom</dc:creator>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Heidemann, Hans Karl.</cp:lastModifiedBy>
  <cp:revision>712</cp:revision>
  <dcterms:modified xsi:type="dcterms:W3CDTF">2016-06-08T15:40:19Z</dcterms:modified>
</cp:coreProperties>
</file>