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5E29F31-BD47-4B7D-978A-FB11319156C8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C72A999-AA8F-4F2B-8410-E3F422B08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A4AA-022B-40BC-910E-45A84A6AF57C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CEB7-5C32-4BF6-A6A9-23318297D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1BA8-449B-4E90-B28D-527A52873194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132B-8B11-4ACC-8400-AFA96F2E7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93AB-1B63-4AEA-9467-31D1BA4BABCA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0BF4-07EF-430E-A04E-AA3FD529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0E21-D7DF-4DB2-A3CA-0DB866BE2FBD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9594-A872-49CC-B7E9-19DF7B2F3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91F4-67D2-4F34-A4F1-39D55FF9118D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B486-ED24-46A7-9B18-217CBBFA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4D78-2153-4E20-BBAA-A21563130140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2C01-7A9F-4DBC-B360-7F73A2B6E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A9FD-1BB8-443A-A579-E31231FB40F2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E481-DC2F-4152-8A80-FFC7A5563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BB35-494E-42EE-AE74-0D1544B8871C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8EB7-C68F-46A4-940C-C0DDA6E33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CC26-40DC-41E3-BBDC-E9E27543D0A1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EE33-6025-4BCD-9BC0-5BACFA154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170C-E01F-47F0-9002-E967D01AE56A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45CF-2E4E-491E-831B-2A4241A27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E57B-2FCD-45EA-A9AC-C94D232E60F2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B20D-58A9-49C2-AAE9-8D3FAE13F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1F2F44-EA61-45C9-87DA-41101570D617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987AD-DFBB-468A-9660-5979C18BD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wantbroadbandnh.org/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contact@iwantbroadbandnh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 t="5746"/>
          <a:stretch>
            <a:fillRect/>
          </a:stretch>
        </p:blipFill>
        <p:spPr bwMode="auto">
          <a:xfrm>
            <a:off x="4419600" y="4191000"/>
            <a:ext cx="4392613" cy="25146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2540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March2011_TechWithFastestDownloadSpe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00200"/>
            <a:ext cx="2414588" cy="3124200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2540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1283" t="8278" r="23218" b="2229"/>
          <a:stretch>
            <a:fillRect/>
          </a:stretch>
        </p:blipFill>
        <p:spPr bwMode="auto">
          <a:xfrm>
            <a:off x="6172200" y="1449388"/>
            <a:ext cx="2416175" cy="25685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016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4340" name="Picture 5" descr="RecoveryLogo04010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6324600"/>
            <a:ext cx="4714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70663" y="1600200"/>
            <a:ext cx="1619250" cy="4667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Program Website:</a:t>
            </a:r>
          </a:p>
          <a:p>
            <a:pPr algn="ctr">
              <a:defRPr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iwantbroadbandnh.org</a:t>
            </a:r>
          </a:p>
        </p:txBody>
      </p:sp>
      <p:sp>
        <p:nvSpPr>
          <p:cNvPr id="14342" name="TextBox 15"/>
          <p:cNvSpPr txBox="1">
            <a:spLocks noChangeArrowheads="1"/>
          </p:cNvSpPr>
          <p:nvPr/>
        </p:nvSpPr>
        <p:spPr bwMode="auto">
          <a:xfrm>
            <a:off x="76200" y="1355725"/>
            <a:ext cx="4267200" cy="48466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/>
              <a:t>W</a:t>
            </a:r>
            <a:r>
              <a:rPr lang="en-US" sz="1000"/>
              <a:t>hat is the New Hampshire Broadband Mapping &amp; Planning Program (NHBMPP)? </a:t>
            </a:r>
          </a:p>
          <a:p>
            <a:pPr algn="just"/>
            <a:endParaRPr lang="en-US" sz="1000"/>
          </a:p>
          <a:p>
            <a:pPr algn="just"/>
            <a:r>
              <a:rPr lang="en-US" sz="1000"/>
              <a:t>The NHBMPP is a multi-year, multi-agency effort to map areas in the state that are currently served by the state’s 50+ broadband providers. The Program, managed by GRANIT at the Complex Systems Research Center, University of New Hampshire (UNH), is a collaboration between UNH, the nine regional planning agencies in the state, and the NH Department of Resources and Economic Development/Division of Economic Development. The efforts of these organizations, other partners, and input from the public, along with the ongoing cooperation of the active service providers, is yielding a mapped inventory of existing and planned broadband assets, as well as a view of locations in New Hampshire where there is either no coverage or inadequate service.</a:t>
            </a:r>
            <a:br>
              <a:rPr lang="en-US" sz="1000"/>
            </a:br>
            <a:endParaRPr lang="en-US" sz="1000"/>
          </a:p>
          <a:p>
            <a:pPr algn="just"/>
            <a:r>
              <a:rPr lang="en-US" sz="1000"/>
              <a:t>In addition to the mapping activities, the NHBMPP includes a 4-year planning component that will incorporate the information collected and the momentum generated by the mapping activities into a series of regional and state strategic initiatives.  Collectively, these initiatives seek to encourage increased broadband usage and to promote expanded broadband deployment.</a:t>
            </a:r>
          </a:p>
          <a:p>
            <a:pPr algn="just"/>
            <a:endParaRPr lang="en-US" sz="1000"/>
          </a:p>
          <a:p>
            <a:pPr algn="just"/>
            <a:r>
              <a:rPr lang="en-US" sz="1000"/>
              <a:t>Results from the NHBMPP are being integrated into a national broadband availability map, and will provide a solid foundation for future broadband deployment efforts at the state and national levels.</a:t>
            </a:r>
          </a:p>
          <a:p>
            <a:endParaRPr lang="en-US" sz="1000"/>
          </a:p>
          <a:p>
            <a:r>
              <a:rPr lang="en-US" sz="1000"/>
              <a:t>For further information, please contact the NHBMPP at:</a:t>
            </a:r>
          </a:p>
          <a:p>
            <a:r>
              <a:rPr lang="en-US" sz="1000"/>
              <a:t>	</a:t>
            </a:r>
            <a:r>
              <a:rPr lang="en-US" sz="1000">
                <a:hlinkClick r:id="rId7"/>
              </a:rPr>
              <a:t>contact@iwantbroadbandnh.org</a:t>
            </a:r>
            <a:endParaRPr lang="en-US" sz="1000"/>
          </a:p>
          <a:p>
            <a:endParaRPr lang="en-US" sz="1000"/>
          </a:p>
          <a:p>
            <a:r>
              <a:rPr lang="en-US" sz="1000"/>
              <a:t>or visit the project web site at:</a:t>
            </a:r>
          </a:p>
          <a:p>
            <a:r>
              <a:rPr lang="en-US" sz="1000"/>
              <a:t>	</a:t>
            </a:r>
            <a:r>
              <a:rPr lang="en-US" sz="1000">
                <a:hlinkClick r:id="rId8"/>
              </a:rPr>
              <a:t>www.iwantbroadbandnh.org</a:t>
            </a:r>
            <a:endParaRPr lang="en-US" sz="1000"/>
          </a:p>
        </p:txBody>
      </p:sp>
      <p:sp>
        <p:nvSpPr>
          <p:cNvPr id="17" name="TextBox 16"/>
          <p:cNvSpPr txBox="1"/>
          <p:nvPr/>
        </p:nvSpPr>
        <p:spPr>
          <a:xfrm>
            <a:off x="1041400" y="6356350"/>
            <a:ext cx="3014663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Program funding provided by: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American Recovery &amp; Reinvestment Act (ARRA) through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National Telecommunications &amp; Information Administration (NTIA) </a:t>
            </a:r>
          </a:p>
        </p:txBody>
      </p:sp>
      <p:pic>
        <p:nvPicPr>
          <p:cNvPr id="14344" name="Picture 17" descr="NTIAlogo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663" y="6332538"/>
            <a:ext cx="4572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9" descr="header_graphic_reducedsize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20"/>
          <p:cNvSpPr txBox="1">
            <a:spLocks noChangeArrowheads="1"/>
          </p:cNvSpPr>
          <p:nvPr/>
        </p:nvSpPr>
        <p:spPr bwMode="auto">
          <a:xfrm>
            <a:off x="8229600" y="1219200"/>
            <a:ext cx="914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>
                <a:latin typeface="Adobe Garamond Pro"/>
              </a:rPr>
              <a:t>May, 2011</a:t>
            </a:r>
          </a:p>
        </p:txBody>
      </p:sp>
      <p:sp>
        <p:nvSpPr>
          <p:cNvPr id="14347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8" name="Group 19"/>
          <p:cNvGrpSpPr>
            <a:grpSpLocks/>
          </p:cNvGrpSpPr>
          <p:nvPr/>
        </p:nvGrpSpPr>
        <p:grpSpPr bwMode="auto">
          <a:xfrm>
            <a:off x="8437563" y="2381250"/>
            <a:ext cx="630237" cy="365125"/>
            <a:chOff x="5276" y="1488"/>
            <a:chExt cx="397" cy="230"/>
          </a:xfrm>
        </p:grpSpPr>
        <p:sp>
          <p:nvSpPr>
            <p:cNvPr id="14357" name="TextBox 27"/>
            <p:cNvSpPr txBox="1">
              <a:spLocks noChangeArrowheads="1"/>
            </p:cNvSpPr>
            <p:nvPr/>
          </p:nvSpPr>
          <p:spPr bwMode="auto">
            <a:xfrm>
              <a:off x="5328" y="1488"/>
              <a:ext cx="345" cy="2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600">
                  <a:latin typeface="Calibri" pitchFamily="34" charset="0"/>
                </a:rPr>
                <a:t>Broadband </a:t>
              </a:r>
            </a:p>
            <a:p>
              <a:pPr algn="r"/>
              <a:r>
                <a:rPr lang="en-US" sz="600">
                  <a:latin typeface="Calibri" pitchFamily="34" charset="0"/>
                </a:rPr>
                <a:t>Availability </a:t>
              </a:r>
            </a:p>
            <a:p>
              <a:pPr algn="r"/>
              <a:r>
                <a:rPr lang="en-US" sz="600">
                  <a:latin typeface="Calibri" pitchFamily="34" charset="0"/>
                </a:rPr>
                <a:t>Survey</a:t>
              </a:r>
            </a:p>
          </p:txBody>
        </p:sp>
        <p:sp>
          <p:nvSpPr>
            <p:cNvPr id="3" name="Right Arrow 26"/>
            <p:cNvSpPr>
              <a:spLocks noChangeArrowheads="1"/>
            </p:cNvSpPr>
            <p:nvPr/>
          </p:nvSpPr>
          <p:spPr bwMode="auto">
            <a:xfrm flipH="1">
              <a:off x="5276" y="1544"/>
              <a:ext cx="104" cy="125"/>
            </a:xfrm>
            <a:prstGeom prst="rightArrow">
              <a:avLst>
                <a:gd name="adj1" fmla="val 50000"/>
                <a:gd name="adj2" fmla="val 18569"/>
              </a:avLst>
            </a:prstGeom>
            <a:solidFill>
              <a:schemeClr val="accent1">
                <a:alpha val="23000"/>
              </a:schemeClr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14349" name="Group 20"/>
          <p:cNvGrpSpPr>
            <a:grpSpLocks/>
          </p:cNvGrpSpPr>
          <p:nvPr/>
        </p:nvGrpSpPr>
        <p:grpSpPr bwMode="auto">
          <a:xfrm>
            <a:off x="8437563" y="2851150"/>
            <a:ext cx="630237" cy="457200"/>
            <a:chOff x="5276" y="1488"/>
            <a:chExt cx="397" cy="230"/>
          </a:xfrm>
        </p:grpSpPr>
        <p:sp>
          <p:nvSpPr>
            <p:cNvPr id="14355" name="TextBox 27"/>
            <p:cNvSpPr txBox="1">
              <a:spLocks noChangeArrowheads="1"/>
            </p:cNvSpPr>
            <p:nvPr/>
          </p:nvSpPr>
          <p:spPr bwMode="auto">
            <a:xfrm>
              <a:off x="5328" y="1488"/>
              <a:ext cx="345" cy="2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600">
                  <a:latin typeface="Calibri" pitchFamily="34" charset="0"/>
                </a:rPr>
                <a:t>Broadband </a:t>
              </a:r>
            </a:p>
            <a:p>
              <a:pPr algn="r"/>
              <a:r>
                <a:rPr lang="en-US" sz="600">
                  <a:latin typeface="Calibri" pitchFamily="34" charset="0"/>
                </a:rPr>
                <a:t>Service</a:t>
              </a:r>
            </a:p>
            <a:p>
              <a:pPr algn="r"/>
              <a:r>
                <a:rPr lang="en-US" sz="600">
                  <a:latin typeface="Calibri" pitchFamily="34" charset="0"/>
                </a:rPr>
                <a:t>Speed</a:t>
              </a:r>
            </a:p>
            <a:p>
              <a:pPr algn="r"/>
              <a:r>
                <a:rPr lang="en-US" sz="600">
                  <a:latin typeface="Calibri" pitchFamily="34" charset="0"/>
                </a:rPr>
                <a:t>Test</a:t>
              </a:r>
            </a:p>
          </p:txBody>
        </p:sp>
        <p:sp>
          <p:nvSpPr>
            <p:cNvPr id="5" name="Right Arrow 26"/>
            <p:cNvSpPr>
              <a:spLocks noChangeArrowheads="1"/>
            </p:cNvSpPr>
            <p:nvPr/>
          </p:nvSpPr>
          <p:spPr bwMode="auto">
            <a:xfrm flipH="1">
              <a:off x="5276" y="1544"/>
              <a:ext cx="104" cy="125"/>
            </a:xfrm>
            <a:prstGeom prst="rightArrow">
              <a:avLst>
                <a:gd name="adj1" fmla="val 50000"/>
                <a:gd name="adj2" fmla="val 18569"/>
              </a:avLst>
            </a:prstGeom>
            <a:solidFill>
              <a:schemeClr val="accent1">
                <a:alpha val="34000"/>
              </a:schemeClr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14350" name="Group 23"/>
          <p:cNvGrpSpPr>
            <a:grpSpLocks/>
          </p:cNvGrpSpPr>
          <p:nvPr/>
        </p:nvGrpSpPr>
        <p:grpSpPr bwMode="auto">
          <a:xfrm>
            <a:off x="8437563" y="2362200"/>
            <a:ext cx="630237" cy="365125"/>
            <a:chOff x="5276" y="1488"/>
            <a:chExt cx="397" cy="230"/>
          </a:xfrm>
        </p:grpSpPr>
        <p:sp>
          <p:nvSpPr>
            <p:cNvPr id="14353" name="TextBox 27"/>
            <p:cNvSpPr txBox="1">
              <a:spLocks noChangeArrowheads="1"/>
            </p:cNvSpPr>
            <p:nvPr/>
          </p:nvSpPr>
          <p:spPr bwMode="auto">
            <a:xfrm>
              <a:off x="5328" y="1488"/>
              <a:ext cx="345" cy="2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600">
                  <a:latin typeface="Calibri" pitchFamily="34" charset="0"/>
                </a:rPr>
                <a:t>Broadband </a:t>
              </a:r>
            </a:p>
            <a:p>
              <a:pPr algn="r"/>
              <a:r>
                <a:rPr lang="en-US" sz="600">
                  <a:latin typeface="Calibri" pitchFamily="34" charset="0"/>
                </a:rPr>
                <a:t>Availability </a:t>
              </a:r>
            </a:p>
            <a:p>
              <a:pPr algn="r"/>
              <a:r>
                <a:rPr lang="en-US" sz="600">
                  <a:latin typeface="Calibri" pitchFamily="34" charset="0"/>
                </a:rPr>
                <a:t>Survey</a:t>
              </a:r>
            </a:p>
          </p:txBody>
        </p:sp>
        <p:sp>
          <p:nvSpPr>
            <p:cNvPr id="27" name="Right Arrow 26"/>
            <p:cNvSpPr>
              <a:spLocks noChangeArrowheads="1"/>
            </p:cNvSpPr>
            <p:nvPr/>
          </p:nvSpPr>
          <p:spPr bwMode="auto">
            <a:xfrm flipH="1">
              <a:off x="5276" y="1544"/>
              <a:ext cx="104" cy="125"/>
            </a:xfrm>
            <a:prstGeom prst="rightArrow">
              <a:avLst>
                <a:gd name="adj1" fmla="val 50000"/>
                <a:gd name="adj2" fmla="val 18569"/>
              </a:avLst>
            </a:prstGeom>
            <a:solidFill>
              <a:schemeClr val="accent1">
                <a:alpha val="34000"/>
              </a:schemeClr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6" name="TextBox 9"/>
          <p:cNvSpPr txBox="1"/>
          <p:nvPr/>
        </p:nvSpPr>
        <p:spPr>
          <a:xfrm>
            <a:off x="4648200" y="4038600"/>
            <a:ext cx="1350963" cy="4667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Broadband Service</a:t>
            </a:r>
          </a:p>
          <a:p>
            <a:pPr algn="ctr">
              <a:defRPr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Map Gallery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6611938" y="6096000"/>
            <a:ext cx="2062162" cy="4667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Broadband Service Availability</a:t>
            </a:r>
          </a:p>
          <a:p>
            <a:pPr algn="ctr">
              <a:defRPr/>
            </a:pPr>
            <a:r>
              <a:rPr lang="en-US" sz="1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Online Mapping (prototype)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265</Words>
  <Application>Microsoft Office PowerPoint</Application>
  <PresentationFormat>On-screen Show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Adobe Garamond Pro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</dc:creator>
  <cp:lastModifiedBy>Fay Rubin</cp:lastModifiedBy>
  <cp:revision>22</cp:revision>
  <dcterms:created xsi:type="dcterms:W3CDTF">2011-05-09T00:38:54Z</dcterms:created>
  <dcterms:modified xsi:type="dcterms:W3CDTF">2011-05-10T16:49:16Z</dcterms:modified>
</cp:coreProperties>
</file>