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uc.nh.gov/Telecom/ILEC%20Exchange%20Boundaries%20Map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95400"/>
            <a:ext cx="64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NHBMPP Overview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Program Results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Opportunities/Strengths of the Program</a:t>
            </a:r>
          </a:p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Questions/Discussion </a:t>
            </a:r>
          </a:p>
          <a:p>
            <a:pPr marL="400050" indent="-400050">
              <a:buFont typeface="+mj-lt"/>
              <a:buAutoNum type="romanUcPeriod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Length – 1 hour?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Who will present what section?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 we include a “background” that describes in more detail what was available prior to NHBMPP in terms of mapping, technical resources, statewide strategies?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1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12954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dirty="0" smtClean="0"/>
              <a:t>NHBMPP 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6781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  <a:p>
            <a:r>
              <a:rPr lang="en-US" sz="1200" dirty="0" smtClean="0"/>
              <a:t>Genesis of NHBMPP (BTOP/SBI, etc</a:t>
            </a:r>
            <a:r>
              <a:rPr lang="en-US" sz="1200" b="1" dirty="0" smtClean="0"/>
              <a:t>.) </a:t>
            </a:r>
            <a:r>
              <a:rPr lang="en-US" sz="1200" dirty="0"/>
              <a:t>		</a:t>
            </a:r>
            <a:endParaRPr lang="en-US" sz="1200" dirty="0" smtClean="0"/>
          </a:p>
          <a:p>
            <a:r>
              <a:rPr lang="en-US" sz="1200" dirty="0" smtClean="0"/>
              <a:t>NHBMPP Program Objectives (including economic development rationale)</a:t>
            </a:r>
            <a:br>
              <a:rPr lang="en-US" sz="1200" dirty="0" smtClean="0"/>
            </a:br>
            <a:r>
              <a:rPr lang="en-US" sz="1200" dirty="0" smtClean="0"/>
              <a:t>NHBMPP &amp; NNHN – what is the relationship?</a:t>
            </a:r>
          </a:p>
          <a:p>
            <a:r>
              <a:rPr lang="en-US" sz="1200" dirty="0" smtClean="0"/>
              <a:t>NHBMPP Partners</a:t>
            </a:r>
          </a:p>
          <a:p>
            <a:r>
              <a:rPr lang="en-US" sz="1200" dirty="0" smtClean="0"/>
              <a:t>Major Program Components:</a:t>
            </a:r>
          </a:p>
          <a:p>
            <a:r>
              <a:rPr lang="en-US" sz="1200" dirty="0" smtClean="0"/>
              <a:t> 	Mapping </a:t>
            </a:r>
          </a:p>
          <a:p>
            <a:r>
              <a:rPr lang="en-US" sz="1200" dirty="0"/>
              <a:t>		</a:t>
            </a:r>
            <a:r>
              <a:rPr lang="en-US" sz="1200" dirty="0" smtClean="0"/>
              <a:t>Broadband Availability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CAI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Rural Addresses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Supplemental Data Collection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Planning/Technical Assistance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Capacity Building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Technical Assistance/Training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	Sector and Regional Planning</a:t>
            </a:r>
          </a:p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02120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172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  <a:p>
            <a:r>
              <a:rPr lang="en-US" sz="1000" dirty="0" smtClean="0"/>
              <a:t>NHBMPP Overview 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Genesis of SBI (BTOP/SBI, etc.) - </a:t>
            </a:r>
            <a:r>
              <a:rPr lang="en-US" sz="1000" i="1" dirty="0" smtClean="0"/>
              <a:t>Include rationale for the program, e.g. show tract-level FCC 477 data 2008 map for NH, and/or </a:t>
            </a:r>
          </a:p>
          <a:p>
            <a:r>
              <a:rPr lang="en-US" sz="1000" i="1" dirty="0" smtClean="0"/>
              <a:t>		</a:t>
            </a:r>
            <a:r>
              <a:rPr lang="en-US" sz="1000" i="1" dirty="0" smtClean="0">
                <a:hlinkClick r:id="rId2"/>
              </a:rPr>
              <a:t>http</a:t>
            </a:r>
            <a:r>
              <a:rPr lang="en-US" sz="1000" i="1" dirty="0">
                <a:hlinkClick r:id="rId2"/>
              </a:rPr>
              <a:t>://</a:t>
            </a:r>
            <a:r>
              <a:rPr lang="en-US" sz="1000" i="1" dirty="0" smtClean="0">
                <a:hlinkClick r:id="rId2"/>
              </a:rPr>
              <a:t>puc.nh.gov/Telecom/ILEC%20Exchange%20Boundaries%20Map.pdf</a:t>
            </a:r>
            <a:r>
              <a:rPr lang="en-US" sz="1000" i="1" dirty="0"/>
              <a:t> </a:t>
            </a:r>
            <a:r>
              <a:rPr lang="en-US" sz="1000" i="1" dirty="0" smtClean="0"/>
              <a:t>– examples of granularity of data available</a:t>
            </a:r>
          </a:p>
          <a:p>
            <a:r>
              <a:rPr lang="en-US" sz="1000" i="1" dirty="0"/>
              <a:t>	</a:t>
            </a:r>
            <a:r>
              <a:rPr lang="en-US" sz="1000" i="1" dirty="0" smtClean="0"/>
              <a:t>	prior to this program</a:t>
            </a:r>
          </a:p>
          <a:p>
            <a:r>
              <a:rPr lang="en-US" sz="1000" dirty="0"/>
              <a:t>		</a:t>
            </a:r>
            <a:r>
              <a:rPr lang="en-US" sz="1000" dirty="0" smtClean="0"/>
              <a:t>NHBMPP Program Objectives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Economic Impact rationale</a:t>
            </a:r>
            <a:br>
              <a:rPr lang="en-US" sz="1000" dirty="0" smtClean="0"/>
            </a:br>
            <a:r>
              <a:rPr lang="en-US" sz="1000" dirty="0" smtClean="0"/>
              <a:t>	NHBMPP &amp; NNHN – what is the relationship?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NHBMPP Partners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Major Program Components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Mapping 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Broadband Availability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CAI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Rural Addresses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Supplemental Data Collection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Planning/Technical Assistance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Capacity Building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Technical Assistance/Training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	Sector and Regional Planning</a:t>
            </a:r>
          </a:p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61514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23" y="0"/>
            <a:ext cx="94488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r>
              <a:rPr lang="en-US" sz="800" dirty="0" smtClean="0"/>
              <a:t>Program Components – Mapping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Broadband Availability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Definition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Overview of Mapping Procedure (e.g. identify providers, execute NDAs,  contact on 6 month cycle, collect data, process, verify, compile)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Data Collection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Issue of data participation rates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Requirement for constant communications with providers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Data Processing</a:t>
            </a:r>
            <a:br>
              <a:rPr lang="en-US" sz="800" dirty="0" smtClean="0"/>
            </a:br>
            <a:r>
              <a:rPr lang="en-US" sz="800" dirty="0" smtClean="0"/>
              <a:t>			</a:t>
            </a:r>
            <a:r>
              <a:rPr lang="en-US" sz="800" dirty="0"/>
              <a:t>issue of multiple </a:t>
            </a:r>
            <a:r>
              <a:rPr lang="en-US" sz="800" dirty="0" smtClean="0"/>
              <a:t>formats and corresponding data conversion requirements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GIS –based (spatial data – can be analyzed in concert with other data sets for NH)	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Use of signal propagation modeling software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Verification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Maps to providers for review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Review against FCC data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Surveys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Speed Tests – include efforts to promote speed tests 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Social Media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User feedback/emails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Forums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Satellite Dish Inventory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Drive Tests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Data Enhancements</a:t>
            </a:r>
          </a:p>
          <a:p>
            <a:r>
              <a:rPr lang="en-US" sz="800" dirty="0"/>
              <a:t>			NTIA requirements to allow for </a:t>
            </a:r>
            <a:r>
              <a:rPr lang="en-US" sz="800" dirty="0" smtClean="0"/>
              <a:t>compilation into </a:t>
            </a:r>
            <a:r>
              <a:rPr lang="en-US" sz="800" dirty="0"/>
              <a:t>National Map</a:t>
            </a:r>
          </a:p>
          <a:p>
            <a:r>
              <a:rPr lang="en-US" sz="800" dirty="0"/>
              <a:t>			What we’re doing locally to enhance/improve the data and provider additional local </a:t>
            </a:r>
            <a:r>
              <a:rPr lang="en-US" sz="800" dirty="0" smtClean="0"/>
              <a:t>resources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Results – from March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NTIA submission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	Statewide map of current availability by technology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Analysis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	</a:t>
            </a:r>
            <a:r>
              <a:rPr lang="en-US" sz="800" dirty="0"/>
              <a:t>Fastest technology by </a:t>
            </a:r>
            <a:r>
              <a:rPr lang="en-US" sz="800" dirty="0" smtClean="0"/>
              <a:t>block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	Statewide availability based on a higher minimum speed threshold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	Scorecard results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	Level of confidence maps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		Blocks (for wired technologies) – where we have speed tests, surveys, etc.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			Drive test results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Community Anchor Institutions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Definition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Overview of Mapping Procedure – RPC involvement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Data Collection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Data Processing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Verification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Results from March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Rural Addressing</a:t>
            </a:r>
          </a:p>
          <a:p>
            <a:r>
              <a:rPr lang="en-US" sz="800" dirty="0"/>
              <a:t>		Definition</a:t>
            </a:r>
          </a:p>
          <a:p>
            <a:r>
              <a:rPr lang="en-US" sz="800" dirty="0"/>
              <a:t>		Overview of Mapping </a:t>
            </a:r>
            <a:r>
              <a:rPr lang="en-US" sz="800" dirty="0" smtClean="0"/>
              <a:t>Procedure – RPC and volunteer involvement</a:t>
            </a:r>
            <a:endParaRPr lang="en-US" sz="800" dirty="0"/>
          </a:p>
          <a:p>
            <a:r>
              <a:rPr lang="en-US" sz="800" dirty="0"/>
              <a:t>		Data Collection</a:t>
            </a:r>
          </a:p>
          <a:p>
            <a:r>
              <a:rPr lang="en-US" sz="800" dirty="0"/>
              <a:t>		Data Processing</a:t>
            </a:r>
          </a:p>
          <a:p>
            <a:r>
              <a:rPr lang="en-US" sz="800" dirty="0"/>
              <a:t>		Verification</a:t>
            </a:r>
          </a:p>
          <a:p>
            <a:r>
              <a:rPr lang="en-US" sz="800" dirty="0"/>
              <a:t>		</a:t>
            </a:r>
            <a:r>
              <a:rPr lang="en-US" sz="800" dirty="0" smtClean="0"/>
              <a:t>Preliminary Results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Supplemental Data Collection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Wi-Fi Locations</a:t>
            </a:r>
          </a:p>
          <a:p>
            <a:r>
              <a:rPr lang="en-US" sz="800" dirty="0"/>
              <a:t>	</a:t>
            </a:r>
            <a:r>
              <a:rPr lang="en-US" sz="800" dirty="0" smtClean="0"/>
              <a:t>	CFA Agreements</a:t>
            </a:r>
            <a:endParaRPr lang="en-US" sz="800" dirty="0"/>
          </a:p>
          <a:p>
            <a:r>
              <a:rPr lang="en-US" sz="800" dirty="0" smtClean="0"/>
              <a:t>How Results are Being Made Available</a:t>
            </a:r>
            <a:r>
              <a:rPr lang="en-US" sz="1000" dirty="0"/>
              <a:t>	</a:t>
            </a:r>
            <a:endParaRPr lang="en-US" sz="1000" dirty="0" smtClean="0"/>
          </a:p>
          <a:p>
            <a:r>
              <a:rPr lang="en-US" sz="1000" dirty="0"/>
              <a:t>	</a:t>
            </a:r>
            <a:r>
              <a:rPr lang="en-US" sz="1000" dirty="0" smtClean="0"/>
              <a:t>Project Web site – town profiles, interactive map 		</a:t>
            </a:r>
          </a:p>
        </p:txBody>
      </p:sp>
    </p:spTree>
    <p:extLst>
      <p:ext uri="{BB962C8B-B14F-4D97-AF65-F5344CB8AC3E}">
        <p14:creationId xmlns:p14="http://schemas.microsoft.com/office/powerpoint/2010/main" val="232532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9448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 smtClean="0"/>
          </a:p>
          <a:p>
            <a:r>
              <a:rPr lang="en-US" sz="1000" dirty="0" smtClean="0"/>
              <a:t>Program Components – Planning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Technical Assistance/Training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	Granite State Poll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Sector and Regional Planning</a:t>
            </a:r>
          </a:p>
          <a:p>
            <a:r>
              <a:rPr lang="en-US" sz="1000" dirty="0"/>
              <a:t>	</a:t>
            </a:r>
            <a:r>
              <a:rPr lang="en-US" sz="1000" dirty="0" smtClean="0"/>
              <a:t>Capacity Building</a:t>
            </a:r>
          </a:p>
          <a:p>
            <a:r>
              <a:rPr lang="en-US" sz="1000" dirty="0"/>
              <a:t>	</a:t>
            </a:r>
            <a:endParaRPr lang="en-US" sz="1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49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944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Summary Remarks:</a:t>
            </a:r>
          </a:p>
          <a:p>
            <a:endParaRPr lang="en-US" sz="1000" dirty="0"/>
          </a:p>
          <a:p>
            <a:r>
              <a:rPr lang="en-US" sz="1000" dirty="0" smtClean="0"/>
              <a:t>Strengths and Limitations of NHBMPP – opportunities the data provides</a:t>
            </a:r>
          </a:p>
          <a:p>
            <a:endParaRPr lang="en-US" sz="1000" dirty="0"/>
          </a:p>
          <a:p>
            <a:r>
              <a:rPr lang="en-US" sz="1000" dirty="0" smtClean="0"/>
              <a:t>How </a:t>
            </a:r>
            <a:r>
              <a:rPr lang="en-US" sz="1000" dirty="0"/>
              <a:t>d</a:t>
            </a:r>
            <a:r>
              <a:rPr lang="en-US" sz="1000" dirty="0" smtClean="0"/>
              <a:t>ata can be used with appropriate investments – </a:t>
            </a:r>
            <a:r>
              <a:rPr lang="en-US" sz="1000" dirty="0"/>
              <a:t>hot spots for broadband investment, broadband versus other data (census, roads, economic), future sensor placement, infrastructure mapping (poles, cables, etc.).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87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121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</dc:creator>
  <cp:lastModifiedBy>fay</cp:lastModifiedBy>
  <cp:revision>13</cp:revision>
  <dcterms:created xsi:type="dcterms:W3CDTF">2006-08-16T00:00:00Z</dcterms:created>
  <dcterms:modified xsi:type="dcterms:W3CDTF">2012-09-07T20:33:47Z</dcterms:modified>
</cp:coreProperties>
</file>