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70" r:id="rId2"/>
    <p:sldId id="304" r:id="rId3"/>
    <p:sldId id="275" r:id="rId4"/>
    <p:sldId id="303" r:id="rId5"/>
    <p:sldId id="336" r:id="rId6"/>
    <p:sldId id="335" r:id="rId7"/>
    <p:sldId id="298" r:id="rId8"/>
    <p:sldId id="300" r:id="rId9"/>
    <p:sldId id="337" r:id="rId10"/>
    <p:sldId id="338" r:id="rId11"/>
    <p:sldId id="339" r:id="rId12"/>
    <p:sldId id="340" r:id="rId13"/>
    <p:sldId id="341" r:id="rId14"/>
    <p:sldId id="342" r:id="rId15"/>
    <p:sldId id="271" r:id="rId16"/>
    <p:sldId id="299" r:id="rId17"/>
    <p:sldId id="314" r:id="rId18"/>
    <p:sldId id="286" r:id="rId19"/>
    <p:sldId id="282" r:id="rId20"/>
    <p:sldId id="285" r:id="rId21"/>
    <p:sldId id="284" r:id="rId22"/>
    <p:sldId id="326"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5C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3" autoAdjust="0"/>
    <p:restoredTop sz="94660"/>
  </p:normalViewPr>
  <p:slideViewPr>
    <p:cSldViewPr>
      <p:cViewPr varScale="1">
        <p:scale>
          <a:sx n="108" d="100"/>
          <a:sy n="108" d="100"/>
        </p:scale>
        <p:origin x="-14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D8857-99F7-472E-97B1-E99625B5916E}" type="doc">
      <dgm:prSet loTypeId="urn:microsoft.com/office/officeart/2005/8/layout/chevron2" loCatId="list" qsTypeId="urn:microsoft.com/office/officeart/2005/8/quickstyle/simple1" qsCatId="simple" csTypeId="urn:microsoft.com/office/officeart/2005/8/colors/accent1_3" csCatId="accent1" phldr="1"/>
      <dgm:spPr/>
      <dgm:t>
        <a:bodyPr/>
        <a:lstStyle/>
        <a:p>
          <a:endParaRPr lang="en-US"/>
        </a:p>
      </dgm:t>
    </dgm:pt>
    <dgm:pt modelId="{AEB33A3E-9507-4D81-9E46-8993AA3AF648}">
      <dgm:prSet phldrT="[Text]"/>
      <dgm:spPr>
        <a:solidFill>
          <a:schemeClr val="accent1">
            <a:lumMod val="20000"/>
            <a:lumOff val="80000"/>
            <a:alpha val="90000"/>
          </a:schemeClr>
        </a:solidFill>
        <a:ln>
          <a:noFill/>
        </a:ln>
      </dgm:spPr>
      <dgm:t>
        <a:bodyPr/>
        <a:lstStyle/>
        <a:p>
          <a:r>
            <a:rPr lang="en-US" dirty="0" smtClean="0"/>
            <a:t>Obtain existing data from commercial and municipal sources</a:t>
          </a:r>
          <a:endParaRPr lang="en-US" dirty="0"/>
        </a:p>
      </dgm:t>
    </dgm:pt>
    <dgm:pt modelId="{947B5C0F-9F1E-43C4-B39E-1A2A81CCF1BB}" type="parTrans" cxnId="{4D322FF8-18CE-403D-9F3B-DDFD4415A15E}">
      <dgm:prSet/>
      <dgm:spPr/>
      <dgm:t>
        <a:bodyPr/>
        <a:lstStyle/>
        <a:p>
          <a:endParaRPr lang="en-US"/>
        </a:p>
      </dgm:t>
    </dgm:pt>
    <dgm:pt modelId="{7C36CFCD-D3BC-4EEB-8A85-9E7660AA7CF5}" type="sibTrans" cxnId="{4D322FF8-18CE-403D-9F3B-DDFD4415A15E}">
      <dgm:prSet/>
      <dgm:spPr/>
      <dgm:t>
        <a:bodyPr/>
        <a:lstStyle/>
        <a:p>
          <a:endParaRPr lang="en-US"/>
        </a:p>
      </dgm:t>
    </dgm:pt>
    <dgm:pt modelId="{60E07B44-1493-4FAA-A374-EE3385F4EC6C}">
      <dgm:prSet phldrT="[Text]"/>
      <dgm:spPr/>
      <dgm:t>
        <a:bodyPr/>
        <a:lstStyle/>
        <a:p>
          <a:r>
            <a:rPr lang="en-US" dirty="0" smtClean="0"/>
            <a:t> </a:t>
          </a:r>
          <a:endParaRPr lang="en-US" dirty="0"/>
        </a:p>
      </dgm:t>
    </dgm:pt>
    <dgm:pt modelId="{FCACC36D-44FF-4EE5-BCDE-2DD94951B5BE}" type="parTrans" cxnId="{84708AB0-4543-4C52-B6B3-84F0808A3DAF}">
      <dgm:prSet/>
      <dgm:spPr/>
      <dgm:t>
        <a:bodyPr/>
        <a:lstStyle/>
        <a:p>
          <a:endParaRPr lang="en-US"/>
        </a:p>
      </dgm:t>
    </dgm:pt>
    <dgm:pt modelId="{8109BAB8-D483-4C93-9F80-5A6919C2A64B}" type="sibTrans" cxnId="{84708AB0-4543-4C52-B6B3-84F0808A3DAF}">
      <dgm:prSet/>
      <dgm:spPr/>
      <dgm:t>
        <a:bodyPr/>
        <a:lstStyle/>
        <a:p>
          <a:endParaRPr lang="en-US"/>
        </a:p>
      </dgm:t>
    </dgm:pt>
    <dgm:pt modelId="{8D0591A1-3F50-449E-9904-C292D74298C0}">
      <dgm:prSet phldrT="[Text]"/>
      <dgm:spPr>
        <a:solidFill>
          <a:schemeClr val="accent1">
            <a:lumMod val="40000"/>
            <a:lumOff val="60000"/>
            <a:alpha val="90000"/>
          </a:schemeClr>
        </a:solidFill>
        <a:ln>
          <a:noFill/>
        </a:ln>
      </dgm:spPr>
      <dgm:t>
        <a:bodyPr/>
        <a:lstStyle/>
        <a:p>
          <a:r>
            <a:rPr lang="en-US" dirty="0" smtClean="0"/>
            <a:t>Develop data model and assign subcontract tasks to RPCs</a:t>
          </a:r>
          <a:endParaRPr lang="en-US" dirty="0"/>
        </a:p>
      </dgm:t>
    </dgm:pt>
    <dgm:pt modelId="{69FCC6F1-C660-4229-8C72-510C239650EB}" type="parTrans" cxnId="{E12A1642-76BD-43FB-9AB7-8B26FCBC3178}">
      <dgm:prSet/>
      <dgm:spPr/>
      <dgm:t>
        <a:bodyPr/>
        <a:lstStyle/>
        <a:p>
          <a:endParaRPr lang="en-US"/>
        </a:p>
      </dgm:t>
    </dgm:pt>
    <dgm:pt modelId="{D7C6A973-BAEC-4789-88ED-C2D3C2399721}" type="sibTrans" cxnId="{E12A1642-76BD-43FB-9AB7-8B26FCBC3178}">
      <dgm:prSet/>
      <dgm:spPr/>
      <dgm:t>
        <a:bodyPr/>
        <a:lstStyle/>
        <a:p>
          <a:endParaRPr lang="en-US"/>
        </a:p>
      </dgm:t>
    </dgm:pt>
    <dgm:pt modelId="{41D043FA-07A0-4FDE-89E9-1461B59B0A6B}">
      <dgm:prSet phldrT="[Text]"/>
      <dgm:spPr/>
      <dgm:t>
        <a:bodyPr/>
        <a:lstStyle/>
        <a:p>
          <a:r>
            <a:rPr lang="en-US" dirty="0" smtClean="0"/>
            <a:t> </a:t>
          </a:r>
          <a:endParaRPr lang="en-US" dirty="0"/>
        </a:p>
      </dgm:t>
    </dgm:pt>
    <dgm:pt modelId="{B78CB25D-0FAD-44E6-AA68-CE229F373A90}" type="parTrans" cxnId="{19462176-E5A9-47FC-8230-EAD2B56AB9FD}">
      <dgm:prSet/>
      <dgm:spPr/>
      <dgm:t>
        <a:bodyPr/>
        <a:lstStyle/>
        <a:p>
          <a:endParaRPr lang="en-US"/>
        </a:p>
      </dgm:t>
    </dgm:pt>
    <dgm:pt modelId="{E31BA7C0-A90D-444F-BC6E-6DF8CADF9AFF}" type="sibTrans" cxnId="{19462176-E5A9-47FC-8230-EAD2B56AB9FD}">
      <dgm:prSet/>
      <dgm:spPr/>
      <dgm:t>
        <a:bodyPr/>
        <a:lstStyle/>
        <a:p>
          <a:endParaRPr lang="en-US"/>
        </a:p>
      </dgm:t>
    </dgm:pt>
    <dgm:pt modelId="{7070F801-4660-4FE4-95DE-A2E0A148FF6E}">
      <dgm:prSet phldrT="[Text]"/>
      <dgm:spPr>
        <a:solidFill>
          <a:schemeClr val="accent1">
            <a:lumMod val="20000"/>
            <a:lumOff val="80000"/>
            <a:alpha val="90000"/>
          </a:schemeClr>
        </a:solidFill>
        <a:ln>
          <a:noFill/>
        </a:ln>
      </dgm:spPr>
      <dgm:t>
        <a:bodyPr/>
        <a:lstStyle/>
        <a:p>
          <a:r>
            <a:rPr lang="en-US" dirty="0" smtClean="0"/>
            <a:t>Organize volunteers, acquire equipment, and conduct trainings</a:t>
          </a:r>
          <a:endParaRPr lang="en-US" dirty="0"/>
        </a:p>
      </dgm:t>
    </dgm:pt>
    <dgm:pt modelId="{91F0EDEC-5206-4946-A0E2-11D400AE4D8C}" type="parTrans" cxnId="{E6093DE1-5C1E-4678-8CB1-81EF4863A486}">
      <dgm:prSet/>
      <dgm:spPr/>
      <dgm:t>
        <a:bodyPr/>
        <a:lstStyle/>
        <a:p>
          <a:endParaRPr lang="en-US"/>
        </a:p>
      </dgm:t>
    </dgm:pt>
    <dgm:pt modelId="{28F34867-8BDC-4705-877D-91F9E494AF5F}" type="sibTrans" cxnId="{E6093DE1-5C1E-4678-8CB1-81EF4863A486}">
      <dgm:prSet/>
      <dgm:spPr/>
      <dgm:t>
        <a:bodyPr/>
        <a:lstStyle/>
        <a:p>
          <a:endParaRPr lang="en-US"/>
        </a:p>
      </dgm:t>
    </dgm:pt>
    <dgm:pt modelId="{58B30963-9FF1-4A01-99AC-3AC3854C5E82}">
      <dgm:prSet phldrT="[Text]"/>
      <dgm:spPr/>
      <dgm:t>
        <a:bodyPr/>
        <a:lstStyle/>
        <a:p>
          <a:r>
            <a:rPr lang="en-US" dirty="0" smtClean="0"/>
            <a:t> </a:t>
          </a:r>
          <a:endParaRPr lang="en-US" dirty="0"/>
        </a:p>
      </dgm:t>
    </dgm:pt>
    <dgm:pt modelId="{8F931BFE-03CC-4CD8-9D20-6B70D1379464}" type="sibTrans" cxnId="{35269850-D8D9-4DF2-80A7-5D8EC13CC21D}">
      <dgm:prSet/>
      <dgm:spPr/>
      <dgm:t>
        <a:bodyPr/>
        <a:lstStyle/>
        <a:p>
          <a:endParaRPr lang="en-US"/>
        </a:p>
      </dgm:t>
    </dgm:pt>
    <dgm:pt modelId="{6FF09C01-99FA-42CE-9C7E-920B43481125}" type="parTrans" cxnId="{35269850-D8D9-4DF2-80A7-5D8EC13CC21D}">
      <dgm:prSet/>
      <dgm:spPr/>
      <dgm:t>
        <a:bodyPr/>
        <a:lstStyle/>
        <a:p>
          <a:endParaRPr lang="en-US"/>
        </a:p>
      </dgm:t>
    </dgm:pt>
    <dgm:pt modelId="{65149798-8525-4AA8-BDFC-5790FCF4B253}">
      <dgm:prSet/>
      <dgm:spPr/>
      <dgm:t>
        <a:bodyPr/>
        <a:lstStyle/>
        <a:p>
          <a:endParaRPr lang="en-US"/>
        </a:p>
      </dgm:t>
    </dgm:pt>
    <dgm:pt modelId="{31C8AD48-4946-476F-B249-0DAFE5D9761C}" type="parTrans" cxnId="{813DA86B-CDE2-416E-8808-E9261F2FF2A8}">
      <dgm:prSet/>
      <dgm:spPr/>
      <dgm:t>
        <a:bodyPr/>
        <a:lstStyle/>
        <a:p>
          <a:endParaRPr lang="en-US"/>
        </a:p>
      </dgm:t>
    </dgm:pt>
    <dgm:pt modelId="{B5693424-213C-430C-A66D-CA415223E3B0}" type="sibTrans" cxnId="{813DA86B-CDE2-416E-8808-E9261F2FF2A8}">
      <dgm:prSet/>
      <dgm:spPr/>
      <dgm:t>
        <a:bodyPr/>
        <a:lstStyle/>
        <a:p>
          <a:endParaRPr lang="en-US"/>
        </a:p>
      </dgm:t>
    </dgm:pt>
    <dgm:pt modelId="{B52A6FC0-9953-4965-AD3B-167221E75455}">
      <dgm:prSet/>
      <dgm:spPr>
        <a:solidFill>
          <a:schemeClr val="accent1">
            <a:lumMod val="40000"/>
            <a:lumOff val="60000"/>
            <a:alpha val="90000"/>
          </a:schemeClr>
        </a:solidFill>
        <a:ln>
          <a:noFill/>
        </a:ln>
      </dgm:spPr>
      <dgm:t>
        <a:bodyPr/>
        <a:lstStyle/>
        <a:p>
          <a:r>
            <a:rPr lang="en-US" dirty="0" smtClean="0"/>
            <a:t>Collect data (GPS and on-screen point creation)</a:t>
          </a:r>
          <a:endParaRPr lang="en-US" dirty="0"/>
        </a:p>
      </dgm:t>
    </dgm:pt>
    <dgm:pt modelId="{4AC13900-0C6E-40BD-BD8F-B737F4A684A8}" type="parTrans" cxnId="{6E936315-B672-4AF9-B7A8-75D71706A407}">
      <dgm:prSet/>
      <dgm:spPr/>
      <dgm:t>
        <a:bodyPr/>
        <a:lstStyle/>
        <a:p>
          <a:endParaRPr lang="en-US"/>
        </a:p>
      </dgm:t>
    </dgm:pt>
    <dgm:pt modelId="{0E6ECC3D-3E75-4439-B0EC-9BA57E020376}" type="sibTrans" cxnId="{6E936315-B672-4AF9-B7A8-75D71706A407}">
      <dgm:prSet/>
      <dgm:spPr/>
      <dgm:t>
        <a:bodyPr/>
        <a:lstStyle/>
        <a:p>
          <a:endParaRPr lang="en-US"/>
        </a:p>
      </dgm:t>
    </dgm:pt>
    <dgm:pt modelId="{B16DD9D4-84C1-49D9-9671-64E6C6D5E526}">
      <dgm:prSet/>
      <dgm:spPr/>
      <dgm:t>
        <a:bodyPr/>
        <a:lstStyle/>
        <a:p>
          <a:endParaRPr lang="en-US"/>
        </a:p>
      </dgm:t>
    </dgm:pt>
    <dgm:pt modelId="{0EE31682-F9DC-4CD9-818A-EE1A30633D6C}" type="parTrans" cxnId="{EE53F086-00E7-463C-B52B-0095EAA61A38}">
      <dgm:prSet/>
      <dgm:spPr/>
      <dgm:t>
        <a:bodyPr/>
        <a:lstStyle/>
        <a:p>
          <a:endParaRPr lang="en-US"/>
        </a:p>
      </dgm:t>
    </dgm:pt>
    <dgm:pt modelId="{E70339FA-7D7A-403D-BFDB-34322BAD523D}" type="sibTrans" cxnId="{EE53F086-00E7-463C-B52B-0095EAA61A38}">
      <dgm:prSet/>
      <dgm:spPr/>
      <dgm:t>
        <a:bodyPr/>
        <a:lstStyle/>
        <a:p>
          <a:endParaRPr lang="en-US"/>
        </a:p>
      </dgm:t>
    </dgm:pt>
    <dgm:pt modelId="{15D0E966-0F53-4271-9288-8F16B321C40D}">
      <dgm:prSet/>
      <dgm:spPr>
        <a:solidFill>
          <a:schemeClr val="accent1">
            <a:lumMod val="20000"/>
            <a:lumOff val="80000"/>
            <a:alpha val="90000"/>
          </a:schemeClr>
        </a:solidFill>
        <a:ln>
          <a:noFill/>
        </a:ln>
      </dgm:spPr>
      <dgm:t>
        <a:bodyPr/>
        <a:lstStyle/>
        <a:p>
          <a:r>
            <a:rPr lang="en-US" dirty="0" smtClean="0"/>
            <a:t>Verify data and integrate with SBI mapping data</a:t>
          </a:r>
          <a:endParaRPr lang="en-US" dirty="0"/>
        </a:p>
      </dgm:t>
    </dgm:pt>
    <dgm:pt modelId="{E082E4B0-5BCC-4B73-9A99-E9F2EC0B4AA2}" type="parTrans" cxnId="{E752DB9B-D50D-4185-8652-DCDC7685393B}">
      <dgm:prSet/>
      <dgm:spPr/>
      <dgm:t>
        <a:bodyPr/>
        <a:lstStyle/>
        <a:p>
          <a:endParaRPr lang="en-US"/>
        </a:p>
      </dgm:t>
    </dgm:pt>
    <dgm:pt modelId="{71FB597C-707A-43CC-B4E4-38BAC8875099}" type="sibTrans" cxnId="{E752DB9B-D50D-4185-8652-DCDC7685393B}">
      <dgm:prSet/>
      <dgm:spPr/>
      <dgm:t>
        <a:bodyPr/>
        <a:lstStyle/>
        <a:p>
          <a:endParaRPr lang="en-US"/>
        </a:p>
      </dgm:t>
    </dgm:pt>
    <dgm:pt modelId="{F5444F3D-C4B2-43BD-8697-D0C669870CCF}" type="pres">
      <dgm:prSet presAssocID="{61ED8857-99F7-472E-97B1-E99625B5916E}" presName="linearFlow" presStyleCnt="0">
        <dgm:presLayoutVars>
          <dgm:dir/>
          <dgm:animLvl val="lvl"/>
          <dgm:resizeHandles val="exact"/>
        </dgm:presLayoutVars>
      </dgm:prSet>
      <dgm:spPr/>
      <dgm:t>
        <a:bodyPr/>
        <a:lstStyle/>
        <a:p>
          <a:endParaRPr lang="en-US"/>
        </a:p>
      </dgm:t>
    </dgm:pt>
    <dgm:pt modelId="{676B2C28-6C74-4CE7-BD93-9D11329D1BCD}" type="pres">
      <dgm:prSet presAssocID="{58B30963-9FF1-4A01-99AC-3AC3854C5E82}" presName="composite" presStyleCnt="0"/>
      <dgm:spPr/>
    </dgm:pt>
    <dgm:pt modelId="{36826013-DFF4-430D-8FA6-39B452771C4A}" type="pres">
      <dgm:prSet presAssocID="{58B30963-9FF1-4A01-99AC-3AC3854C5E82}" presName="parentText" presStyleLbl="alignNode1" presStyleIdx="0" presStyleCnt="5">
        <dgm:presLayoutVars>
          <dgm:chMax val="1"/>
          <dgm:bulletEnabled val="1"/>
        </dgm:presLayoutVars>
      </dgm:prSet>
      <dgm:spPr/>
      <dgm:t>
        <a:bodyPr/>
        <a:lstStyle/>
        <a:p>
          <a:endParaRPr lang="en-US"/>
        </a:p>
      </dgm:t>
    </dgm:pt>
    <dgm:pt modelId="{DB791204-DBEE-4F57-8E28-65169896B4C1}" type="pres">
      <dgm:prSet presAssocID="{58B30963-9FF1-4A01-99AC-3AC3854C5E82}" presName="descendantText" presStyleLbl="alignAcc1" presStyleIdx="0" presStyleCnt="5">
        <dgm:presLayoutVars>
          <dgm:bulletEnabled val="1"/>
        </dgm:presLayoutVars>
      </dgm:prSet>
      <dgm:spPr/>
      <dgm:t>
        <a:bodyPr/>
        <a:lstStyle/>
        <a:p>
          <a:endParaRPr lang="en-US"/>
        </a:p>
      </dgm:t>
    </dgm:pt>
    <dgm:pt modelId="{1FA7A208-808A-48B8-BDA3-0954A516E0FC}" type="pres">
      <dgm:prSet presAssocID="{8F931BFE-03CC-4CD8-9D20-6B70D1379464}" presName="sp" presStyleCnt="0"/>
      <dgm:spPr/>
    </dgm:pt>
    <dgm:pt modelId="{D1951348-7CEC-4546-A7F1-002BE40AAF44}" type="pres">
      <dgm:prSet presAssocID="{60E07B44-1493-4FAA-A374-EE3385F4EC6C}" presName="composite" presStyleCnt="0"/>
      <dgm:spPr/>
    </dgm:pt>
    <dgm:pt modelId="{BDE14890-80F5-4066-BD34-513ED9CD6F1C}" type="pres">
      <dgm:prSet presAssocID="{60E07B44-1493-4FAA-A374-EE3385F4EC6C}" presName="parentText" presStyleLbl="alignNode1" presStyleIdx="1" presStyleCnt="5">
        <dgm:presLayoutVars>
          <dgm:chMax val="1"/>
          <dgm:bulletEnabled val="1"/>
        </dgm:presLayoutVars>
      </dgm:prSet>
      <dgm:spPr/>
      <dgm:t>
        <a:bodyPr/>
        <a:lstStyle/>
        <a:p>
          <a:endParaRPr lang="en-US"/>
        </a:p>
      </dgm:t>
    </dgm:pt>
    <dgm:pt modelId="{82897997-D423-457F-9A5B-59798BB68331}" type="pres">
      <dgm:prSet presAssocID="{60E07B44-1493-4FAA-A374-EE3385F4EC6C}" presName="descendantText" presStyleLbl="alignAcc1" presStyleIdx="1" presStyleCnt="5">
        <dgm:presLayoutVars>
          <dgm:bulletEnabled val="1"/>
        </dgm:presLayoutVars>
      </dgm:prSet>
      <dgm:spPr/>
      <dgm:t>
        <a:bodyPr/>
        <a:lstStyle/>
        <a:p>
          <a:endParaRPr lang="en-US"/>
        </a:p>
      </dgm:t>
    </dgm:pt>
    <dgm:pt modelId="{1740A7FD-B5CA-49DF-9595-D4194F8A6ECE}" type="pres">
      <dgm:prSet presAssocID="{8109BAB8-D483-4C93-9F80-5A6919C2A64B}" presName="sp" presStyleCnt="0"/>
      <dgm:spPr/>
    </dgm:pt>
    <dgm:pt modelId="{185C4B06-3CD1-4B9B-9531-00FBF4749F91}" type="pres">
      <dgm:prSet presAssocID="{41D043FA-07A0-4FDE-89E9-1461B59B0A6B}" presName="composite" presStyleCnt="0"/>
      <dgm:spPr/>
    </dgm:pt>
    <dgm:pt modelId="{B171DDA6-009E-4D13-A25D-E37B8910A943}" type="pres">
      <dgm:prSet presAssocID="{41D043FA-07A0-4FDE-89E9-1461B59B0A6B}" presName="parentText" presStyleLbl="alignNode1" presStyleIdx="2" presStyleCnt="5" custLinFactNeighborX="0" custLinFactNeighborY="-883">
        <dgm:presLayoutVars>
          <dgm:chMax val="1"/>
          <dgm:bulletEnabled val="1"/>
        </dgm:presLayoutVars>
      </dgm:prSet>
      <dgm:spPr/>
      <dgm:t>
        <a:bodyPr/>
        <a:lstStyle/>
        <a:p>
          <a:endParaRPr lang="en-US"/>
        </a:p>
      </dgm:t>
    </dgm:pt>
    <dgm:pt modelId="{9EFF9CAA-E3D1-451B-A6C0-4CCB70B0E5E5}" type="pres">
      <dgm:prSet presAssocID="{41D043FA-07A0-4FDE-89E9-1461B59B0A6B}" presName="descendantText" presStyleLbl="alignAcc1" presStyleIdx="2" presStyleCnt="5">
        <dgm:presLayoutVars>
          <dgm:bulletEnabled val="1"/>
        </dgm:presLayoutVars>
      </dgm:prSet>
      <dgm:spPr/>
      <dgm:t>
        <a:bodyPr/>
        <a:lstStyle/>
        <a:p>
          <a:endParaRPr lang="en-US"/>
        </a:p>
      </dgm:t>
    </dgm:pt>
    <dgm:pt modelId="{1C1DC858-049A-40CE-ACF8-7963859F7130}" type="pres">
      <dgm:prSet presAssocID="{E31BA7C0-A90D-444F-BC6E-6DF8CADF9AFF}" presName="sp" presStyleCnt="0"/>
      <dgm:spPr/>
    </dgm:pt>
    <dgm:pt modelId="{E30E1FF8-A7A5-459F-994C-294AA6B97C97}" type="pres">
      <dgm:prSet presAssocID="{65149798-8525-4AA8-BDFC-5790FCF4B253}" presName="composite" presStyleCnt="0"/>
      <dgm:spPr/>
    </dgm:pt>
    <dgm:pt modelId="{E6AB91D6-A445-4DDD-A032-6A94CD86E311}" type="pres">
      <dgm:prSet presAssocID="{65149798-8525-4AA8-BDFC-5790FCF4B253}" presName="parentText" presStyleLbl="alignNode1" presStyleIdx="3" presStyleCnt="5">
        <dgm:presLayoutVars>
          <dgm:chMax val="1"/>
          <dgm:bulletEnabled val="1"/>
        </dgm:presLayoutVars>
      </dgm:prSet>
      <dgm:spPr/>
      <dgm:t>
        <a:bodyPr/>
        <a:lstStyle/>
        <a:p>
          <a:endParaRPr lang="en-US"/>
        </a:p>
      </dgm:t>
    </dgm:pt>
    <dgm:pt modelId="{457B519B-BE38-405C-A11A-1FC7CAE5B568}" type="pres">
      <dgm:prSet presAssocID="{65149798-8525-4AA8-BDFC-5790FCF4B253}" presName="descendantText" presStyleLbl="alignAcc1" presStyleIdx="3" presStyleCnt="5">
        <dgm:presLayoutVars>
          <dgm:bulletEnabled val="1"/>
        </dgm:presLayoutVars>
      </dgm:prSet>
      <dgm:spPr/>
      <dgm:t>
        <a:bodyPr/>
        <a:lstStyle/>
        <a:p>
          <a:endParaRPr lang="en-US"/>
        </a:p>
      </dgm:t>
    </dgm:pt>
    <dgm:pt modelId="{137852D1-8CB1-4112-B793-D9E8DC3DDAC1}" type="pres">
      <dgm:prSet presAssocID="{B5693424-213C-430C-A66D-CA415223E3B0}" presName="sp" presStyleCnt="0"/>
      <dgm:spPr/>
    </dgm:pt>
    <dgm:pt modelId="{2E936FB8-CB28-47AA-8C82-486A4BF6448F}" type="pres">
      <dgm:prSet presAssocID="{B16DD9D4-84C1-49D9-9671-64E6C6D5E526}" presName="composite" presStyleCnt="0"/>
      <dgm:spPr/>
    </dgm:pt>
    <dgm:pt modelId="{2C654AEE-6693-4E80-B190-1D850274D809}" type="pres">
      <dgm:prSet presAssocID="{B16DD9D4-84C1-49D9-9671-64E6C6D5E526}" presName="parentText" presStyleLbl="alignNode1" presStyleIdx="4" presStyleCnt="5">
        <dgm:presLayoutVars>
          <dgm:chMax val="1"/>
          <dgm:bulletEnabled val="1"/>
        </dgm:presLayoutVars>
      </dgm:prSet>
      <dgm:spPr/>
      <dgm:t>
        <a:bodyPr/>
        <a:lstStyle/>
        <a:p>
          <a:endParaRPr lang="en-US"/>
        </a:p>
      </dgm:t>
    </dgm:pt>
    <dgm:pt modelId="{1B1D565E-EEA2-4D05-928C-CAECD037E2BE}" type="pres">
      <dgm:prSet presAssocID="{B16DD9D4-84C1-49D9-9671-64E6C6D5E526}" presName="descendantText" presStyleLbl="alignAcc1" presStyleIdx="4" presStyleCnt="5">
        <dgm:presLayoutVars>
          <dgm:bulletEnabled val="1"/>
        </dgm:presLayoutVars>
      </dgm:prSet>
      <dgm:spPr/>
      <dgm:t>
        <a:bodyPr/>
        <a:lstStyle/>
        <a:p>
          <a:endParaRPr lang="en-US"/>
        </a:p>
      </dgm:t>
    </dgm:pt>
  </dgm:ptLst>
  <dgm:cxnLst>
    <dgm:cxn modelId="{BCA7278C-16F7-4B4F-8FD1-721141829E39}" type="presOf" srcId="{B16DD9D4-84C1-49D9-9671-64E6C6D5E526}" destId="{2C654AEE-6693-4E80-B190-1D850274D809}" srcOrd="0" destOrd="0" presId="urn:microsoft.com/office/officeart/2005/8/layout/chevron2"/>
    <dgm:cxn modelId="{E752DB9B-D50D-4185-8652-DCDC7685393B}" srcId="{B16DD9D4-84C1-49D9-9671-64E6C6D5E526}" destId="{15D0E966-0F53-4271-9288-8F16B321C40D}" srcOrd="0" destOrd="0" parTransId="{E082E4B0-5BCC-4B73-9A99-E9F2EC0B4AA2}" sibTransId="{71FB597C-707A-43CC-B4E4-38BAC8875099}"/>
    <dgm:cxn modelId="{19462176-E5A9-47FC-8230-EAD2B56AB9FD}" srcId="{61ED8857-99F7-472E-97B1-E99625B5916E}" destId="{41D043FA-07A0-4FDE-89E9-1461B59B0A6B}" srcOrd="2" destOrd="0" parTransId="{B78CB25D-0FAD-44E6-AA68-CE229F373A90}" sibTransId="{E31BA7C0-A90D-444F-BC6E-6DF8CADF9AFF}"/>
    <dgm:cxn modelId="{6E936315-B672-4AF9-B7A8-75D71706A407}" srcId="{65149798-8525-4AA8-BDFC-5790FCF4B253}" destId="{B52A6FC0-9953-4965-AD3B-167221E75455}" srcOrd="0" destOrd="0" parTransId="{4AC13900-0C6E-40BD-BD8F-B737F4A684A8}" sibTransId="{0E6ECC3D-3E75-4439-B0EC-9BA57E020376}"/>
    <dgm:cxn modelId="{3F037630-A161-4EBA-B91A-59E4EF296E38}" type="presOf" srcId="{15D0E966-0F53-4271-9288-8F16B321C40D}" destId="{1B1D565E-EEA2-4D05-928C-CAECD037E2BE}" srcOrd="0" destOrd="0" presId="urn:microsoft.com/office/officeart/2005/8/layout/chevron2"/>
    <dgm:cxn modelId="{40A91972-099E-4EDF-8219-3187EBF98C75}" type="presOf" srcId="{61ED8857-99F7-472E-97B1-E99625B5916E}" destId="{F5444F3D-C4B2-43BD-8697-D0C669870CCF}" srcOrd="0" destOrd="0" presId="urn:microsoft.com/office/officeart/2005/8/layout/chevron2"/>
    <dgm:cxn modelId="{813DA86B-CDE2-416E-8808-E9261F2FF2A8}" srcId="{61ED8857-99F7-472E-97B1-E99625B5916E}" destId="{65149798-8525-4AA8-BDFC-5790FCF4B253}" srcOrd="3" destOrd="0" parTransId="{31C8AD48-4946-476F-B249-0DAFE5D9761C}" sibTransId="{B5693424-213C-430C-A66D-CA415223E3B0}"/>
    <dgm:cxn modelId="{EE53F086-00E7-463C-B52B-0095EAA61A38}" srcId="{61ED8857-99F7-472E-97B1-E99625B5916E}" destId="{B16DD9D4-84C1-49D9-9671-64E6C6D5E526}" srcOrd="4" destOrd="0" parTransId="{0EE31682-F9DC-4CD9-818A-EE1A30633D6C}" sibTransId="{E70339FA-7D7A-403D-BFDB-34322BAD523D}"/>
    <dgm:cxn modelId="{BEE06E2D-1DAE-4DF9-B6B3-CD1312BF8FB1}" type="presOf" srcId="{41D043FA-07A0-4FDE-89E9-1461B59B0A6B}" destId="{B171DDA6-009E-4D13-A25D-E37B8910A943}" srcOrd="0" destOrd="0" presId="urn:microsoft.com/office/officeart/2005/8/layout/chevron2"/>
    <dgm:cxn modelId="{E6093DE1-5C1E-4678-8CB1-81EF4863A486}" srcId="{41D043FA-07A0-4FDE-89E9-1461B59B0A6B}" destId="{7070F801-4660-4FE4-95DE-A2E0A148FF6E}" srcOrd="0" destOrd="0" parTransId="{91F0EDEC-5206-4946-A0E2-11D400AE4D8C}" sibTransId="{28F34867-8BDC-4705-877D-91F9E494AF5F}"/>
    <dgm:cxn modelId="{35269850-D8D9-4DF2-80A7-5D8EC13CC21D}" srcId="{61ED8857-99F7-472E-97B1-E99625B5916E}" destId="{58B30963-9FF1-4A01-99AC-3AC3854C5E82}" srcOrd="0" destOrd="0" parTransId="{6FF09C01-99FA-42CE-9C7E-920B43481125}" sibTransId="{8F931BFE-03CC-4CD8-9D20-6B70D1379464}"/>
    <dgm:cxn modelId="{DBBEC017-BF58-420D-844B-B3C3C91CB40D}" type="presOf" srcId="{AEB33A3E-9507-4D81-9E46-8993AA3AF648}" destId="{DB791204-DBEE-4F57-8E28-65169896B4C1}" srcOrd="0" destOrd="0" presId="urn:microsoft.com/office/officeart/2005/8/layout/chevron2"/>
    <dgm:cxn modelId="{84708AB0-4543-4C52-B6B3-84F0808A3DAF}" srcId="{61ED8857-99F7-472E-97B1-E99625B5916E}" destId="{60E07B44-1493-4FAA-A374-EE3385F4EC6C}" srcOrd="1" destOrd="0" parTransId="{FCACC36D-44FF-4EE5-BCDE-2DD94951B5BE}" sibTransId="{8109BAB8-D483-4C93-9F80-5A6919C2A64B}"/>
    <dgm:cxn modelId="{E12A1642-76BD-43FB-9AB7-8B26FCBC3178}" srcId="{60E07B44-1493-4FAA-A374-EE3385F4EC6C}" destId="{8D0591A1-3F50-449E-9904-C292D74298C0}" srcOrd="0" destOrd="0" parTransId="{69FCC6F1-C660-4229-8C72-510C239650EB}" sibTransId="{D7C6A973-BAEC-4789-88ED-C2D3C2399721}"/>
    <dgm:cxn modelId="{4995D73B-6369-46F5-AE2E-722DA0B1F450}" type="presOf" srcId="{7070F801-4660-4FE4-95DE-A2E0A148FF6E}" destId="{9EFF9CAA-E3D1-451B-A6C0-4CCB70B0E5E5}" srcOrd="0" destOrd="0" presId="urn:microsoft.com/office/officeart/2005/8/layout/chevron2"/>
    <dgm:cxn modelId="{6A69BB67-3A05-4DD7-B6E0-9A6899519949}" type="presOf" srcId="{65149798-8525-4AA8-BDFC-5790FCF4B253}" destId="{E6AB91D6-A445-4DDD-A032-6A94CD86E311}" srcOrd="0" destOrd="0" presId="urn:microsoft.com/office/officeart/2005/8/layout/chevron2"/>
    <dgm:cxn modelId="{61D4FA75-DDB1-4F79-946A-1F6723503D5A}" type="presOf" srcId="{8D0591A1-3F50-449E-9904-C292D74298C0}" destId="{82897997-D423-457F-9A5B-59798BB68331}" srcOrd="0" destOrd="0" presId="urn:microsoft.com/office/officeart/2005/8/layout/chevron2"/>
    <dgm:cxn modelId="{7AD0907D-3D5C-466B-BADA-C4A7F9D83784}" type="presOf" srcId="{58B30963-9FF1-4A01-99AC-3AC3854C5E82}" destId="{36826013-DFF4-430D-8FA6-39B452771C4A}" srcOrd="0" destOrd="0" presId="urn:microsoft.com/office/officeart/2005/8/layout/chevron2"/>
    <dgm:cxn modelId="{4D322FF8-18CE-403D-9F3B-DDFD4415A15E}" srcId="{58B30963-9FF1-4A01-99AC-3AC3854C5E82}" destId="{AEB33A3E-9507-4D81-9E46-8993AA3AF648}" srcOrd="0" destOrd="0" parTransId="{947B5C0F-9F1E-43C4-B39E-1A2A81CCF1BB}" sibTransId="{7C36CFCD-D3BC-4EEB-8A85-9E7660AA7CF5}"/>
    <dgm:cxn modelId="{F9AD9D3E-E582-4E3D-8746-4DF643DA71C8}" type="presOf" srcId="{B52A6FC0-9953-4965-AD3B-167221E75455}" destId="{457B519B-BE38-405C-A11A-1FC7CAE5B568}" srcOrd="0" destOrd="0" presId="urn:microsoft.com/office/officeart/2005/8/layout/chevron2"/>
    <dgm:cxn modelId="{B33657B9-E2EF-466F-AB45-3FC2F3185582}" type="presOf" srcId="{60E07B44-1493-4FAA-A374-EE3385F4EC6C}" destId="{BDE14890-80F5-4066-BD34-513ED9CD6F1C}" srcOrd="0" destOrd="0" presId="urn:microsoft.com/office/officeart/2005/8/layout/chevron2"/>
    <dgm:cxn modelId="{6553E870-B87B-49C7-9644-847EC1A2F551}" type="presParOf" srcId="{F5444F3D-C4B2-43BD-8697-D0C669870CCF}" destId="{676B2C28-6C74-4CE7-BD93-9D11329D1BCD}" srcOrd="0" destOrd="0" presId="urn:microsoft.com/office/officeart/2005/8/layout/chevron2"/>
    <dgm:cxn modelId="{F86F3D80-1A5A-42E9-8CC2-A4C000CAEFAD}" type="presParOf" srcId="{676B2C28-6C74-4CE7-BD93-9D11329D1BCD}" destId="{36826013-DFF4-430D-8FA6-39B452771C4A}" srcOrd="0" destOrd="0" presId="urn:microsoft.com/office/officeart/2005/8/layout/chevron2"/>
    <dgm:cxn modelId="{E761385A-4986-40C2-9F63-433E5A77C3A4}" type="presParOf" srcId="{676B2C28-6C74-4CE7-BD93-9D11329D1BCD}" destId="{DB791204-DBEE-4F57-8E28-65169896B4C1}" srcOrd="1" destOrd="0" presId="urn:microsoft.com/office/officeart/2005/8/layout/chevron2"/>
    <dgm:cxn modelId="{A3928395-4844-4B37-BE5F-5BA86A340E04}" type="presParOf" srcId="{F5444F3D-C4B2-43BD-8697-D0C669870CCF}" destId="{1FA7A208-808A-48B8-BDA3-0954A516E0FC}" srcOrd="1" destOrd="0" presId="urn:microsoft.com/office/officeart/2005/8/layout/chevron2"/>
    <dgm:cxn modelId="{CB8EBB88-74E1-42DE-A6A0-919ECEF5EE3C}" type="presParOf" srcId="{F5444F3D-C4B2-43BD-8697-D0C669870CCF}" destId="{D1951348-7CEC-4546-A7F1-002BE40AAF44}" srcOrd="2" destOrd="0" presId="urn:microsoft.com/office/officeart/2005/8/layout/chevron2"/>
    <dgm:cxn modelId="{3C530C73-A00F-4F05-8BB0-5F604D878519}" type="presParOf" srcId="{D1951348-7CEC-4546-A7F1-002BE40AAF44}" destId="{BDE14890-80F5-4066-BD34-513ED9CD6F1C}" srcOrd="0" destOrd="0" presId="urn:microsoft.com/office/officeart/2005/8/layout/chevron2"/>
    <dgm:cxn modelId="{ABE68951-27DA-4AE5-8A47-F22F39DEF9FB}" type="presParOf" srcId="{D1951348-7CEC-4546-A7F1-002BE40AAF44}" destId="{82897997-D423-457F-9A5B-59798BB68331}" srcOrd="1" destOrd="0" presId="urn:microsoft.com/office/officeart/2005/8/layout/chevron2"/>
    <dgm:cxn modelId="{819AF8E1-337C-48AC-BEC9-F04E65EECE1D}" type="presParOf" srcId="{F5444F3D-C4B2-43BD-8697-D0C669870CCF}" destId="{1740A7FD-B5CA-49DF-9595-D4194F8A6ECE}" srcOrd="3" destOrd="0" presId="urn:microsoft.com/office/officeart/2005/8/layout/chevron2"/>
    <dgm:cxn modelId="{C50D99B1-3ED3-4F93-B0CD-F60BB887B585}" type="presParOf" srcId="{F5444F3D-C4B2-43BD-8697-D0C669870CCF}" destId="{185C4B06-3CD1-4B9B-9531-00FBF4749F91}" srcOrd="4" destOrd="0" presId="urn:microsoft.com/office/officeart/2005/8/layout/chevron2"/>
    <dgm:cxn modelId="{54BB91F4-5AD2-425C-B618-9F1BF212CA05}" type="presParOf" srcId="{185C4B06-3CD1-4B9B-9531-00FBF4749F91}" destId="{B171DDA6-009E-4D13-A25D-E37B8910A943}" srcOrd="0" destOrd="0" presId="urn:microsoft.com/office/officeart/2005/8/layout/chevron2"/>
    <dgm:cxn modelId="{2E50DB4A-C43A-4AE3-9A51-F055E131DD16}" type="presParOf" srcId="{185C4B06-3CD1-4B9B-9531-00FBF4749F91}" destId="{9EFF9CAA-E3D1-451B-A6C0-4CCB70B0E5E5}" srcOrd="1" destOrd="0" presId="urn:microsoft.com/office/officeart/2005/8/layout/chevron2"/>
    <dgm:cxn modelId="{56D586EB-A609-42FF-9DD2-1FFADA4B539E}" type="presParOf" srcId="{F5444F3D-C4B2-43BD-8697-D0C669870CCF}" destId="{1C1DC858-049A-40CE-ACF8-7963859F7130}" srcOrd="5" destOrd="0" presId="urn:microsoft.com/office/officeart/2005/8/layout/chevron2"/>
    <dgm:cxn modelId="{CFC6FD8E-8D0A-4B21-A975-926C6B96C356}" type="presParOf" srcId="{F5444F3D-C4B2-43BD-8697-D0C669870CCF}" destId="{E30E1FF8-A7A5-459F-994C-294AA6B97C97}" srcOrd="6" destOrd="0" presId="urn:microsoft.com/office/officeart/2005/8/layout/chevron2"/>
    <dgm:cxn modelId="{0426DBB1-0234-4485-858B-8C2483518422}" type="presParOf" srcId="{E30E1FF8-A7A5-459F-994C-294AA6B97C97}" destId="{E6AB91D6-A445-4DDD-A032-6A94CD86E311}" srcOrd="0" destOrd="0" presId="urn:microsoft.com/office/officeart/2005/8/layout/chevron2"/>
    <dgm:cxn modelId="{C89B88BE-1CCC-44FC-A19F-6B449677A1E2}" type="presParOf" srcId="{E30E1FF8-A7A5-459F-994C-294AA6B97C97}" destId="{457B519B-BE38-405C-A11A-1FC7CAE5B568}" srcOrd="1" destOrd="0" presId="urn:microsoft.com/office/officeart/2005/8/layout/chevron2"/>
    <dgm:cxn modelId="{E3A10570-A4CE-479F-BCFB-C145065338BD}" type="presParOf" srcId="{F5444F3D-C4B2-43BD-8697-D0C669870CCF}" destId="{137852D1-8CB1-4112-B793-D9E8DC3DDAC1}" srcOrd="7" destOrd="0" presId="urn:microsoft.com/office/officeart/2005/8/layout/chevron2"/>
    <dgm:cxn modelId="{23941FA2-6304-4979-A8CC-2D0A90122B93}" type="presParOf" srcId="{F5444F3D-C4B2-43BD-8697-D0C669870CCF}" destId="{2E936FB8-CB28-47AA-8C82-486A4BF6448F}" srcOrd="8" destOrd="0" presId="urn:microsoft.com/office/officeart/2005/8/layout/chevron2"/>
    <dgm:cxn modelId="{CC50B9E5-4437-460B-A9C6-305003B11F2A}" type="presParOf" srcId="{2E936FB8-CB28-47AA-8C82-486A4BF6448F}" destId="{2C654AEE-6693-4E80-B190-1D850274D809}" srcOrd="0" destOrd="0" presId="urn:microsoft.com/office/officeart/2005/8/layout/chevron2"/>
    <dgm:cxn modelId="{7E6646A3-A23B-4261-B947-3A457A3FC7AA}" type="presParOf" srcId="{2E936FB8-CB28-47AA-8C82-486A4BF6448F}" destId="{1B1D565E-EEA2-4D05-928C-CAECD037E2B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26013-DFF4-430D-8FA6-39B452771C4A}">
      <dsp:nvSpPr>
        <dsp:cNvPr id="0" name=""/>
        <dsp:cNvSpPr/>
      </dsp:nvSpPr>
      <dsp:spPr>
        <a:xfrm rot="5400000">
          <a:off x="-164003" y="166603"/>
          <a:ext cx="1093359" cy="765351"/>
        </a:xfrm>
        <a:prstGeom prst="chevron">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 </a:t>
          </a:r>
          <a:endParaRPr lang="en-US" sz="2100" kern="1200" dirty="0"/>
        </a:p>
      </dsp:txBody>
      <dsp:txXfrm rot="-5400000">
        <a:off x="2" y="385275"/>
        <a:ext cx="765351" cy="328008"/>
      </dsp:txXfrm>
    </dsp:sp>
    <dsp:sp modelId="{DB791204-DBEE-4F57-8E28-65169896B4C1}">
      <dsp:nvSpPr>
        <dsp:cNvPr id="0" name=""/>
        <dsp:cNvSpPr/>
      </dsp:nvSpPr>
      <dsp:spPr>
        <a:xfrm rot="5400000">
          <a:off x="4332633" y="-3564682"/>
          <a:ext cx="710683" cy="7845248"/>
        </a:xfrm>
        <a:prstGeom prst="round2SameRect">
          <a:avLst/>
        </a:prstGeom>
        <a:solidFill>
          <a:schemeClr val="accent1">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Obtain existing data from commercial and municipal sources</a:t>
          </a:r>
          <a:endParaRPr lang="en-US" sz="2200" kern="1200" dirty="0"/>
        </a:p>
      </dsp:txBody>
      <dsp:txXfrm rot="-5400000">
        <a:off x="765351" y="37293"/>
        <a:ext cx="7810555" cy="641297"/>
      </dsp:txXfrm>
    </dsp:sp>
    <dsp:sp modelId="{BDE14890-80F5-4066-BD34-513ED9CD6F1C}">
      <dsp:nvSpPr>
        <dsp:cNvPr id="0" name=""/>
        <dsp:cNvSpPr/>
      </dsp:nvSpPr>
      <dsp:spPr>
        <a:xfrm rot="5400000">
          <a:off x="-164003" y="1142913"/>
          <a:ext cx="1093359" cy="765351"/>
        </a:xfrm>
        <a:prstGeom prst="chevron">
          <a:avLst/>
        </a:prstGeom>
        <a:solidFill>
          <a:schemeClr val="accent1">
            <a:shade val="80000"/>
            <a:hueOff val="76561"/>
            <a:satOff val="-1098"/>
            <a:lumOff val="6404"/>
            <a:alphaOff val="0"/>
          </a:schemeClr>
        </a:solidFill>
        <a:ln w="25400" cap="flat" cmpd="sng" algn="ctr">
          <a:solidFill>
            <a:schemeClr val="accent1">
              <a:shade val="80000"/>
              <a:hueOff val="76561"/>
              <a:satOff val="-1098"/>
              <a:lumOff val="64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 </a:t>
          </a:r>
          <a:endParaRPr lang="en-US" sz="2100" kern="1200" dirty="0"/>
        </a:p>
      </dsp:txBody>
      <dsp:txXfrm rot="-5400000">
        <a:off x="2" y="1361585"/>
        <a:ext cx="765351" cy="328008"/>
      </dsp:txXfrm>
    </dsp:sp>
    <dsp:sp modelId="{82897997-D423-457F-9A5B-59798BB68331}">
      <dsp:nvSpPr>
        <dsp:cNvPr id="0" name=""/>
        <dsp:cNvSpPr/>
      </dsp:nvSpPr>
      <dsp:spPr>
        <a:xfrm rot="5400000">
          <a:off x="4332633" y="-2588372"/>
          <a:ext cx="710683" cy="7845248"/>
        </a:xfrm>
        <a:prstGeom prst="round2SameRect">
          <a:avLst/>
        </a:prstGeom>
        <a:solidFill>
          <a:schemeClr val="accent1">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Develop data model and assign subcontract tasks to RPCs</a:t>
          </a:r>
          <a:endParaRPr lang="en-US" sz="2200" kern="1200" dirty="0"/>
        </a:p>
      </dsp:txBody>
      <dsp:txXfrm rot="-5400000">
        <a:off x="765351" y="1013603"/>
        <a:ext cx="7810555" cy="641297"/>
      </dsp:txXfrm>
    </dsp:sp>
    <dsp:sp modelId="{B171DDA6-009E-4D13-A25D-E37B8910A943}">
      <dsp:nvSpPr>
        <dsp:cNvPr id="0" name=""/>
        <dsp:cNvSpPr/>
      </dsp:nvSpPr>
      <dsp:spPr>
        <a:xfrm rot="5400000">
          <a:off x="-164003" y="2109569"/>
          <a:ext cx="1093359" cy="765351"/>
        </a:xfrm>
        <a:prstGeom prst="chevron">
          <a:avLst/>
        </a:prstGeom>
        <a:solidFill>
          <a:schemeClr val="accent1">
            <a:shade val="80000"/>
            <a:hueOff val="153123"/>
            <a:satOff val="-2196"/>
            <a:lumOff val="12807"/>
            <a:alphaOff val="0"/>
          </a:schemeClr>
        </a:solidFill>
        <a:ln w="25400" cap="flat" cmpd="sng" algn="ctr">
          <a:solidFill>
            <a:schemeClr val="accent1">
              <a:shade val="80000"/>
              <a:hueOff val="153123"/>
              <a:satOff val="-2196"/>
              <a:lumOff val="128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 </a:t>
          </a:r>
          <a:endParaRPr lang="en-US" sz="2100" kern="1200" dirty="0"/>
        </a:p>
      </dsp:txBody>
      <dsp:txXfrm rot="-5400000">
        <a:off x="2" y="2328241"/>
        <a:ext cx="765351" cy="328008"/>
      </dsp:txXfrm>
    </dsp:sp>
    <dsp:sp modelId="{9EFF9CAA-E3D1-451B-A6C0-4CCB70B0E5E5}">
      <dsp:nvSpPr>
        <dsp:cNvPr id="0" name=""/>
        <dsp:cNvSpPr/>
      </dsp:nvSpPr>
      <dsp:spPr>
        <a:xfrm rot="5400000">
          <a:off x="4332633" y="-1612062"/>
          <a:ext cx="710683" cy="7845248"/>
        </a:xfrm>
        <a:prstGeom prst="round2SameRect">
          <a:avLst/>
        </a:prstGeom>
        <a:solidFill>
          <a:schemeClr val="accent1">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Organize volunteers, acquire equipment, and conduct trainings</a:t>
          </a:r>
          <a:endParaRPr lang="en-US" sz="2200" kern="1200" dirty="0"/>
        </a:p>
      </dsp:txBody>
      <dsp:txXfrm rot="-5400000">
        <a:off x="765351" y="1989913"/>
        <a:ext cx="7810555" cy="641297"/>
      </dsp:txXfrm>
    </dsp:sp>
    <dsp:sp modelId="{E6AB91D6-A445-4DDD-A032-6A94CD86E311}">
      <dsp:nvSpPr>
        <dsp:cNvPr id="0" name=""/>
        <dsp:cNvSpPr/>
      </dsp:nvSpPr>
      <dsp:spPr>
        <a:xfrm rot="5400000">
          <a:off x="-164003" y="3095534"/>
          <a:ext cx="1093359" cy="765351"/>
        </a:xfrm>
        <a:prstGeom prst="chevron">
          <a:avLst/>
        </a:prstGeom>
        <a:solidFill>
          <a:schemeClr val="accent1">
            <a:shade val="80000"/>
            <a:hueOff val="229684"/>
            <a:satOff val="-3294"/>
            <a:lumOff val="19211"/>
            <a:alphaOff val="0"/>
          </a:schemeClr>
        </a:solidFill>
        <a:ln w="25400" cap="flat" cmpd="sng" algn="ctr">
          <a:solidFill>
            <a:schemeClr val="accent1">
              <a:shade val="80000"/>
              <a:hueOff val="229684"/>
              <a:satOff val="-3294"/>
              <a:lumOff val="192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a:p>
      </dsp:txBody>
      <dsp:txXfrm rot="-5400000">
        <a:off x="2" y="3314206"/>
        <a:ext cx="765351" cy="328008"/>
      </dsp:txXfrm>
    </dsp:sp>
    <dsp:sp modelId="{457B519B-BE38-405C-A11A-1FC7CAE5B568}">
      <dsp:nvSpPr>
        <dsp:cNvPr id="0" name=""/>
        <dsp:cNvSpPr/>
      </dsp:nvSpPr>
      <dsp:spPr>
        <a:xfrm rot="5400000">
          <a:off x="4332633" y="-635751"/>
          <a:ext cx="710683" cy="7845248"/>
        </a:xfrm>
        <a:prstGeom prst="round2SameRect">
          <a:avLst/>
        </a:prstGeom>
        <a:solidFill>
          <a:schemeClr val="accent1">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Collect data (GPS and on-screen point creation)</a:t>
          </a:r>
          <a:endParaRPr lang="en-US" sz="2200" kern="1200" dirty="0"/>
        </a:p>
      </dsp:txBody>
      <dsp:txXfrm rot="-5400000">
        <a:off x="765351" y="2966224"/>
        <a:ext cx="7810555" cy="641297"/>
      </dsp:txXfrm>
    </dsp:sp>
    <dsp:sp modelId="{2C654AEE-6693-4E80-B190-1D850274D809}">
      <dsp:nvSpPr>
        <dsp:cNvPr id="0" name=""/>
        <dsp:cNvSpPr/>
      </dsp:nvSpPr>
      <dsp:spPr>
        <a:xfrm rot="5400000">
          <a:off x="-164003" y="4071844"/>
          <a:ext cx="1093359" cy="765351"/>
        </a:xfrm>
        <a:prstGeom prst="chevron">
          <a:avLst/>
        </a:prstGeom>
        <a:solidFill>
          <a:schemeClr val="accent1">
            <a:shade val="80000"/>
            <a:hueOff val="306246"/>
            <a:satOff val="-4392"/>
            <a:lumOff val="25615"/>
            <a:alphaOff val="0"/>
          </a:schemeClr>
        </a:solidFill>
        <a:ln w="25400" cap="flat" cmpd="sng" algn="ctr">
          <a:solidFill>
            <a:schemeClr val="accent1">
              <a:shade val="80000"/>
              <a:hueOff val="306246"/>
              <a:satOff val="-4392"/>
              <a:lumOff val="256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a:p>
      </dsp:txBody>
      <dsp:txXfrm rot="-5400000">
        <a:off x="2" y="4290516"/>
        <a:ext cx="765351" cy="328008"/>
      </dsp:txXfrm>
    </dsp:sp>
    <dsp:sp modelId="{1B1D565E-EEA2-4D05-928C-CAECD037E2BE}">
      <dsp:nvSpPr>
        <dsp:cNvPr id="0" name=""/>
        <dsp:cNvSpPr/>
      </dsp:nvSpPr>
      <dsp:spPr>
        <a:xfrm rot="5400000">
          <a:off x="4332633" y="340558"/>
          <a:ext cx="710683" cy="7845248"/>
        </a:xfrm>
        <a:prstGeom prst="round2SameRect">
          <a:avLst/>
        </a:prstGeom>
        <a:solidFill>
          <a:schemeClr val="accent1">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Verify data and integrate with SBI mapping data</a:t>
          </a:r>
          <a:endParaRPr lang="en-US" sz="2200" kern="1200" dirty="0"/>
        </a:p>
      </dsp:txBody>
      <dsp:txXfrm rot="-5400000">
        <a:off x="765351" y="3942534"/>
        <a:ext cx="7810555" cy="6412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9758C43-50EE-407A-A7B6-D47B573C5412}" type="datetimeFigureOut">
              <a:rPr lang="en-US"/>
              <a:pPr>
                <a:defRPr/>
              </a:pPr>
              <a:t>9/6/2012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EFD3405-D24B-4BB9-ABF5-D360225D2398}" type="slidenum">
              <a:rPr lang="en-US"/>
              <a:pPr>
                <a:defRPr/>
              </a:pPr>
              <a:t>‹#›</a:t>
            </a:fld>
            <a:endParaRPr lang="en-US"/>
          </a:p>
        </p:txBody>
      </p:sp>
    </p:spTree>
    <p:extLst>
      <p:ext uri="{BB962C8B-B14F-4D97-AF65-F5344CB8AC3E}">
        <p14:creationId xmlns:p14="http://schemas.microsoft.com/office/powerpoint/2010/main" val="206177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887486E3-31A4-4425-8E5D-32085294C2F3}" type="datetimeFigureOut">
              <a:rPr lang="en-US"/>
              <a:pPr>
                <a:defRPr/>
              </a:pPr>
              <a:t>9/6/2012</a:t>
            </a:fld>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3653B7E-5A13-4BF7-85D3-1BE955C6E9B6}" type="slidenum">
              <a:rPr lang="en-US"/>
              <a:pPr>
                <a:defRPr/>
              </a:pPr>
              <a:t>‹#›</a:t>
            </a:fld>
            <a:endParaRPr lang="en-US"/>
          </a:p>
        </p:txBody>
      </p:sp>
    </p:spTree>
    <p:extLst>
      <p:ext uri="{BB962C8B-B14F-4D97-AF65-F5344CB8AC3E}">
        <p14:creationId xmlns:p14="http://schemas.microsoft.com/office/powerpoint/2010/main" val="2910274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eaLnBrk="1" hangingPunct="1"/>
            <a:r>
              <a:rPr lang="en-US" dirty="0" smtClean="0"/>
              <a:t>Supplemental activities being undertaken by various RPC partners to enhance/extend our mapping and therefore our understanding of broadband availability in the state.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smtClean="0"/>
              <a:t>The NHBMPP mapping program has also created community profiles to see broadband availability by census block this is accessible by the website iwantbroadbandnh.org.  The maps shows technology with the fastest reported download speed and id what service providers are available.  </a:t>
            </a:r>
          </a:p>
        </p:txBody>
      </p:sp>
      <p:sp>
        <p:nvSpPr>
          <p:cNvPr id="68612" name="Slide Number Placeholder 3"/>
          <p:cNvSpPr>
            <a:spLocks noGrp="1"/>
          </p:cNvSpPr>
          <p:nvPr>
            <p:ph type="sldNum" sz="quarter" idx="5"/>
          </p:nvPr>
        </p:nvSpPr>
        <p:spPr>
          <a:noFill/>
        </p:spPr>
        <p:txBody>
          <a:bodyPr/>
          <a:lstStyle/>
          <a:p>
            <a:fld id="{36CAA993-7891-4CE1-A821-9328E39D9C8C}"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4E86B63-C8D0-41A2-A0AD-CD6862B5E2BD}" type="datetime1">
              <a:rPr lang="en-US"/>
              <a:pPr>
                <a:defRPr/>
              </a:pPr>
              <a:t>9/6/2012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BDFCB483-6E5C-440F-A70D-3677A32609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022C33-95CA-46EB-80E1-D6060AFA4376}" type="datetime1">
              <a:rPr lang="en-US"/>
              <a:pPr>
                <a:defRPr/>
              </a:pPr>
              <a:t>9/6/2012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1B9F70BD-D9A2-49F9-BD61-CA561799153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6E3363-86E1-4F42-A4D0-064AD1EAAFCD}" type="datetime1">
              <a:rPr lang="en-US"/>
              <a:pPr>
                <a:defRPr/>
              </a:pPr>
              <a:t>9/6/2012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2D2CB519-84A8-4369-9059-B45B33DB88F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3F0EDE-64B6-44B0-9576-013D6DA9675F}" type="datetime1">
              <a:rPr lang="en-US"/>
              <a:pPr>
                <a:defRPr/>
              </a:pPr>
              <a:t>9/6/2012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C35B0135-1996-484B-9282-3DEA60A8EEC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39E2652-6461-4743-8EC4-45E7C3C380A6}" type="datetime1">
              <a:rPr lang="en-US"/>
              <a:pPr>
                <a:defRPr/>
              </a:pPr>
              <a:t>9/6/2012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5D573820-45F6-452C-8C17-FFC68ECA6D4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37E02BE-55AF-4426-A5CB-6F9181C34B65}" type="datetime1">
              <a:rPr lang="en-US"/>
              <a:pPr>
                <a:defRPr/>
              </a:pPr>
              <a:t>9/6/2012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7" name="Slide Number Placeholder 5"/>
          <p:cNvSpPr>
            <a:spLocks noGrp="1"/>
          </p:cNvSpPr>
          <p:nvPr>
            <p:ph type="sldNum" sz="quarter" idx="12"/>
          </p:nvPr>
        </p:nvSpPr>
        <p:spPr/>
        <p:txBody>
          <a:bodyPr/>
          <a:lstStyle>
            <a:lvl1pPr>
              <a:defRPr/>
            </a:lvl1pPr>
          </a:lstStyle>
          <a:p>
            <a:pPr>
              <a:defRPr/>
            </a:pPr>
            <a:fld id="{503A867A-BDD9-4DC8-8A4D-867F9C218B7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3F7FCFF-D031-4BEF-8E29-30A4AD3C893C}" type="datetime1">
              <a:rPr lang="en-US"/>
              <a:pPr>
                <a:defRPr/>
              </a:pPr>
              <a:t>9/6/2012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9" name="Slide Number Placeholder 5"/>
          <p:cNvSpPr>
            <a:spLocks noGrp="1"/>
          </p:cNvSpPr>
          <p:nvPr>
            <p:ph type="sldNum" sz="quarter" idx="12"/>
          </p:nvPr>
        </p:nvSpPr>
        <p:spPr/>
        <p:txBody>
          <a:bodyPr/>
          <a:lstStyle>
            <a:lvl1pPr>
              <a:defRPr/>
            </a:lvl1pPr>
          </a:lstStyle>
          <a:p>
            <a:pPr>
              <a:defRPr/>
            </a:pPr>
            <a:fld id="{0852DD05-F7BB-421B-BEEA-3DD39B5EF18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DF6EB21-2D2B-4F92-B1A0-87C1525B3F8B}" type="datetime1">
              <a:rPr lang="en-US"/>
              <a:pPr>
                <a:defRPr/>
              </a:pPr>
              <a:t>9/6/2012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5" name="Slide Number Placeholder 5"/>
          <p:cNvSpPr>
            <a:spLocks noGrp="1"/>
          </p:cNvSpPr>
          <p:nvPr>
            <p:ph type="sldNum" sz="quarter" idx="12"/>
          </p:nvPr>
        </p:nvSpPr>
        <p:spPr/>
        <p:txBody>
          <a:bodyPr/>
          <a:lstStyle>
            <a:lvl1pPr>
              <a:defRPr/>
            </a:lvl1pPr>
          </a:lstStyle>
          <a:p>
            <a:pPr>
              <a:defRPr/>
            </a:pPr>
            <a:fld id="{7B4120C0-7459-4427-BF65-8A1D7997C7C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579A43-3867-4998-8D63-07710AE20A6B}" type="datetime1">
              <a:rPr lang="en-US"/>
              <a:pPr>
                <a:defRPr/>
              </a:pPr>
              <a:t>9/6/2012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4" name="Slide Number Placeholder 5"/>
          <p:cNvSpPr>
            <a:spLocks noGrp="1"/>
          </p:cNvSpPr>
          <p:nvPr>
            <p:ph type="sldNum" sz="quarter" idx="12"/>
          </p:nvPr>
        </p:nvSpPr>
        <p:spPr/>
        <p:txBody>
          <a:bodyPr/>
          <a:lstStyle>
            <a:lvl1pPr>
              <a:defRPr/>
            </a:lvl1pPr>
          </a:lstStyle>
          <a:p>
            <a:pPr>
              <a:defRPr/>
            </a:pPr>
            <a:fld id="{FACEF3D4-A296-4B52-87BE-0DC42D7EC30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51D118-4E69-45EE-A1C7-6D4D26755C37}" type="datetime1">
              <a:rPr lang="en-US"/>
              <a:pPr>
                <a:defRPr/>
              </a:pPr>
              <a:t>9/6/2012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7" name="Slide Number Placeholder 5"/>
          <p:cNvSpPr>
            <a:spLocks noGrp="1"/>
          </p:cNvSpPr>
          <p:nvPr>
            <p:ph type="sldNum" sz="quarter" idx="12"/>
          </p:nvPr>
        </p:nvSpPr>
        <p:spPr/>
        <p:txBody>
          <a:bodyPr/>
          <a:lstStyle>
            <a:lvl1pPr>
              <a:defRPr/>
            </a:lvl1pPr>
          </a:lstStyle>
          <a:p>
            <a:pPr>
              <a:defRPr/>
            </a:pPr>
            <a:fld id="{6CDE5C33-5E28-4ECA-9A0E-49352556925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F7FFD5-F630-4FE8-9601-B2B1D380F141}" type="datetime1">
              <a:rPr lang="en-US"/>
              <a:pPr>
                <a:defRPr/>
              </a:pPr>
              <a:t>9/6/2012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7" name="Slide Number Placeholder 5"/>
          <p:cNvSpPr>
            <a:spLocks noGrp="1"/>
          </p:cNvSpPr>
          <p:nvPr>
            <p:ph type="sldNum" sz="quarter" idx="12"/>
          </p:nvPr>
        </p:nvSpPr>
        <p:spPr/>
        <p:txBody>
          <a:bodyPr/>
          <a:lstStyle>
            <a:lvl1pPr>
              <a:defRPr/>
            </a:lvl1pPr>
          </a:lstStyle>
          <a:p>
            <a:pPr>
              <a:defRPr/>
            </a:pPr>
            <a:fld id="{C36CD31D-EFBB-4224-82D8-5F4F730C359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5ADBF8F-0FDB-442E-BF49-5277D1909288}" type="datetime1">
              <a:rPr lang="en-US"/>
              <a:pPr>
                <a:defRPr/>
              </a:pPr>
              <a:t>9/6/2012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a:p>
            <a:pPr>
              <a:defRPr/>
            </a:pPr>
            <a:r>
              <a:rPr lang="en-US"/>
              <a:t>www.iwantbroadbandnh.org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0218390-99B0-4FE2-940C-723CBFD55C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5.xml"/><Relationship Id="rId16"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michael.blair@unh.edu" TargetMode="External"/><Relationship Id="rId2" Type="http://schemas.openxmlformats.org/officeDocument/2006/relationships/hyperlink" Target="mailto:fay.rubin@unh.edu"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www.granit.unh.edu/"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iwantbroadbandnh.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0" y="0"/>
            <a:ext cx="7162800" cy="3276600"/>
          </a:xfrm>
          <a:solidFill>
            <a:schemeClr val="accent1">
              <a:lumMod val="75000"/>
            </a:schemeClr>
          </a:solidFill>
          <a:ln>
            <a:solidFill>
              <a:schemeClr val="accent1">
                <a:lumMod val="75000"/>
              </a:schemeClr>
            </a:solidFill>
          </a:ln>
        </p:spPr>
        <p:txBody>
          <a:bodyPr/>
          <a:lstStyle/>
          <a:p>
            <a:pPr>
              <a:defRPr/>
            </a:pPr>
            <a:r>
              <a:rPr lang="en-US" sz="6600" dirty="0" smtClean="0">
                <a:solidFill>
                  <a:srgbClr val="F2F2F2"/>
                </a:solidFill>
                <a:latin typeface="Candara" pitchFamily="34" charset="0"/>
              </a:rPr>
              <a:t>NH STATE BROADBAND INITIATIVE</a:t>
            </a:r>
          </a:p>
        </p:txBody>
      </p:sp>
      <p:pic>
        <p:nvPicPr>
          <p:cNvPr id="8195" name="Picture 3"/>
          <p:cNvPicPr>
            <a:picLocks noChangeAspect="1" noChangeArrowheads="1"/>
          </p:cNvPicPr>
          <p:nvPr/>
        </p:nvPicPr>
        <p:blipFill>
          <a:blip r:embed="rId3" cstate="print"/>
          <a:srcRect/>
          <a:stretch>
            <a:fillRect/>
          </a:stretch>
        </p:blipFill>
        <p:spPr bwMode="auto">
          <a:xfrm>
            <a:off x="152400" y="5715000"/>
            <a:ext cx="1066800" cy="1019175"/>
          </a:xfrm>
          <a:prstGeom prst="rect">
            <a:avLst/>
          </a:prstGeom>
          <a:noFill/>
          <a:ln w="9525">
            <a:noFill/>
            <a:miter lim="800000"/>
            <a:headEnd/>
            <a:tailEnd/>
          </a:ln>
        </p:spPr>
      </p:pic>
      <p:pic>
        <p:nvPicPr>
          <p:cNvPr id="8196" name="Picture 14"/>
          <p:cNvPicPr>
            <a:picLocks noChangeAspect="1" noChangeArrowheads="1"/>
          </p:cNvPicPr>
          <p:nvPr/>
        </p:nvPicPr>
        <p:blipFill>
          <a:blip r:embed="rId4" cstate="print"/>
          <a:srcRect/>
          <a:stretch>
            <a:fillRect/>
          </a:stretch>
        </p:blipFill>
        <p:spPr bwMode="auto">
          <a:xfrm>
            <a:off x="7151688" y="0"/>
            <a:ext cx="1992312" cy="3276600"/>
          </a:xfrm>
          <a:prstGeom prst="rect">
            <a:avLst/>
          </a:prstGeom>
          <a:noFill/>
          <a:ln w="9525">
            <a:noFill/>
            <a:miter lim="800000"/>
            <a:headEnd/>
            <a:tailEnd/>
          </a:ln>
        </p:spPr>
      </p:pic>
      <p:sp>
        <p:nvSpPr>
          <p:cNvPr id="8197" name="TextBox 14"/>
          <p:cNvSpPr txBox="1">
            <a:spLocks noChangeArrowheads="1"/>
          </p:cNvSpPr>
          <p:nvPr/>
        </p:nvSpPr>
        <p:spPr bwMode="auto">
          <a:xfrm>
            <a:off x="152400" y="3352800"/>
            <a:ext cx="8458200" cy="1477963"/>
          </a:xfrm>
          <a:prstGeom prst="rect">
            <a:avLst/>
          </a:prstGeom>
          <a:noFill/>
          <a:ln w="9525">
            <a:noFill/>
            <a:miter lim="800000"/>
            <a:headEnd/>
            <a:tailEnd/>
          </a:ln>
        </p:spPr>
        <p:txBody>
          <a:bodyPr>
            <a:spAutoFit/>
          </a:bodyPr>
          <a:lstStyle/>
          <a:p>
            <a:endParaRPr lang="en-US"/>
          </a:p>
          <a:p>
            <a:endParaRPr lang="en-US"/>
          </a:p>
          <a:p>
            <a:endParaRPr lang="en-US"/>
          </a:p>
          <a:p>
            <a:endParaRPr lang="en-US"/>
          </a:p>
          <a:p>
            <a:endParaRPr lang="en-US"/>
          </a:p>
        </p:txBody>
      </p:sp>
      <p:sp>
        <p:nvSpPr>
          <p:cNvPr id="8198" name="TextBox 5"/>
          <p:cNvSpPr txBox="1">
            <a:spLocks noChangeArrowheads="1"/>
          </p:cNvSpPr>
          <p:nvPr/>
        </p:nvSpPr>
        <p:spPr bwMode="auto">
          <a:xfrm>
            <a:off x="304800" y="3582988"/>
            <a:ext cx="8534400" cy="1446212"/>
          </a:xfrm>
          <a:prstGeom prst="rect">
            <a:avLst/>
          </a:prstGeom>
          <a:noFill/>
          <a:ln w="9525">
            <a:noFill/>
            <a:miter lim="800000"/>
            <a:headEnd/>
            <a:tailEnd/>
          </a:ln>
        </p:spPr>
        <p:txBody>
          <a:bodyPr>
            <a:spAutoFit/>
          </a:bodyPr>
          <a:lstStyle/>
          <a:p>
            <a:pPr algn="ctr"/>
            <a:r>
              <a:rPr lang="en-US" sz="4400">
                <a:latin typeface="Candara" pitchFamily="34" charset="0"/>
              </a:rPr>
              <a:t>An Overview of the NH Broadband Mapping &amp; Planning Program</a:t>
            </a:r>
          </a:p>
        </p:txBody>
      </p:sp>
      <p:sp>
        <p:nvSpPr>
          <p:cNvPr id="8199" name="Footer Placeholder 6"/>
          <p:cNvSpPr>
            <a:spLocks noGrp="1"/>
          </p:cNvSpPr>
          <p:nvPr>
            <p:ph type="ftr" sz="quarter" idx="11"/>
          </p:nvPr>
        </p:nvSpPr>
        <p:spPr bwMode="auto">
          <a:noFill/>
          <a:ln>
            <a:miter lim="800000"/>
            <a:headEnd/>
            <a:tailEnd/>
          </a:ln>
        </p:spPr>
        <p:txBody>
          <a:bodyPr/>
          <a:lstStyle/>
          <a:p>
            <a:r>
              <a:rPr lang="en-US" smtClean="0"/>
              <a:t>Iwantbroadbandnh.org</a:t>
            </a:r>
          </a:p>
        </p:txBody>
      </p:sp>
      <p:sp>
        <p:nvSpPr>
          <p:cNvPr id="8" name="TextBox 7"/>
          <p:cNvSpPr txBox="1"/>
          <p:nvPr/>
        </p:nvSpPr>
        <p:spPr>
          <a:xfrm>
            <a:off x="2590800" y="5791200"/>
            <a:ext cx="4114800" cy="584200"/>
          </a:xfrm>
          <a:prstGeom prst="rect">
            <a:avLst/>
          </a:prstGeom>
          <a:noFill/>
        </p:spPr>
        <p:txBody>
          <a:bodyPr>
            <a:spAutoFit/>
          </a:bodyPr>
          <a:lstStyle/>
          <a:p>
            <a:pPr algn="ctr">
              <a:defRPr/>
            </a:pPr>
            <a:r>
              <a:rPr lang="en-US" sz="3200" dirty="0" smtClean="0">
                <a:latin typeface="+mn-lt"/>
              </a:rPr>
              <a:t>January 13</a:t>
            </a:r>
            <a:r>
              <a:rPr lang="en-US" sz="3200" baseline="30000" dirty="0" smtClean="0">
                <a:latin typeface="+mn-lt"/>
              </a:rPr>
              <a:t>th</a:t>
            </a:r>
            <a:r>
              <a:rPr lang="en-US" sz="3200" dirty="0" smtClean="0">
                <a:latin typeface="+mn-lt"/>
              </a:rPr>
              <a:t>, 2012</a:t>
            </a:r>
            <a:endParaRPr lang="en-US" sz="3200"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 - continued</a:t>
            </a:r>
          </a:p>
          <a:p>
            <a:pPr marL="457200" lvl="0" indent="-457200">
              <a:buFont typeface="+mj-lt"/>
              <a:buAutoNum type="arabicPeriod" startAt="9"/>
            </a:pPr>
            <a:r>
              <a:rPr lang="en-US" sz="2000" dirty="0" smtClean="0"/>
              <a:t>Using a variety of verification methodologies (user surveys, user speed tests, commercial datasets, direct user feedback), coverage areas are being reviewed for complete service availability and where reports indicate no service, a degree of service is being developed.  </a:t>
            </a:r>
          </a:p>
          <a:p>
            <a:pPr marL="457200" lvl="0" indent="-457200">
              <a:buFont typeface="+mj-lt"/>
              <a:buAutoNum type="arabicPeriod" startAt="9"/>
            </a:pPr>
            <a:r>
              <a:rPr lang="en-US" sz="2000" dirty="0" smtClean="0"/>
              <a:t>For locations that have reports of no service, direct contact with providers is being conducted and in some cases service has been able to be achieved due to the interaction</a:t>
            </a:r>
            <a:endParaRPr lang="en-US" sz="2000" dirty="0"/>
          </a:p>
          <a:p>
            <a:pPr marL="457200" lvl="0" indent="-457200">
              <a:buFont typeface="+mj-lt"/>
              <a:buAutoNum type="arabicPeriod" startAt="9"/>
            </a:pPr>
            <a:r>
              <a:rPr lang="en-US" sz="2000" dirty="0" smtClean="0"/>
              <a:t>The development of the community anchor institution locations and their access and use of broadband service was provided as a critical dataset in the NH </a:t>
            </a:r>
            <a:r>
              <a:rPr lang="en-US" sz="2000" i="1" dirty="0" smtClean="0"/>
              <a:t>Network NH Now</a:t>
            </a:r>
            <a:r>
              <a:rPr lang="en-US" sz="2000" dirty="0" smtClean="0"/>
              <a:t> BTOP </a:t>
            </a:r>
            <a:r>
              <a:rPr lang="en-US" sz="2000" dirty="0"/>
              <a:t>application</a:t>
            </a:r>
          </a:p>
          <a:p>
            <a:pPr marL="457200" lvl="0" indent="-457200">
              <a:buFont typeface="+mj-lt"/>
              <a:buAutoNum type="arabicPeriod" startAt="9"/>
            </a:pPr>
            <a:r>
              <a:rPr lang="en-US" sz="2000" dirty="0" smtClean="0"/>
              <a:t>The ongoing development of new broadband availability datasets, such as public </a:t>
            </a:r>
            <a:r>
              <a:rPr lang="en-US" sz="2000" dirty="0" err="1" smtClean="0"/>
              <a:t>WiFi</a:t>
            </a:r>
            <a:r>
              <a:rPr lang="en-US" sz="2000" dirty="0" smtClean="0"/>
              <a:t> locations, and the inventory of cable franchise agreements</a:t>
            </a:r>
            <a:endParaRPr lang="en-US" sz="2000" dirty="0"/>
          </a:p>
          <a:p>
            <a:pPr marL="457200" lvl="0" indent="-457200">
              <a:buFont typeface="+mj-lt"/>
              <a:buAutoNum type="arabicPeriod" startAt="9"/>
            </a:pPr>
            <a:r>
              <a:rPr lang="en-US" sz="2000" dirty="0" smtClean="0"/>
              <a:t>Using GIS technologies, the combining disparate data sets into a single composite can be accomplished</a:t>
            </a: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 - continued</a:t>
            </a:r>
          </a:p>
          <a:p>
            <a:pPr marL="457200" lvl="0" indent="-457200">
              <a:buFont typeface="+mj-lt"/>
              <a:buAutoNum type="arabicPeriod" startAt="14"/>
            </a:pPr>
            <a:r>
              <a:rPr lang="en-US" sz="2000" dirty="0"/>
              <a:t>Following a National </a:t>
            </a:r>
            <a:r>
              <a:rPr lang="en-US" sz="2000" dirty="0" smtClean="0"/>
              <a:t>data model, the mapping results can be aggregated with the other 55 state broadband mapping initiatives to create a national broadband availability map.  </a:t>
            </a:r>
            <a:endParaRPr lang="en-US" sz="2000" dirty="0"/>
          </a:p>
          <a:p>
            <a:pPr marL="457200" lvl="0" indent="-457200">
              <a:buFont typeface="+mj-lt"/>
              <a:buAutoNum type="arabicPeriod" startAt="14"/>
            </a:pPr>
            <a:r>
              <a:rPr lang="en-US" sz="2000" dirty="0" smtClean="0"/>
              <a:t>These data can then be used to view service availability across state boundaries and has led to enhanced cooperation </a:t>
            </a:r>
          </a:p>
          <a:p>
            <a:pPr marL="457200" lvl="0" indent="-457200">
              <a:buFont typeface="+mj-lt"/>
              <a:buAutoNum type="arabicPeriod" startAt="14"/>
            </a:pPr>
            <a:r>
              <a:rPr lang="en-US" sz="2000" dirty="0" smtClean="0"/>
              <a:t>The various broadband </a:t>
            </a:r>
            <a:r>
              <a:rPr lang="en-US" sz="2000" dirty="0" smtClean="0"/>
              <a:t>initiatives </a:t>
            </a:r>
            <a:r>
              <a:rPr lang="en-US" sz="2000" dirty="0" smtClean="0"/>
              <a:t>in the state are working in a collaborative framework, where data and knowledge sharing is occurring as it pertains to expansion </a:t>
            </a:r>
            <a:r>
              <a:rPr lang="en-US" sz="2000" dirty="0"/>
              <a:t>efforts</a:t>
            </a:r>
          </a:p>
          <a:p>
            <a:pPr marL="457200" lvl="0" indent="-457200">
              <a:buFont typeface="+mj-lt"/>
              <a:buAutoNum type="arabicPeriod" startAt="14"/>
            </a:pPr>
            <a:r>
              <a:rPr lang="en-US" sz="2000" dirty="0" smtClean="0"/>
              <a:t>There is </a:t>
            </a:r>
            <a:r>
              <a:rPr lang="en-US" sz="2000" dirty="0"/>
              <a:t>public awareness of </a:t>
            </a:r>
            <a:r>
              <a:rPr lang="en-US" sz="2000" dirty="0" smtClean="0"/>
              <a:t>the program initiatives and gratitude that the broadband </a:t>
            </a:r>
            <a:r>
              <a:rPr lang="en-US" sz="2000" dirty="0"/>
              <a:t>expansion issues are being </a:t>
            </a:r>
            <a:r>
              <a:rPr lang="en-US" sz="2000" dirty="0" smtClean="0"/>
              <a:t>addressed</a:t>
            </a:r>
            <a:endParaRPr lang="en-US" sz="2000" dirty="0"/>
          </a:p>
          <a:p>
            <a:pPr marL="457200" lvl="0" indent="-457200">
              <a:buFont typeface="+mj-lt"/>
              <a:buAutoNum type="arabicPeriod" startAt="14"/>
            </a:pPr>
            <a:r>
              <a:rPr lang="en-US" sz="2000" dirty="0" smtClean="0"/>
              <a:t>Knowledge capacity related to broadband technologies and barriers to expansion and adoption are being built at the regional level</a:t>
            </a:r>
            <a:endParaRPr lang="en-US" sz="2000" dirty="0"/>
          </a:p>
          <a:p>
            <a:pPr marL="457200" lvl="0" indent="-457200">
              <a:buFont typeface="+mj-lt"/>
              <a:buAutoNum type="arabicPeriod" startAt="14"/>
            </a:pPr>
            <a:r>
              <a:rPr lang="en-US" sz="2000" dirty="0" smtClean="0"/>
              <a:t>A publically available rural address dataset is being developed that will have utility beyond broadband mapping efforts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 - continued</a:t>
            </a:r>
          </a:p>
          <a:p>
            <a:pPr marL="457200" lvl="0" indent="-457200">
              <a:buFont typeface="+mj-lt"/>
              <a:buAutoNum type="arabicPeriod" startAt="20"/>
            </a:pPr>
            <a:r>
              <a:rPr lang="en-US" sz="2000" dirty="0" smtClean="0"/>
              <a:t>An interactive map viewer has been created for non-GIS individuals to review and analyze the broadband availability information generated through the program</a:t>
            </a:r>
          </a:p>
          <a:p>
            <a:pPr marL="457200" lvl="0" indent="-457200">
              <a:buFont typeface="+mj-lt"/>
              <a:buAutoNum type="arabicPeriod" startAt="20"/>
            </a:pPr>
            <a:r>
              <a:rPr lang="en-US" sz="2000" dirty="0" smtClean="0"/>
              <a:t>Utilizing </a:t>
            </a:r>
            <a:r>
              <a:rPr lang="en-US" sz="2000" dirty="0"/>
              <a:t>social </a:t>
            </a:r>
            <a:r>
              <a:rPr lang="en-US" sz="2000" dirty="0" smtClean="0"/>
              <a:t>media, greater reach of marketing the program’s efforts can be made to the layperson</a:t>
            </a:r>
          </a:p>
          <a:p>
            <a:pPr marL="457200" lvl="0" indent="-457200">
              <a:buFont typeface="+mj-lt"/>
              <a:buAutoNum type="arabicPeriod" startAt="20"/>
            </a:pPr>
            <a:r>
              <a:rPr lang="en-US" sz="2000" dirty="0" smtClean="0"/>
              <a:t>Utilizing mobile technologies, creative data collection opportunities are being used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Weaknesses of the NHBMPP</a:t>
            </a:r>
          </a:p>
          <a:p>
            <a:pPr marL="457200" lvl="0" indent="-457200">
              <a:buFont typeface="+mj-lt"/>
              <a:buAutoNum type="arabicPeriod"/>
            </a:pPr>
            <a:r>
              <a:rPr lang="en-US" sz="2000" dirty="0" smtClean="0"/>
              <a:t>The availability information is being mapped to the Census block level.  The aggregate may show service available in areas where the entire block may not be served.  Example, block showing 6 Mbps/3 Mbps DSL service available, however in reviewing user surveys one house gets that service, but their two neighbors DSL service is unavailable and those houses have resorted to cellular or satellite service</a:t>
            </a:r>
            <a:endParaRPr lang="en-US" sz="2000" dirty="0"/>
          </a:p>
          <a:p>
            <a:pPr marL="457200" lvl="0" indent="-457200">
              <a:buFont typeface="+mj-lt"/>
              <a:buAutoNum type="arabicPeriod"/>
            </a:pPr>
            <a:r>
              <a:rPr lang="en-US" sz="2000" dirty="0" smtClean="0"/>
              <a:t>Not </a:t>
            </a:r>
            <a:r>
              <a:rPr lang="en-US" sz="2000" dirty="0"/>
              <a:t>all </a:t>
            </a:r>
            <a:r>
              <a:rPr lang="en-US" sz="2000" dirty="0" smtClean="0"/>
              <a:t>internet service providers </a:t>
            </a:r>
            <a:r>
              <a:rPr lang="en-US" sz="2000" dirty="0"/>
              <a:t>are participating </a:t>
            </a:r>
            <a:r>
              <a:rPr lang="en-US" sz="2000" dirty="0" smtClean="0"/>
              <a:t>in the program and there are no incentives </a:t>
            </a:r>
            <a:r>
              <a:rPr lang="en-US" sz="2000" dirty="0"/>
              <a:t>for them to </a:t>
            </a:r>
            <a:r>
              <a:rPr lang="en-US" sz="2000" dirty="0" smtClean="0"/>
              <a:t>participate, other than being </a:t>
            </a:r>
            <a:r>
              <a:rPr lang="en-US" sz="2000" dirty="0" err="1" smtClean="0"/>
              <a:t>mutualistic</a:t>
            </a:r>
            <a:endParaRPr lang="en-US" sz="2000" dirty="0"/>
          </a:p>
          <a:p>
            <a:pPr marL="457200" lvl="0" indent="-457200">
              <a:buFont typeface="+mj-lt"/>
              <a:buAutoNum type="arabicPeriod"/>
            </a:pPr>
            <a:r>
              <a:rPr lang="en-US" sz="2000" dirty="0" smtClean="0"/>
              <a:t>Mapping the coverage to the block may overstate </a:t>
            </a:r>
            <a:r>
              <a:rPr lang="en-US" sz="2000" dirty="0"/>
              <a:t>coverage and/or </a:t>
            </a:r>
            <a:r>
              <a:rPr lang="en-US" sz="2000" dirty="0" smtClean="0"/>
              <a:t>maximum available speed, which may invalidate the results due to public perception that the information collected is incorrect if they have direct knowledge that service is unavailable or available at lesser speeds</a:t>
            </a:r>
          </a:p>
          <a:p>
            <a:pPr marL="457200" lvl="0" indent="-457200"/>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Weaknesses of the NHBMPP</a:t>
            </a:r>
          </a:p>
          <a:p>
            <a:pPr marL="457200" indent="-457200">
              <a:buFont typeface="+mj-lt"/>
              <a:buAutoNum type="arabicPeriod" startAt="5"/>
            </a:pPr>
            <a:r>
              <a:rPr lang="en-US" sz="2000" dirty="0" smtClean="0"/>
              <a:t>Rural blocks are to be mapped to the road versus block.  When providers submit block level information the total road network may be presented as served, whereas the service may only be available on a portion of the rural roadways</a:t>
            </a:r>
          </a:p>
          <a:p>
            <a:pPr marL="457200" lvl="0" indent="-457200">
              <a:buFont typeface="+mj-lt"/>
              <a:buAutoNum type="arabicPeriod" startAt="5"/>
            </a:pPr>
            <a:r>
              <a:rPr lang="en-US" sz="2000" dirty="0" smtClean="0"/>
              <a:t>Providers may submit data in a variety of formats from Census blocks, Census tracts, roads served, customer addresses, GIS datasets, and the combining of these data into </a:t>
            </a:r>
            <a:r>
              <a:rPr lang="en-US" sz="2000" dirty="0"/>
              <a:t>a single </a:t>
            </a:r>
            <a:r>
              <a:rPr lang="en-US" sz="2000" dirty="0" smtClean="0"/>
              <a:t>composite has inherent inaccuracies</a:t>
            </a:r>
            <a:endParaRPr lang="en-US" sz="2000" dirty="0"/>
          </a:p>
          <a:p>
            <a:pPr marL="457200" lvl="0" indent="-457200">
              <a:buFont typeface="+mj-lt"/>
              <a:buAutoNum type="arabicPeriod" startAt="5"/>
            </a:pPr>
            <a:r>
              <a:rPr lang="en-US" sz="2000" dirty="0" smtClean="0"/>
              <a:t>The frequency of updating the coverage every </a:t>
            </a:r>
            <a:r>
              <a:rPr lang="en-US" sz="2000" dirty="0"/>
              <a:t>6 </a:t>
            </a:r>
            <a:r>
              <a:rPr lang="en-US" sz="2000" dirty="0" smtClean="0"/>
              <a:t>months may result in areas identified as </a:t>
            </a:r>
            <a:r>
              <a:rPr lang="en-US" sz="2000" dirty="0" err="1" smtClean="0"/>
              <a:t>unserved</a:t>
            </a:r>
            <a:r>
              <a:rPr lang="en-US" sz="2000" dirty="0" smtClean="0"/>
              <a:t> or underserved, whereas service has recently been added</a:t>
            </a:r>
            <a:endParaRPr lang="en-US" sz="2000" dirty="0"/>
          </a:p>
          <a:p>
            <a:pPr marL="457200" lvl="0" indent="-457200">
              <a:buFont typeface="+mj-lt"/>
              <a:buAutoNum type="arabicPeriod" startAt="5"/>
            </a:pPr>
            <a:r>
              <a:rPr lang="en-US" sz="2000" dirty="0" smtClean="0"/>
              <a:t>There are no formal mechanisms to </a:t>
            </a:r>
            <a:r>
              <a:rPr lang="en-US" sz="2000" dirty="0"/>
              <a:t>identify missing or new </a:t>
            </a:r>
            <a:r>
              <a:rPr lang="en-US" sz="2000" dirty="0" smtClean="0"/>
              <a:t>providers that offer service in the state</a:t>
            </a:r>
          </a:p>
          <a:p>
            <a:pPr marL="457200" lvl="0" indent="-457200">
              <a:buFont typeface="+mj-lt"/>
              <a:buAutoNum type="arabicPeriod" startAt="5"/>
            </a:pPr>
            <a:r>
              <a:rPr lang="en-US" sz="2000" dirty="0" smtClean="0"/>
              <a:t>Broadband service mapped does not include pricing information for service in a given area using a given technology with speed</a:t>
            </a:r>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Partners</a:t>
            </a:r>
          </a:p>
        </p:txBody>
      </p:sp>
      <p:pic>
        <p:nvPicPr>
          <p:cNvPr id="13315" name="Picture 6"/>
          <p:cNvPicPr>
            <a:picLocks noChangeAspect="1" noChangeArrowheads="1"/>
          </p:cNvPicPr>
          <p:nvPr/>
        </p:nvPicPr>
        <p:blipFill>
          <a:blip r:embed="rId3" cstate="print"/>
          <a:srcRect/>
          <a:stretch>
            <a:fillRect/>
          </a:stretch>
        </p:blipFill>
        <p:spPr bwMode="auto">
          <a:xfrm>
            <a:off x="4343400" y="1600200"/>
            <a:ext cx="1828800" cy="925513"/>
          </a:xfrm>
          <a:prstGeom prst="rect">
            <a:avLst/>
          </a:prstGeom>
          <a:noFill/>
          <a:ln w="9525">
            <a:noFill/>
            <a:miter lim="800000"/>
            <a:headEnd/>
            <a:tailEnd/>
          </a:ln>
        </p:spPr>
      </p:pic>
      <p:pic>
        <p:nvPicPr>
          <p:cNvPr id="13316" name="Picture 5"/>
          <p:cNvPicPr>
            <a:picLocks noChangeAspect="1" noChangeArrowheads="1"/>
          </p:cNvPicPr>
          <p:nvPr/>
        </p:nvPicPr>
        <p:blipFill>
          <a:blip r:embed="rId4" cstate="print"/>
          <a:srcRect/>
          <a:stretch>
            <a:fillRect/>
          </a:stretch>
        </p:blipFill>
        <p:spPr bwMode="auto">
          <a:xfrm>
            <a:off x="2743200" y="1371600"/>
            <a:ext cx="990600" cy="1189038"/>
          </a:xfrm>
          <a:prstGeom prst="rect">
            <a:avLst/>
          </a:prstGeom>
          <a:noFill/>
          <a:ln w="9525">
            <a:noFill/>
            <a:miter lim="800000"/>
            <a:headEnd/>
            <a:tailEnd/>
          </a:ln>
        </p:spPr>
      </p:pic>
      <p:pic>
        <p:nvPicPr>
          <p:cNvPr id="13317" name="Picture 8"/>
          <p:cNvPicPr>
            <a:picLocks noChangeAspect="1" noChangeArrowheads="1"/>
          </p:cNvPicPr>
          <p:nvPr/>
        </p:nvPicPr>
        <p:blipFill>
          <a:blip r:embed="rId5" cstate="print"/>
          <a:srcRect/>
          <a:stretch>
            <a:fillRect/>
          </a:stretch>
        </p:blipFill>
        <p:spPr bwMode="auto">
          <a:xfrm>
            <a:off x="6781800" y="3121025"/>
            <a:ext cx="1447800" cy="723900"/>
          </a:xfrm>
          <a:prstGeom prst="rect">
            <a:avLst/>
          </a:prstGeom>
          <a:noFill/>
          <a:ln w="9525">
            <a:noFill/>
            <a:miter lim="800000"/>
            <a:headEnd/>
            <a:tailEnd/>
          </a:ln>
        </p:spPr>
      </p:pic>
      <p:pic>
        <p:nvPicPr>
          <p:cNvPr id="13318" name="Picture 10"/>
          <p:cNvPicPr>
            <a:picLocks noChangeAspect="1" noChangeArrowheads="1"/>
          </p:cNvPicPr>
          <p:nvPr/>
        </p:nvPicPr>
        <p:blipFill>
          <a:blip r:embed="rId6" cstate="print"/>
          <a:srcRect t="6154" b="13846"/>
          <a:stretch>
            <a:fillRect/>
          </a:stretch>
        </p:blipFill>
        <p:spPr bwMode="auto">
          <a:xfrm>
            <a:off x="2936875" y="3063875"/>
            <a:ext cx="1033463" cy="827088"/>
          </a:xfrm>
          <a:prstGeom prst="rect">
            <a:avLst/>
          </a:prstGeom>
          <a:noFill/>
          <a:ln w="9525">
            <a:noFill/>
            <a:miter lim="800000"/>
            <a:headEnd/>
            <a:tailEnd/>
          </a:ln>
        </p:spPr>
      </p:pic>
      <p:pic>
        <p:nvPicPr>
          <p:cNvPr id="13319" name="Picture 12"/>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4468813" y="3014663"/>
            <a:ext cx="1812925" cy="906462"/>
          </a:xfrm>
          <a:prstGeom prst="rect">
            <a:avLst/>
          </a:prstGeom>
          <a:noFill/>
          <a:ln w="9525">
            <a:noFill/>
            <a:miter lim="800000"/>
            <a:headEnd/>
            <a:tailEnd/>
          </a:ln>
        </p:spPr>
      </p:pic>
      <p:pic>
        <p:nvPicPr>
          <p:cNvPr id="13320" name="Picture 9"/>
          <p:cNvPicPr>
            <a:picLocks noChangeAspect="1" noChangeArrowheads="1"/>
          </p:cNvPicPr>
          <p:nvPr/>
        </p:nvPicPr>
        <p:blipFill>
          <a:blip r:embed="rId8" cstate="print"/>
          <a:srcRect/>
          <a:stretch>
            <a:fillRect/>
          </a:stretch>
        </p:blipFill>
        <p:spPr bwMode="auto">
          <a:xfrm>
            <a:off x="2362200" y="4389438"/>
            <a:ext cx="1219200" cy="762000"/>
          </a:xfrm>
          <a:prstGeom prst="rect">
            <a:avLst/>
          </a:prstGeom>
          <a:noFill/>
          <a:ln w="9525">
            <a:noFill/>
            <a:miter lim="800000"/>
            <a:headEnd/>
            <a:tailEnd/>
          </a:ln>
        </p:spPr>
      </p:pic>
      <p:pic>
        <p:nvPicPr>
          <p:cNvPr id="13321" name="Picture 10"/>
          <p:cNvPicPr>
            <a:picLocks noChangeAspect="1" noChangeArrowheads="1"/>
          </p:cNvPicPr>
          <p:nvPr/>
        </p:nvPicPr>
        <p:blipFill>
          <a:blip r:embed="rId9" cstate="print"/>
          <a:srcRect/>
          <a:stretch>
            <a:fillRect/>
          </a:stretch>
        </p:blipFill>
        <p:spPr bwMode="auto">
          <a:xfrm>
            <a:off x="1371600" y="5605463"/>
            <a:ext cx="990600" cy="777875"/>
          </a:xfrm>
          <a:prstGeom prst="rect">
            <a:avLst/>
          </a:prstGeom>
          <a:noFill/>
          <a:ln w="9525">
            <a:noFill/>
            <a:miter lim="800000"/>
            <a:headEnd/>
            <a:tailEnd/>
          </a:ln>
        </p:spPr>
      </p:pic>
      <p:pic>
        <p:nvPicPr>
          <p:cNvPr id="13322" name="Picture 11"/>
          <p:cNvPicPr>
            <a:picLocks noChangeAspect="1" noChangeArrowheads="1"/>
          </p:cNvPicPr>
          <p:nvPr/>
        </p:nvPicPr>
        <p:blipFill>
          <a:blip r:embed="rId10" cstate="print"/>
          <a:srcRect/>
          <a:stretch>
            <a:fillRect/>
          </a:stretch>
        </p:blipFill>
        <p:spPr bwMode="auto">
          <a:xfrm>
            <a:off x="3155950" y="5721350"/>
            <a:ext cx="990600" cy="792163"/>
          </a:xfrm>
          <a:prstGeom prst="rect">
            <a:avLst/>
          </a:prstGeom>
          <a:noFill/>
          <a:ln w="9525">
            <a:noFill/>
            <a:miter lim="800000"/>
            <a:headEnd/>
            <a:tailEnd/>
          </a:ln>
        </p:spPr>
      </p:pic>
      <p:pic>
        <p:nvPicPr>
          <p:cNvPr id="13323" name="Picture 12"/>
          <p:cNvPicPr>
            <a:picLocks noChangeAspect="1" noChangeArrowheads="1"/>
          </p:cNvPicPr>
          <p:nvPr/>
        </p:nvPicPr>
        <p:blipFill>
          <a:blip r:embed="rId11" cstate="print"/>
          <a:srcRect/>
          <a:stretch>
            <a:fillRect/>
          </a:stretch>
        </p:blipFill>
        <p:spPr bwMode="auto">
          <a:xfrm>
            <a:off x="5867400" y="4294188"/>
            <a:ext cx="838200" cy="855662"/>
          </a:xfrm>
          <a:prstGeom prst="rect">
            <a:avLst/>
          </a:prstGeom>
          <a:noFill/>
          <a:ln w="9525">
            <a:noFill/>
            <a:miter lim="800000"/>
            <a:headEnd/>
            <a:tailEnd/>
          </a:ln>
        </p:spPr>
      </p:pic>
      <p:pic>
        <p:nvPicPr>
          <p:cNvPr id="13324" name="Picture 13"/>
          <p:cNvPicPr>
            <a:picLocks noChangeAspect="1" noChangeArrowheads="1"/>
          </p:cNvPicPr>
          <p:nvPr/>
        </p:nvPicPr>
        <p:blipFill>
          <a:blip r:embed="rId12" cstate="print"/>
          <a:srcRect/>
          <a:stretch>
            <a:fillRect/>
          </a:stretch>
        </p:blipFill>
        <p:spPr bwMode="auto">
          <a:xfrm>
            <a:off x="7391400" y="4389438"/>
            <a:ext cx="1143000" cy="828675"/>
          </a:xfrm>
          <a:prstGeom prst="rect">
            <a:avLst/>
          </a:prstGeom>
          <a:noFill/>
          <a:ln w="9525">
            <a:noFill/>
            <a:miter lim="800000"/>
            <a:headEnd/>
            <a:tailEnd/>
          </a:ln>
        </p:spPr>
      </p:pic>
      <p:pic>
        <p:nvPicPr>
          <p:cNvPr id="13325" name="Picture 14"/>
          <p:cNvPicPr>
            <a:picLocks noChangeAspect="1" noChangeArrowheads="1"/>
          </p:cNvPicPr>
          <p:nvPr/>
        </p:nvPicPr>
        <p:blipFill>
          <a:blip r:embed="rId13" cstate="print"/>
          <a:srcRect/>
          <a:stretch>
            <a:fillRect/>
          </a:stretch>
        </p:blipFill>
        <p:spPr bwMode="auto">
          <a:xfrm>
            <a:off x="6553200" y="5641975"/>
            <a:ext cx="1295400" cy="731838"/>
          </a:xfrm>
          <a:prstGeom prst="rect">
            <a:avLst/>
          </a:prstGeom>
          <a:noFill/>
          <a:ln w="9525">
            <a:noFill/>
            <a:miter lim="800000"/>
            <a:headEnd/>
            <a:tailEnd/>
          </a:ln>
        </p:spPr>
      </p:pic>
      <p:pic>
        <p:nvPicPr>
          <p:cNvPr id="13326" name="Picture 15"/>
          <p:cNvPicPr>
            <a:picLocks noChangeAspect="1" noChangeArrowheads="1"/>
          </p:cNvPicPr>
          <p:nvPr/>
        </p:nvPicPr>
        <p:blipFill>
          <a:blip r:embed="rId14" cstate="print"/>
          <a:srcRect/>
          <a:stretch>
            <a:fillRect/>
          </a:stretch>
        </p:blipFill>
        <p:spPr bwMode="auto">
          <a:xfrm>
            <a:off x="4940300" y="5638800"/>
            <a:ext cx="819150" cy="990600"/>
          </a:xfrm>
          <a:prstGeom prst="rect">
            <a:avLst/>
          </a:prstGeom>
          <a:noFill/>
          <a:ln w="9525">
            <a:noFill/>
            <a:miter lim="800000"/>
            <a:headEnd/>
            <a:tailEnd/>
          </a:ln>
        </p:spPr>
      </p:pic>
      <p:pic>
        <p:nvPicPr>
          <p:cNvPr id="13327" name="Picture 18"/>
          <p:cNvPicPr>
            <a:picLocks noChangeAspect="1" noChangeArrowheads="1"/>
          </p:cNvPicPr>
          <p:nvPr/>
        </p:nvPicPr>
        <p:blipFill>
          <a:blip r:embed="rId15" cstate="print"/>
          <a:srcRect/>
          <a:stretch>
            <a:fillRect/>
          </a:stretch>
        </p:blipFill>
        <p:spPr bwMode="auto">
          <a:xfrm>
            <a:off x="4267200" y="4217988"/>
            <a:ext cx="952500" cy="952500"/>
          </a:xfrm>
          <a:prstGeom prst="rect">
            <a:avLst/>
          </a:prstGeom>
          <a:noFill/>
          <a:ln w="9525">
            <a:noFill/>
            <a:miter lim="800000"/>
            <a:headEnd/>
            <a:tailEnd/>
          </a:ln>
        </p:spPr>
      </p:pic>
      <p:pic>
        <p:nvPicPr>
          <p:cNvPr id="13328" name="Picture 19" descr="Small logo"/>
          <p:cNvPicPr>
            <a:picLocks noChangeAspect="1" noChangeArrowheads="1"/>
          </p:cNvPicPr>
          <p:nvPr/>
        </p:nvPicPr>
        <p:blipFill>
          <a:blip r:embed="rId16" cstate="print"/>
          <a:srcRect/>
          <a:stretch>
            <a:fillRect/>
          </a:stretch>
        </p:blipFill>
        <p:spPr bwMode="auto">
          <a:xfrm>
            <a:off x="812800" y="2909888"/>
            <a:ext cx="1625600" cy="1052512"/>
          </a:xfrm>
          <a:prstGeom prst="rect">
            <a:avLst/>
          </a:prstGeom>
          <a:noFill/>
          <a:ln w="9525">
            <a:noFill/>
            <a:miter lim="800000"/>
            <a:headEnd/>
            <a:tailEnd/>
          </a:ln>
        </p:spPr>
      </p:pic>
      <p:grpSp>
        <p:nvGrpSpPr>
          <p:cNvPr id="13329" name="Group 21"/>
          <p:cNvGrpSpPr>
            <a:grpSpLocks/>
          </p:cNvGrpSpPr>
          <p:nvPr/>
        </p:nvGrpSpPr>
        <p:grpSpPr bwMode="auto">
          <a:xfrm>
            <a:off x="304800" y="4217988"/>
            <a:ext cx="1600200" cy="1039812"/>
            <a:chOff x="192" y="2657"/>
            <a:chExt cx="1008" cy="655"/>
          </a:xfrm>
        </p:grpSpPr>
        <p:pic>
          <p:nvPicPr>
            <p:cNvPr id="13331" name="Picture 17"/>
            <p:cNvPicPr>
              <a:picLocks noChangeAspect="1" noChangeArrowheads="1"/>
            </p:cNvPicPr>
            <p:nvPr/>
          </p:nvPicPr>
          <p:blipFill>
            <a:blip r:embed="rId17" cstate="print"/>
            <a:srcRect/>
            <a:stretch>
              <a:fillRect/>
            </a:stretch>
          </p:blipFill>
          <p:spPr bwMode="auto">
            <a:xfrm>
              <a:off x="192" y="2657"/>
              <a:ext cx="1008" cy="655"/>
            </a:xfrm>
            <a:prstGeom prst="rect">
              <a:avLst/>
            </a:prstGeom>
            <a:noFill/>
            <a:ln w="9525">
              <a:noFill/>
              <a:miter lim="800000"/>
              <a:headEnd/>
              <a:tailEnd/>
            </a:ln>
          </p:spPr>
        </p:pic>
        <p:sp>
          <p:nvSpPr>
            <p:cNvPr id="13332" name="Rectangle 20"/>
            <p:cNvSpPr>
              <a:spLocks noChangeArrowheads="1"/>
            </p:cNvSpPr>
            <p:nvPr/>
          </p:nvSpPr>
          <p:spPr bwMode="auto">
            <a:xfrm>
              <a:off x="192" y="2880"/>
              <a:ext cx="576" cy="384"/>
            </a:xfrm>
            <a:prstGeom prst="rect">
              <a:avLst/>
            </a:prstGeom>
            <a:solidFill>
              <a:schemeClr val="bg1"/>
            </a:solidFill>
            <a:ln w="9525">
              <a:noFill/>
              <a:miter lim="800000"/>
              <a:headEnd/>
              <a:tailEnd/>
            </a:ln>
          </p:spPr>
          <p:txBody>
            <a:bodyPr wrap="none" anchor="ctr"/>
            <a:lstStyle/>
            <a:p>
              <a:endParaRPr lang="en-US"/>
            </a:p>
          </p:txBody>
        </p:sp>
      </p:grpSp>
      <p:sp>
        <p:nvSpPr>
          <p:cNvPr id="13330" name="Footer Placeholder 19"/>
          <p:cNvSpPr>
            <a:spLocks noGrp="1"/>
          </p:cNvSpPr>
          <p:nvPr>
            <p:ph type="ftr" sz="quarter" idx="11"/>
          </p:nvPr>
        </p:nvSpPr>
        <p:spPr bwMode="auto">
          <a:noFill/>
          <a:ln>
            <a:miter lim="800000"/>
            <a:headEnd/>
            <a:tailEnd/>
          </a:ln>
        </p:spPr>
        <p:txBody>
          <a:bodyPr/>
          <a:lstStyle/>
          <a:p>
            <a:r>
              <a:rPr lang="en-US" smtClean="0"/>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8"/>
          <p:cNvPicPr>
            <a:picLocks noChangeAspect="1" noChangeArrowheads="1"/>
          </p:cNvPicPr>
          <p:nvPr/>
        </p:nvPicPr>
        <p:blipFill>
          <a:blip r:embed="rId3" cstate="print"/>
          <a:srcRect/>
          <a:stretch>
            <a:fillRect/>
          </a:stretch>
        </p:blipFill>
        <p:spPr bwMode="auto">
          <a:xfrm>
            <a:off x="6400800" y="1643063"/>
            <a:ext cx="1693863" cy="2928937"/>
          </a:xfrm>
          <a:prstGeom prst="rect">
            <a:avLst/>
          </a:prstGeom>
          <a:noFill/>
          <a:ln w="9525">
            <a:noFill/>
            <a:miter lim="800000"/>
            <a:headEnd/>
            <a:tailEnd/>
          </a:ln>
        </p:spPr>
      </p:pic>
      <p:sp>
        <p:nvSpPr>
          <p:cNvPr id="2" name="Title 1"/>
          <p:cNvSpPr>
            <a:spLocks noGrp="1"/>
          </p:cNvSpPr>
          <p:nvPr>
            <p:ph type="title" idx="4294967295"/>
          </p:nvPr>
        </p:nvSpPr>
        <p:spPr>
          <a:xfrm>
            <a:off x="0" y="0"/>
            <a:ext cx="9144000" cy="12954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Broadband 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Data Validation</a:t>
            </a:r>
          </a:p>
        </p:txBody>
      </p:sp>
      <p:sp>
        <p:nvSpPr>
          <p:cNvPr id="19460" name="Content Placeholder 2"/>
          <p:cNvSpPr>
            <a:spLocks noGrp="1"/>
          </p:cNvSpPr>
          <p:nvPr>
            <p:ph idx="4294967295"/>
          </p:nvPr>
        </p:nvSpPr>
        <p:spPr>
          <a:xfrm>
            <a:off x="381000" y="1066800"/>
            <a:ext cx="3124200" cy="2362200"/>
          </a:xfrm>
        </p:spPr>
        <p:txBody>
          <a:bodyPr/>
          <a:lstStyle/>
          <a:p>
            <a:pPr eaLnBrk="1" hangingPunct="1">
              <a:buFont typeface="Arial" charset="0"/>
              <a:buNone/>
            </a:pPr>
            <a:endParaRPr lang="en-US" sz="1100" smtClean="0"/>
          </a:p>
          <a:p>
            <a:pPr eaLnBrk="1" hangingPunct="1">
              <a:buFont typeface="Arial" charset="0"/>
              <a:buNone/>
            </a:pPr>
            <a:r>
              <a:rPr lang="en-US" sz="2400" u="sng" smtClean="0"/>
              <a:t>Consumer Surveys</a:t>
            </a:r>
          </a:p>
        </p:txBody>
      </p:sp>
      <p:sp>
        <p:nvSpPr>
          <p:cNvPr id="19461" name="Content Placeholder 2"/>
          <p:cNvSpPr>
            <a:spLocks/>
          </p:cNvSpPr>
          <p:nvPr/>
        </p:nvSpPr>
        <p:spPr bwMode="auto">
          <a:xfrm>
            <a:off x="4876800" y="4495800"/>
            <a:ext cx="3810000" cy="2057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a:latin typeface="Calibri" pitchFamily="34" charset="0"/>
            </a:endParaRPr>
          </a:p>
          <a:p>
            <a:pPr marL="342900" indent="-342900">
              <a:spcBef>
                <a:spcPct val="20000"/>
              </a:spcBef>
              <a:buFont typeface="Arial" charset="0"/>
              <a:buNone/>
            </a:pPr>
            <a:r>
              <a:rPr lang="en-US" sz="2400" u="sng">
                <a:latin typeface="Calibri" pitchFamily="34" charset="0"/>
              </a:rPr>
              <a:t>Others Data Sources</a:t>
            </a:r>
          </a:p>
          <a:p>
            <a:pPr marL="342900" indent="-342900">
              <a:spcBef>
                <a:spcPct val="20000"/>
              </a:spcBef>
              <a:buFont typeface="Arial" charset="0"/>
              <a:buChar char="•"/>
            </a:pPr>
            <a:r>
              <a:rPr lang="en-US" sz="2000">
                <a:latin typeface="Calibri" pitchFamily="34" charset="0"/>
              </a:rPr>
              <a:t>Commercial data sets</a:t>
            </a:r>
          </a:p>
          <a:p>
            <a:pPr marL="342900" indent="-342900">
              <a:spcBef>
                <a:spcPct val="20000"/>
              </a:spcBef>
              <a:buFont typeface="Arial" charset="0"/>
              <a:buChar char="•"/>
            </a:pPr>
            <a:r>
              <a:rPr lang="en-US" sz="2000">
                <a:latin typeface="Calibri" pitchFamily="34" charset="0"/>
              </a:rPr>
              <a:t>Data reported to FCC</a:t>
            </a:r>
          </a:p>
          <a:p>
            <a:pPr marL="342900" indent="-342900">
              <a:spcBef>
                <a:spcPct val="20000"/>
              </a:spcBef>
              <a:buFont typeface="Arial" charset="0"/>
              <a:buChar char="•"/>
            </a:pPr>
            <a:r>
              <a:rPr lang="en-US" sz="2000">
                <a:latin typeface="Calibri" pitchFamily="34" charset="0"/>
              </a:rPr>
              <a:t>Community forums</a:t>
            </a:r>
          </a:p>
        </p:txBody>
      </p:sp>
      <p:grpSp>
        <p:nvGrpSpPr>
          <p:cNvPr id="19462" name="Group 20"/>
          <p:cNvGrpSpPr>
            <a:grpSpLocks/>
          </p:cNvGrpSpPr>
          <p:nvPr/>
        </p:nvGrpSpPr>
        <p:grpSpPr bwMode="auto">
          <a:xfrm>
            <a:off x="533400" y="4267200"/>
            <a:ext cx="3429000" cy="2362200"/>
            <a:chOff x="336" y="2688"/>
            <a:chExt cx="2160" cy="1488"/>
          </a:xfrm>
        </p:grpSpPr>
        <p:sp>
          <p:nvSpPr>
            <p:cNvPr id="93191" name="Content Placeholder 2"/>
            <p:cNvSpPr>
              <a:spLocks/>
            </p:cNvSpPr>
            <p:nvPr/>
          </p:nvSpPr>
          <p:spPr bwMode="auto">
            <a:xfrm>
              <a:off x="336" y="2688"/>
              <a:ext cx="2160" cy="1488"/>
            </a:xfrm>
            <a:prstGeom prst="rect">
              <a:avLst/>
            </a:prstGeom>
            <a:noFill/>
            <a:ln w="9525">
              <a:noFill/>
              <a:miter lim="800000"/>
              <a:headEnd/>
              <a:tailEnd/>
            </a:ln>
          </p:spPr>
          <p:txBody>
            <a:bodyPr/>
            <a:lstStyle/>
            <a:p>
              <a:pPr marL="342900" indent="-342900">
                <a:spcBef>
                  <a:spcPct val="20000"/>
                </a:spcBef>
                <a:buFont typeface="Arial" charset="0"/>
                <a:buNone/>
                <a:defRPr/>
              </a:pPr>
              <a:endParaRPr lang="en-US" sz="1100" dirty="0">
                <a:latin typeface="Calibri" pitchFamily="34" charset="0"/>
              </a:endParaRPr>
            </a:p>
            <a:p>
              <a:pPr marL="342900" indent="-342900">
                <a:spcBef>
                  <a:spcPct val="20000"/>
                </a:spcBef>
                <a:buFont typeface="Arial" charset="0"/>
                <a:buNone/>
                <a:defRPr/>
              </a:pPr>
              <a:r>
                <a:rPr lang="en-US" sz="2400" u="sng" dirty="0">
                  <a:latin typeface="+mn-lt"/>
                </a:rPr>
                <a:t>Satellite Dish Inventory</a:t>
              </a:r>
            </a:p>
          </p:txBody>
        </p:sp>
        <p:pic>
          <p:nvPicPr>
            <p:cNvPr id="19470" name="Picture 8" descr="hughes"/>
            <p:cNvPicPr>
              <a:picLocks noChangeAspect="1" noChangeArrowheads="1"/>
            </p:cNvPicPr>
            <p:nvPr/>
          </p:nvPicPr>
          <p:blipFill>
            <a:blip r:embed="rId4" cstate="print"/>
            <a:srcRect/>
            <a:stretch>
              <a:fillRect/>
            </a:stretch>
          </p:blipFill>
          <p:spPr bwMode="auto">
            <a:xfrm>
              <a:off x="606" y="3126"/>
              <a:ext cx="1362" cy="1020"/>
            </a:xfrm>
            <a:prstGeom prst="rect">
              <a:avLst/>
            </a:prstGeom>
            <a:noFill/>
            <a:ln w="9525">
              <a:noFill/>
              <a:miter lim="800000"/>
              <a:headEnd/>
              <a:tailEnd/>
            </a:ln>
          </p:spPr>
        </p:pic>
      </p:grpSp>
      <p:pic>
        <p:nvPicPr>
          <p:cNvPr id="33795" name="Picture 5"/>
          <p:cNvPicPr>
            <a:picLocks noChangeAspect="1" noChangeArrowheads="1"/>
          </p:cNvPicPr>
          <p:nvPr/>
        </p:nvPicPr>
        <p:blipFill>
          <a:blip r:embed="rId5" cstate="print"/>
          <a:srcRect l="17886" t="16913" r="36000" b="2740"/>
          <a:stretch>
            <a:fillRect/>
          </a:stretch>
        </p:blipFill>
        <p:spPr bwMode="auto">
          <a:xfrm>
            <a:off x="990600" y="1752600"/>
            <a:ext cx="2384425" cy="2514600"/>
          </a:xfrm>
          <a:prstGeom prst="rect">
            <a:avLst/>
          </a:prstGeom>
          <a:noFill/>
          <a:ln w="12700">
            <a:solidFill>
              <a:schemeClr val="tx1"/>
            </a:solidFill>
            <a:miter lim="800000"/>
            <a:headEnd/>
            <a:tailEnd/>
          </a:ln>
          <a:effectLst>
            <a:outerShdw dist="101600" dir="2700000" algn="tl" rotWithShape="0">
              <a:srgbClr val="000000">
                <a:alpha val="39999"/>
              </a:srgbClr>
            </a:outerShdw>
          </a:effectLst>
        </p:spPr>
      </p:pic>
      <p:pic>
        <p:nvPicPr>
          <p:cNvPr id="19464" name="Picture 11"/>
          <p:cNvPicPr>
            <a:picLocks noChangeAspect="1" noChangeArrowheads="1"/>
          </p:cNvPicPr>
          <p:nvPr/>
        </p:nvPicPr>
        <p:blipFill>
          <a:blip r:embed="rId6" cstate="print"/>
          <a:srcRect/>
          <a:stretch>
            <a:fillRect/>
          </a:stretch>
        </p:blipFill>
        <p:spPr bwMode="auto">
          <a:xfrm>
            <a:off x="457200" y="1905000"/>
            <a:ext cx="2057400" cy="1427163"/>
          </a:xfrm>
          <a:prstGeom prst="rect">
            <a:avLst/>
          </a:prstGeom>
          <a:noFill/>
          <a:ln w="9525">
            <a:noFill/>
            <a:miter lim="800000"/>
            <a:headEnd/>
            <a:tailEnd/>
          </a:ln>
        </p:spPr>
      </p:pic>
      <p:grpSp>
        <p:nvGrpSpPr>
          <p:cNvPr id="19465" name="Group 14"/>
          <p:cNvGrpSpPr>
            <a:grpSpLocks/>
          </p:cNvGrpSpPr>
          <p:nvPr/>
        </p:nvGrpSpPr>
        <p:grpSpPr bwMode="auto">
          <a:xfrm>
            <a:off x="4876800" y="1219200"/>
            <a:ext cx="1935163" cy="3048000"/>
            <a:chOff x="3509" y="768"/>
            <a:chExt cx="1219" cy="1920"/>
          </a:xfrm>
        </p:grpSpPr>
        <p:sp>
          <p:nvSpPr>
            <p:cNvPr id="19467" name="Content Placeholder 2"/>
            <p:cNvSpPr>
              <a:spLocks/>
            </p:cNvSpPr>
            <p:nvPr/>
          </p:nvSpPr>
          <p:spPr bwMode="auto">
            <a:xfrm>
              <a:off x="3509" y="768"/>
              <a:ext cx="1195" cy="442"/>
            </a:xfrm>
            <a:prstGeom prst="rect">
              <a:avLst/>
            </a:prstGeom>
            <a:noFill/>
            <a:ln w="9525">
              <a:noFill/>
              <a:miter lim="800000"/>
              <a:headEnd/>
              <a:tailEnd/>
            </a:ln>
          </p:spPr>
          <p:txBody>
            <a:bodyPr/>
            <a:lstStyle/>
            <a:p>
              <a:pPr marL="342900" indent="-342900">
                <a:spcBef>
                  <a:spcPct val="20000"/>
                </a:spcBef>
                <a:buFont typeface="Arial" charset="0"/>
                <a:buNone/>
              </a:pPr>
              <a:endParaRPr lang="en-US" sz="1100">
                <a:latin typeface="Calibri" pitchFamily="34" charset="0"/>
              </a:endParaRPr>
            </a:p>
            <a:p>
              <a:pPr marL="342900" indent="-342900">
                <a:spcBef>
                  <a:spcPct val="20000"/>
                </a:spcBef>
                <a:buFont typeface="Arial" charset="0"/>
                <a:buNone/>
              </a:pPr>
              <a:r>
                <a:rPr lang="en-US" sz="2400" u="sng">
                  <a:latin typeface="Calibri" pitchFamily="34" charset="0"/>
                </a:rPr>
                <a:t>Speed Tests</a:t>
              </a:r>
            </a:p>
          </p:txBody>
        </p:sp>
        <p:pic>
          <p:nvPicPr>
            <p:cNvPr id="19468" name="Picture 12"/>
            <p:cNvPicPr>
              <a:picLocks noChangeAspect="1" noChangeArrowheads="1"/>
            </p:cNvPicPr>
            <p:nvPr/>
          </p:nvPicPr>
          <p:blipFill>
            <a:blip r:embed="rId7" cstate="print"/>
            <a:srcRect/>
            <a:stretch>
              <a:fillRect/>
            </a:stretch>
          </p:blipFill>
          <p:spPr bwMode="auto">
            <a:xfrm>
              <a:off x="3509" y="1166"/>
              <a:ext cx="1219" cy="1522"/>
            </a:xfrm>
            <a:prstGeom prst="rect">
              <a:avLst/>
            </a:prstGeom>
            <a:noFill/>
            <a:ln w="9525">
              <a:noFill/>
              <a:miter lim="800000"/>
              <a:headEnd/>
              <a:tailEnd/>
            </a:ln>
          </p:spPr>
        </p:pic>
      </p:grpSp>
      <p:sp>
        <p:nvSpPr>
          <p:cNvPr id="19466" name="Footer Placeholder 11"/>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smtClean="0">
                <a:solidFill>
                  <a:srgbClr val="F2F2F2"/>
                </a:solidFill>
                <a:latin typeface="Candara" pitchFamily="34" charset="0"/>
                <a:cs typeface="Arial" charset="0"/>
              </a:rPr>
              <a:t>Broadband Availability – </a:t>
            </a:r>
            <a:br>
              <a:rPr lang="en-US" sz="3600" smtClean="0">
                <a:solidFill>
                  <a:srgbClr val="F2F2F2"/>
                </a:solidFill>
                <a:latin typeface="Candara" pitchFamily="34" charset="0"/>
                <a:cs typeface="Arial" charset="0"/>
              </a:rPr>
            </a:br>
            <a:r>
              <a:rPr lang="en-US" sz="3600" smtClean="0">
                <a:solidFill>
                  <a:srgbClr val="F2F2F2"/>
                </a:solidFill>
                <a:latin typeface="Candara" pitchFamily="34" charset="0"/>
                <a:cs typeface="Arial" charset="0"/>
              </a:rPr>
              <a:t>Supplemental Activities</a:t>
            </a:r>
          </a:p>
        </p:txBody>
      </p:sp>
      <p:sp>
        <p:nvSpPr>
          <p:cNvPr id="20483" name="Footer Placeholder 5"/>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Calibri" pitchFamily="34" charset="0"/>
              </a:rPr>
              <a:t> </a:t>
            </a:r>
          </a:p>
        </p:txBody>
      </p:sp>
      <p:sp>
        <p:nvSpPr>
          <p:cNvPr id="20484"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marL="342900" indent="-342900" eaLnBrk="0" hangingPunct="0">
              <a:spcBef>
                <a:spcPct val="20000"/>
              </a:spcBef>
              <a:buFont typeface="Arial" charset="0"/>
              <a:buChar char="•"/>
            </a:pPr>
            <a:r>
              <a:rPr lang="en-US" sz="2000" dirty="0">
                <a:latin typeface="Calibri" pitchFamily="34" charset="0"/>
              </a:rPr>
              <a:t>Public </a:t>
            </a:r>
            <a:r>
              <a:rPr lang="en-US" sz="2000" dirty="0" err="1">
                <a:latin typeface="Calibri" pitchFamily="34" charset="0"/>
              </a:rPr>
              <a:t>WiFi</a:t>
            </a:r>
            <a:r>
              <a:rPr lang="en-US" sz="2000" dirty="0">
                <a:latin typeface="Calibri" pitchFamily="34" charset="0"/>
              </a:rPr>
              <a:t> location mapping</a:t>
            </a:r>
          </a:p>
          <a:p>
            <a:pPr marL="342900" indent="-342900" eaLnBrk="0" hangingPunct="0">
              <a:spcBef>
                <a:spcPct val="20000"/>
              </a:spcBef>
              <a:buFont typeface="Arial" charset="0"/>
              <a:buChar char="•"/>
            </a:pPr>
            <a:endParaRPr lang="en-US" sz="2000" dirty="0">
              <a:latin typeface="Calibri" pitchFamily="34" charset="0"/>
            </a:endParaRPr>
          </a:p>
          <a:p>
            <a:pPr marL="342900" indent="-342900" eaLnBrk="0" hangingPunct="0">
              <a:spcBef>
                <a:spcPct val="20000"/>
              </a:spcBef>
              <a:buFont typeface="Arial" charset="0"/>
              <a:buChar char="•"/>
            </a:pPr>
            <a:r>
              <a:rPr lang="en-US" sz="2000" dirty="0">
                <a:latin typeface="Calibri" pitchFamily="34" charset="0"/>
              </a:rPr>
              <a:t>Municipal cable franchise agreement inventory</a:t>
            </a:r>
          </a:p>
          <a:p>
            <a:pPr marL="342900" indent="-342900" eaLnBrk="0" hangingPunct="0">
              <a:spcBef>
                <a:spcPct val="20000"/>
              </a:spcBef>
              <a:buFont typeface="Arial" charset="0"/>
              <a:buChar char="•"/>
            </a:pPr>
            <a:endParaRPr lang="en-US" sz="2000" dirty="0">
              <a:latin typeface="Calibri" pitchFamily="34" charset="0"/>
            </a:endParaRPr>
          </a:p>
          <a:p>
            <a:pPr marL="342900" indent="-342900" eaLnBrk="0" hangingPunct="0">
              <a:spcBef>
                <a:spcPct val="20000"/>
              </a:spcBef>
              <a:buFont typeface="Arial" charset="0"/>
              <a:buChar char="•"/>
            </a:pPr>
            <a:r>
              <a:rPr lang="en-US" sz="2000" dirty="0">
                <a:latin typeface="Calibri" pitchFamily="34" charset="0"/>
              </a:rPr>
              <a:t>Enhancement of CAI data collection for additional category types</a:t>
            </a:r>
          </a:p>
          <a:p>
            <a:pPr marL="342900" indent="-342900" eaLnBrk="0" hangingPunct="0">
              <a:spcBef>
                <a:spcPct val="20000"/>
              </a:spcBef>
              <a:buFont typeface="Arial" charset="0"/>
              <a:buChar char="•"/>
            </a:pPr>
            <a:endParaRPr lang="en-US" sz="2000" dirty="0">
              <a:latin typeface="Calibri" pitchFamily="34" charset="0"/>
            </a:endParaRPr>
          </a:p>
          <a:p>
            <a:pPr marL="342900" indent="-342900" eaLnBrk="0" hangingPunct="0">
              <a:spcBef>
                <a:spcPct val="20000"/>
              </a:spcBef>
              <a:buFont typeface="Arial" charset="0"/>
              <a:buChar char="•"/>
            </a:pPr>
            <a:r>
              <a:rPr lang="en-US" sz="2000" dirty="0">
                <a:latin typeface="Calibri" pitchFamily="34" charset="0"/>
              </a:rPr>
              <a:t>Development of telecommunications model application for municipal implementation</a:t>
            </a:r>
          </a:p>
          <a:p>
            <a:pPr marL="342900" indent="-342900" eaLnBrk="0" hangingPunct="0">
              <a:spcBef>
                <a:spcPct val="20000"/>
              </a:spcBef>
              <a:buFont typeface="Arial" charset="0"/>
              <a:buChar char="•"/>
            </a:pPr>
            <a:endParaRPr lang="en-US" sz="2000" dirty="0">
              <a:latin typeface="Calibri" pitchFamily="34" charset="0"/>
            </a:endParaRPr>
          </a:p>
          <a:p>
            <a:pPr marL="342900" indent="-342900" eaLnBrk="0" hangingPunct="0">
              <a:spcBef>
                <a:spcPct val="20000"/>
              </a:spcBef>
              <a:buFont typeface="Arial" charset="0"/>
              <a:buChar char="•"/>
            </a:pPr>
            <a:r>
              <a:rPr lang="en-US" sz="2000" dirty="0">
                <a:latin typeface="Calibri" pitchFamily="34" charset="0"/>
              </a:rPr>
              <a:t>Development of broadband master plan model and completion of chapter development in a select number of pilot communities</a:t>
            </a:r>
          </a:p>
          <a:p>
            <a:pPr marL="342900" indent="-342900" eaLnBrk="0" hangingPunct="0">
              <a:spcBef>
                <a:spcPct val="20000"/>
              </a:spcBef>
              <a:buFont typeface="Arial" charset="0"/>
              <a:buChar char="•"/>
            </a:pPr>
            <a:endParaRPr lang="en-US" sz="2000" dirty="0">
              <a:latin typeface="Calibri" pitchFamily="34" charset="0"/>
            </a:endParaRPr>
          </a:p>
          <a:p>
            <a:pPr marL="342900" indent="-342900" eaLnBrk="0" hangingPunct="0">
              <a:spcBef>
                <a:spcPct val="20000"/>
              </a:spcBef>
              <a:buFont typeface="Arial" charset="0"/>
              <a:buChar char="•"/>
            </a:pPr>
            <a:r>
              <a:rPr lang="en-US" sz="2000" dirty="0">
                <a:latin typeface="Calibri" pitchFamily="34" charset="0"/>
              </a:rPr>
              <a:t>Cell tower location updating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Community Anchor Institutions - Overview</a:t>
            </a:r>
          </a:p>
        </p:txBody>
      </p:sp>
      <p:sp>
        <p:nvSpPr>
          <p:cNvPr id="23555" name="Content Placeholder 2"/>
          <p:cNvSpPr>
            <a:spLocks noGrp="1"/>
          </p:cNvSpPr>
          <p:nvPr>
            <p:ph idx="4294967295"/>
          </p:nvPr>
        </p:nvSpPr>
        <p:spPr>
          <a:xfrm>
            <a:off x="228600" y="1371600"/>
            <a:ext cx="8763000" cy="5181600"/>
          </a:xfrm>
        </p:spPr>
        <p:txBody>
          <a:bodyPr/>
          <a:lstStyle/>
          <a:p>
            <a:pPr eaLnBrk="1" hangingPunct="1"/>
            <a:r>
              <a:rPr lang="en-US" sz="2200" smtClean="0"/>
              <a:t>Goal – statewide layer of community anchor institutions (CAIs) with associated broadband access information</a:t>
            </a:r>
            <a:br>
              <a:rPr lang="en-US" sz="2200" smtClean="0"/>
            </a:br>
            <a:endParaRPr lang="en-US" sz="1600" smtClean="0"/>
          </a:p>
          <a:p>
            <a:pPr eaLnBrk="1" hangingPunct="1"/>
            <a:r>
              <a:rPr lang="en-US" sz="2200" smtClean="0"/>
              <a:t>Mapping in 7 CAI categories:</a:t>
            </a:r>
          </a:p>
          <a:p>
            <a:pPr eaLnBrk="1" hangingPunct="1"/>
            <a:endParaRPr lang="en-US" sz="2600" smtClean="0"/>
          </a:p>
          <a:p>
            <a:pPr eaLnBrk="1" hangingPunct="1"/>
            <a:endParaRPr lang="en-US" sz="2800" smtClean="0"/>
          </a:p>
          <a:p>
            <a:pPr eaLnBrk="1" hangingPunct="1">
              <a:buFont typeface="Arial" charset="0"/>
              <a:buNone/>
            </a:pPr>
            <a:endParaRPr lang="en-US" sz="2000" smtClean="0"/>
          </a:p>
          <a:p>
            <a:pPr eaLnBrk="1" hangingPunct="1"/>
            <a:r>
              <a:rPr lang="en-US" sz="2200" smtClean="0"/>
              <a:t>~ 3,700 points collected as of September, 2011</a:t>
            </a:r>
            <a:br>
              <a:rPr lang="en-US" sz="2200" smtClean="0"/>
            </a:br>
            <a:endParaRPr lang="en-US" sz="1600" smtClean="0"/>
          </a:p>
          <a:p>
            <a:pPr eaLnBrk="1" hangingPunct="1"/>
            <a:r>
              <a:rPr lang="en-US" sz="2200" smtClean="0"/>
              <a:t>Six-month update/verification cycle; continuing “gap” analysis to identify new CAIs</a:t>
            </a:r>
            <a:br>
              <a:rPr lang="en-US" sz="2200" smtClean="0"/>
            </a:br>
            <a:endParaRPr lang="en-US" sz="1600" smtClean="0"/>
          </a:p>
          <a:p>
            <a:pPr eaLnBrk="1" hangingPunct="1"/>
            <a:r>
              <a:rPr lang="en-US" sz="2200" smtClean="0"/>
              <a:t>Data collection/maintenance coordinated by Upper Valley Lake Sunapee Regional Planning Commission</a:t>
            </a:r>
          </a:p>
        </p:txBody>
      </p:sp>
      <p:grpSp>
        <p:nvGrpSpPr>
          <p:cNvPr id="23556" name="Group 9"/>
          <p:cNvGrpSpPr>
            <a:grpSpLocks/>
          </p:cNvGrpSpPr>
          <p:nvPr/>
        </p:nvGrpSpPr>
        <p:grpSpPr bwMode="auto">
          <a:xfrm>
            <a:off x="533400" y="2743200"/>
            <a:ext cx="8153400" cy="1524000"/>
            <a:chOff x="336" y="1728"/>
            <a:chExt cx="5136" cy="960"/>
          </a:xfrm>
        </p:grpSpPr>
        <p:sp>
          <p:nvSpPr>
            <p:cNvPr id="23558" name="Content Placeholder 2"/>
            <p:cNvSpPr>
              <a:spLocks/>
            </p:cNvSpPr>
            <p:nvPr/>
          </p:nvSpPr>
          <p:spPr bwMode="auto">
            <a:xfrm>
              <a:off x="336" y="1728"/>
              <a:ext cx="2256" cy="960"/>
            </a:xfrm>
            <a:prstGeom prst="rect">
              <a:avLst/>
            </a:prstGeom>
            <a:noFill/>
            <a:ln w="9525">
              <a:noFill/>
              <a:miter lim="800000"/>
              <a:headEnd/>
              <a:tailEnd/>
            </a:ln>
          </p:spPr>
          <p:txBody>
            <a:bodyPr/>
            <a:lstStyle/>
            <a:p>
              <a:pPr marL="742950" lvl="1" indent="-285750">
                <a:spcBef>
                  <a:spcPct val="20000"/>
                </a:spcBef>
                <a:buFont typeface="Arial" charset="0"/>
                <a:buChar char="–"/>
              </a:pPr>
              <a:r>
                <a:rPr lang="en-US" sz="1700">
                  <a:latin typeface="Calibri" pitchFamily="34" charset="0"/>
                </a:rPr>
                <a:t>School K-12</a:t>
              </a:r>
            </a:p>
            <a:p>
              <a:pPr marL="742950" lvl="1" indent="-285750">
                <a:spcBef>
                  <a:spcPct val="20000"/>
                </a:spcBef>
                <a:buFont typeface="Arial" charset="0"/>
                <a:buChar char="–"/>
              </a:pPr>
              <a:r>
                <a:rPr lang="en-US" sz="1700">
                  <a:latin typeface="Calibri" pitchFamily="34" charset="0"/>
                </a:rPr>
                <a:t>Library</a:t>
              </a:r>
            </a:p>
            <a:p>
              <a:pPr marL="742950" lvl="1" indent="-285750">
                <a:spcBef>
                  <a:spcPct val="20000"/>
                </a:spcBef>
                <a:buFont typeface="Arial" charset="0"/>
                <a:buChar char="–"/>
              </a:pPr>
              <a:r>
                <a:rPr lang="en-US" sz="1700">
                  <a:latin typeface="Calibri" pitchFamily="34" charset="0"/>
                </a:rPr>
                <a:t>Medical/healthcare</a:t>
              </a:r>
            </a:p>
            <a:p>
              <a:pPr marL="742950" lvl="1" indent="-285750">
                <a:spcBef>
                  <a:spcPct val="20000"/>
                </a:spcBef>
                <a:buFont typeface="Arial" charset="0"/>
                <a:buChar char="–"/>
              </a:pPr>
              <a:r>
                <a:rPr lang="en-US" sz="1700">
                  <a:latin typeface="Calibri" pitchFamily="34" charset="0"/>
                </a:rPr>
                <a:t>Public safety</a:t>
              </a:r>
            </a:p>
          </p:txBody>
        </p:sp>
        <p:sp>
          <p:nvSpPr>
            <p:cNvPr id="23559" name="Content Placeholder 2"/>
            <p:cNvSpPr>
              <a:spLocks/>
            </p:cNvSpPr>
            <p:nvPr/>
          </p:nvSpPr>
          <p:spPr bwMode="auto">
            <a:xfrm>
              <a:off x="2160" y="1728"/>
              <a:ext cx="3312" cy="960"/>
            </a:xfrm>
            <a:prstGeom prst="rect">
              <a:avLst/>
            </a:prstGeom>
            <a:noFill/>
            <a:ln w="9525">
              <a:noFill/>
              <a:miter lim="800000"/>
              <a:headEnd/>
              <a:tailEnd/>
            </a:ln>
          </p:spPr>
          <p:txBody>
            <a:bodyPr/>
            <a:lstStyle/>
            <a:p>
              <a:pPr marL="742950" lvl="1" indent="-285750">
                <a:spcBef>
                  <a:spcPct val="20000"/>
                </a:spcBef>
                <a:buFont typeface="Arial" charset="0"/>
                <a:buChar char="–"/>
              </a:pPr>
              <a:r>
                <a:rPr lang="en-US" sz="1700">
                  <a:latin typeface="Calibri" pitchFamily="34" charset="0"/>
                </a:rPr>
                <a:t>University, college, other post-secondary</a:t>
              </a:r>
            </a:p>
            <a:p>
              <a:pPr marL="742950" lvl="1" indent="-285750">
                <a:spcBef>
                  <a:spcPct val="20000"/>
                </a:spcBef>
                <a:buFont typeface="Arial" charset="0"/>
                <a:buChar char="–"/>
              </a:pPr>
              <a:r>
                <a:rPr lang="en-US" sz="1700">
                  <a:latin typeface="Calibri" pitchFamily="34" charset="0"/>
                </a:rPr>
                <a:t>Other community support - government</a:t>
              </a:r>
            </a:p>
            <a:p>
              <a:pPr marL="742950" lvl="1" indent="-285750">
                <a:spcBef>
                  <a:spcPct val="20000"/>
                </a:spcBef>
                <a:buFont typeface="Arial" charset="0"/>
                <a:buChar char="–"/>
              </a:pPr>
              <a:r>
                <a:rPr lang="en-US" sz="1700">
                  <a:latin typeface="Calibri" pitchFamily="34" charset="0"/>
                </a:rPr>
                <a:t>Other community support - nongovernmental</a:t>
              </a:r>
            </a:p>
          </p:txBody>
        </p:sp>
      </p:grpSp>
      <p:sp>
        <p:nvSpPr>
          <p:cNvPr id="23557" name="Footer Placeholder 6"/>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smtClean="0">
                <a:solidFill>
                  <a:srgbClr val="F2F2F2"/>
                </a:solidFill>
                <a:latin typeface="Candara" pitchFamily="34" charset="0"/>
                <a:cs typeface="Arial" charset="0"/>
              </a:rPr>
              <a:t>Rural Addressing - Overview</a:t>
            </a:r>
          </a:p>
        </p:txBody>
      </p:sp>
      <p:sp>
        <p:nvSpPr>
          <p:cNvPr id="27651" name="Content Placeholder 2"/>
          <p:cNvSpPr>
            <a:spLocks noGrp="1"/>
          </p:cNvSpPr>
          <p:nvPr>
            <p:ph idx="4294967295"/>
          </p:nvPr>
        </p:nvSpPr>
        <p:spPr>
          <a:xfrm>
            <a:off x="228600" y="1295400"/>
            <a:ext cx="8763000" cy="4953000"/>
          </a:xfrm>
        </p:spPr>
        <p:txBody>
          <a:bodyPr/>
          <a:lstStyle/>
          <a:p>
            <a:pPr eaLnBrk="1" hangingPunct="1">
              <a:buFont typeface="Arial" charset="0"/>
              <a:buNone/>
            </a:pPr>
            <a:endParaRPr lang="en-US" sz="1100" smtClean="0"/>
          </a:p>
          <a:p>
            <a:pPr eaLnBrk="1" hangingPunct="1"/>
            <a:r>
              <a:rPr lang="en-US" sz="2200" smtClean="0"/>
              <a:t>Goal – statewide GIS point file of addresses in NTIA-designated rural census blocks (2+ sq mi)</a:t>
            </a:r>
          </a:p>
          <a:p>
            <a:pPr eaLnBrk="1" hangingPunct="1"/>
            <a:endParaRPr lang="en-US" sz="1600" smtClean="0"/>
          </a:p>
          <a:p>
            <a:pPr eaLnBrk="1" hangingPunct="1"/>
            <a:r>
              <a:rPr lang="en-US" sz="2200" smtClean="0"/>
              <a:t>Currently ~40,000 households in rural blocks (Census 2010)</a:t>
            </a:r>
          </a:p>
          <a:p>
            <a:pPr eaLnBrk="1" hangingPunct="1"/>
            <a:endParaRPr lang="en-US" sz="1600" smtClean="0"/>
          </a:p>
          <a:p>
            <a:pPr eaLnBrk="1" hangingPunct="1"/>
            <a:r>
              <a:rPr lang="en-US" sz="2200" smtClean="0"/>
              <a:t>Existing datasets either incomplete, or unavailable to the public</a:t>
            </a:r>
          </a:p>
          <a:p>
            <a:pPr eaLnBrk="1" hangingPunct="1"/>
            <a:endParaRPr lang="en-US" sz="1600" smtClean="0"/>
          </a:p>
          <a:p>
            <a:pPr eaLnBrk="1" hangingPunct="1"/>
            <a:r>
              <a:rPr lang="en-US" sz="2200" smtClean="0"/>
              <a:t>Data collected at the RPC level and coordinated by Nashua Regional Planning Commission and UNH</a:t>
            </a:r>
          </a:p>
          <a:p>
            <a:pPr eaLnBrk="1" hangingPunct="1">
              <a:buFont typeface="Arial" charset="0"/>
              <a:buNone/>
            </a:pPr>
            <a:endParaRPr lang="en-US" sz="2800" smtClean="0"/>
          </a:p>
        </p:txBody>
      </p:sp>
      <p:sp>
        <p:nvSpPr>
          <p:cNvPr id="27652"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fontScale="90000"/>
          </a:bodyPr>
          <a:lstStyle/>
          <a:p>
            <a:pPr eaLnBrk="1" hangingPunct="1">
              <a:defRPr/>
            </a:pPr>
            <a:r>
              <a:rPr lang="en-US" sz="4000" dirty="0" smtClean="0">
                <a:solidFill>
                  <a:srgbClr val="F2F2F2"/>
                </a:solidFill>
                <a:latin typeface="Candara" pitchFamily="34" charset="0"/>
                <a:cs typeface="Arial" charset="0"/>
              </a:rPr>
              <a:t>Broadband Funding – American Recovery and Reinvestment Act of 2009</a:t>
            </a:r>
          </a:p>
        </p:txBody>
      </p:sp>
      <p:sp>
        <p:nvSpPr>
          <p:cNvPr id="9219" name="Content Placeholder 2"/>
          <p:cNvSpPr>
            <a:spLocks noGrp="1"/>
          </p:cNvSpPr>
          <p:nvPr>
            <p:ph idx="4294967295"/>
          </p:nvPr>
        </p:nvSpPr>
        <p:spPr>
          <a:xfrm>
            <a:off x="228600" y="1447800"/>
            <a:ext cx="8763000" cy="5181600"/>
          </a:xfrm>
        </p:spPr>
        <p:txBody>
          <a:bodyPr/>
          <a:lstStyle/>
          <a:p>
            <a:pPr eaLnBrk="1" hangingPunct="1">
              <a:buFontTx/>
              <a:buNone/>
            </a:pPr>
            <a:r>
              <a:rPr lang="en-US" sz="2200" smtClean="0"/>
              <a:t>The Recovery Act appropriated $7.2 billion and directed the Department of Agriculture's Rural Utilities Service (RUS) and the Department of Commerce's National Telecommunications and Information Administration (NTIA) to expand broadband access to unserved and underserved communities across the U.S. in order to increase jobs, spur investments in technology and infrastructure, and provide long-term economic benefits. </a:t>
            </a:r>
            <a:r>
              <a:rPr lang="en-US" sz="2400" smtClean="0"/>
              <a:t> </a:t>
            </a:r>
            <a:br>
              <a:rPr lang="en-US" sz="2400" smtClean="0"/>
            </a:br>
            <a:endParaRPr lang="en-US" sz="1600" smtClean="0"/>
          </a:p>
          <a:p>
            <a:pPr eaLnBrk="1" hangingPunct="1">
              <a:buFontTx/>
              <a:buNone/>
            </a:pPr>
            <a:r>
              <a:rPr lang="en-US" sz="2200" smtClean="0"/>
              <a:t>The result:</a:t>
            </a:r>
          </a:p>
          <a:p>
            <a:pPr eaLnBrk="1" hangingPunct="1">
              <a:buFontTx/>
              <a:buAutoNum type="arabicPeriod"/>
            </a:pPr>
            <a:r>
              <a:rPr lang="en-US" sz="2200" smtClean="0"/>
              <a:t>RUS Broadband Initiatives Program (</a:t>
            </a:r>
            <a:r>
              <a:rPr lang="en-US" sz="2200" b="1" smtClean="0"/>
              <a:t>BIP</a:t>
            </a:r>
            <a:r>
              <a:rPr lang="en-US" sz="2200" smtClean="0"/>
              <a:t>) – loans/grants for broadband infrastructure projects in rural areas;</a:t>
            </a:r>
          </a:p>
          <a:p>
            <a:pPr eaLnBrk="1" hangingPunct="1">
              <a:buFontTx/>
              <a:buAutoNum type="arabicPeriod"/>
            </a:pPr>
            <a:r>
              <a:rPr lang="en-US" sz="2200" smtClean="0"/>
              <a:t>NTIA Broadband Technology Opportunities Program (</a:t>
            </a:r>
            <a:r>
              <a:rPr lang="en-US" sz="2200" b="1" smtClean="0"/>
              <a:t>BTOP</a:t>
            </a:r>
            <a:r>
              <a:rPr lang="en-US" sz="2200" smtClean="0"/>
              <a:t>) – grants to fund broadband infrastructure, public computer centers and sustainable broadband adoption projects. </a:t>
            </a:r>
          </a:p>
        </p:txBody>
      </p:sp>
      <p:sp>
        <p:nvSpPr>
          <p:cNvPr id="9220" name="Content Placeholder 2"/>
          <p:cNvSpPr>
            <a:spLocks/>
          </p:cNvSpPr>
          <p:nvPr/>
        </p:nvSpPr>
        <p:spPr bwMode="auto">
          <a:xfrm>
            <a:off x="228600" y="1600200"/>
            <a:ext cx="8915400" cy="5181600"/>
          </a:xfrm>
          <a:prstGeom prst="rect">
            <a:avLst/>
          </a:prstGeom>
          <a:noFill/>
          <a:ln w="9525">
            <a:noFill/>
            <a:miter lim="800000"/>
            <a:headEnd/>
            <a:tailEnd/>
          </a:ln>
        </p:spPr>
        <p:txBody>
          <a:bodyPr/>
          <a:lstStyle/>
          <a:p>
            <a:pPr marL="342900" indent="-342900"/>
            <a:endParaRPr lang="en-US" sz="2200">
              <a:latin typeface="Candara" pitchFamily="34" charset="0"/>
            </a:endParaRPr>
          </a:p>
        </p:txBody>
      </p:sp>
      <p:sp>
        <p:nvSpPr>
          <p:cNvPr id="9221"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66800"/>
          </a:xfrm>
          <a:solidFill>
            <a:schemeClr val="accent1">
              <a:lumMod val="75000"/>
            </a:schemeClr>
          </a:solidFill>
        </p:spPr>
        <p:txBody>
          <a:bodyPr>
            <a:normAutofit/>
          </a:bodyPr>
          <a:lstStyle/>
          <a:p>
            <a:pPr eaLnBrk="1" hangingPunct="1">
              <a:defRPr/>
            </a:pPr>
            <a:r>
              <a:rPr lang="en-US" sz="3600" smtClean="0">
                <a:solidFill>
                  <a:srgbClr val="F2F2F2"/>
                </a:solidFill>
                <a:latin typeface="Candara" pitchFamily="34" charset="0"/>
                <a:cs typeface="Arial" charset="0"/>
              </a:rPr>
              <a:t>Rural Addressing - Tasks</a:t>
            </a:r>
          </a:p>
        </p:txBody>
      </p:sp>
      <p:graphicFrame>
        <p:nvGraphicFramePr>
          <p:cNvPr id="5" name="Diagram 4"/>
          <p:cNvGraphicFramePr/>
          <p:nvPr/>
        </p:nvGraphicFramePr>
        <p:xfrm>
          <a:off x="228600" y="1397000"/>
          <a:ext cx="86106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6"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smtClean="0">
                <a:solidFill>
                  <a:srgbClr val="F2F2F2"/>
                </a:solidFill>
                <a:latin typeface="Candara" pitchFamily="34" charset="0"/>
                <a:cs typeface="Arial" charset="0"/>
              </a:rPr>
              <a:t>Rural Addressing - Benefits</a:t>
            </a:r>
          </a:p>
        </p:txBody>
      </p:sp>
      <p:sp>
        <p:nvSpPr>
          <p:cNvPr id="29699" name="Content Placeholder 2"/>
          <p:cNvSpPr>
            <a:spLocks noGrp="1"/>
          </p:cNvSpPr>
          <p:nvPr>
            <p:ph idx="4294967295"/>
          </p:nvPr>
        </p:nvSpPr>
        <p:spPr>
          <a:xfrm>
            <a:off x="228600" y="1371600"/>
            <a:ext cx="8763000" cy="5181600"/>
          </a:xfrm>
        </p:spPr>
        <p:txBody>
          <a:bodyPr/>
          <a:lstStyle/>
          <a:p>
            <a:pPr eaLnBrk="1" hangingPunct="1">
              <a:buFont typeface="Arial" charset="0"/>
              <a:buNone/>
            </a:pPr>
            <a:endParaRPr lang="en-US" sz="1100" smtClean="0"/>
          </a:p>
          <a:p>
            <a:pPr eaLnBrk="1" hangingPunct="1"/>
            <a:r>
              <a:rPr lang="en-US" sz="2200" smtClean="0"/>
              <a:t>Contribution to broadband efforts</a:t>
            </a:r>
          </a:p>
          <a:p>
            <a:pPr lvl="1" eaLnBrk="1" hangingPunct="1"/>
            <a:r>
              <a:rPr lang="en-US" sz="2200" smtClean="0"/>
              <a:t>Crowdsourcing to help verify</a:t>
            </a:r>
          </a:p>
          <a:p>
            <a:pPr lvl="1" eaLnBrk="1" hangingPunct="1"/>
            <a:r>
              <a:rPr lang="en-US" sz="2200" smtClean="0"/>
              <a:t>Ability to identify service areas and those in need</a:t>
            </a:r>
            <a:br>
              <a:rPr lang="en-US" sz="2200" smtClean="0"/>
            </a:br>
            <a:endParaRPr lang="en-US" sz="1600" smtClean="0"/>
          </a:p>
          <a:p>
            <a:pPr eaLnBrk="1" hangingPunct="1"/>
            <a:r>
              <a:rPr lang="en-US" sz="2200" smtClean="0"/>
              <a:t>Leads to a complete statewide layer (rural and urban) available to the public</a:t>
            </a:r>
            <a:br>
              <a:rPr lang="en-US" sz="2200" smtClean="0"/>
            </a:br>
            <a:endParaRPr lang="en-US" sz="1600" smtClean="0"/>
          </a:p>
          <a:p>
            <a:pPr eaLnBrk="1" hangingPunct="1"/>
            <a:r>
              <a:rPr lang="en-US" sz="2200" smtClean="0"/>
              <a:t>Volunteer component</a:t>
            </a:r>
          </a:p>
          <a:p>
            <a:pPr lvl="1" eaLnBrk="1" hangingPunct="1"/>
            <a:r>
              <a:rPr lang="en-US" sz="2200" smtClean="0"/>
              <a:t>Community buy-in and involvement</a:t>
            </a:r>
          </a:p>
          <a:p>
            <a:pPr lvl="1" eaLnBrk="1" hangingPunct="1"/>
            <a:r>
              <a:rPr lang="en-US" sz="2200" smtClean="0"/>
              <a:t>GPS training opportunities for underserved areas</a:t>
            </a:r>
          </a:p>
          <a:p>
            <a:pPr eaLnBrk="1" hangingPunct="1">
              <a:buFont typeface="Arial" charset="0"/>
              <a:buNone/>
            </a:pPr>
            <a:endParaRPr lang="en-US" smtClean="0"/>
          </a:p>
        </p:txBody>
      </p:sp>
      <p:sp>
        <p:nvSpPr>
          <p:cNvPr id="29700"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1"/>
          <p:cNvSpPr>
            <a:spLocks noGrp="1"/>
          </p:cNvSpPr>
          <p:nvPr>
            <p:ph type="ftr" sz="quarter" idx="11"/>
          </p:nvPr>
        </p:nvSpPr>
        <p:spPr bwMode="auto">
          <a:noFill/>
          <a:ln>
            <a:miter lim="800000"/>
            <a:headEnd/>
            <a:tailEnd/>
          </a:ln>
        </p:spPr>
        <p:txBody>
          <a:bodyPr/>
          <a:lstStyle/>
          <a:p>
            <a:endParaRPr lang="en-US" smtClean="0"/>
          </a:p>
          <a:p>
            <a:r>
              <a:rPr lang="en-US" smtClean="0"/>
              <a:t>www.iwantbroadbandnh.org</a:t>
            </a:r>
          </a:p>
        </p:txBody>
      </p:sp>
      <p:sp>
        <p:nvSpPr>
          <p:cNvPr id="3" name="Rectangle 2"/>
          <p:cNvSpPr/>
          <p:nvPr/>
        </p:nvSpPr>
        <p:spPr>
          <a:xfrm>
            <a:off x="609600" y="2381250"/>
            <a:ext cx="7924800" cy="2800350"/>
          </a:xfrm>
          <a:prstGeom prst="rect">
            <a:avLst/>
          </a:prstGeom>
        </p:spPr>
        <p:txBody>
          <a:bodyPr>
            <a:spAutoFit/>
          </a:bodyPr>
          <a:lstStyle/>
          <a:p>
            <a:pPr algn="ctr">
              <a:defRPr/>
            </a:pPr>
            <a:r>
              <a:rPr lang="en-US" sz="2200" b="1" dirty="0">
                <a:latin typeface="+mn-lt"/>
                <a:cs typeface="Arial" charset="0"/>
              </a:rPr>
              <a:t>Fay Rubin, </a:t>
            </a:r>
            <a:r>
              <a:rPr lang="en-US" sz="2200" b="1" i="1" dirty="0">
                <a:latin typeface="+mn-lt"/>
                <a:cs typeface="Arial" charset="0"/>
              </a:rPr>
              <a:t>Project Director</a:t>
            </a:r>
          </a:p>
          <a:p>
            <a:pPr algn="ctr">
              <a:defRPr/>
            </a:pPr>
            <a:r>
              <a:rPr lang="en-US" sz="2200" dirty="0">
                <a:latin typeface="+mn-lt"/>
                <a:cs typeface="Arial" charset="0"/>
              </a:rPr>
              <a:t>University of New Hampshire	</a:t>
            </a:r>
          </a:p>
          <a:p>
            <a:pPr algn="ctr">
              <a:defRPr/>
            </a:pPr>
            <a:r>
              <a:rPr lang="en-US" sz="2200" dirty="0">
                <a:latin typeface="+mn-lt"/>
                <a:cs typeface="Arial" charset="0"/>
                <a:hlinkClick r:id="rId2"/>
              </a:rPr>
              <a:t>fay.rubin@unh.edu</a:t>
            </a:r>
          </a:p>
          <a:p>
            <a:pPr algn="ctr">
              <a:defRPr/>
            </a:pPr>
            <a:r>
              <a:rPr lang="en-US" sz="2200" dirty="0">
                <a:latin typeface="+mn-lt"/>
                <a:cs typeface="Arial" charset="0"/>
                <a:hlinkClick r:id="rId2"/>
              </a:rPr>
              <a:t/>
            </a:r>
            <a:br>
              <a:rPr lang="en-US" sz="2200" dirty="0">
                <a:latin typeface="+mn-lt"/>
                <a:cs typeface="Arial" charset="0"/>
                <a:hlinkClick r:id="rId2"/>
              </a:rPr>
            </a:br>
            <a:endParaRPr lang="en-US" sz="2200" dirty="0">
              <a:latin typeface="+mn-lt"/>
              <a:cs typeface="Arial" charset="0"/>
              <a:hlinkClick r:id="rId2"/>
            </a:endParaRPr>
          </a:p>
          <a:p>
            <a:pPr algn="ctr">
              <a:defRPr/>
            </a:pPr>
            <a:r>
              <a:rPr lang="en-US" sz="2200" b="1" dirty="0">
                <a:latin typeface="+mn-lt"/>
                <a:cs typeface="Arial" charset="0"/>
              </a:rPr>
              <a:t>Michael Blair, </a:t>
            </a:r>
            <a:r>
              <a:rPr lang="en-US" sz="2200" b="1" i="1" dirty="0">
                <a:latin typeface="+mn-lt"/>
                <a:cs typeface="Arial" charset="0"/>
              </a:rPr>
              <a:t>Project Coordinator</a:t>
            </a:r>
            <a:r>
              <a:rPr lang="en-US" sz="2200" dirty="0">
                <a:latin typeface="+mn-lt"/>
                <a:cs typeface="Arial" charset="0"/>
              </a:rPr>
              <a:t/>
            </a:r>
            <a:br>
              <a:rPr lang="en-US" sz="2200" dirty="0">
                <a:latin typeface="+mn-lt"/>
                <a:cs typeface="Arial" charset="0"/>
              </a:rPr>
            </a:br>
            <a:r>
              <a:rPr lang="en-US" sz="2200" dirty="0">
                <a:latin typeface="+mn-lt"/>
                <a:cs typeface="Arial" charset="0"/>
              </a:rPr>
              <a:t>University of New Hampshire</a:t>
            </a:r>
          </a:p>
          <a:p>
            <a:pPr algn="ctr">
              <a:defRPr/>
            </a:pPr>
            <a:r>
              <a:rPr lang="en-US" sz="2200" dirty="0">
                <a:latin typeface="+mn-lt"/>
                <a:cs typeface="Arial" charset="0"/>
                <a:hlinkClick r:id="rId3"/>
              </a:rPr>
              <a:t>michael.blair@unh.edu</a:t>
            </a:r>
            <a:r>
              <a:rPr lang="en-US" sz="2200" dirty="0">
                <a:latin typeface="+mn-lt"/>
                <a:cs typeface="Arial" charset="0"/>
              </a:rPr>
              <a:t> </a:t>
            </a:r>
          </a:p>
        </p:txBody>
      </p:sp>
      <p:sp>
        <p:nvSpPr>
          <p:cNvPr id="4"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0" y="2895600"/>
            <a:ext cx="5334000" cy="1736725"/>
          </a:xfrm>
          <a:prstGeom prst="rect">
            <a:avLst/>
          </a:prstGeom>
          <a:noFill/>
          <a:ln w="9525">
            <a:noFill/>
            <a:miter lim="800000"/>
            <a:headEnd/>
            <a:tailEnd/>
          </a:ln>
        </p:spPr>
        <p:txBody>
          <a:bodyPr>
            <a:spAutoFit/>
          </a:bodyPr>
          <a:lstStyle/>
          <a:p>
            <a:pPr algn="ctr"/>
            <a:r>
              <a:rPr lang="en-US" sz="5400" i="1">
                <a:latin typeface="Calibri" pitchFamily="34" charset="0"/>
              </a:rPr>
              <a:t>Program Overview</a:t>
            </a:r>
          </a:p>
        </p:txBody>
      </p:sp>
      <p:pic>
        <p:nvPicPr>
          <p:cNvPr id="10243" name="Picture 6"/>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10244"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pic>
        <p:nvPicPr>
          <p:cNvPr id="10245" name="Picture 5" descr="BMPP_LOGO_112011.png"/>
          <p:cNvPicPr>
            <a:picLocks noChangeAspect="1"/>
          </p:cNvPicPr>
          <p:nvPr/>
        </p:nvPicPr>
        <p:blipFill>
          <a:blip r:embed="rId4" cstate="print"/>
          <a:srcRect/>
          <a:stretch>
            <a:fillRect/>
          </a:stretch>
        </p:blipFill>
        <p:spPr bwMode="auto">
          <a:xfrm>
            <a:off x="228600" y="457200"/>
            <a:ext cx="6858000" cy="234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NHBMPP – Data Availability</a:t>
            </a:r>
          </a:p>
        </p:txBody>
      </p:sp>
      <p:sp>
        <p:nvSpPr>
          <p:cNvPr id="11267" name="Content Placeholder 2"/>
          <p:cNvSpPr>
            <a:spLocks noGrp="1"/>
          </p:cNvSpPr>
          <p:nvPr>
            <p:ph idx="4294967295"/>
          </p:nvPr>
        </p:nvSpPr>
        <p:spPr>
          <a:xfrm>
            <a:off x="228600" y="1219200"/>
            <a:ext cx="8763000" cy="2286000"/>
          </a:xfrm>
        </p:spPr>
        <p:txBody>
          <a:bodyPr/>
          <a:lstStyle/>
          <a:p>
            <a:pPr eaLnBrk="1" hangingPunct="1">
              <a:buFont typeface="Arial" charset="0"/>
              <a:buNone/>
            </a:pPr>
            <a:endParaRPr lang="en-US" sz="1100" smtClean="0"/>
          </a:p>
          <a:p>
            <a:pPr eaLnBrk="1" hangingPunct="1"/>
            <a:endParaRPr lang="en-US" sz="2800" smtClean="0"/>
          </a:p>
          <a:p>
            <a:pPr eaLnBrk="1" hangingPunct="1">
              <a:buFont typeface="Arial" charset="0"/>
              <a:buNone/>
            </a:pPr>
            <a:endParaRPr lang="en-US" sz="2800" smtClean="0"/>
          </a:p>
        </p:txBody>
      </p:sp>
      <p:sp>
        <p:nvSpPr>
          <p:cNvPr id="11268" name="Content Placeholder 2"/>
          <p:cNvSpPr>
            <a:spLocks/>
          </p:cNvSpPr>
          <p:nvPr/>
        </p:nvSpPr>
        <p:spPr bwMode="auto">
          <a:xfrm>
            <a:off x="228600" y="1524000"/>
            <a:ext cx="8763000" cy="5181600"/>
          </a:xfrm>
          <a:prstGeom prst="rect">
            <a:avLst/>
          </a:prstGeom>
          <a:noFill/>
          <a:ln w="9525">
            <a:noFill/>
            <a:miter lim="800000"/>
            <a:headEnd/>
            <a:tailEnd/>
          </a:ln>
        </p:spPr>
        <p:txBody>
          <a:bodyPr/>
          <a:lstStyle/>
          <a:p>
            <a:pPr marL="342900" indent="-342900">
              <a:buFontTx/>
              <a:buChar char="•"/>
            </a:pPr>
            <a:r>
              <a:rPr lang="en-US" sz="2200" dirty="0" smtClean="0">
                <a:latin typeface="Calibri" pitchFamily="34" charset="0"/>
              </a:rPr>
              <a:t>The information developed from the NHBMPP data collection process can be found at:</a:t>
            </a:r>
          </a:p>
          <a:p>
            <a:pPr marL="800100" lvl="1" indent="-342900">
              <a:buFontTx/>
              <a:buChar char="•"/>
            </a:pPr>
            <a:r>
              <a:rPr lang="en-US" sz="2200" dirty="0" smtClean="0">
                <a:latin typeface="Calibri" pitchFamily="34" charset="0"/>
                <a:hlinkClick r:id="rId3"/>
              </a:rPr>
              <a:t>http://www.granit.unh.edu/</a:t>
            </a:r>
            <a:r>
              <a:rPr lang="en-US" sz="2200" dirty="0" smtClean="0">
                <a:latin typeface="Calibri" pitchFamily="34" charset="0"/>
              </a:rPr>
              <a:t> as downloadable GIS </a:t>
            </a:r>
            <a:r>
              <a:rPr lang="en-US" sz="2200" dirty="0" err="1" smtClean="0">
                <a:latin typeface="Calibri" pitchFamily="34" charset="0"/>
              </a:rPr>
              <a:t>shapefiles</a:t>
            </a:r>
            <a:r>
              <a:rPr lang="en-US" sz="2200" dirty="0" smtClean="0">
                <a:latin typeface="Calibri" pitchFamily="34" charset="0"/>
              </a:rPr>
              <a:t>;</a:t>
            </a:r>
          </a:p>
          <a:p>
            <a:pPr marL="800100" lvl="1" indent="-342900">
              <a:buFontTx/>
              <a:buChar char="•"/>
            </a:pPr>
            <a:r>
              <a:rPr lang="en-US" sz="2200" dirty="0" smtClean="0">
                <a:latin typeface="Calibri" pitchFamily="34" charset="0"/>
              </a:rPr>
              <a:t>Using the Interactive Map Viewer found on the program website at </a:t>
            </a:r>
            <a:r>
              <a:rPr lang="en-US" sz="2200" dirty="0" smtClean="0">
                <a:latin typeface="Calibri" pitchFamily="34" charset="0"/>
                <a:hlinkClick r:id="rId4"/>
              </a:rPr>
              <a:t>www.iwantbroadbandnh.org</a:t>
            </a:r>
            <a:r>
              <a:rPr lang="en-US" sz="2200" dirty="0" smtClean="0">
                <a:latin typeface="Calibri" pitchFamily="34" charset="0"/>
              </a:rPr>
              <a:t>, people without GIS software can query and display the various datasets;</a:t>
            </a:r>
          </a:p>
          <a:p>
            <a:pPr marL="800100" lvl="1" indent="-342900">
              <a:buFontTx/>
              <a:buChar char="•"/>
            </a:pPr>
            <a:r>
              <a:rPr lang="en-US" sz="2200" dirty="0" smtClean="0">
                <a:latin typeface="Calibri" pitchFamily="34" charset="0"/>
              </a:rPr>
              <a:t>Individual town profiles can be reviewed from the </a:t>
            </a:r>
            <a:r>
              <a:rPr lang="en-US" sz="2200" dirty="0" smtClean="0">
                <a:latin typeface="Calibri" pitchFamily="34" charset="0"/>
                <a:hlinkClick r:id="rId4"/>
              </a:rPr>
              <a:t>www.iwantbroadbandnh.org</a:t>
            </a:r>
            <a:r>
              <a:rPr lang="en-US" sz="2200" dirty="0" smtClean="0">
                <a:latin typeface="Calibri" pitchFamily="34" charset="0"/>
              </a:rPr>
              <a:t> website and selecting individual towns</a:t>
            </a:r>
          </a:p>
          <a:p>
            <a:pPr marL="800100" lvl="1" indent="-342900">
              <a:buFontTx/>
              <a:buChar char="•"/>
            </a:pPr>
            <a:r>
              <a:rPr lang="en-US" sz="2200" dirty="0" smtClean="0">
                <a:latin typeface="Calibri" pitchFamily="34" charset="0"/>
              </a:rPr>
              <a:t>Statewide maps of coverage can also be viewed on the </a:t>
            </a:r>
            <a:r>
              <a:rPr lang="en-US" sz="2200" dirty="0" smtClean="0">
                <a:latin typeface="Calibri" pitchFamily="34" charset="0"/>
                <a:hlinkClick r:id="rId4"/>
              </a:rPr>
              <a:t>www.iwantbroadbandnh.org</a:t>
            </a:r>
            <a:r>
              <a:rPr lang="en-US" sz="2200" dirty="0" smtClean="0">
                <a:latin typeface="Calibri" pitchFamily="34" charset="0"/>
              </a:rPr>
              <a:t> website</a:t>
            </a:r>
          </a:p>
          <a:p>
            <a:pPr marL="800100" lvl="1" indent="-342900">
              <a:buFontTx/>
              <a:buChar char="•"/>
            </a:pPr>
            <a:r>
              <a:rPr lang="en-US" sz="2200" dirty="0" smtClean="0">
                <a:latin typeface="Calibri" pitchFamily="34" charset="0"/>
              </a:rPr>
              <a:t>The aggregate datasets of all 56 state broadband initiatives can be viewed on the National Broadband Map, www.broadbandmap.gov</a:t>
            </a:r>
            <a:endParaRPr lang="en-US" sz="2200" dirty="0">
              <a:latin typeface="Calibri" pitchFamily="34" charset="0"/>
            </a:endParaRPr>
          </a:p>
          <a:p>
            <a:pPr marL="342900" indent="-342900"/>
            <a:r>
              <a:rPr lang="en-US" sz="1600" dirty="0">
                <a:latin typeface="Calibri" pitchFamily="34" charset="0"/>
              </a:rPr>
              <a:t> </a:t>
            </a:r>
          </a:p>
          <a:p>
            <a:pPr marL="342900" indent="-342900"/>
            <a:endParaRPr lang="en-US" sz="2200" dirty="0">
              <a:latin typeface="Candara" pitchFamily="34" charset="0"/>
            </a:endParaRPr>
          </a:p>
        </p:txBody>
      </p:sp>
      <p:sp>
        <p:nvSpPr>
          <p:cNvPr id="11269"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Broadband 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Interactive Map Viewer</a:t>
            </a:r>
          </a:p>
        </p:txBody>
      </p:sp>
      <p:sp>
        <p:nvSpPr>
          <p:cNvPr id="17414" name="Footer Placeholder 5"/>
          <p:cNvSpPr>
            <a:spLocks noGrp="1"/>
          </p:cNvSpPr>
          <p:nvPr>
            <p:ph type="ftr" sz="quarter" idx="11"/>
          </p:nvPr>
        </p:nvSpPr>
        <p:spPr bwMode="auto">
          <a:noFill/>
          <a:ln>
            <a:miter lim="800000"/>
            <a:headEnd/>
            <a:tailEnd/>
          </a:ln>
        </p:spPr>
        <p:txBody>
          <a:bodyPr/>
          <a:lstStyle/>
          <a:p>
            <a:r>
              <a:rPr lang="en-US" smtClean="0"/>
              <a:t> </a:t>
            </a:r>
          </a:p>
        </p:txBody>
      </p:sp>
      <p:pic>
        <p:nvPicPr>
          <p:cNvPr id="111618" name="Picture 2"/>
          <p:cNvPicPr>
            <a:picLocks noChangeAspect="1" noChangeArrowheads="1"/>
          </p:cNvPicPr>
          <p:nvPr/>
        </p:nvPicPr>
        <p:blipFill>
          <a:blip r:embed="rId3" cstate="print"/>
          <a:srcRect t="9843" r="7697" b="2756"/>
          <a:stretch>
            <a:fillRect/>
          </a:stretch>
        </p:blipFill>
        <p:spPr bwMode="auto">
          <a:xfrm>
            <a:off x="76200" y="1371600"/>
            <a:ext cx="89154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lstStyle/>
          <a:p>
            <a:pPr algn="ctr">
              <a:defRPr/>
            </a:pPr>
            <a:r>
              <a:rPr lang="en-US" sz="3600" dirty="0">
                <a:solidFill>
                  <a:srgbClr val="F2F2F2"/>
                </a:solidFill>
                <a:latin typeface="Candara" pitchFamily="34" charset="0"/>
                <a:ea typeface="+mj-ea"/>
                <a:cs typeface="Arial" charset="0"/>
              </a:rPr>
              <a:t>NHBMPP – Broadband Availability </a:t>
            </a:r>
          </a:p>
        </p:txBody>
      </p:sp>
      <p:grpSp>
        <p:nvGrpSpPr>
          <p:cNvPr id="18435" name="Group 18"/>
          <p:cNvGrpSpPr>
            <a:grpSpLocks/>
          </p:cNvGrpSpPr>
          <p:nvPr/>
        </p:nvGrpSpPr>
        <p:grpSpPr bwMode="auto">
          <a:xfrm>
            <a:off x="2590800" y="1946275"/>
            <a:ext cx="6248400" cy="4759325"/>
            <a:chOff x="2438400" y="1905000"/>
            <a:chExt cx="6248400" cy="4759757"/>
          </a:xfrm>
        </p:grpSpPr>
        <p:pic>
          <p:nvPicPr>
            <p:cNvPr id="18438" name="Picture 3"/>
            <p:cNvPicPr>
              <a:picLocks noChangeAspect="1" noChangeArrowheads="1"/>
            </p:cNvPicPr>
            <p:nvPr/>
          </p:nvPicPr>
          <p:blipFill>
            <a:blip r:embed="rId3" cstate="print"/>
            <a:srcRect t="16000" b="18800"/>
            <a:stretch>
              <a:fillRect/>
            </a:stretch>
          </p:blipFill>
          <p:spPr bwMode="auto">
            <a:xfrm>
              <a:off x="2438400" y="2590800"/>
              <a:ext cx="6248400" cy="4073957"/>
            </a:xfrm>
            <a:prstGeom prst="rect">
              <a:avLst/>
            </a:prstGeom>
            <a:noFill/>
            <a:ln w="9525">
              <a:noFill/>
              <a:miter lim="800000"/>
              <a:headEnd/>
              <a:tailEnd/>
            </a:ln>
          </p:spPr>
        </p:pic>
        <p:grpSp>
          <p:nvGrpSpPr>
            <p:cNvPr id="18439" name="Group 17"/>
            <p:cNvGrpSpPr>
              <a:grpSpLocks/>
            </p:cNvGrpSpPr>
            <p:nvPr/>
          </p:nvGrpSpPr>
          <p:grpSpPr bwMode="auto">
            <a:xfrm>
              <a:off x="2438400" y="1905000"/>
              <a:ext cx="6172200" cy="685800"/>
              <a:chOff x="2438400" y="1828800"/>
              <a:chExt cx="6172200" cy="685800"/>
            </a:xfrm>
          </p:grpSpPr>
          <p:pic>
            <p:nvPicPr>
              <p:cNvPr id="18440" name="Picture 11"/>
              <p:cNvPicPr>
                <a:picLocks noChangeAspect="1" noChangeArrowheads="1"/>
              </p:cNvPicPr>
              <p:nvPr/>
            </p:nvPicPr>
            <p:blipFill>
              <a:blip r:embed="rId4" cstate="print"/>
              <a:srcRect r="48148" b="66667"/>
              <a:stretch>
                <a:fillRect/>
              </a:stretch>
            </p:blipFill>
            <p:spPr bwMode="auto">
              <a:xfrm>
                <a:off x="2438400" y="1828800"/>
                <a:ext cx="3200400" cy="228600"/>
              </a:xfrm>
              <a:prstGeom prst="rect">
                <a:avLst/>
              </a:prstGeom>
              <a:noFill/>
              <a:ln w="9525">
                <a:noFill/>
                <a:miter lim="800000"/>
                <a:headEnd/>
                <a:tailEnd/>
              </a:ln>
            </p:spPr>
          </p:pic>
          <p:pic>
            <p:nvPicPr>
              <p:cNvPr id="18441" name="Picture 11"/>
              <p:cNvPicPr>
                <a:picLocks noChangeAspect="1" noChangeArrowheads="1"/>
              </p:cNvPicPr>
              <p:nvPr/>
            </p:nvPicPr>
            <p:blipFill>
              <a:blip r:embed="rId4" cstate="print"/>
              <a:srcRect t="33333"/>
              <a:stretch>
                <a:fillRect/>
              </a:stretch>
            </p:blipFill>
            <p:spPr bwMode="auto">
              <a:xfrm>
                <a:off x="2438400" y="2057400"/>
                <a:ext cx="6172200" cy="457200"/>
              </a:xfrm>
              <a:prstGeom prst="rect">
                <a:avLst/>
              </a:prstGeom>
              <a:noFill/>
              <a:ln w="9525">
                <a:noFill/>
                <a:miter lim="800000"/>
                <a:headEnd/>
                <a:tailEnd/>
              </a:ln>
            </p:spPr>
          </p:pic>
        </p:grpSp>
      </p:grpSp>
      <p:pic>
        <p:nvPicPr>
          <p:cNvPr id="18436" name="Picture 12"/>
          <p:cNvPicPr>
            <a:picLocks noChangeAspect="1" noChangeArrowheads="1"/>
          </p:cNvPicPr>
          <p:nvPr/>
        </p:nvPicPr>
        <p:blipFill>
          <a:blip r:embed="rId5" cstate="print"/>
          <a:srcRect l="2638" r="70969" b="3307"/>
          <a:stretch>
            <a:fillRect/>
          </a:stretch>
        </p:blipFill>
        <p:spPr bwMode="auto">
          <a:xfrm>
            <a:off x="152400" y="1905000"/>
            <a:ext cx="2286000" cy="4953000"/>
          </a:xfrm>
          <a:prstGeom prst="rect">
            <a:avLst/>
          </a:prstGeom>
          <a:noFill/>
          <a:ln w="9525">
            <a:noFill/>
            <a:miter lim="800000"/>
            <a:headEnd/>
            <a:tailEnd/>
          </a:ln>
        </p:spPr>
      </p:pic>
      <p:sp>
        <p:nvSpPr>
          <p:cNvPr id="21" name="TextBox 20"/>
          <p:cNvSpPr txBox="1"/>
          <p:nvPr/>
        </p:nvSpPr>
        <p:spPr>
          <a:xfrm>
            <a:off x="152400" y="1322388"/>
            <a:ext cx="8534400" cy="430212"/>
          </a:xfrm>
          <a:prstGeom prst="rect">
            <a:avLst/>
          </a:prstGeom>
          <a:noFill/>
        </p:spPr>
        <p:txBody>
          <a:bodyPr>
            <a:spAutoFit/>
          </a:bodyPr>
          <a:lstStyle/>
          <a:p>
            <a:pPr>
              <a:buFont typeface="Arial" pitchFamily="34" charset="0"/>
              <a:buChar char="•"/>
              <a:defRPr/>
            </a:pPr>
            <a:r>
              <a:rPr lang="en-US" sz="2200" b="1" dirty="0">
                <a:latin typeface="+mj-lt"/>
              </a:rPr>
              <a:t>     Broadband Availability Profiles – iwantbroadbandnh.org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200400" cy="2667000"/>
          </a:xfrm>
          <a:solidFill>
            <a:schemeClr val="accent1">
              <a:lumMod val="75000"/>
            </a:schemeClr>
          </a:solidFill>
        </p:spPr>
        <p:txBody>
          <a:bodyPr>
            <a:normAutofit/>
          </a:bodyPr>
          <a:lstStyle/>
          <a:p>
            <a:pPr algn="l" eaLnBrk="1" hangingPunct="1">
              <a:defRPr/>
            </a:pPr>
            <a:r>
              <a:rPr lang="en-US" sz="3600" dirty="0" smtClean="0">
                <a:solidFill>
                  <a:srgbClr val="F2F2F2"/>
                </a:solidFill>
                <a:latin typeface="Candara" pitchFamily="34" charset="0"/>
                <a:cs typeface="Arial" charset="0"/>
              </a:rPr>
              <a:t>Broadband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September 2011 Results</a:t>
            </a:r>
          </a:p>
        </p:txBody>
      </p:sp>
      <p:sp>
        <p:nvSpPr>
          <p:cNvPr id="1028"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graphicFrame>
        <p:nvGraphicFramePr>
          <p:cNvPr id="1026" name="Object 6"/>
          <p:cNvGraphicFramePr>
            <a:graphicFrameLocks noChangeAspect="1"/>
          </p:cNvGraphicFramePr>
          <p:nvPr/>
        </p:nvGraphicFramePr>
        <p:xfrm>
          <a:off x="3581400" y="304800"/>
          <a:ext cx="4664075" cy="6035675"/>
        </p:xfrm>
        <a:graphic>
          <a:graphicData uri="http://schemas.openxmlformats.org/presentationml/2006/ole">
            <mc:AlternateContent xmlns:mc="http://schemas.openxmlformats.org/markup-compatibility/2006">
              <mc:Choice xmlns:v="urn:schemas-microsoft-com:vml" Requires="v">
                <p:oleObj spid="_x0000_s1027" name="Acrobat Document" r:id="rId4" imgW="4663409" imgH="6034916" progId="AcroExch.Document.7">
                  <p:embed/>
                </p:oleObj>
              </mc:Choice>
              <mc:Fallback>
                <p:oleObj name="Acrobat Document" r:id="rId4" imgW="4663409" imgH="6034916" progId="AcroExch.Document.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04800"/>
                        <a:ext cx="4664075" cy="6035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Broadband 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National Broadband Map</a:t>
            </a:r>
          </a:p>
        </p:txBody>
      </p:sp>
      <p:pic>
        <p:nvPicPr>
          <p:cNvPr id="17411" name="Picture 3"/>
          <p:cNvPicPr>
            <a:picLocks noChangeAspect="1" noChangeArrowheads="1"/>
          </p:cNvPicPr>
          <p:nvPr/>
        </p:nvPicPr>
        <p:blipFill>
          <a:blip r:embed="rId3" cstate="print"/>
          <a:srcRect t="8858" r="23570" b="2000"/>
          <a:stretch>
            <a:fillRect/>
          </a:stretch>
        </p:blipFill>
        <p:spPr bwMode="auto">
          <a:xfrm>
            <a:off x="2438400" y="1912938"/>
            <a:ext cx="6553200" cy="4776787"/>
          </a:xfrm>
          <a:prstGeom prst="rect">
            <a:avLst/>
          </a:prstGeom>
          <a:noFill/>
          <a:ln w="12700">
            <a:solidFill>
              <a:schemeClr val="accent1"/>
            </a:solidFill>
            <a:miter lim="800000"/>
            <a:headEnd/>
            <a:tailEnd/>
          </a:ln>
        </p:spPr>
      </p:pic>
      <p:pic>
        <p:nvPicPr>
          <p:cNvPr id="111620" name="Picture 4"/>
          <p:cNvPicPr>
            <a:picLocks noChangeAspect="1" noChangeArrowheads="1"/>
          </p:cNvPicPr>
          <p:nvPr/>
        </p:nvPicPr>
        <p:blipFill>
          <a:blip r:embed="rId4" cstate="print"/>
          <a:srcRect l="20714" t="10000" r="21429" b="36286"/>
          <a:stretch>
            <a:fillRect/>
          </a:stretch>
        </p:blipFill>
        <p:spPr bwMode="auto">
          <a:xfrm>
            <a:off x="304800" y="1600200"/>
            <a:ext cx="3282950" cy="1905000"/>
          </a:xfrm>
          <a:prstGeom prst="rect">
            <a:avLst/>
          </a:prstGeom>
          <a:noFill/>
          <a:ln w="12700">
            <a:solidFill>
              <a:schemeClr val="accent1"/>
            </a:solidFill>
            <a:miter lim="800000"/>
            <a:headEnd/>
            <a:tailEnd/>
          </a:ln>
          <a:effectLst>
            <a:outerShdw blurRad="254000" dist="101600" dir="2700000" algn="tl" rotWithShape="0">
              <a:prstClr val="black">
                <a:alpha val="40000"/>
              </a:prstClr>
            </a:outerShdw>
          </a:effectLst>
        </p:spPr>
      </p:pic>
      <p:sp>
        <p:nvSpPr>
          <p:cNvPr id="9" name="TextBox 8"/>
          <p:cNvSpPr txBox="1"/>
          <p:nvPr/>
        </p:nvSpPr>
        <p:spPr>
          <a:xfrm>
            <a:off x="228600" y="3690938"/>
            <a:ext cx="2057400" cy="2862262"/>
          </a:xfrm>
          <a:prstGeom prst="rect">
            <a:avLst/>
          </a:prstGeom>
          <a:noFill/>
        </p:spPr>
        <p:txBody>
          <a:bodyPr>
            <a:spAutoFit/>
          </a:bodyPr>
          <a:lstStyle/>
          <a:p>
            <a:pPr>
              <a:defRPr/>
            </a:pPr>
            <a:r>
              <a:rPr lang="en-US" dirty="0">
                <a:latin typeface="+mj-lt"/>
                <a:cs typeface="Arial" charset="0"/>
              </a:rPr>
              <a:t>Launched February 17</a:t>
            </a:r>
            <a:r>
              <a:rPr lang="en-US" baseline="30000" dirty="0">
                <a:latin typeface="+mj-lt"/>
                <a:cs typeface="Arial" charset="0"/>
              </a:rPr>
              <a:t>th</a:t>
            </a:r>
            <a:r>
              <a:rPr lang="en-US" dirty="0">
                <a:latin typeface="+mj-lt"/>
                <a:cs typeface="Arial" charset="0"/>
              </a:rPr>
              <a:t>, 2011 by NTIA in collaboration with the FCC, and in partnership with the 50 states, five territories and the District of Columbia broadband mapping programs</a:t>
            </a:r>
          </a:p>
        </p:txBody>
      </p:sp>
      <p:sp>
        <p:nvSpPr>
          <p:cNvPr id="17414" name="Footer Placeholder 5"/>
          <p:cNvSpPr>
            <a:spLocks noGrp="1"/>
          </p:cNvSpPr>
          <p:nvPr>
            <p:ph type="ftr" sz="quarter" idx="11"/>
          </p:nvPr>
        </p:nvSpPr>
        <p:spPr bwMode="auto">
          <a:noFill/>
          <a:ln>
            <a:miter lim="800000"/>
            <a:headEnd/>
            <a:tailEnd/>
          </a:ln>
        </p:spPr>
        <p:txBody>
          <a:bodyPr/>
          <a:lstStyle/>
          <a:p>
            <a:r>
              <a:rPr lang="en-US" smtClean="0"/>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a:t>
            </a:r>
          </a:p>
          <a:p>
            <a:pPr marL="457200" indent="-457200">
              <a:buFont typeface="+mj-lt"/>
              <a:buAutoNum type="arabicPeriod"/>
            </a:pPr>
            <a:r>
              <a:rPr lang="en-US" sz="2000" dirty="0" smtClean="0"/>
              <a:t>Created statewide broadband availability coverage </a:t>
            </a:r>
            <a:r>
              <a:rPr lang="en-US" sz="2000" dirty="0"/>
              <a:t>map with </a:t>
            </a:r>
            <a:r>
              <a:rPr lang="en-US" sz="2000" dirty="0" smtClean="0"/>
              <a:t>speed and technology attributes</a:t>
            </a:r>
            <a:endParaRPr lang="en-US" sz="2000" dirty="0"/>
          </a:p>
          <a:p>
            <a:pPr marL="457200" lvl="0" indent="-457200">
              <a:buFont typeface="+mj-lt"/>
              <a:buAutoNum type="arabicPeriod"/>
            </a:pPr>
            <a:r>
              <a:rPr lang="en-US" sz="2000" dirty="0" smtClean="0"/>
              <a:t>The coverage data is managed </a:t>
            </a:r>
            <a:r>
              <a:rPr lang="en-US" sz="2000" dirty="0"/>
              <a:t>and updated </a:t>
            </a:r>
            <a:r>
              <a:rPr lang="en-US" sz="2000" dirty="0" smtClean="0"/>
              <a:t>every 6 months starting in January of 2010 </a:t>
            </a:r>
            <a:endParaRPr lang="en-US" sz="2000" dirty="0"/>
          </a:p>
          <a:p>
            <a:pPr marL="457200" lvl="0" indent="-457200">
              <a:buFont typeface="+mj-lt"/>
              <a:buAutoNum type="arabicPeriod"/>
            </a:pPr>
            <a:r>
              <a:rPr lang="en-US" sz="2000" dirty="0" smtClean="0"/>
              <a:t>Through the program a strong relationship </a:t>
            </a:r>
            <a:r>
              <a:rPr lang="en-US" sz="2000" dirty="0"/>
              <a:t>with </a:t>
            </a:r>
            <a:r>
              <a:rPr lang="en-US" sz="2000" dirty="0" smtClean="0"/>
              <a:t>internet service providers has been created</a:t>
            </a:r>
            <a:endParaRPr lang="en-US" sz="2000" dirty="0"/>
          </a:p>
          <a:p>
            <a:pPr marL="457200" lvl="0" indent="-457200">
              <a:buFont typeface="+mj-lt"/>
              <a:buAutoNum type="arabicPeriod"/>
            </a:pPr>
            <a:r>
              <a:rPr lang="en-US" sz="2000" dirty="0" smtClean="0"/>
              <a:t>The program has extensively used GIS technology to map the service as well as conduct various spatial analyses</a:t>
            </a:r>
            <a:endParaRPr lang="en-US" sz="2000" dirty="0"/>
          </a:p>
          <a:p>
            <a:pPr marL="457200" lvl="0" indent="-457200">
              <a:buFont typeface="+mj-lt"/>
              <a:buAutoNum type="arabicPeriod"/>
            </a:pPr>
            <a:r>
              <a:rPr lang="en-US" sz="2000" dirty="0" smtClean="0"/>
              <a:t>Areas of the state which are </a:t>
            </a:r>
            <a:r>
              <a:rPr lang="en-US" sz="2000" dirty="0" err="1" smtClean="0"/>
              <a:t>unserved</a:t>
            </a:r>
            <a:r>
              <a:rPr lang="en-US" sz="2000" dirty="0" smtClean="0"/>
              <a:t> have been exposed</a:t>
            </a:r>
            <a:endParaRPr lang="en-US" sz="2000" dirty="0"/>
          </a:p>
          <a:p>
            <a:pPr marL="457200" lvl="0" indent="-457200">
              <a:buFont typeface="+mj-lt"/>
              <a:buAutoNum type="arabicPeriod"/>
            </a:pPr>
            <a:r>
              <a:rPr lang="en-US" sz="2000" dirty="0" smtClean="0"/>
              <a:t>Using various data sources, including the service areas, measurement of underserved areas can be conducted</a:t>
            </a:r>
            <a:endParaRPr lang="en-US" sz="2000" dirty="0"/>
          </a:p>
          <a:p>
            <a:pPr marL="457200" lvl="0" indent="-457200">
              <a:buFont typeface="+mj-lt"/>
              <a:buAutoNum type="arabicPeriod"/>
            </a:pPr>
            <a:r>
              <a:rPr lang="en-US" sz="2000" dirty="0" smtClean="0"/>
              <a:t>Built </a:t>
            </a:r>
            <a:r>
              <a:rPr lang="en-US" sz="2000" dirty="0"/>
              <a:t>a broadband community </a:t>
            </a:r>
            <a:r>
              <a:rPr lang="en-US" sz="2000" dirty="0" smtClean="0"/>
              <a:t>by encouraging </a:t>
            </a:r>
            <a:r>
              <a:rPr lang="en-US" sz="2000" dirty="0"/>
              <a:t>public engagement </a:t>
            </a:r>
            <a:r>
              <a:rPr lang="en-US" sz="2000" dirty="0" smtClean="0"/>
              <a:t>in </a:t>
            </a:r>
            <a:r>
              <a:rPr lang="en-US" sz="2000" dirty="0"/>
              <a:t>the </a:t>
            </a:r>
            <a:r>
              <a:rPr lang="en-US" sz="2000" dirty="0" smtClean="0"/>
              <a:t>issues revolving broadband availability</a:t>
            </a:r>
            <a:endParaRPr lang="en-US" sz="2000" dirty="0"/>
          </a:p>
          <a:p>
            <a:pPr marL="457200" lvl="0" indent="-457200">
              <a:buFont typeface="+mj-lt"/>
              <a:buAutoNum type="arabicPeriod"/>
            </a:pPr>
            <a:r>
              <a:rPr lang="en-US" sz="2000" dirty="0" smtClean="0"/>
              <a:t>Previous broadband mapping efforts focused on Town and/or Census tract </a:t>
            </a:r>
            <a:r>
              <a:rPr lang="en-US" sz="2000" dirty="0"/>
              <a:t>level mapping </a:t>
            </a:r>
            <a:r>
              <a:rPr lang="en-US" sz="2000" dirty="0" smtClean="0"/>
              <a:t>versus Census blocks making it impossible to identify “gaps” in service</a:t>
            </a:r>
            <a:endParaRPr lang="en-US" sz="2000" dirty="0"/>
          </a:p>
          <a:p>
            <a:pPr marL="342900" indent="-342900" eaLnBrk="0" hangingPunct="0">
              <a:spcBef>
                <a:spcPct val="20000"/>
              </a:spcBef>
              <a:buFont typeface="Arial" charset="0"/>
              <a:buChar char="•"/>
            </a:pPr>
            <a:endParaRPr lang="en-US" sz="2000" dirty="0">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1904</TotalTime>
  <Words>1372</Words>
  <Application>Microsoft Office PowerPoint</Application>
  <PresentationFormat>On-screen Show (4:3)</PresentationFormat>
  <Paragraphs>171</Paragraphs>
  <Slides>22</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Office Theme</vt:lpstr>
      <vt:lpstr>Acrobat Document</vt:lpstr>
      <vt:lpstr>NH STATE BROADBAND INITIATIVE</vt:lpstr>
      <vt:lpstr>Broadband Funding – American Recovery and Reinvestment Act of 2009</vt:lpstr>
      <vt:lpstr>PowerPoint Presentation</vt:lpstr>
      <vt:lpstr>NHBMPP – Data Availability</vt:lpstr>
      <vt:lpstr>Broadband Availability –  Interactive Map Viewer</vt:lpstr>
      <vt:lpstr>PowerPoint Presentation</vt:lpstr>
      <vt:lpstr>Broadband  Availability –  September 2011 Results</vt:lpstr>
      <vt:lpstr>Broadband Availability –  National Broadband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Broadband Availability –  Data Validation</vt:lpstr>
      <vt:lpstr>Broadband Availability –  Supplemental Activities</vt:lpstr>
      <vt:lpstr>Community Anchor Institutions - Overview</vt:lpstr>
      <vt:lpstr>Rural Addressing - Overview</vt:lpstr>
      <vt:lpstr>Rural Addressing - Tasks</vt:lpstr>
      <vt:lpstr>Rural Addressing - Benefits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dc:creator>
  <cp:lastModifiedBy>fay</cp:lastModifiedBy>
  <cp:revision>99</cp:revision>
  <dcterms:created xsi:type="dcterms:W3CDTF">2010-11-15T15:21:37Z</dcterms:created>
  <dcterms:modified xsi:type="dcterms:W3CDTF">2012-09-06T18:09:12Z</dcterms:modified>
</cp:coreProperties>
</file>