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70" r:id="rId2"/>
    <p:sldId id="350" r:id="rId3"/>
    <p:sldId id="303" r:id="rId4"/>
    <p:sldId id="272" r:id="rId5"/>
    <p:sldId id="276" r:id="rId6"/>
    <p:sldId id="287" r:id="rId7"/>
    <p:sldId id="299" r:id="rId8"/>
    <p:sldId id="298" r:id="rId9"/>
    <p:sldId id="331" r:id="rId10"/>
    <p:sldId id="333" r:id="rId11"/>
    <p:sldId id="336" r:id="rId12"/>
    <p:sldId id="286" r:id="rId13"/>
    <p:sldId id="301" r:id="rId14"/>
    <p:sldId id="314" r:id="rId15"/>
    <p:sldId id="344" r:id="rId16"/>
    <p:sldId id="346" r:id="rId17"/>
    <p:sldId id="335" r:id="rId18"/>
    <p:sldId id="345" r:id="rId19"/>
    <p:sldId id="300" r:id="rId20"/>
    <p:sldId id="279" r:id="rId21"/>
    <p:sldId id="282" r:id="rId22"/>
    <p:sldId id="284" r:id="rId23"/>
    <p:sldId id="352" r:id="rId24"/>
    <p:sldId id="351" r:id="rId25"/>
    <p:sldId id="312" r:id="rId26"/>
    <p:sldId id="305" r:id="rId27"/>
    <p:sldId id="328" r:id="rId28"/>
    <p:sldId id="308" r:id="rId29"/>
    <p:sldId id="309" r:id="rId30"/>
    <p:sldId id="257" r:id="rId31"/>
    <p:sldId id="264" r:id="rId32"/>
    <p:sldId id="273" r:id="rId33"/>
    <p:sldId id="326" r:id="rId34"/>
    <p:sldId id="353" r:id="rId3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5C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23" autoAdjust="0"/>
    <p:restoredTop sz="88871" autoAdjust="0"/>
  </p:normalViewPr>
  <p:slideViewPr>
    <p:cSldViewPr>
      <p:cViewPr varScale="1">
        <p:scale>
          <a:sx n="73" d="100"/>
          <a:sy n="73" d="100"/>
        </p:scale>
        <p:origin x="-9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broadbandnh.sr.unh.edu\J\Projects\Broadband\Presentations\BBSummit_April2011\CAI_TransTechSummary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broadbandnh.sr.unh.edu\J\Projects\Broadband\Presentations\BBSummit_April2011\CAI_ADSSummary.txt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 i="0" baseline="0">
                <a:latin typeface="Arial" pitchFamily="34" charset="0"/>
              </a:defRPr>
            </a:pPr>
            <a:r>
              <a:rPr lang="en-US" b="0" i="0" baseline="0">
                <a:latin typeface="Arial" pitchFamily="34" charset="0"/>
              </a:rPr>
              <a:t>Distribution by Type of Technology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CAI_TransTechSummary!$C$1</c:f>
              <c:strCache>
                <c:ptCount val="1"/>
                <c:pt idx="0">
                  <c:v>Count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solidFill>
                <a:schemeClr val="accent1"/>
              </a:solidFill>
            </c:spPr>
            <c:txPr>
              <a:bodyPr/>
              <a:lstStyle/>
              <a:p>
                <a:pPr>
                  <a:defRPr b="1" i="0" baseline="0">
                    <a:solidFill>
                      <a:schemeClr val="bg1"/>
                    </a:solidFill>
                    <a:latin typeface="Arial" pitchFamily="34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CAI_TransTechSummary!$B$2:$B$11</c:f>
              <c:strCache>
                <c:ptCount val="10"/>
                <c:pt idx="0">
                  <c:v>10 - Asymmetric xDSL</c:v>
                </c:pt>
                <c:pt idx="1">
                  <c:v>20 - Symmetric xDSL</c:v>
                </c:pt>
                <c:pt idx="2">
                  <c:v>30 - Other Copper Wireline</c:v>
                </c:pt>
                <c:pt idx="3">
                  <c:v>40 - Cable Modem - DOCSIS 3.0 Down</c:v>
                </c:pt>
                <c:pt idx="4">
                  <c:v>41 - Cable Modem - Other</c:v>
                </c:pt>
                <c:pt idx="5">
                  <c:v>50 -Optical Carrier/Fiber to the End User</c:v>
                </c:pt>
                <c:pt idx="6">
                  <c:v>60 - Satellite</c:v>
                </c:pt>
                <c:pt idx="7">
                  <c:v>70 - Terrestrial Fixed Wireless - Unlicensed</c:v>
                </c:pt>
                <c:pt idx="8">
                  <c:v>71 - Terrestrial Fixed Wireless - Licensed</c:v>
                </c:pt>
                <c:pt idx="9">
                  <c:v>80 - Terrestrial Mobile Wireless</c:v>
                </c:pt>
              </c:strCache>
            </c:strRef>
          </c:cat>
          <c:val>
            <c:numRef>
              <c:f>CAI_TransTechSummary!$C$2:$C$11</c:f>
              <c:numCache>
                <c:formatCode>General</c:formatCode>
                <c:ptCount val="10"/>
                <c:pt idx="0">
                  <c:v>290</c:v>
                </c:pt>
                <c:pt idx="1">
                  <c:v>44</c:v>
                </c:pt>
                <c:pt idx="2">
                  <c:v>437</c:v>
                </c:pt>
                <c:pt idx="3">
                  <c:v>51</c:v>
                </c:pt>
                <c:pt idx="4">
                  <c:v>1034</c:v>
                </c:pt>
                <c:pt idx="5">
                  <c:v>317</c:v>
                </c:pt>
                <c:pt idx="6">
                  <c:v>21</c:v>
                </c:pt>
                <c:pt idx="7">
                  <c:v>6</c:v>
                </c:pt>
                <c:pt idx="8">
                  <c:v>72</c:v>
                </c:pt>
                <c:pt idx="9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105224064"/>
        <c:axId val="105225600"/>
      </c:barChart>
      <c:catAx>
        <c:axId val="105224064"/>
        <c:scaling>
          <c:orientation val="minMax"/>
        </c:scaling>
        <c:delete val="0"/>
        <c:axPos val="l"/>
        <c:majorTickMark val="none"/>
        <c:minorTickMark val="none"/>
        <c:tickLblPos val="nextTo"/>
        <c:crossAx val="105225600"/>
        <c:crosses val="autoZero"/>
        <c:auto val="1"/>
        <c:lblAlgn val="ctr"/>
        <c:lblOffset val="100"/>
        <c:noMultiLvlLbl val="0"/>
      </c:catAx>
      <c:valAx>
        <c:axId val="105225600"/>
        <c:scaling>
          <c:orientation val="minMax"/>
        </c:scaling>
        <c:delete val="0"/>
        <c:axPos val="b"/>
        <c:majorGridlines/>
        <c:numFmt formatCode="General" sourceLinked="1"/>
        <c:majorTickMark val="none"/>
        <c:minorTickMark val="none"/>
        <c:tickLblPos val="nextTo"/>
        <c:crossAx val="105224064"/>
        <c:crosses val="autoZero"/>
        <c:crossBetween val="between"/>
      </c:valAx>
    </c:plotArea>
    <c:plotVisOnly val="1"/>
    <c:dispBlanksAs val="gap"/>
    <c:showDLblsOverMax val="0"/>
  </c:chart>
  <c:spPr>
    <a:solidFill>
      <a:schemeClr val="bg2"/>
    </a:solidFill>
    <a:ln>
      <a:solidFill>
        <a:schemeClr val="accent1"/>
      </a:solidFill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b="0" i="0" baseline="0">
                <a:latin typeface="Arial" pitchFamily="34" charset="0"/>
              </a:defRPr>
            </a:pPr>
            <a:r>
              <a:rPr lang="en-US" b="0" i="0" baseline="0">
                <a:latin typeface="Arial" pitchFamily="34" charset="0"/>
              </a:rPr>
              <a:t>Distribution of Advertised Download Speed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CAI_ADSSummary!$C$1</c:f>
              <c:strCache>
                <c:ptCount val="1"/>
                <c:pt idx="0">
                  <c:v>Count</c:v>
                </c:pt>
              </c:strCache>
            </c:strRef>
          </c:tx>
          <c:spPr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c:spPr>
          <c:invertIfNegative val="0"/>
          <c:dLbls>
            <c:spPr>
              <a:solidFill>
                <a:schemeClr val="accent1"/>
              </a:solidFill>
            </c:spPr>
            <c:txPr>
              <a:bodyPr/>
              <a:lstStyle/>
              <a:p>
                <a:pPr>
                  <a:defRPr b="1" i="0" baseline="0">
                    <a:solidFill>
                      <a:schemeClr val="bg1"/>
                    </a:solidFill>
                    <a:latin typeface="Arial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CAI_ADSSummary!$B$2:$B$11</c:f>
              <c:strCache>
                <c:ptCount val="10"/>
                <c:pt idx="0">
                  <c:v>Greater than or equal to 1 gbps</c:v>
                </c:pt>
                <c:pt idx="1">
                  <c:v>Greater than or equal to 100 mbps and less than 1 gbps</c:v>
                </c:pt>
                <c:pt idx="2">
                  <c:v>Greater than or equal to 50 mbps and less than 100 mbps</c:v>
                </c:pt>
                <c:pt idx="3">
                  <c:v>Greater than or equal to 25 mbps and less than 50 mbps</c:v>
                </c:pt>
                <c:pt idx="4">
                  <c:v>Greater than or equal to 10 mbps and less than 25 mbps</c:v>
                </c:pt>
                <c:pt idx="5">
                  <c:v>Greater than or equal to 6 mbps and less than 10 mbps</c:v>
                </c:pt>
                <c:pt idx="6">
                  <c:v>Greater than or equal to 3 mbps and less than 6 mbps</c:v>
                </c:pt>
                <c:pt idx="7">
                  <c:v>Greater than or equal to 1.5 mbps and less than 3 mbps</c:v>
                </c:pt>
                <c:pt idx="8">
                  <c:v>Greater than or equal to 768 kbps and less than 1.5 mbps</c:v>
                </c:pt>
                <c:pt idx="9">
                  <c:v>Greater than 200 kbps and less than 768 kbps</c:v>
                </c:pt>
              </c:strCache>
            </c:strRef>
          </c:cat>
          <c:val>
            <c:numRef>
              <c:f>CAI_ADSSummary!$C$2:$C$11</c:f>
              <c:numCache>
                <c:formatCode>General</c:formatCode>
                <c:ptCount val="10"/>
                <c:pt idx="0">
                  <c:v>16</c:v>
                </c:pt>
                <c:pt idx="1">
                  <c:v>58</c:v>
                </c:pt>
                <c:pt idx="2">
                  <c:v>33</c:v>
                </c:pt>
                <c:pt idx="3">
                  <c:v>104</c:v>
                </c:pt>
                <c:pt idx="4">
                  <c:v>712</c:v>
                </c:pt>
                <c:pt idx="5">
                  <c:v>455</c:v>
                </c:pt>
                <c:pt idx="6">
                  <c:v>389</c:v>
                </c:pt>
                <c:pt idx="7">
                  <c:v>351</c:v>
                </c:pt>
                <c:pt idx="8">
                  <c:v>143</c:v>
                </c:pt>
                <c:pt idx="9">
                  <c:v>21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6485504"/>
        <c:axId val="116507776"/>
      </c:barChart>
      <c:catAx>
        <c:axId val="116485504"/>
        <c:scaling>
          <c:orientation val="minMax"/>
        </c:scaling>
        <c:delete val="0"/>
        <c:axPos val="l"/>
        <c:majorTickMark val="out"/>
        <c:minorTickMark val="none"/>
        <c:tickLblPos val="nextTo"/>
        <c:crossAx val="116507776"/>
        <c:crosses val="autoZero"/>
        <c:auto val="1"/>
        <c:lblAlgn val="ctr"/>
        <c:lblOffset val="100"/>
        <c:noMultiLvlLbl val="0"/>
      </c:catAx>
      <c:valAx>
        <c:axId val="1165077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16485504"/>
        <c:crosses val="autoZero"/>
        <c:crossBetween val="between"/>
      </c:valAx>
    </c:plotArea>
    <c:plotVisOnly val="1"/>
    <c:dispBlanksAs val="gap"/>
    <c:showDLblsOverMax val="0"/>
  </c:chart>
  <c:spPr>
    <a:solidFill>
      <a:schemeClr val="bg2"/>
    </a:solidFill>
    <a:ln>
      <a:solidFill>
        <a:schemeClr val="accent1"/>
      </a:solidFill>
    </a:ln>
  </c:sp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DDA44-B5CA-40F9-995C-C7E5FD5E4E0D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9F84D9-46B8-402D-B532-6FE7E91C0908}">
      <dgm:prSet phldrT="[Text]"/>
      <dgm:spPr/>
      <dgm:t>
        <a:bodyPr/>
        <a:lstStyle/>
        <a:p>
          <a:r>
            <a:rPr lang="en-US" dirty="0" smtClean="0"/>
            <a:t>TAT</a:t>
          </a:r>
          <a:endParaRPr lang="en-US" dirty="0"/>
        </a:p>
      </dgm:t>
    </dgm:pt>
    <dgm:pt modelId="{F6BFBD59-4DAB-4F4A-B8C0-2219A3AD612D}" type="parTrans" cxnId="{C5574CF0-E3C5-4303-AD92-8C7406334A36}">
      <dgm:prSet/>
      <dgm:spPr/>
      <dgm:t>
        <a:bodyPr/>
        <a:lstStyle/>
        <a:p>
          <a:endParaRPr lang="en-US"/>
        </a:p>
      </dgm:t>
    </dgm:pt>
    <dgm:pt modelId="{5EE937D6-BDF9-4397-ADA3-C5B404AAE788}" type="sibTrans" cxnId="{C5574CF0-E3C5-4303-AD92-8C7406334A36}">
      <dgm:prSet/>
      <dgm:spPr/>
      <dgm:t>
        <a:bodyPr/>
        <a:lstStyle/>
        <a:p>
          <a:endParaRPr lang="en-US"/>
        </a:p>
      </dgm:t>
    </dgm:pt>
    <dgm:pt modelId="{C75FB702-164F-446E-8C4C-9CF96588807A}">
      <dgm:prSet phldrT="[Text]" custT="1"/>
      <dgm:spPr>
        <a:solidFill>
          <a:schemeClr val="accent2"/>
        </a:solidFill>
      </dgm:spPr>
      <dgm:t>
        <a:bodyPr/>
        <a:lstStyle/>
        <a:p>
          <a:endParaRPr lang="en-US" sz="2000" u="sng" dirty="0" smtClean="0"/>
        </a:p>
        <a:p>
          <a:r>
            <a:rPr lang="en-US" sz="2000" b="1" u="sng" dirty="0" smtClean="0"/>
            <a:t>Organizations</a:t>
          </a:r>
        </a:p>
        <a:p>
          <a:r>
            <a:rPr lang="en-US" sz="1600" dirty="0" smtClean="0"/>
            <a:t>non-profits, foundations, health care providers, etc.</a:t>
          </a:r>
        </a:p>
        <a:p>
          <a:endParaRPr lang="en-US" sz="1300" dirty="0"/>
        </a:p>
      </dgm:t>
    </dgm:pt>
    <dgm:pt modelId="{07733575-0329-4C93-AF05-42A739BDF73E}" type="parTrans" cxnId="{D63AC1F0-58AB-464C-AD60-3890021FA5BF}">
      <dgm:prSet/>
      <dgm:spPr/>
      <dgm:t>
        <a:bodyPr/>
        <a:lstStyle/>
        <a:p>
          <a:endParaRPr lang="en-US" dirty="0"/>
        </a:p>
      </dgm:t>
    </dgm:pt>
    <dgm:pt modelId="{DEE16DC8-05EF-4A5A-B5FF-280DE540ABC3}" type="sibTrans" cxnId="{D63AC1F0-58AB-464C-AD60-3890021FA5BF}">
      <dgm:prSet/>
      <dgm:spPr/>
      <dgm:t>
        <a:bodyPr/>
        <a:lstStyle/>
        <a:p>
          <a:endParaRPr lang="en-US"/>
        </a:p>
      </dgm:t>
    </dgm:pt>
    <dgm:pt modelId="{B71A4508-D88D-41A0-9B5A-CF993AB58034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2000" b="1" u="sng" dirty="0" smtClean="0"/>
            <a:t>Small</a:t>
          </a:r>
          <a:br>
            <a:rPr lang="en-US" sz="2000" b="1" u="sng" dirty="0" smtClean="0"/>
          </a:br>
          <a:r>
            <a:rPr lang="en-US" sz="2000" b="1" u="sng" dirty="0" smtClean="0"/>
            <a:t> Business</a:t>
          </a:r>
        </a:p>
        <a:p>
          <a:r>
            <a:rPr lang="en-US" sz="1800" dirty="0" smtClean="0"/>
            <a:t>agriculture, seafood, arts, and tourism</a:t>
          </a:r>
        </a:p>
        <a:p>
          <a:endParaRPr lang="en-US" sz="2000" dirty="0"/>
        </a:p>
      </dgm:t>
    </dgm:pt>
    <dgm:pt modelId="{D942832E-A313-4F18-8BF1-717826B5156E}" type="parTrans" cxnId="{17A6F06F-A3EE-440B-99ED-6DA2776B5147}">
      <dgm:prSet/>
      <dgm:spPr/>
      <dgm:t>
        <a:bodyPr/>
        <a:lstStyle/>
        <a:p>
          <a:endParaRPr lang="en-US" dirty="0"/>
        </a:p>
      </dgm:t>
    </dgm:pt>
    <dgm:pt modelId="{49AA7A21-EB16-43DE-9DD9-2112A5B23A06}" type="sibTrans" cxnId="{17A6F06F-A3EE-440B-99ED-6DA2776B5147}">
      <dgm:prSet/>
      <dgm:spPr/>
      <dgm:t>
        <a:bodyPr/>
        <a:lstStyle/>
        <a:p>
          <a:endParaRPr lang="en-US"/>
        </a:p>
      </dgm:t>
    </dgm:pt>
    <dgm:pt modelId="{8A106283-FA0D-47F1-BDA3-C9FB929CA5C8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2000" b="1" u="sng" dirty="0" smtClean="0"/>
            <a:t>Municipalities</a:t>
          </a:r>
        </a:p>
        <a:p>
          <a:r>
            <a:rPr lang="en-US" sz="1800" dirty="0" smtClean="0"/>
            <a:t>local officials, boards, and service providers</a:t>
          </a:r>
          <a:endParaRPr lang="en-US" sz="1800" dirty="0"/>
        </a:p>
      </dgm:t>
    </dgm:pt>
    <dgm:pt modelId="{154D2CA8-D24C-4100-A03C-00C52B2AD749}" type="parTrans" cxnId="{B11310DA-843A-41AB-B69E-8FDBFA176BC7}">
      <dgm:prSet/>
      <dgm:spPr/>
      <dgm:t>
        <a:bodyPr/>
        <a:lstStyle/>
        <a:p>
          <a:endParaRPr lang="en-US" dirty="0"/>
        </a:p>
      </dgm:t>
    </dgm:pt>
    <dgm:pt modelId="{5B41812C-F82F-447E-AB67-9ED89A64C08B}" type="sibTrans" cxnId="{B11310DA-843A-41AB-B69E-8FDBFA176BC7}">
      <dgm:prSet/>
      <dgm:spPr/>
      <dgm:t>
        <a:bodyPr/>
        <a:lstStyle/>
        <a:p>
          <a:endParaRPr lang="en-US"/>
        </a:p>
      </dgm:t>
    </dgm:pt>
    <dgm:pt modelId="{E9001279-FBD6-489A-B66F-E3FEF7E280FD}">
      <dgm:prSet phldrT="[Text]" custT="1"/>
      <dgm:spPr>
        <a:solidFill>
          <a:schemeClr val="accent5"/>
        </a:solidFill>
      </dgm:spPr>
      <dgm:t>
        <a:bodyPr/>
        <a:lstStyle/>
        <a:p>
          <a:r>
            <a:rPr lang="en-US" sz="2000" b="1" i="0" u="sng" dirty="0" smtClean="0"/>
            <a:t>Institutions</a:t>
          </a:r>
        </a:p>
        <a:p>
          <a:r>
            <a:rPr lang="en-US" sz="1800" dirty="0" smtClean="0"/>
            <a:t>schools, colleges, libraries, hospitals, etc.</a:t>
          </a:r>
          <a:endParaRPr lang="en-US" sz="1800" dirty="0"/>
        </a:p>
      </dgm:t>
    </dgm:pt>
    <dgm:pt modelId="{198123F7-C53F-4664-9E8C-449AC699E1DE}" type="parTrans" cxnId="{27B3E3A5-CCE5-495F-B41C-A61985A8894F}">
      <dgm:prSet/>
      <dgm:spPr/>
      <dgm:t>
        <a:bodyPr/>
        <a:lstStyle/>
        <a:p>
          <a:endParaRPr lang="en-US" dirty="0"/>
        </a:p>
      </dgm:t>
    </dgm:pt>
    <dgm:pt modelId="{1463317F-C152-4C2A-9296-CF4BC0DC63EA}" type="sibTrans" cxnId="{27B3E3A5-CCE5-495F-B41C-A61985A8894F}">
      <dgm:prSet/>
      <dgm:spPr/>
      <dgm:t>
        <a:bodyPr/>
        <a:lstStyle/>
        <a:p>
          <a:endParaRPr lang="en-US"/>
        </a:p>
      </dgm:t>
    </dgm:pt>
    <dgm:pt modelId="{7D199A3A-80AF-4745-B7FC-975F66BD2A7C}" type="pres">
      <dgm:prSet presAssocID="{242DDA44-B5CA-40F9-995C-C7E5FD5E4E0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6A999AC-BADE-495E-99AA-E1AF1C233C4A}" type="pres">
      <dgm:prSet presAssocID="{EC9F84D9-46B8-402D-B532-6FE7E91C0908}" presName="centerShape" presStyleLbl="node0" presStyleIdx="0" presStyleCnt="1" custLinFactNeighborX="616" custLinFactNeighborY="39"/>
      <dgm:spPr/>
      <dgm:t>
        <a:bodyPr/>
        <a:lstStyle/>
        <a:p>
          <a:endParaRPr lang="en-US"/>
        </a:p>
      </dgm:t>
    </dgm:pt>
    <dgm:pt modelId="{F0215A38-1D21-476E-BBE1-77873E12AFEF}" type="pres">
      <dgm:prSet presAssocID="{07733575-0329-4C93-AF05-42A739BDF73E}" presName="Name9" presStyleLbl="parChTrans1D2" presStyleIdx="0" presStyleCnt="4"/>
      <dgm:spPr/>
      <dgm:t>
        <a:bodyPr/>
        <a:lstStyle/>
        <a:p>
          <a:endParaRPr lang="en-US"/>
        </a:p>
      </dgm:t>
    </dgm:pt>
    <dgm:pt modelId="{33EA2498-23D6-446F-953C-DE8E96AD3CE2}" type="pres">
      <dgm:prSet presAssocID="{07733575-0329-4C93-AF05-42A739BDF73E}" presName="connTx" presStyleLbl="parChTrans1D2" presStyleIdx="0" presStyleCnt="4"/>
      <dgm:spPr/>
      <dgm:t>
        <a:bodyPr/>
        <a:lstStyle/>
        <a:p>
          <a:endParaRPr lang="en-US"/>
        </a:p>
      </dgm:t>
    </dgm:pt>
    <dgm:pt modelId="{283852B0-103D-4C19-BF66-EB18B0F8C81A}" type="pres">
      <dgm:prSet presAssocID="{C75FB702-164F-446E-8C4C-9CF96588807A}" presName="node" presStyleLbl="node1" presStyleIdx="0" presStyleCnt="4" custScaleX="198562" custScaleY="132956" custRadScaleRad="94362" custRadScaleInc="11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63EE3B-3818-48AC-8524-B5696A79105B}" type="pres">
      <dgm:prSet presAssocID="{D942832E-A313-4F18-8BF1-717826B5156E}" presName="Name9" presStyleLbl="parChTrans1D2" presStyleIdx="1" presStyleCnt="4"/>
      <dgm:spPr/>
      <dgm:t>
        <a:bodyPr/>
        <a:lstStyle/>
        <a:p>
          <a:endParaRPr lang="en-US"/>
        </a:p>
      </dgm:t>
    </dgm:pt>
    <dgm:pt modelId="{79C29B35-64C6-4E02-82AF-2DD5F0D629A4}" type="pres">
      <dgm:prSet presAssocID="{D942832E-A313-4F18-8BF1-717826B5156E}" presName="connTx" presStyleLbl="parChTrans1D2" presStyleIdx="1" presStyleCnt="4"/>
      <dgm:spPr/>
      <dgm:t>
        <a:bodyPr/>
        <a:lstStyle/>
        <a:p>
          <a:endParaRPr lang="en-US"/>
        </a:p>
      </dgm:t>
    </dgm:pt>
    <dgm:pt modelId="{5FEF27A0-EFDD-49E3-8059-022FFEAA285F}" type="pres">
      <dgm:prSet presAssocID="{B71A4508-D88D-41A0-9B5A-CF993AB58034}" presName="node" presStyleLbl="node1" presStyleIdx="1" presStyleCnt="4" custScaleX="199855" custScaleY="147056" custRadScaleRad="145014" custRadScaleInc="5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8A900-3F1C-45EC-874D-B6E925BC4F31}" type="pres">
      <dgm:prSet presAssocID="{154D2CA8-D24C-4100-A03C-00C52B2AD749}" presName="Name9" presStyleLbl="parChTrans1D2" presStyleIdx="2" presStyleCnt="4"/>
      <dgm:spPr/>
      <dgm:t>
        <a:bodyPr/>
        <a:lstStyle/>
        <a:p>
          <a:endParaRPr lang="en-US"/>
        </a:p>
      </dgm:t>
    </dgm:pt>
    <dgm:pt modelId="{96AA6C08-80B5-4372-8C1E-62C72D5640CC}" type="pres">
      <dgm:prSet presAssocID="{154D2CA8-D24C-4100-A03C-00C52B2AD749}" presName="connTx" presStyleLbl="parChTrans1D2" presStyleIdx="2" presStyleCnt="4"/>
      <dgm:spPr/>
      <dgm:t>
        <a:bodyPr/>
        <a:lstStyle/>
        <a:p>
          <a:endParaRPr lang="en-US"/>
        </a:p>
      </dgm:t>
    </dgm:pt>
    <dgm:pt modelId="{A6883968-F7CB-4DC7-9322-799251F88822}" type="pres">
      <dgm:prSet presAssocID="{8A106283-FA0D-47F1-BDA3-C9FB929CA5C8}" presName="node" presStyleLbl="node1" presStyleIdx="2" presStyleCnt="4" custScaleX="227596" custScaleY="133451" custRadScaleRad="94416" custRadScaleInc="-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110CF-4AD2-403C-ADD1-073845929B01}" type="pres">
      <dgm:prSet presAssocID="{198123F7-C53F-4664-9E8C-449AC699E1DE}" presName="Name9" presStyleLbl="parChTrans1D2" presStyleIdx="3" presStyleCnt="4"/>
      <dgm:spPr/>
      <dgm:t>
        <a:bodyPr/>
        <a:lstStyle/>
        <a:p>
          <a:endParaRPr lang="en-US"/>
        </a:p>
      </dgm:t>
    </dgm:pt>
    <dgm:pt modelId="{46F93A0C-891F-45DA-9D84-1D0A08C8FBB7}" type="pres">
      <dgm:prSet presAssocID="{198123F7-C53F-4664-9E8C-449AC699E1DE}" presName="connTx" presStyleLbl="parChTrans1D2" presStyleIdx="3" presStyleCnt="4"/>
      <dgm:spPr/>
      <dgm:t>
        <a:bodyPr/>
        <a:lstStyle/>
        <a:p>
          <a:endParaRPr lang="en-US"/>
        </a:p>
      </dgm:t>
    </dgm:pt>
    <dgm:pt modelId="{0E9CB7CA-B2FA-4913-BED3-0337DF680ACD}" type="pres">
      <dgm:prSet presAssocID="{E9001279-FBD6-489A-B66F-E3FEF7E280FD}" presName="node" presStyleLbl="node1" presStyleIdx="3" presStyleCnt="4" custScaleX="210433" custScaleY="148254" custRadScaleRad="145252" custRadScaleInc="-91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253DE6-369F-4209-8012-3E656EDD78FF}" type="presOf" srcId="{EC9F84D9-46B8-402D-B532-6FE7E91C0908}" destId="{96A999AC-BADE-495E-99AA-E1AF1C233C4A}" srcOrd="0" destOrd="0" presId="urn:microsoft.com/office/officeart/2005/8/layout/radial1"/>
    <dgm:cxn modelId="{B11310DA-843A-41AB-B69E-8FDBFA176BC7}" srcId="{EC9F84D9-46B8-402D-B532-6FE7E91C0908}" destId="{8A106283-FA0D-47F1-BDA3-C9FB929CA5C8}" srcOrd="2" destOrd="0" parTransId="{154D2CA8-D24C-4100-A03C-00C52B2AD749}" sibTransId="{5B41812C-F82F-447E-AB67-9ED89A64C08B}"/>
    <dgm:cxn modelId="{5E0FDABD-34ED-4070-8DF7-57BB46407229}" type="presOf" srcId="{242DDA44-B5CA-40F9-995C-C7E5FD5E4E0D}" destId="{7D199A3A-80AF-4745-B7FC-975F66BD2A7C}" srcOrd="0" destOrd="0" presId="urn:microsoft.com/office/officeart/2005/8/layout/radial1"/>
    <dgm:cxn modelId="{297855F0-E467-46D5-BB59-3476EC6D45BA}" type="presOf" srcId="{07733575-0329-4C93-AF05-42A739BDF73E}" destId="{F0215A38-1D21-476E-BBE1-77873E12AFEF}" srcOrd="0" destOrd="0" presId="urn:microsoft.com/office/officeart/2005/8/layout/radial1"/>
    <dgm:cxn modelId="{D63AC1F0-58AB-464C-AD60-3890021FA5BF}" srcId="{EC9F84D9-46B8-402D-B532-6FE7E91C0908}" destId="{C75FB702-164F-446E-8C4C-9CF96588807A}" srcOrd="0" destOrd="0" parTransId="{07733575-0329-4C93-AF05-42A739BDF73E}" sibTransId="{DEE16DC8-05EF-4A5A-B5FF-280DE540ABC3}"/>
    <dgm:cxn modelId="{E523A056-5D29-4115-8BAD-593396CF65C0}" type="presOf" srcId="{D942832E-A313-4F18-8BF1-717826B5156E}" destId="{7663EE3B-3818-48AC-8524-B5696A79105B}" srcOrd="0" destOrd="0" presId="urn:microsoft.com/office/officeart/2005/8/layout/radial1"/>
    <dgm:cxn modelId="{4DB57BEC-918F-40F0-8AFD-EB8B1943B188}" type="presOf" srcId="{B71A4508-D88D-41A0-9B5A-CF993AB58034}" destId="{5FEF27A0-EFDD-49E3-8059-022FFEAA285F}" srcOrd="0" destOrd="0" presId="urn:microsoft.com/office/officeart/2005/8/layout/radial1"/>
    <dgm:cxn modelId="{966F4E17-C734-42E9-A5B0-F9EEED6C1661}" type="presOf" srcId="{07733575-0329-4C93-AF05-42A739BDF73E}" destId="{33EA2498-23D6-446F-953C-DE8E96AD3CE2}" srcOrd="1" destOrd="0" presId="urn:microsoft.com/office/officeart/2005/8/layout/radial1"/>
    <dgm:cxn modelId="{D95E76C3-7ED8-4FAB-8D2F-4AE95941A4F6}" type="presOf" srcId="{154D2CA8-D24C-4100-A03C-00C52B2AD749}" destId="{4888A900-3F1C-45EC-874D-B6E925BC4F31}" srcOrd="0" destOrd="0" presId="urn:microsoft.com/office/officeart/2005/8/layout/radial1"/>
    <dgm:cxn modelId="{C5574CF0-E3C5-4303-AD92-8C7406334A36}" srcId="{242DDA44-B5CA-40F9-995C-C7E5FD5E4E0D}" destId="{EC9F84D9-46B8-402D-B532-6FE7E91C0908}" srcOrd="0" destOrd="0" parTransId="{F6BFBD59-4DAB-4F4A-B8C0-2219A3AD612D}" sibTransId="{5EE937D6-BDF9-4397-ADA3-C5B404AAE788}"/>
    <dgm:cxn modelId="{45FEB6B5-D5C5-4E4A-A097-E64FF3F3B31D}" type="presOf" srcId="{C75FB702-164F-446E-8C4C-9CF96588807A}" destId="{283852B0-103D-4C19-BF66-EB18B0F8C81A}" srcOrd="0" destOrd="0" presId="urn:microsoft.com/office/officeart/2005/8/layout/radial1"/>
    <dgm:cxn modelId="{B9538640-2EA9-42B8-A7FA-5AF0D9E3C59F}" type="presOf" srcId="{198123F7-C53F-4664-9E8C-449AC699E1DE}" destId="{C72110CF-4AD2-403C-ADD1-073845929B01}" srcOrd="0" destOrd="0" presId="urn:microsoft.com/office/officeart/2005/8/layout/radial1"/>
    <dgm:cxn modelId="{17A6F06F-A3EE-440B-99ED-6DA2776B5147}" srcId="{EC9F84D9-46B8-402D-B532-6FE7E91C0908}" destId="{B71A4508-D88D-41A0-9B5A-CF993AB58034}" srcOrd="1" destOrd="0" parTransId="{D942832E-A313-4F18-8BF1-717826B5156E}" sibTransId="{49AA7A21-EB16-43DE-9DD9-2112A5B23A06}"/>
    <dgm:cxn modelId="{6CAF627F-C944-4FAD-92BD-603C486639E9}" type="presOf" srcId="{D942832E-A313-4F18-8BF1-717826B5156E}" destId="{79C29B35-64C6-4E02-82AF-2DD5F0D629A4}" srcOrd="1" destOrd="0" presId="urn:microsoft.com/office/officeart/2005/8/layout/radial1"/>
    <dgm:cxn modelId="{9A54678B-C646-4C83-8476-D335A795063E}" type="presOf" srcId="{198123F7-C53F-4664-9E8C-449AC699E1DE}" destId="{46F93A0C-891F-45DA-9D84-1D0A08C8FBB7}" srcOrd="1" destOrd="0" presId="urn:microsoft.com/office/officeart/2005/8/layout/radial1"/>
    <dgm:cxn modelId="{27B3E3A5-CCE5-495F-B41C-A61985A8894F}" srcId="{EC9F84D9-46B8-402D-B532-6FE7E91C0908}" destId="{E9001279-FBD6-489A-B66F-E3FEF7E280FD}" srcOrd="3" destOrd="0" parTransId="{198123F7-C53F-4664-9E8C-449AC699E1DE}" sibTransId="{1463317F-C152-4C2A-9296-CF4BC0DC63EA}"/>
    <dgm:cxn modelId="{FFAA1461-6550-4CD1-8905-67B20AC42438}" type="presOf" srcId="{154D2CA8-D24C-4100-A03C-00C52B2AD749}" destId="{96AA6C08-80B5-4372-8C1E-62C72D5640CC}" srcOrd="1" destOrd="0" presId="urn:microsoft.com/office/officeart/2005/8/layout/radial1"/>
    <dgm:cxn modelId="{FB1F513B-7032-4B9D-9FEB-7FCB23FA2FAC}" type="presOf" srcId="{E9001279-FBD6-489A-B66F-E3FEF7E280FD}" destId="{0E9CB7CA-B2FA-4913-BED3-0337DF680ACD}" srcOrd="0" destOrd="0" presId="urn:microsoft.com/office/officeart/2005/8/layout/radial1"/>
    <dgm:cxn modelId="{296CF0CB-C49D-4615-8C60-B2CD39820A08}" type="presOf" srcId="{8A106283-FA0D-47F1-BDA3-C9FB929CA5C8}" destId="{A6883968-F7CB-4DC7-9322-799251F88822}" srcOrd="0" destOrd="0" presId="urn:microsoft.com/office/officeart/2005/8/layout/radial1"/>
    <dgm:cxn modelId="{9C95BCB6-E194-4AFD-A6ED-9156DCAA43B2}" type="presParOf" srcId="{7D199A3A-80AF-4745-B7FC-975F66BD2A7C}" destId="{96A999AC-BADE-495E-99AA-E1AF1C233C4A}" srcOrd="0" destOrd="0" presId="urn:microsoft.com/office/officeart/2005/8/layout/radial1"/>
    <dgm:cxn modelId="{A2A7555A-8827-40E2-A4E3-B4ECDEEFB5A6}" type="presParOf" srcId="{7D199A3A-80AF-4745-B7FC-975F66BD2A7C}" destId="{F0215A38-1D21-476E-BBE1-77873E12AFEF}" srcOrd="1" destOrd="0" presId="urn:microsoft.com/office/officeart/2005/8/layout/radial1"/>
    <dgm:cxn modelId="{B7705110-74F9-4618-A9CA-BBB5748D01D9}" type="presParOf" srcId="{F0215A38-1D21-476E-BBE1-77873E12AFEF}" destId="{33EA2498-23D6-446F-953C-DE8E96AD3CE2}" srcOrd="0" destOrd="0" presId="urn:microsoft.com/office/officeart/2005/8/layout/radial1"/>
    <dgm:cxn modelId="{70649FD8-7A03-4082-A21E-4F1D76A44220}" type="presParOf" srcId="{7D199A3A-80AF-4745-B7FC-975F66BD2A7C}" destId="{283852B0-103D-4C19-BF66-EB18B0F8C81A}" srcOrd="2" destOrd="0" presId="urn:microsoft.com/office/officeart/2005/8/layout/radial1"/>
    <dgm:cxn modelId="{7771D2A8-1E8C-4C00-85D2-C2F3530895AB}" type="presParOf" srcId="{7D199A3A-80AF-4745-B7FC-975F66BD2A7C}" destId="{7663EE3B-3818-48AC-8524-B5696A79105B}" srcOrd="3" destOrd="0" presId="urn:microsoft.com/office/officeart/2005/8/layout/radial1"/>
    <dgm:cxn modelId="{133B2950-A92C-43F0-BF00-CC067E8D1CD4}" type="presParOf" srcId="{7663EE3B-3818-48AC-8524-B5696A79105B}" destId="{79C29B35-64C6-4E02-82AF-2DD5F0D629A4}" srcOrd="0" destOrd="0" presId="urn:microsoft.com/office/officeart/2005/8/layout/radial1"/>
    <dgm:cxn modelId="{9E236989-5C50-4839-8890-C3A5748DCDFE}" type="presParOf" srcId="{7D199A3A-80AF-4745-B7FC-975F66BD2A7C}" destId="{5FEF27A0-EFDD-49E3-8059-022FFEAA285F}" srcOrd="4" destOrd="0" presId="urn:microsoft.com/office/officeart/2005/8/layout/radial1"/>
    <dgm:cxn modelId="{88DF83BE-B672-47C5-AD44-03C9DD710335}" type="presParOf" srcId="{7D199A3A-80AF-4745-B7FC-975F66BD2A7C}" destId="{4888A900-3F1C-45EC-874D-B6E925BC4F31}" srcOrd="5" destOrd="0" presId="urn:microsoft.com/office/officeart/2005/8/layout/radial1"/>
    <dgm:cxn modelId="{079FE4AA-E16A-45ED-8E40-69C6623E1193}" type="presParOf" srcId="{4888A900-3F1C-45EC-874D-B6E925BC4F31}" destId="{96AA6C08-80B5-4372-8C1E-62C72D5640CC}" srcOrd="0" destOrd="0" presId="urn:microsoft.com/office/officeart/2005/8/layout/radial1"/>
    <dgm:cxn modelId="{5FE89456-8885-45F1-B8DC-0DFFED0D94EE}" type="presParOf" srcId="{7D199A3A-80AF-4745-B7FC-975F66BD2A7C}" destId="{A6883968-F7CB-4DC7-9322-799251F88822}" srcOrd="6" destOrd="0" presId="urn:microsoft.com/office/officeart/2005/8/layout/radial1"/>
    <dgm:cxn modelId="{CAE62579-663C-4BDD-8D9B-E483A87A8816}" type="presParOf" srcId="{7D199A3A-80AF-4745-B7FC-975F66BD2A7C}" destId="{C72110CF-4AD2-403C-ADD1-073845929B01}" srcOrd="7" destOrd="0" presId="urn:microsoft.com/office/officeart/2005/8/layout/radial1"/>
    <dgm:cxn modelId="{5A9BCF76-54DE-440E-978A-F7D332F2CD92}" type="presParOf" srcId="{C72110CF-4AD2-403C-ADD1-073845929B01}" destId="{46F93A0C-891F-45DA-9D84-1D0A08C8FBB7}" srcOrd="0" destOrd="0" presId="urn:microsoft.com/office/officeart/2005/8/layout/radial1"/>
    <dgm:cxn modelId="{E20EBF0C-A913-4599-AD1E-2410BEB353C9}" type="presParOf" srcId="{7D199A3A-80AF-4745-B7FC-975F66BD2A7C}" destId="{0E9CB7CA-B2FA-4913-BED3-0337DF680ACD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1ED8857-99F7-472E-97B1-E99625B5916E}" type="doc">
      <dgm:prSet loTypeId="urn:microsoft.com/office/officeart/2005/8/layout/chevron2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n-US"/>
        </a:p>
      </dgm:t>
    </dgm:pt>
    <dgm:pt modelId="{AEB33A3E-9507-4D81-9E46-8993AA3AF648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200" dirty="0" smtClean="0"/>
            <a:t>Form Regional Broadband Stakeholder Groups (BSG) </a:t>
          </a:r>
          <a:endParaRPr lang="en-US" sz="2200" dirty="0"/>
        </a:p>
      </dgm:t>
    </dgm:pt>
    <dgm:pt modelId="{947B5C0F-9F1E-43C4-B39E-1A2A81CCF1BB}" type="parTrans" cxnId="{4D322FF8-18CE-403D-9F3B-DDFD4415A15E}">
      <dgm:prSet/>
      <dgm:spPr/>
      <dgm:t>
        <a:bodyPr/>
        <a:lstStyle/>
        <a:p>
          <a:endParaRPr lang="en-US"/>
        </a:p>
      </dgm:t>
    </dgm:pt>
    <dgm:pt modelId="{7C36CFCD-D3BC-4EEB-8A85-9E7660AA7CF5}" type="sibTrans" cxnId="{4D322FF8-18CE-403D-9F3B-DDFD4415A15E}">
      <dgm:prSet/>
      <dgm:spPr/>
      <dgm:t>
        <a:bodyPr/>
        <a:lstStyle/>
        <a:p>
          <a:endParaRPr lang="en-US"/>
        </a:p>
      </dgm:t>
    </dgm:pt>
    <dgm:pt modelId="{60E07B44-1493-4FAA-A374-EE3385F4EC6C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FCACC36D-44FF-4EE5-BCDE-2DD94951B5BE}" type="parTrans" cxnId="{84708AB0-4543-4C52-B6B3-84F0808A3DAF}">
      <dgm:prSet/>
      <dgm:spPr/>
      <dgm:t>
        <a:bodyPr/>
        <a:lstStyle/>
        <a:p>
          <a:endParaRPr lang="en-US"/>
        </a:p>
      </dgm:t>
    </dgm:pt>
    <dgm:pt modelId="{8109BAB8-D483-4C93-9F80-5A6919C2A64B}" type="sibTrans" cxnId="{84708AB0-4543-4C52-B6B3-84F0808A3DAF}">
      <dgm:prSet/>
      <dgm:spPr/>
      <dgm:t>
        <a:bodyPr/>
        <a:lstStyle/>
        <a:p>
          <a:endParaRPr lang="en-US"/>
        </a:p>
      </dgm:t>
    </dgm:pt>
    <dgm:pt modelId="{8D0591A1-3F50-449E-9904-C292D74298C0}">
      <dgm:prSet phldrT="[Text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200" dirty="0" smtClean="0"/>
            <a:t>Conduct meetings and provide staff support to BSGs</a:t>
          </a:r>
          <a:endParaRPr lang="en-US" sz="2200" dirty="0"/>
        </a:p>
      </dgm:t>
    </dgm:pt>
    <dgm:pt modelId="{69FCC6F1-C660-4229-8C72-510C239650EB}" type="parTrans" cxnId="{E12A1642-76BD-43FB-9AB7-8B26FCBC3178}">
      <dgm:prSet/>
      <dgm:spPr/>
      <dgm:t>
        <a:bodyPr/>
        <a:lstStyle/>
        <a:p>
          <a:endParaRPr lang="en-US"/>
        </a:p>
      </dgm:t>
    </dgm:pt>
    <dgm:pt modelId="{D7C6A973-BAEC-4789-88ED-C2D3C2399721}" type="sibTrans" cxnId="{E12A1642-76BD-43FB-9AB7-8B26FCBC3178}">
      <dgm:prSet/>
      <dgm:spPr/>
      <dgm:t>
        <a:bodyPr/>
        <a:lstStyle/>
        <a:p>
          <a:endParaRPr lang="en-US"/>
        </a:p>
      </dgm:t>
    </dgm:pt>
    <dgm:pt modelId="{41D043FA-07A0-4FDE-89E9-1461B59B0A6B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B78CB25D-0FAD-44E6-AA68-CE229F373A90}" type="parTrans" cxnId="{19462176-E5A9-47FC-8230-EAD2B56AB9FD}">
      <dgm:prSet/>
      <dgm:spPr/>
      <dgm:t>
        <a:bodyPr/>
        <a:lstStyle/>
        <a:p>
          <a:endParaRPr lang="en-US"/>
        </a:p>
      </dgm:t>
    </dgm:pt>
    <dgm:pt modelId="{E31BA7C0-A90D-444F-BC6E-6DF8CADF9AFF}" type="sibTrans" cxnId="{19462176-E5A9-47FC-8230-EAD2B56AB9FD}">
      <dgm:prSet/>
      <dgm:spPr/>
      <dgm:t>
        <a:bodyPr/>
        <a:lstStyle/>
        <a:p>
          <a:endParaRPr lang="en-US"/>
        </a:p>
      </dgm:t>
    </dgm:pt>
    <dgm:pt modelId="{7070F801-4660-4FE4-95DE-A2E0A148FF6E}">
      <dgm:prSet phldrT="[Text]"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200" dirty="0" smtClean="0"/>
            <a:t>Conduct Regional Broadband Public Forums</a:t>
          </a:r>
          <a:endParaRPr lang="en-US" sz="2200" dirty="0"/>
        </a:p>
      </dgm:t>
    </dgm:pt>
    <dgm:pt modelId="{91F0EDEC-5206-4946-A0E2-11D400AE4D8C}" type="parTrans" cxnId="{E6093DE1-5C1E-4678-8CB1-81EF4863A486}">
      <dgm:prSet/>
      <dgm:spPr/>
      <dgm:t>
        <a:bodyPr/>
        <a:lstStyle/>
        <a:p>
          <a:endParaRPr lang="en-US"/>
        </a:p>
      </dgm:t>
    </dgm:pt>
    <dgm:pt modelId="{28F34867-8BDC-4705-877D-91F9E494AF5F}" type="sibTrans" cxnId="{E6093DE1-5C1E-4678-8CB1-81EF4863A486}">
      <dgm:prSet/>
      <dgm:spPr/>
      <dgm:t>
        <a:bodyPr/>
        <a:lstStyle/>
        <a:p>
          <a:endParaRPr lang="en-US"/>
        </a:p>
      </dgm:t>
    </dgm:pt>
    <dgm:pt modelId="{58B30963-9FF1-4A01-99AC-3AC3854C5E82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8F931BFE-03CC-4CD8-9D20-6B70D1379464}" type="sibTrans" cxnId="{35269850-D8D9-4DF2-80A7-5D8EC13CC21D}">
      <dgm:prSet/>
      <dgm:spPr/>
      <dgm:t>
        <a:bodyPr/>
        <a:lstStyle/>
        <a:p>
          <a:endParaRPr lang="en-US"/>
        </a:p>
      </dgm:t>
    </dgm:pt>
    <dgm:pt modelId="{6FF09C01-99FA-42CE-9C7E-920B43481125}" type="parTrans" cxnId="{35269850-D8D9-4DF2-80A7-5D8EC13CC21D}">
      <dgm:prSet/>
      <dgm:spPr/>
      <dgm:t>
        <a:bodyPr/>
        <a:lstStyle/>
        <a:p>
          <a:endParaRPr lang="en-US"/>
        </a:p>
      </dgm:t>
    </dgm:pt>
    <dgm:pt modelId="{65149798-8525-4AA8-BDFC-5790FCF4B253}">
      <dgm:prSet/>
      <dgm:spPr/>
      <dgm:t>
        <a:bodyPr/>
        <a:lstStyle/>
        <a:p>
          <a:endParaRPr lang="en-US" dirty="0"/>
        </a:p>
      </dgm:t>
    </dgm:pt>
    <dgm:pt modelId="{31C8AD48-4946-476F-B249-0DAFE5D9761C}" type="parTrans" cxnId="{813DA86B-CDE2-416E-8808-E9261F2FF2A8}">
      <dgm:prSet/>
      <dgm:spPr/>
      <dgm:t>
        <a:bodyPr/>
        <a:lstStyle/>
        <a:p>
          <a:endParaRPr lang="en-US"/>
        </a:p>
      </dgm:t>
    </dgm:pt>
    <dgm:pt modelId="{B5693424-213C-430C-A66D-CA415223E3B0}" type="sibTrans" cxnId="{813DA86B-CDE2-416E-8808-E9261F2FF2A8}">
      <dgm:prSet/>
      <dgm:spPr/>
      <dgm:t>
        <a:bodyPr/>
        <a:lstStyle/>
        <a:p>
          <a:endParaRPr lang="en-US"/>
        </a:p>
      </dgm:t>
    </dgm:pt>
    <dgm:pt modelId="{B52A6FC0-9953-4965-AD3B-167221E75455}">
      <dgm:prSet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200" dirty="0" smtClean="0"/>
            <a:t>Coordinate/integrate other NHBMPP activities</a:t>
          </a:r>
          <a:endParaRPr lang="en-US" sz="2200" dirty="0"/>
        </a:p>
      </dgm:t>
    </dgm:pt>
    <dgm:pt modelId="{4AC13900-0C6E-40BD-BD8F-B737F4A684A8}" type="parTrans" cxnId="{6E936315-B672-4AF9-B7A8-75D71706A407}">
      <dgm:prSet/>
      <dgm:spPr/>
      <dgm:t>
        <a:bodyPr/>
        <a:lstStyle/>
        <a:p>
          <a:endParaRPr lang="en-US"/>
        </a:p>
      </dgm:t>
    </dgm:pt>
    <dgm:pt modelId="{0E6ECC3D-3E75-4439-B0EC-9BA57E020376}" type="sibTrans" cxnId="{6E936315-B672-4AF9-B7A8-75D71706A407}">
      <dgm:prSet/>
      <dgm:spPr/>
      <dgm:t>
        <a:bodyPr/>
        <a:lstStyle/>
        <a:p>
          <a:endParaRPr lang="en-US"/>
        </a:p>
      </dgm:t>
    </dgm:pt>
    <dgm:pt modelId="{B16DD9D4-84C1-49D9-9671-64E6C6D5E526}">
      <dgm:prSet/>
      <dgm:spPr/>
      <dgm:t>
        <a:bodyPr/>
        <a:lstStyle/>
        <a:p>
          <a:endParaRPr lang="en-US" dirty="0"/>
        </a:p>
      </dgm:t>
    </dgm:pt>
    <dgm:pt modelId="{0EE31682-F9DC-4CD9-818A-EE1A30633D6C}" type="parTrans" cxnId="{EE53F086-00E7-463C-B52B-0095EAA61A38}">
      <dgm:prSet/>
      <dgm:spPr/>
      <dgm:t>
        <a:bodyPr/>
        <a:lstStyle/>
        <a:p>
          <a:endParaRPr lang="en-US"/>
        </a:p>
      </dgm:t>
    </dgm:pt>
    <dgm:pt modelId="{E70339FA-7D7A-403D-BFDB-34322BAD523D}" type="sibTrans" cxnId="{EE53F086-00E7-463C-B52B-0095EAA61A38}">
      <dgm:prSet/>
      <dgm:spPr/>
      <dgm:t>
        <a:bodyPr/>
        <a:lstStyle/>
        <a:p>
          <a:endParaRPr lang="en-US"/>
        </a:p>
      </dgm:t>
    </dgm:pt>
    <dgm:pt modelId="{15D0E966-0F53-4271-9288-8F16B321C40D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noFill/>
        </a:ln>
      </dgm:spPr>
      <dgm:t>
        <a:bodyPr/>
        <a:lstStyle/>
        <a:p>
          <a:r>
            <a:rPr lang="en-US" sz="2200" dirty="0" smtClean="0"/>
            <a:t>Develop Regional Broadband Planning Documents</a:t>
          </a:r>
          <a:endParaRPr lang="en-US" sz="2200" dirty="0"/>
        </a:p>
      </dgm:t>
    </dgm:pt>
    <dgm:pt modelId="{E082E4B0-5BCC-4B73-9A99-E9F2EC0B4AA2}" type="parTrans" cxnId="{E752DB9B-D50D-4185-8652-DCDC7685393B}">
      <dgm:prSet/>
      <dgm:spPr/>
      <dgm:t>
        <a:bodyPr/>
        <a:lstStyle/>
        <a:p>
          <a:endParaRPr lang="en-US"/>
        </a:p>
      </dgm:t>
    </dgm:pt>
    <dgm:pt modelId="{71FB597C-707A-43CC-B4E4-38BAC8875099}" type="sibTrans" cxnId="{E752DB9B-D50D-4185-8652-DCDC7685393B}">
      <dgm:prSet/>
      <dgm:spPr/>
      <dgm:t>
        <a:bodyPr/>
        <a:lstStyle/>
        <a:p>
          <a:endParaRPr lang="en-US"/>
        </a:p>
      </dgm:t>
    </dgm:pt>
    <dgm:pt modelId="{F5444F3D-C4B2-43BD-8697-D0C669870CCF}" type="pres">
      <dgm:prSet presAssocID="{61ED8857-99F7-472E-97B1-E99625B5916E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76B2C28-6C74-4CE7-BD93-9D11329D1BCD}" type="pres">
      <dgm:prSet presAssocID="{58B30963-9FF1-4A01-99AC-3AC3854C5E82}" presName="composite" presStyleCnt="0"/>
      <dgm:spPr/>
    </dgm:pt>
    <dgm:pt modelId="{36826013-DFF4-430D-8FA6-39B452771C4A}" type="pres">
      <dgm:prSet presAssocID="{58B30963-9FF1-4A01-99AC-3AC3854C5E82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791204-DBEE-4F57-8E28-65169896B4C1}" type="pres">
      <dgm:prSet presAssocID="{58B30963-9FF1-4A01-99AC-3AC3854C5E82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7A208-808A-48B8-BDA3-0954A516E0FC}" type="pres">
      <dgm:prSet presAssocID="{8F931BFE-03CC-4CD8-9D20-6B70D1379464}" presName="sp" presStyleCnt="0"/>
      <dgm:spPr/>
    </dgm:pt>
    <dgm:pt modelId="{D1951348-7CEC-4546-A7F1-002BE40AAF44}" type="pres">
      <dgm:prSet presAssocID="{60E07B44-1493-4FAA-A374-EE3385F4EC6C}" presName="composite" presStyleCnt="0"/>
      <dgm:spPr/>
    </dgm:pt>
    <dgm:pt modelId="{BDE14890-80F5-4066-BD34-513ED9CD6F1C}" type="pres">
      <dgm:prSet presAssocID="{60E07B44-1493-4FAA-A374-EE3385F4EC6C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97997-D423-457F-9A5B-59798BB68331}" type="pres">
      <dgm:prSet presAssocID="{60E07B44-1493-4FAA-A374-EE3385F4EC6C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0A7FD-B5CA-49DF-9595-D4194F8A6ECE}" type="pres">
      <dgm:prSet presAssocID="{8109BAB8-D483-4C93-9F80-5A6919C2A64B}" presName="sp" presStyleCnt="0"/>
      <dgm:spPr/>
    </dgm:pt>
    <dgm:pt modelId="{185C4B06-3CD1-4B9B-9531-00FBF4749F91}" type="pres">
      <dgm:prSet presAssocID="{41D043FA-07A0-4FDE-89E9-1461B59B0A6B}" presName="composite" presStyleCnt="0"/>
      <dgm:spPr/>
    </dgm:pt>
    <dgm:pt modelId="{B171DDA6-009E-4D13-A25D-E37B8910A943}" type="pres">
      <dgm:prSet presAssocID="{41D043FA-07A0-4FDE-89E9-1461B59B0A6B}" presName="parentText" presStyleLbl="alignNode1" presStyleIdx="2" presStyleCnt="5" custLinFactNeighborX="0" custLinFactNeighborY="-88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FF9CAA-E3D1-451B-A6C0-4CCB70B0E5E5}" type="pres">
      <dgm:prSet presAssocID="{41D043FA-07A0-4FDE-89E9-1461B59B0A6B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DC858-049A-40CE-ACF8-7963859F7130}" type="pres">
      <dgm:prSet presAssocID="{E31BA7C0-A90D-444F-BC6E-6DF8CADF9AFF}" presName="sp" presStyleCnt="0"/>
      <dgm:spPr/>
    </dgm:pt>
    <dgm:pt modelId="{E30E1FF8-A7A5-459F-994C-294AA6B97C97}" type="pres">
      <dgm:prSet presAssocID="{65149798-8525-4AA8-BDFC-5790FCF4B253}" presName="composite" presStyleCnt="0"/>
      <dgm:spPr/>
    </dgm:pt>
    <dgm:pt modelId="{E6AB91D6-A445-4DDD-A032-6A94CD86E311}" type="pres">
      <dgm:prSet presAssocID="{65149798-8525-4AA8-BDFC-5790FCF4B253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7B519B-BE38-405C-A11A-1FC7CAE5B568}" type="pres">
      <dgm:prSet presAssocID="{65149798-8525-4AA8-BDFC-5790FCF4B253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852D1-8CB1-4112-B793-D9E8DC3DDAC1}" type="pres">
      <dgm:prSet presAssocID="{B5693424-213C-430C-A66D-CA415223E3B0}" presName="sp" presStyleCnt="0"/>
      <dgm:spPr/>
    </dgm:pt>
    <dgm:pt modelId="{2E936FB8-CB28-47AA-8C82-486A4BF6448F}" type="pres">
      <dgm:prSet presAssocID="{B16DD9D4-84C1-49D9-9671-64E6C6D5E526}" presName="composite" presStyleCnt="0"/>
      <dgm:spPr/>
    </dgm:pt>
    <dgm:pt modelId="{2C654AEE-6693-4E80-B190-1D850274D809}" type="pres">
      <dgm:prSet presAssocID="{B16DD9D4-84C1-49D9-9671-64E6C6D5E52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1D565E-EEA2-4D05-928C-CAECD037E2BE}" type="pres">
      <dgm:prSet presAssocID="{B16DD9D4-84C1-49D9-9671-64E6C6D5E52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52DB9B-D50D-4185-8652-DCDC7685393B}" srcId="{B16DD9D4-84C1-49D9-9671-64E6C6D5E526}" destId="{15D0E966-0F53-4271-9288-8F16B321C40D}" srcOrd="0" destOrd="0" parTransId="{E082E4B0-5BCC-4B73-9A99-E9F2EC0B4AA2}" sibTransId="{71FB597C-707A-43CC-B4E4-38BAC8875099}"/>
    <dgm:cxn modelId="{19462176-E5A9-47FC-8230-EAD2B56AB9FD}" srcId="{61ED8857-99F7-472E-97B1-E99625B5916E}" destId="{41D043FA-07A0-4FDE-89E9-1461B59B0A6B}" srcOrd="2" destOrd="0" parTransId="{B78CB25D-0FAD-44E6-AA68-CE229F373A90}" sibTransId="{E31BA7C0-A90D-444F-BC6E-6DF8CADF9AFF}"/>
    <dgm:cxn modelId="{6E936315-B672-4AF9-B7A8-75D71706A407}" srcId="{65149798-8525-4AA8-BDFC-5790FCF4B253}" destId="{B52A6FC0-9953-4965-AD3B-167221E75455}" srcOrd="0" destOrd="0" parTransId="{4AC13900-0C6E-40BD-BD8F-B737F4A684A8}" sibTransId="{0E6ECC3D-3E75-4439-B0EC-9BA57E020376}"/>
    <dgm:cxn modelId="{D029EDAD-11FD-4E81-9BEF-3F5CC6D1BB26}" type="presOf" srcId="{AEB33A3E-9507-4D81-9E46-8993AA3AF648}" destId="{DB791204-DBEE-4F57-8E28-65169896B4C1}" srcOrd="0" destOrd="0" presId="urn:microsoft.com/office/officeart/2005/8/layout/chevron2"/>
    <dgm:cxn modelId="{1426D58C-E75D-4606-8A89-093DC77F5BE3}" type="presOf" srcId="{60E07B44-1493-4FAA-A374-EE3385F4EC6C}" destId="{BDE14890-80F5-4066-BD34-513ED9CD6F1C}" srcOrd="0" destOrd="0" presId="urn:microsoft.com/office/officeart/2005/8/layout/chevron2"/>
    <dgm:cxn modelId="{55C8ED94-C4D2-4834-B8D4-2E8357992071}" type="presOf" srcId="{7070F801-4660-4FE4-95DE-A2E0A148FF6E}" destId="{9EFF9CAA-E3D1-451B-A6C0-4CCB70B0E5E5}" srcOrd="0" destOrd="0" presId="urn:microsoft.com/office/officeart/2005/8/layout/chevron2"/>
    <dgm:cxn modelId="{ADD78E81-9DAC-4E58-A0B5-B7B08F1F59D3}" type="presOf" srcId="{15D0E966-0F53-4271-9288-8F16B321C40D}" destId="{1B1D565E-EEA2-4D05-928C-CAECD037E2BE}" srcOrd="0" destOrd="0" presId="urn:microsoft.com/office/officeart/2005/8/layout/chevron2"/>
    <dgm:cxn modelId="{B42B5EDB-0A8A-42E4-A817-E866B2FCD52E}" type="presOf" srcId="{58B30963-9FF1-4A01-99AC-3AC3854C5E82}" destId="{36826013-DFF4-430D-8FA6-39B452771C4A}" srcOrd="0" destOrd="0" presId="urn:microsoft.com/office/officeart/2005/8/layout/chevron2"/>
    <dgm:cxn modelId="{813DA86B-CDE2-416E-8808-E9261F2FF2A8}" srcId="{61ED8857-99F7-472E-97B1-E99625B5916E}" destId="{65149798-8525-4AA8-BDFC-5790FCF4B253}" srcOrd="3" destOrd="0" parTransId="{31C8AD48-4946-476F-B249-0DAFE5D9761C}" sibTransId="{B5693424-213C-430C-A66D-CA415223E3B0}"/>
    <dgm:cxn modelId="{D7013D5C-0ECB-4051-9D60-68DC87932A37}" type="presOf" srcId="{61ED8857-99F7-472E-97B1-E99625B5916E}" destId="{F5444F3D-C4B2-43BD-8697-D0C669870CCF}" srcOrd="0" destOrd="0" presId="urn:microsoft.com/office/officeart/2005/8/layout/chevron2"/>
    <dgm:cxn modelId="{EE53F086-00E7-463C-B52B-0095EAA61A38}" srcId="{61ED8857-99F7-472E-97B1-E99625B5916E}" destId="{B16DD9D4-84C1-49D9-9671-64E6C6D5E526}" srcOrd="4" destOrd="0" parTransId="{0EE31682-F9DC-4CD9-818A-EE1A30633D6C}" sibTransId="{E70339FA-7D7A-403D-BFDB-34322BAD523D}"/>
    <dgm:cxn modelId="{99F183EF-DDEE-415C-8F66-2A6D40A584B1}" type="presOf" srcId="{41D043FA-07A0-4FDE-89E9-1461B59B0A6B}" destId="{B171DDA6-009E-4D13-A25D-E37B8910A943}" srcOrd="0" destOrd="0" presId="urn:microsoft.com/office/officeart/2005/8/layout/chevron2"/>
    <dgm:cxn modelId="{E6093DE1-5C1E-4678-8CB1-81EF4863A486}" srcId="{41D043FA-07A0-4FDE-89E9-1461B59B0A6B}" destId="{7070F801-4660-4FE4-95DE-A2E0A148FF6E}" srcOrd="0" destOrd="0" parTransId="{91F0EDEC-5206-4946-A0E2-11D400AE4D8C}" sibTransId="{28F34867-8BDC-4705-877D-91F9E494AF5F}"/>
    <dgm:cxn modelId="{35269850-D8D9-4DF2-80A7-5D8EC13CC21D}" srcId="{61ED8857-99F7-472E-97B1-E99625B5916E}" destId="{58B30963-9FF1-4A01-99AC-3AC3854C5E82}" srcOrd="0" destOrd="0" parTransId="{6FF09C01-99FA-42CE-9C7E-920B43481125}" sibTransId="{8F931BFE-03CC-4CD8-9D20-6B70D1379464}"/>
    <dgm:cxn modelId="{84708AB0-4543-4C52-B6B3-84F0808A3DAF}" srcId="{61ED8857-99F7-472E-97B1-E99625B5916E}" destId="{60E07B44-1493-4FAA-A374-EE3385F4EC6C}" srcOrd="1" destOrd="0" parTransId="{FCACC36D-44FF-4EE5-BCDE-2DD94951B5BE}" sibTransId="{8109BAB8-D483-4C93-9F80-5A6919C2A64B}"/>
    <dgm:cxn modelId="{AE38D749-9696-499E-8FCC-1A5FBA3CFD86}" type="presOf" srcId="{65149798-8525-4AA8-BDFC-5790FCF4B253}" destId="{E6AB91D6-A445-4DDD-A032-6A94CD86E311}" srcOrd="0" destOrd="0" presId="urn:microsoft.com/office/officeart/2005/8/layout/chevron2"/>
    <dgm:cxn modelId="{E12A1642-76BD-43FB-9AB7-8B26FCBC3178}" srcId="{60E07B44-1493-4FAA-A374-EE3385F4EC6C}" destId="{8D0591A1-3F50-449E-9904-C292D74298C0}" srcOrd="0" destOrd="0" parTransId="{69FCC6F1-C660-4229-8C72-510C239650EB}" sibTransId="{D7C6A973-BAEC-4789-88ED-C2D3C2399721}"/>
    <dgm:cxn modelId="{80B5C1C9-29C1-4026-B52C-FC932195C9F0}" type="presOf" srcId="{8D0591A1-3F50-449E-9904-C292D74298C0}" destId="{82897997-D423-457F-9A5B-59798BB68331}" srcOrd="0" destOrd="0" presId="urn:microsoft.com/office/officeart/2005/8/layout/chevron2"/>
    <dgm:cxn modelId="{FDF0913B-D37F-4A18-BB62-0CCD2BCBFA72}" type="presOf" srcId="{B52A6FC0-9953-4965-AD3B-167221E75455}" destId="{457B519B-BE38-405C-A11A-1FC7CAE5B568}" srcOrd="0" destOrd="0" presId="urn:microsoft.com/office/officeart/2005/8/layout/chevron2"/>
    <dgm:cxn modelId="{4D322FF8-18CE-403D-9F3B-DDFD4415A15E}" srcId="{58B30963-9FF1-4A01-99AC-3AC3854C5E82}" destId="{AEB33A3E-9507-4D81-9E46-8993AA3AF648}" srcOrd="0" destOrd="0" parTransId="{947B5C0F-9F1E-43C4-B39E-1A2A81CCF1BB}" sibTransId="{7C36CFCD-D3BC-4EEB-8A85-9E7660AA7CF5}"/>
    <dgm:cxn modelId="{E2F3F7D3-CF90-42B6-8620-18189686999D}" type="presOf" srcId="{B16DD9D4-84C1-49D9-9671-64E6C6D5E526}" destId="{2C654AEE-6693-4E80-B190-1D850274D809}" srcOrd="0" destOrd="0" presId="urn:microsoft.com/office/officeart/2005/8/layout/chevron2"/>
    <dgm:cxn modelId="{CD148A0F-BD52-40C6-8E5E-FB80E8FD2AE4}" type="presParOf" srcId="{F5444F3D-C4B2-43BD-8697-D0C669870CCF}" destId="{676B2C28-6C74-4CE7-BD93-9D11329D1BCD}" srcOrd="0" destOrd="0" presId="urn:microsoft.com/office/officeart/2005/8/layout/chevron2"/>
    <dgm:cxn modelId="{D6244289-75D9-4DCC-85C6-EAEFD8B4178B}" type="presParOf" srcId="{676B2C28-6C74-4CE7-BD93-9D11329D1BCD}" destId="{36826013-DFF4-430D-8FA6-39B452771C4A}" srcOrd="0" destOrd="0" presId="urn:microsoft.com/office/officeart/2005/8/layout/chevron2"/>
    <dgm:cxn modelId="{8E5AF03A-9C6F-4B63-9AC0-CD73E6472F23}" type="presParOf" srcId="{676B2C28-6C74-4CE7-BD93-9D11329D1BCD}" destId="{DB791204-DBEE-4F57-8E28-65169896B4C1}" srcOrd="1" destOrd="0" presId="urn:microsoft.com/office/officeart/2005/8/layout/chevron2"/>
    <dgm:cxn modelId="{8E4B42E1-BA56-4FD8-A5CE-B975F8014F24}" type="presParOf" srcId="{F5444F3D-C4B2-43BD-8697-D0C669870CCF}" destId="{1FA7A208-808A-48B8-BDA3-0954A516E0FC}" srcOrd="1" destOrd="0" presId="urn:microsoft.com/office/officeart/2005/8/layout/chevron2"/>
    <dgm:cxn modelId="{E51804CF-CAF1-45CC-A6D6-A1B02C563C6C}" type="presParOf" srcId="{F5444F3D-C4B2-43BD-8697-D0C669870CCF}" destId="{D1951348-7CEC-4546-A7F1-002BE40AAF44}" srcOrd="2" destOrd="0" presId="urn:microsoft.com/office/officeart/2005/8/layout/chevron2"/>
    <dgm:cxn modelId="{A9D3D825-3B89-4E29-B629-C23B79BD864C}" type="presParOf" srcId="{D1951348-7CEC-4546-A7F1-002BE40AAF44}" destId="{BDE14890-80F5-4066-BD34-513ED9CD6F1C}" srcOrd="0" destOrd="0" presId="urn:microsoft.com/office/officeart/2005/8/layout/chevron2"/>
    <dgm:cxn modelId="{69E781F0-70F1-4C68-B1AC-60BECA2A0138}" type="presParOf" srcId="{D1951348-7CEC-4546-A7F1-002BE40AAF44}" destId="{82897997-D423-457F-9A5B-59798BB68331}" srcOrd="1" destOrd="0" presId="urn:microsoft.com/office/officeart/2005/8/layout/chevron2"/>
    <dgm:cxn modelId="{5402EC23-AFB7-486E-923D-5A42F7088359}" type="presParOf" srcId="{F5444F3D-C4B2-43BD-8697-D0C669870CCF}" destId="{1740A7FD-B5CA-49DF-9595-D4194F8A6ECE}" srcOrd="3" destOrd="0" presId="urn:microsoft.com/office/officeart/2005/8/layout/chevron2"/>
    <dgm:cxn modelId="{824FF1DD-8C85-4804-8E3D-C466CB7F1BE1}" type="presParOf" srcId="{F5444F3D-C4B2-43BD-8697-D0C669870CCF}" destId="{185C4B06-3CD1-4B9B-9531-00FBF4749F91}" srcOrd="4" destOrd="0" presId="urn:microsoft.com/office/officeart/2005/8/layout/chevron2"/>
    <dgm:cxn modelId="{F7FF06DF-D967-45F9-BB78-AD3F92D87E5A}" type="presParOf" srcId="{185C4B06-3CD1-4B9B-9531-00FBF4749F91}" destId="{B171DDA6-009E-4D13-A25D-E37B8910A943}" srcOrd="0" destOrd="0" presId="urn:microsoft.com/office/officeart/2005/8/layout/chevron2"/>
    <dgm:cxn modelId="{29706ED8-A3A9-4FA7-A6F3-A88B747B4018}" type="presParOf" srcId="{185C4B06-3CD1-4B9B-9531-00FBF4749F91}" destId="{9EFF9CAA-E3D1-451B-A6C0-4CCB70B0E5E5}" srcOrd="1" destOrd="0" presId="urn:microsoft.com/office/officeart/2005/8/layout/chevron2"/>
    <dgm:cxn modelId="{33A5F83E-8917-4E17-A4C8-3EA9E96A8ABB}" type="presParOf" srcId="{F5444F3D-C4B2-43BD-8697-D0C669870CCF}" destId="{1C1DC858-049A-40CE-ACF8-7963859F7130}" srcOrd="5" destOrd="0" presId="urn:microsoft.com/office/officeart/2005/8/layout/chevron2"/>
    <dgm:cxn modelId="{2C1CA683-0B21-429C-B54A-0B4B1462E967}" type="presParOf" srcId="{F5444F3D-C4B2-43BD-8697-D0C669870CCF}" destId="{E30E1FF8-A7A5-459F-994C-294AA6B97C97}" srcOrd="6" destOrd="0" presId="urn:microsoft.com/office/officeart/2005/8/layout/chevron2"/>
    <dgm:cxn modelId="{50200F61-9D26-448B-AA26-305659245E34}" type="presParOf" srcId="{E30E1FF8-A7A5-459F-994C-294AA6B97C97}" destId="{E6AB91D6-A445-4DDD-A032-6A94CD86E311}" srcOrd="0" destOrd="0" presId="urn:microsoft.com/office/officeart/2005/8/layout/chevron2"/>
    <dgm:cxn modelId="{920A2826-A3D8-42E0-8A74-E81FB1559D0A}" type="presParOf" srcId="{E30E1FF8-A7A5-459F-994C-294AA6B97C97}" destId="{457B519B-BE38-405C-A11A-1FC7CAE5B568}" srcOrd="1" destOrd="0" presId="urn:microsoft.com/office/officeart/2005/8/layout/chevron2"/>
    <dgm:cxn modelId="{FCD78CF8-BE0E-4275-9564-008834CB2B69}" type="presParOf" srcId="{F5444F3D-C4B2-43BD-8697-D0C669870CCF}" destId="{137852D1-8CB1-4112-B793-D9E8DC3DDAC1}" srcOrd="7" destOrd="0" presId="urn:microsoft.com/office/officeart/2005/8/layout/chevron2"/>
    <dgm:cxn modelId="{68A864AE-7769-4F35-9BDA-898063C54ECA}" type="presParOf" srcId="{F5444F3D-C4B2-43BD-8697-D0C669870CCF}" destId="{2E936FB8-CB28-47AA-8C82-486A4BF6448F}" srcOrd="8" destOrd="0" presId="urn:microsoft.com/office/officeart/2005/8/layout/chevron2"/>
    <dgm:cxn modelId="{5CB3D90D-2E2A-4C68-A863-D1F4359767FC}" type="presParOf" srcId="{2E936FB8-CB28-47AA-8C82-486A4BF6448F}" destId="{2C654AEE-6693-4E80-B190-1D850274D809}" srcOrd="0" destOrd="0" presId="urn:microsoft.com/office/officeart/2005/8/layout/chevron2"/>
    <dgm:cxn modelId="{B52ED464-6644-4916-8970-FE313A824858}" type="presParOf" srcId="{2E936FB8-CB28-47AA-8C82-486A4BF6448F}" destId="{1B1D565E-EEA2-4D05-928C-CAECD037E2B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AB4BA84-1FBD-4C67-AD53-21793B1D7BE9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DECF7B-51AA-4664-90C5-70A9D81574C2}">
      <dgm:prSet phldrT="[Text]"/>
      <dgm:spPr/>
      <dgm:t>
        <a:bodyPr/>
        <a:lstStyle/>
        <a:p>
          <a:r>
            <a:rPr lang="en-US" dirty="0" smtClean="0"/>
            <a:t>BSG</a:t>
          </a:r>
          <a:endParaRPr lang="en-US" dirty="0"/>
        </a:p>
      </dgm:t>
    </dgm:pt>
    <dgm:pt modelId="{7D064CCE-B964-42CC-9D5E-CBCE5A5B93EC}" type="parTrans" cxnId="{C43CBEBB-A3C4-490A-995B-344C3B7EC827}">
      <dgm:prSet/>
      <dgm:spPr/>
      <dgm:t>
        <a:bodyPr/>
        <a:lstStyle/>
        <a:p>
          <a:endParaRPr lang="en-US"/>
        </a:p>
      </dgm:t>
    </dgm:pt>
    <dgm:pt modelId="{F172E7D3-C788-4E04-81D5-241AF6711C6E}" type="sibTrans" cxnId="{C43CBEBB-A3C4-490A-995B-344C3B7EC827}">
      <dgm:prSet/>
      <dgm:spPr/>
      <dgm:t>
        <a:bodyPr/>
        <a:lstStyle/>
        <a:p>
          <a:endParaRPr lang="en-US"/>
        </a:p>
      </dgm:t>
    </dgm:pt>
    <dgm:pt modelId="{EFD31BBE-7DB1-459F-990D-D72B99D593CD}">
      <dgm:prSet phldrT="[Text]" custT="1"/>
      <dgm:spPr/>
      <dgm:t>
        <a:bodyPr/>
        <a:lstStyle/>
        <a:p>
          <a:r>
            <a:rPr lang="en-US" sz="1800" dirty="0" smtClean="0"/>
            <a:t>Citizens</a:t>
          </a:r>
          <a:endParaRPr lang="en-US" sz="1800" dirty="0"/>
        </a:p>
      </dgm:t>
    </dgm:pt>
    <dgm:pt modelId="{D5C2371D-BC5B-462C-8476-6AA5E104BB3B}" type="parTrans" cxnId="{60C9F4FB-6FA4-415A-8B6F-30DEB1AEC4CB}">
      <dgm:prSet/>
      <dgm:spPr/>
      <dgm:t>
        <a:bodyPr/>
        <a:lstStyle/>
        <a:p>
          <a:endParaRPr lang="en-US" dirty="0"/>
        </a:p>
      </dgm:t>
    </dgm:pt>
    <dgm:pt modelId="{E42CCE2D-D575-430C-A4B3-3AE3E4328F86}" type="sibTrans" cxnId="{60C9F4FB-6FA4-415A-8B6F-30DEB1AEC4CB}">
      <dgm:prSet/>
      <dgm:spPr/>
      <dgm:t>
        <a:bodyPr/>
        <a:lstStyle/>
        <a:p>
          <a:endParaRPr lang="en-US"/>
        </a:p>
      </dgm:t>
    </dgm:pt>
    <dgm:pt modelId="{ABD0ED03-1EBA-4B3E-9A0A-8F1913A81296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 smtClean="0"/>
            <a:t>Libraries</a:t>
          </a:r>
          <a:endParaRPr lang="en-US" sz="1800" dirty="0"/>
        </a:p>
      </dgm:t>
    </dgm:pt>
    <dgm:pt modelId="{72C0E6AA-4235-4755-8483-2915FCB479B9}" type="parTrans" cxnId="{63658055-58B8-495F-BA77-513E45754D10}">
      <dgm:prSet/>
      <dgm:spPr/>
      <dgm:t>
        <a:bodyPr/>
        <a:lstStyle/>
        <a:p>
          <a:endParaRPr lang="en-US" dirty="0"/>
        </a:p>
      </dgm:t>
    </dgm:pt>
    <dgm:pt modelId="{2C428436-2C11-41EB-8864-7BC628D3200F}" type="sibTrans" cxnId="{63658055-58B8-495F-BA77-513E45754D10}">
      <dgm:prSet/>
      <dgm:spPr/>
      <dgm:t>
        <a:bodyPr/>
        <a:lstStyle/>
        <a:p>
          <a:endParaRPr lang="en-US"/>
        </a:p>
      </dgm:t>
    </dgm:pt>
    <dgm:pt modelId="{443151A6-E4FB-4A3A-88C5-293FCC341D87}">
      <dgm:prSet phldrT="[Text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 smtClean="0"/>
            <a:t>Chambers</a:t>
          </a:r>
          <a:endParaRPr lang="en-US" sz="1800" dirty="0"/>
        </a:p>
      </dgm:t>
    </dgm:pt>
    <dgm:pt modelId="{A7262F4D-8D47-4224-BBB6-719D59B47920}" type="parTrans" cxnId="{C7869EDA-0964-4329-930F-A2F892ACA21C}">
      <dgm:prSet/>
      <dgm:spPr/>
      <dgm:t>
        <a:bodyPr/>
        <a:lstStyle/>
        <a:p>
          <a:endParaRPr lang="en-US" dirty="0"/>
        </a:p>
      </dgm:t>
    </dgm:pt>
    <dgm:pt modelId="{E10506E7-3178-4BDE-B8A6-5CEB819C2732}" type="sibTrans" cxnId="{C7869EDA-0964-4329-930F-A2F892ACA21C}">
      <dgm:prSet/>
      <dgm:spPr/>
      <dgm:t>
        <a:bodyPr/>
        <a:lstStyle/>
        <a:p>
          <a:endParaRPr lang="en-US"/>
        </a:p>
      </dgm:t>
    </dgm:pt>
    <dgm:pt modelId="{926E7434-8968-4F21-9BCC-AB7F424D3886}">
      <dgm:prSet phldrT="[Text]"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n-US" sz="1800" dirty="0" smtClean="0"/>
            <a:t>Recreation &amp; Tourism</a:t>
          </a:r>
          <a:endParaRPr lang="en-US" sz="1800" dirty="0"/>
        </a:p>
      </dgm:t>
    </dgm:pt>
    <dgm:pt modelId="{DD0BA883-7A05-4EC4-BA0D-3E22885DFAD2}" type="parTrans" cxnId="{290CC2F9-404B-4B01-B870-BCE328F5D9A4}">
      <dgm:prSet/>
      <dgm:spPr/>
      <dgm:t>
        <a:bodyPr/>
        <a:lstStyle/>
        <a:p>
          <a:endParaRPr lang="en-US" dirty="0"/>
        </a:p>
      </dgm:t>
    </dgm:pt>
    <dgm:pt modelId="{A38FE2F8-457A-4E3A-A123-1ED636C235D6}" type="sibTrans" cxnId="{290CC2F9-404B-4B01-B870-BCE328F5D9A4}">
      <dgm:prSet/>
      <dgm:spPr/>
      <dgm:t>
        <a:bodyPr/>
        <a:lstStyle/>
        <a:p>
          <a:endParaRPr lang="en-US"/>
        </a:p>
      </dgm:t>
    </dgm:pt>
    <dgm:pt modelId="{26D578AF-6AA4-463B-8A47-39B59177C6CD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dirty="0" smtClean="0"/>
            <a:t>Municipalities</a:t>
          </a:r>
          <a:endParaRPr lang="en-US" sz="1800" dirty="0"/>
        </a:p>
      </dgm:t>
    </dgm:pt>
    <dgm:pt modelId="{C5A27255-54D8-4476-AF4A-43504BEC6309}" type="parTrans" cxnId="{68D84948-563C-4DA8-BFC3-240607357092}">
      <dgm:prSet/>
      <dgm:spPr/>
      <dgm:t>
        <a:bodyPr/>
        <a:lstStyle/>
        <a:p>
          <a:endParaRPr lang="en-US" dirty="0"/>
        </a:p>
      </dgm:t>
    </dgm:pt>
    <dgm:pt modelId="{CD57F760-228D-4EBA-9F7D-BCE7D5AF1D22}" type="sibTrans" cxnId="{68D84948-563C-4DA8-BFC3-240607357092}">
      <dgm:prSet/>
      <dgm:spPr/>
      <dgm:t>
        <a:bodyPr/>
        <a:lstStyle/>
        <a:p>
          <a:endParaRPr lang="en-US"/>
        </a:p>
      </dgm:t>
    </dgm:pt>
    <dgm:pt modelId="{1935A56C-0F3F-4802-B417-4B1675317ED8}">
      <dgm:prSet custT="1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en-US" sz="1800" dirty="0" smtClean="0"/>
            <a:t>Media</a:t>
          </a:r>
          <a:endParaRPr lang="en-US" sz="1800" dirty="0"/>
        </a:p>
      </dgm:t>
    </dgm:pt>
    <dgm:pt modelId="{DB851D7E-EB5E-4A39-B377-67BCEAC3FA4E}" type="parTrans" cxnId="{91C8AD21-F8BD-40DE-8C81-49D7F0252787}">
      <dgm:prSet/>
      <dgm:spPr/>
      <dgm:t>
        <a:bodyPr/>
        <a:lstStyle/>
        <a:p>
          <a:endParaRPr lang="en-US" dirty="0"/>
        </a:p>
      </dgm:t>
    </dgm:pt>
    <dgm:pt modelId="{8EED3471-C47C-4033-8937-C127CE773E24}" type="sibTrans" cxnId="{91C8AD21-F8BD-40DE-8C81-49D7F0252787}">
      <dgm:prSet/>
      <dgm:spPr/>
      <dgm:t>
        <a:bodyPr/>
        <a:lstStyle/>
        <a:p>
          <a:endParaRPr lang="en-US"/>
        </a:p>
      </dgm:t>
    </dgm:pt>
    <dgm:pt modelId="{3792C026-FAEA-4B60-97A8-B33B74B6AF7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dirty="0" smtClean="0"/>
            <a:t>Com / Econ Dev</a:t>
          </a:r>
          <a:endParaRPr lang="en-US" sz="1800" dirty="0"/>
        </a:p>
      </dgm:t>
    </dgm:pt>
    <dgm:pt modelId="{30E456CD-D2AE-4176-8F22-E13C30D8B9CF}" type="parTrans" cxnId="{022635EE-18CB-4798-B8CE-865B9C99FE78}">
      <dgm:prSet/>
      <dgm:spPr/>
      <dgm:t>
        <a:bodyPr/>
        <a:lstStyle/>
        <a:p>
          <a:endParaRPr lang="en-US" dirty="0"/>
        </a:p>
      </dgm:t>
    </dgm:pt>
    <dgm:pt modelId="{B363DDA2-DADA-4002-BD00-7ECC0729FDBA}" type="sibTrans" cxnId="{022635EE-18CB-4798-B8CE-865B9C99FE78}">
      <dgm:prSet/>
      <dgm:spPr/>
      <dgm:t>
        <a:bodyPr/>
        <a:lstStyle/>
        <a:p>
          <a:endParaRPr lang="en-US"/>
        </a:p>
      </dgm:t>
    </dgm:pt>
    <dgm:pt modelId="{5006FB57-44C9-4B6A-BB1D-260FF1033237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 dirty="0" smtClean="0"/>
            <a:t>Telecommunications</a:t>
          </a:r>
          <a:endParaRPr lang="en-US" sz="1800" dirty="0"/>
        </a:p>
      </dgm:t>
    </dgm:pt>
    <dgm:pt modelId="{2684029F-8CD1-4DFB-BE2E-04D02AA1E82D}" type="parTrans" cxnId="{1D3EDBE2-E01E-416E-BA03-0AF1606122A7}">
      <dgm:prSet/>
      <dgm:spPr/>
      <dgm:t>
        <a:bodyPr/>
        <a:lstStyle/>
        <a:p>
          <a:endParaRPr lang="en-US" dirty="0"/>
        </a:p>
      </dgm:t>
    </dgm:pt>
    <dgm:pt modelId="{FAAE10AF-2C79-4834-9AED-5400C26E71A4}" type="sibTrans" cxnId="{1D3EDBE2-E01E-416E-BA03-0AF1606122A7}">
      <dgm:prSet/>
      <dgm:spPr/>
      <dgm:t>
        <a:bodyPr/>
        <a:lstStyle/>
        <a:p>
          <a:endParaRPr lang="en-US"/>
        </a:p>
      </dgm:t>
    </dgm:pt>
    <dgm:pt modelId="{9B5866D7-AFC2-475D-AB86-DA294024A5DD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dirty="0" smtClean="0"/>
            <a:t>Medical</a:t>
          </a:r>
          <a:endParaRPr lang="en-US" sz="1800" dirty="0"/>
        </a:p>
      </dgm:t>
    </dgm:pt>
    <dgm:pt modelId="{E33FB4B5-6D8E-40E1-97D8-804062422791}" type="parTrans" cxnId="{79917D6C-FBD9-45B6-A2E4-4567B7067097}">
      <dgm:prSet/>
      <dgm:spPr/>
      <dgm:t>
        <a:bodyPr/>
        <a:lstStyle/>
        <a:p>
          <a:endParaRPr lang="en-US" dirty="0"/>
        </a:p>
      </dgm:t>
    </dgm:pt>
    <dgm:pt modelId="{FFFA0B67-79D5-4BD8-9B95-FCF2E3399BAC}" type="sibTrans" cxnId="{79917D6C-FBD9-45B6-A2E4-4567B7067097}">
      <dgm:prSet/>
      <dgm:spPr/>
      <dgm:t>
        <a:bodyPr/>
        <a:lstStyle/>
        <a:p>
          <a:endParaRPr lang="en-US"/>
        </a:p>
      </dgm:t>
    </dgm:pt>
    <dgm:pt modelId="{BECEE000-46B6-4AB5-9AE8-3FF4DD2CC7F9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1800" dirty="0" smtClean="0"/>
            <a:t>Internet Service Providers</a:t>
          </a:r>
          <a:endParaRPr lang="en-US" sz="1800" dirty="0"/>
        </a:p>
      </dgm:t>
    </dgm:pt>
    <dgm:pt modelId="{0C148FD7-0F2E-4BFF-B8E2-858AEE91BF72}" type="parTrans" cxnId="{C1776371-AC8F-48F3-A3FE-6BBDC3B7D5D5}">
      <dgm:prSet/>
      <dgm:spPr/>
      <dgm:t>
        <a:bodyPr/>
        <a:lstStyle/>
        <a:p>
          <a:endParaRPr lang="en-US" dirty="0"/>
        </a:p>
      </dgm:t>
    </dgm:pt>
    <dgm:pt modelId="{3FAC3E1A-E758-4EAA-A0D2-C62F7B30EF22}" type="sibTrans" cxnId="{C1776371-AC8F-48F3-A3FE-6BBDC3B7D5D5}">
      <dgm:prSet/>
      <dgm:spPr/>
      <dgm:t>
        <a:bodyPr/>
        <a:lstStyle/>
        <a:p>
          <a:endParaRPr lang="en-US"/>
        </a:p>
      </dgm:t>
    </dgm:pt>
    <dgm:pt modelId="{23C8A597-B32F-46EB-9981-9937524C8740}">
      <dgm:prSet custT="1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sz="1800" dirty="0" smtClean="0"/>
            <a:t>Culture / Arts</a:t>
          </a:r>
          <a:endParaRPr lang="en-US" sz="1800" dirty="0"/>
        </a:p>
      </dgm:t>
    </dgm:pt>
    <dgm:pt modelId="{1290A41F-37F4-4C41-ABD6-21EB81E61911}" type="parTrans" cxnId="{F9B3E167-1B02-44A0-99F6-FA448F2D0FC0}">
      <dgm:prSet/>
      <dgm:spPr/>
      <dgm:t>
        <a:bodyPr/>
        <a:lstStyle/>
        <a:p>
          <a:endParaRPr lang="en-US" dirty="0"/>
        </a:p>
      </dgm:t>
    </dgm:pt>
    <dgm:pt modelId="{AAE6CE7B-3C2C-474E-85DE-4401D7CFED0C}" type="sibTrans" cxnId="{F9B3E167-1B02-44A0-99F6-FA448F2D0FC0}">
      <dgm:prSet/>
      <dgm:spPr/>
      <dgm:t>
        <a:bodyPr/>
        <a:lstStyle/>
        <a:p>
          <a:endParaRPr lang="en-US"/>
        </a:p>
      </dgm:t>
    </dgm:pt>
    <dgm:pt modelId="{8ED7A6AE-CE6F-4263-B51E-E899BE562998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dirty="0" smtClean="0"/>
            <a:t>Education</a:t>
          </a:r>
          <a:r>
            <a:rPr lang="en-US" sz="1100" dirty="0" smtClean="0"/>
            <a:t> </a:t>
          </a:r>
          <a:endParaRPr lang="en-US" sz="1100" dirty="0"/>
        </a:p>
      </dgm:t>
    </dgm:pt>
    <dgm:pt modelId="{FBBB1361-A2C5-483F-8963-418C58EA616E}" type="parTrans" cxnId="{17F92133-4CF3-44B4-BF5D-066D0B89566F}">
      <dgm:prSet/>
      <dgm:spPr/>
      <dgm:t>
        <a:bodyPr/>
        <a:lstStyle/>
        <a:p>
          <a:endParaRPr lang="en-US" dirty="0"/>
        </a:p>
      </dgm:t>
    </dgm:pt>
    <dgm:pt modelId="{1C4E6E14-3DC6-4864-B05B-6F7FBD06C1C6}" type="sibTrans" cxnId="{17F92133-4CF3-44B4-BF5D-066D0B89566F}">
      <dgm:prSet/>
      <dgm:spPr/>
      <dgm:t>
        <a:bodyPr/>
        <a:lstStyle/>
        <a:p>
          <a:endParaRPr lang="en-US"/>
        </a:p>
      </dgm:t>
    </dgm:pt>
    <dgm:pt modelId="{B35C04C3-E44F-47FB-BA8E-0B072F71349D}">
      <dgm:prSet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sz="1800" dirty="0" smtClean="0"/>
            <a:t>Emergency Management </a:t>
          </a:r>
          <a:endParaRPr lang="en-US" sz="1800" dirty="0"/>
        </a:p>
      </dgm:t>
    </dgm:pt>
    <dgm:pt modelId="{E10CD142-47C8-4BB4-BEF1-06D30F7B6DF3}" type="parTrans" cxnId="{C8703DE2-F891-4B90-A624-418116E27295}">
      <dgm:prSet/>
      <dgm:spPr/>
      <dgm:t>
        <a:bodyPr/>
        <a:lstStyle/>
        <a:p>
          <a:endParaRPr lang="en-US" dirty="0"/>
        </a:p>
      </dgm:t>
    </dgm:pt>
    <dgm:pt modelId="{0AD44951-0DC4-465D-9B2B-C06D2C4C2F9B}" type="sibTrans" cxnId="{C8703DE2-F891-4B90-A624-418116E27295}">
      <dgm:prSet/>
      <dgm:spPr/>
      <dgm:t>
        <a:bodyPr/>
        <a:lstStyle/>
        <a:p>
          <a:endParaRPr lang="en-US"/>
        </a:p>
      </dgm:t>
    </dgm:pt>
    <dgm:pt modelId="{2CBAD901-021D-4861-B50A-D234448E3FEB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 smtClean="0"/>
            <a:t>Realtors</a:t>
          </a:r>
          <a:endParaRPr lang="en-US" sz="1800" dirty="0"/>
        </a:p>
      </dgm:t>
    </dgm:pt>
    <dgm:pt modelId="{0E4EF17F-C314-451F-B7FA-5BBCC1BFD9ED}" type="parTrans" cxnId="{782C785E-E438-4864-9510-42E00C85072D}">
      <dgm:prSet/>
      <dgm:spPr/>
      <dgm:t>
        <a:bodyPr/>
        <a:lstStyle/>
        <a:p>
          <a:endParaRPr lang="en-US" dirty="0"/>
        </a:p>
      </dgm:t>
    </dgm:pt>
    <dgm:pt modelId="{A2459087-3A68-4A7C-B27E-25D63BF9C1C0}" type="sibTrans" cxnId="{782C785E-E438-4864-9510-42E00C85072D}">
      <dgm:prSet/>
      <dgm:spPr/>
      <dgm:t>
        <a:bodyPr/>
        <a:lstStyle/>
        <a:p>
          <a:endParaRPr lang="en-US"/>
        </a:p>
      </dgm:t>
    </dgm:pt>
    <dgm:pt modelId="{711B2DE6-5FCA-46AA-8FB8-37BB0B530257}" type="pres">
      <dgm:prSet presAssocID="{7AB4BA84-1FBD-4C67-AD53-21793B1D7BE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4A3D3F-708F-49D8-ADD5-C12A89177793}" type="pres">
      <dgm:prSet presAssocID="{83DECF7B-51AA-4664-90C5-70A9D81574C2}" presName="centerShape" presStyleLbl="node0" presStyleIdx="0" presStyleCnt="1"/>
      <dgm:spPr/>
      <dgm:t>
        <a:bodyPr/>
        <a:lstStyle/>
        <a:p>
          <a:endParaRPr lang="en-US"/>
        </a:p>
      </dgm:t>
    </dgm:pt>
    <dgm:pt modelId="{4D4599D1-34ED-46A1-986D-44B86B091C17}" type="pres">
      <dgm:prSet presAssocID="{D5C2371D-BC5B-462C-8476-6AA5E104BB3B}" presName="Name9" presStyleLbl="parChTrans1D2" presStyleIdx="0" presStyleCnt="14"/>
      <dgm:spPr/>
      <dgm:t>
        <a:bodyPr/>
        <a:lstStyle/>
        <a:p>
          <a:endParaRPr lang="en-US"/>
        </a:p>
      </dgm:t>
    </dgm:pt>
    <dgm:pt modelId="{E70C8518-47D8-44BA-B954-B2995272912B}" type="pres">
      <dgm:prSet presAssocID="{D5C2371D-BC5B-462C-8476-6AA5E104BB3B}" presName="connTx" presStyleLbl="parChTrans1D2" presStyleIdx="0" presStyleCnt="14"/>
      <dgm:spPr/>
      <dgm:t>
        <a:bodyPr/>
        <a:lstStyle/>
        <a:p>
          <a:endParaRPr lang="en-US"/>
        </a:p>
      </dgm:t>
    </dgm:pt>
    <dgm:pt modelId="{C248F5DB-C3BA-4731-8AE0-D87C3BB67F6B}" type="pres">
      <dgm:prSet presAssocID="{EFD31BBE-7DB1-459F-990D-D72B99D593CD}" presName="node" presStyleLbl="node1" presStyleIdx="0" presStyleCnt="14" custScaleX="1477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5A3812-FEBE-4EF4-8ADD-85ED4BE40368}" type="pres">
      <dgm:prSet presAssocID="{DB851D7E-EB5E-4A39-B377-67BCEAC3FA4E}" presName="Name9" presStyleLbl="parChTrans1D2" presStyleIdx="1" presStyleCnt="14"/>
      <dgm:spPr/>
      <dgm:t>
        <a:bodyPr/>
        <a:lstStyle/>
        <a:p>
          <a:endParaRPr lang="en-US"/>
        </a:p>
      </dgm:t>
    </dgm:pt>
    <dgm:pt modelId="{E60FC1A8-33D1-43A1-BA12-85D15DD376D8}" type="pres">
      <dgm:prSet presAssocID="{DB851D7E-EB5E-4A39-B377-67BCEAC3FA4E}" presName="connTx" presStyleLbl="parChTrans1D2" presStyleIdx="1" presStyleCnt="14"/>
      <dgm:spPr/>
      <dgm:t>
        <a:bodyPr/>
        <a:lstStyle/>
        <a:p>
          <a:endParaRPr lang="en-US"/>
        </a:p>
      </dgm:t>
    </dgm:pt>
    <dgm:pt modelId="{BC1B6FE1-79DE-477C-A54E-C95C6272124E}" type="pres">
      <dgm:prSet presAssocID="{1935A56C-0F3F-4802-B417-4B1675317ED8}" presName="node" presStyleLbl="node1" presStyleIdx="1" presStyleCnt="14" custScaleX="122990" custRadScaleRad="109663" custRadScaleInc="553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191417-F91E-4BC2-9921-140277F4AF04}" type="pres">
      <dgm:prSet presAssocID="{30E456CD-D2AE-4176-8F22-E13C30D8B9CF}" presName="Name9" presStyleLbl="parChTrans1D2" presStyleIdx="2" presStyleCnt="14"/>
      <dgm:spPr/>
      <dgm:t>
        <a:bodyPr/>
        <a:lstStyle/>
        <a:p>
          <a:endParaRPr lang="en-US"/>
        </a:p>
      </dgm:t>
    </dgm:pt>
    <dgm:pt modelId="{0A74C9FD-4EF9-4472-9267-544CAF955332}" type="pres">
      <dgm:prSet presAssocID="{30E456CD-D2AE-4176-8F22-E13C30D8B9CF}" presName="connTx" presStyleLbl="parChTrans1D2" presStyleIdx="2" presStyleCnt="14"/>
      <dgm:spPr/>
      <dgm:t>
        <a:bodyPr/>
        <a:lstStyle/>
        <a:p>
          <a:endParaRPr lang="en-US"/>
        </a:p>
      </dgm:t>
    </dgm:pt>
    <dgm:pt modelId="{9E3D28BF-364F-43FE-BCCD-91F9AB349995}" type="pres">
      <dgm:prSet presAssocID="{3792C026-FAEA-4B60-97A8-B33B74B6AF78}" presName="node" presStyleLbl="node1" presStyleIdx="2" presStyleCnt="14" custScaleX="268477" custRadScaleRad="140608" custRadScaleInc="589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605B86-FB33-488A-A4EF-3F6AEDF2475D}" type="pres">
      <dgm:prSet presAssocID="{2684029F-8CD1-4DFB-BE2E-04D02AA1E82D}" presName="Name9" presStyleLbl="parChTrans1D2" presStyleIdx="3" presStyleCnt="14"/>
      <dgm:spPr/>
      <dgm:t>
        <a:bodyPr/>
        <a:lstStyle/>
        <a:p>
          <a:endParaRPr lang="en-US"/>
        </a:p>
      </dgm:t>
    </dgm:pt>
    <dgm:pt modelId="{A17842B1-94A4-4695-95E0-8E5A39E39A8B}" type="pres">
      <dgm:prSet presAssocID="{2684029F-8CD1-4DFB-BE2E-04D02AA1E82D}" presName="connTx" presStyleLbl="parChTrans1D2" presStyleIdx="3" presStyleCnt="14"/>
      <dgm:spPr/>
      <dgm:t>
        <a:bodyPr/>
        <a:lstStyle/>
        <a:p>
          <a:endParaRPr lang="en-US"/>
        </a:p>
      </dgm:t>
    </dgm:pt>
    <dgm:pt modelId="{0CF94FB5-AAD5-4D59-82B9-F2E7D58A16D5}" type="pres">
      <dgm:prSet presAssocID="{5006FB57-44C9-4B6A-BB1D-260FF1033237}" presName="node" presStyleLbl="node1" presStyleIdx="3" presStyleCnt="14" custScaleX="409073" custRadScaleRad="128056" custRadScaleInc="790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71568F-27AF-49B8-A356-AA1A1EB92212}" type="pres">
      <dgm:prSet presAssocID="{0C148FD7-0F2E-4BFF-B8E2-858AEE91BF72}" presName="Name9" presStyleLbl="parChTrans1D2" presStyleIdx="4" presStyleCnt="14"/>
      <dgm:spPr/>
      <dgm:t>
        <a:bodyPr/>
        <a:lstStyle/>
        <a:p>
          <a:endParaRPr lang="en-US"/>
        </a:p>
      </dgm:t>
    </dgm:pt>
    <dgm:pt modelId="{7CE3C3E3-9CBC-45F8-B60E-A65F4062FA08}" type="pres">
      <dgm:prSet presAssocID="{0C148FD7-0F2E-4BFF-B8E2-858AEE91BF72}" presName="connTx" presStyleLbl="parChTrans1D2" presStyleIdx="4" presStyleCnt="14"/>
      <dgm:spPr/>
      <dgm:t>
        <a:bodyPr/>
        <a:lstStyle/>
        <a:p>
          <a:endParaRPr lang="en-US"/>
        </a:p>
      </dgm:t>
    </dgm:pt>
    <dgm:pt modelId="{3F92A185-31ED-4916-91EC-3AD10CFD2917}" type="pres">
      <dgm:prSet presAssocID="{BECEE000-46B6-4AB5-9AE8-3FF4DD2CC7F9}" presName="node" presStyleLbl="node1" presStyleIdx="4" presStyleCnt="14" custScaleX="394135" custRadScaleRad="140551" custRadScaleInc="-47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92FC5A-1DF4-4A4C-A91E-984A0455CB97}" type="pres">
      <dgm:prSet presAssocID="{1290A41F-37F4-4C41-ABD6-21EB81E61911}" presName="Name9" presStyleLbl="parChTrans1D2" presStyleIdx="5" presStyleCnt="14"/>
      <dgm:spPr/>
      <dgm:t>
        <a:bodyPr/>
        <a:lstStyle/>
        <a:p>
          <a:endParaRPr lang="en-US"/>
        </a:p>
      </dgm:t>
    </dgm:pt>
    <dgm:pt modelId="{8664C0F8-C2EF-4B79-80F3-CCEEB5737F15}" type="pres">
      <dgm:prSet presAssocID="{1290A41F-37F4-4C41-ABD6-21EB81E61911}" presName="connTx" presStyleLbl="parChTrans1D2" presStyleIdx="5" presStyleCnt="14"/>
      <dgm:spPr/>
      <dgm:t>
        <a:bodyPr/>
        <a:lstStyle/>
        <a:p>
          <a:endParaRPr lang="en-US"/>
        </a:p>
      </dgm:t>
    </dgm:pt>
    <dgm:pt modelId="{D9816FEA-9857-4B4E-AC35-C9F771C832F5}" type="pres">
      <dgm:prSet presAssocID="{23C8A597-B32F-46EB-9981-9937524C8740}" presName="node" presStyleLbl="node1" presStyleIdx="5" presStyleCnt="14" custScaleX="266158" custRadScaleRad="174394" custRadScaleInc="-1271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12FF61-1DC0-443F-9D69-BF25D0116173}" type="pres">
      <dgm:prSet presAssocID="{FBBB1361-A2C5-483F-8963-418C58EA616E}" presName="Name9" presStyleLbl="parChTrans1D2" presStyleIdx="6" presStyleCnt="14"/>
      <dgm:spPr/>
      <dgm:t>
        <a:bodyPr/>
        <a:lstStyle/>
        <a:p>
          <a:endParaRPr lang="en-US"/>
        </a:p>
      </dgm:t>
    </dgm:pt>
    <dgm:pt modelId="{221A8C4D-5B39-431F-8095-E2B8228F895D}" type="pres">
      <dgm:prSet presAssocID="{FBBB1361-A2C5-483F-8963-418C58EA616E}" presName="connTx" presStyleLbl="parChTrans1D2" presStyleIdx="6" presStyleCnt="14"/>
      <dgm:spPr/>
      <dgm:t>
        <a:bodyPr/>
        <a:lstStyle/>
        <a:p>
          <a:endParaRPr lang="en-US"/>
        </a:p>
      </dgm:t>
    </dgm:pt>
    <dgm:pt modelId="{8114DD01-C680-4BC2-9004-428168EE1150}" type="pres">
      <dgm:prSet presAssocID="{8ED7A6AE-CE6F-4263-B51E-E899BE562998}" presName="node" presStyleLbl="node1" presStyleIdx="6" presStyleCnt="14" custScaleX="190331" custRadScaleRad="132119" custRadScaleInc="-1553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4FE4B-7514-4562-ADDD-0C4A2692FD85}" type="pres">
      <dgm:prSet presAssocID="{E10CD142-47C8-4BB4-BEF1-06D30F7B6DF3}" presName="Name9" presStyleLbl="parChTrans1D2" presStyleIdx="7" presStyleCnt="14"/>
      <dgm:spPr/>
      <dgm:t>
        <a:bodyPr/>
        <a:lstStyle/>
        <a:p>
          <a:endParaRPr lang="en-US"/>
        </a:p>
      </dgm:t>
    </dgm:pt>
    <dgm:pt modelId="{9F2CA653-5129-471B-9BAC-EE5CDD28AA95}" type="pres">
      <dgm:prSet presAssocID="{E10CD142-47C8-4BB4-BEF1-06D30F7B6DF3}" presName="connTx" presStyleLbl="parChTrans1D2" presStyleIdx="7" presStyleCnt="14"/>
      <dgm:spPr/>
      <dgm:t>
        <a:bodyPr/>
        <a:lstStyle/>
        <a:p>
          <a:endParaRPr lang="en-US"/>
        </a:p>
      </dgm:t>
    </dgm:pt>
    <dgm:pt modelId="{96B51DDC-8950-49D9-B7ED-BF64DE9EB9B8}" type="pres">
      <dgm:prSet presAssocID="{B35C04C3-E44F-47FB-BA8E-0B072F71349D}" presName="node" presStyleLbl="node1" presStyleIdx="7" presStyleCnt="14" custScaleX="290787" custRadScaleRad="76043" custRadScaleInc="-33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75C21A-87A6-4B2A-8E2A-3E551CB8DE8F}" type="pres">
      <dgm:prSet presAssocID="{E33FB4B5-6D8E-40E1-97D8-804062422791}" presName="Name9" presStyleLbl="parChTrans1D2" presStyleIdx="8" presStyleCnt="14"/>
      <dgm:spPr/>
      <dgm:t>
        <a:bodyPr/>
        <a:lstStyle/>
        <a:p>
          <a:endParaRPr lang="en-US"/>
        </a:p>
      </dgm:t>
    </dgm:pt>
    <dgm:pt modelId="{0D0975DC-009A-44A5-B46E-7BC86EEC1A46}" type="pres">
      <dgm:prSet presAssocID="{E33FB4B5-6D8E-40E1-97D8-804062422791}" presName="connTx" presStyleLbl="parChTrans1D2" presStyleIdx="8" presStyleCnt="14"/>
      <dgm:spPr/>
      <dgm:t>
        <a:bodyPr/>
        <a:lstStyle/>
        <a:p>
          <a:endParaRPr lang="en-US"/>
        </a:p>
      </dgm:t>
    </dgm:pt>
    <dgm:pt modelId="{786F5087-2358-4042-92D8-F0B9FB97595E}" type="pres">
      <dgm:prSet presAssocID="{9B5866D7-AFC2-475D-AB86-DA294024A5DD}" presName="node" presStyleLbl="node1" presStyleIdx="8" presStyleCnt="14" custScaleX="169179" custRadScaleRad="113523" custRadScaleInc="984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C029FA-6B65-459A-AA75-535B8F48B7CF}" type="pres">
      <dgm:prSet presAssocID="{72C0E6AA-4235-4755-8483-2915FCB479B9}" presName="Name9" presStyleLbl="parChTrans1D2" presStyleIdx="9" presStyleCnt="14"/>
      <dgm:spPr/>
      <dgm:t>
        <a:bodyPr/>
        <a:lstStyle/>
        <a:p>
          <a:endParaRPr lang="en-US"/>
        </a:p>
      </dgm:t>
    </dgm:pt>
    <dgm:pt modelId="{D8772D47-617B-424B-BE82-2539D8778BFB}" type="pres">
      <dgm:prSet presAssocID="{72C0E6AA-4235-4755-8483-2915FCB479B9}" presName="connTx" presStyleLbl="parChTrans1D2" presStyleIdx="9" presStyleCnt="14"/>
      <dgm:spPr/>
      <dgm:t>
        <a:bodyPr/>
        <a:lstStyle/>
        <a:p>
          <a:endParaRPr lang="en-US"/>
        </a:p>
      </dgm:t>
    </dgm:pt>
    <dgm:pt modelId="{C35702B6-5FEA-4310-B47F-68A111C5136A}" type="pres">
      <dgm:prSet presAssocID="{ABD0ED03-1EBA-4B3E-9A0A-8F1913A81296}" presName="node" presStyleLbl="node1" presStyleIdx="9" presStyleCnt="14" custScaleX="183471" custRadScaleRad="139964" custRadScaleInc="6939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C2FA5-93EE-4729-9646-E995D1EC9074}" type="pres">
      <dgm:prSet presAssocID="{C5A27255-54D8-4476-AF4A-43504BEC6309}" presName="Name9" presStyleLbl="parChTrans1D2" presStyleIdx="10" presStyleCnt="14"/>
      <dgm:spPr/>
      <dgm:t>
        <a:bodyPr/>
        <a:lstStyle/>
        <a:p>
          <a:endParaRPr lang="en-US"/>
        </a:p>
      </dgm:t>
    </dgm:pt>
    <dgm:pt modelId="{53B7C394-6C74-4735-A1C9-B9E10F3E10FD}" type="pres">
      <dgm:prSet presAssocID="{C5A27255-54D8-4476-AF4A-43504BEC6309}" presName="connTx" presStyleLbl="parChTrans1D2" presStyleIdx="10" presStyleCnt="14"/>
      <dgm:spPr/>
      <dgm:t>
        <a:bodyPr/>
        <a:lstStyle/>
        <a:p>
          <a:endParaRPr lang="en-US"/>
        </a:p>
      </dgm:t>
    </dgm:pt>
    <dgm:pt modelId="{B4367D33-D770-466E-AAA7-EDA568CBE37B}" type="pres">
      <dgm:prSet presAssocID="{26D578AF-6AA4-463B-8A47-39B59177C6CD}" presName="node" presStyleLbl="node1" presStyleIdx="10" presStyleCnt="14" custScaleX="300129" custRadScaleRad="126883" custRadScaleInc="1831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5DCDB2-0B53-4A07-9AA3-A0AA227834CF}" type="pres">
      <dgm:prSet presAssocID="{A7262F4D-8D47-4224-BBB6-719D59B47920}" presName="Name9" presStyleLbl="parChTrans1D2" presStyleIdx="11" presStyleCnt="14"/>
      <dgm:spPr/>
      <dgm:t>
        <a:bodyPr/>
        <a:lstStyle/>
        <a:p>
          <a:endParaRPr lang="en-US"/>
        </a:p>
      </dgm:t>
    </dgm:pt>
    <dgm:pt modelId="{7522E770-9B27-4A93-A5BE-6204454C3C29}" type="pres">
      <dgm:prSet presAssocID="{A7262F4D-8D47-4224-BBB6-719D59B47920}" presName="connTx" presStyleLbl="parChTrans1D2" presStyleIdx="11" presStyleCnt="14"/>
      <dgm:spPr/>
      <dgm:t>
        <a:bodyPr/>
        <a:lstStyle/>
        <a:p>
          <a:endParaRPr lang="en-US"/>
        </a:p>
      </dgm:t>
    </dgm:pt>
    <dgm:pt modelId="{71338C34-E238-49F6-9B7F-65CC3CC0A7D2}" type="pres">
      <dgm:prSet presAssocID="{443151A6-E4FB-4A3A-88C5-293FCC341D87}" presName="node" presStyleLbl="node1" presStyleIdx="11" presStyleCnt="14" custScaleX="203765" custRadScaleRad="130719" custRadScaleInc="-98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1C9DA9-809A-4912-BC34-6E519E55562C}" type="pres">
      <dgm:prSet presAssocID="{DD0BA883-7A05-4EC4-BA0D-3E22885DFAD2}" presName="Name9" presStyleLbl="parChTrans1D2" presStyleIdx="12" presStyleCnt="14"/>
      <dgm:spPr/>
      <dgm:t>
        <a:bodyPr/>
        <a:lstStyle/>
        <a:p>
          <a:endParaRPr lang="en-US"/>
        </a:p>
      </dgm:t>
    </dgm:pt>
    <dgm:pt modelId="{5EA4BAB7-E29B-49D1-BCBC-7F99D960D035}" type="pres">
      <dgm:prSet presAssocID="{DD0BA883-7A05-4EC4-BA0D-3E22885DFAD2}" presName="connTx" presStyleLbl="parChTrans1D2" presStyleIdx="12" presStyleCnt="14"/>
      <dgm:spPr/>
      <dgm:t>
        <a:bodyPr/>
        <a:lstStyle/>
        <a:p>
          <a:endParaRPr lang="en-US"/>
        </a:p>
      </dgm:t>
    </dgm:pt>
    <dgm:pt modelId="{0A90B62C-F8D9-441A-8DB8-EAB3187577D1}" type="pres">
      <dgm:prSet presAssocID="{926E7434-8968-4F21-9BCC-AB7F424D3886}" presName="node" presStyleLbl="node1" presStyleIdx="12" presStyleCnt="14" custScaleX="245015" custRadScaleRad="161405" custRadScaleInc="-721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A2521-FE0A-48FD-AF6C-A41826CCD85E}" type="pres">
      <dgm:prSet presAssocID="{0E4EF17F-C314-451F-B7FA-5BBCC1BFD9ED}" presName="Name9" presStyleLbl="parChTrans1D2" presStyleIdx="13" presStyleCnt="14"/>
      <dgm:spPr/>
      <dgm:t>
        <a:bodyPr/>
        <a:lstStyle/>
        <a:p>
          <a:endParaRPr lang="en-US"/>
        </a:p>
      </dgm:t>
    </dgm:pt>
    <dgm:pt modelId="{CB158FB2-82F7-4D39-AB07-89156613E23F}" type="pres">
      <dgm:prSet presAssocID="{0E4EF17F-C314-451F-B7FA-5BBCC1BFD9ED}" presName="connTx" presStyleLbl="parChTrans1D2" presStyleIdx="13" presStyleCnt="14"/>
      <dgm:spPr/>
      <dgm:t>
        <a:bodyPr/>
        <a:lstStyle/>
        <a:p>
          <a:endParaRPr lang="en-US"/>
        </a:p>
      </dgm:t>
    </dgm:pt>
    <dgm:pt modelId="{25008ACC-5A23-40CD-AE10-DBA5713BC435}" type="pres">
      <dgm:prSet presAssocID="{2CBAD901-021D-4861-B50A-D234448E3FEB}" presName="node" presStyleLbl="node1" presStyleIdx="13" presStyleCnt="14" custScaleX="154169" custRadScaleRad="104272" custRadScaleInc="-9484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6B2CF5A-CA29-414B-9518-BAE0815B7C51}" type="presOf" srcId="{E33FB4B5-6D8E-40E1-97D8-804062422791}" destId="{0D0975DC-009A-44A5-B46E-7BC86EEC1A46}" srcOrd="1" destOrd="0" presId="urn:microsoft.com/office/officeart/2005/8/layout/radial1"/>
    <dgm:cxn modelId="{32C1165E-0B58-48EA-A79F-0E2655B96308}" type="presOf" srcId="{26D578AF-6AA4-463B-8A47-39B59177C6CD}" destId="{B4367D33-D770-466E-AAA7-EDA568CBE37B}" srcOrd="0" destOrd="0" presId="urn:microsoft.com/office/officeart/2005/8/layout/radial1"/>
    <dgm:cxn modelId="{8F0FCA49-CA79-4D4E-9F33-1A61508D6CF2}" type="presOf" srcId="{C5A27255-54D8-4476-AF4A-43504BEC6309}" destId="{53B7C394-6C74-4735-A1C9-B9E10F3E10FD}" srcOrd="1" destOrd="0" presId="urn:microsoft.com/office/officeart/2005/8/layout/radial1"/>
    <dgm:cxn modelId="{25CC9527-F781-4FBA-90BF-F5E908BFF22A}" type="presOf" srcId="{ABD0ED03-1EBA-4B3E-9A0A-8F1913A81296}" destId="{C35702B6-5FEA-4310-B47F-68A111C5136A}" srcOrd="0" destOrd="0" presId="urn:microsoft.com/office/officeart/2005/8/layout/radial1"/>
    <dgm:cxn modelId="{A18AD64C-A918-415A-9126-0BF28E0AF787}" type="presOf" srcId="{1290A41F-37F4-4C41-ABD6-21EB81E61911}" destId="{EC92FC5A-1DF4-4A4C-A91E-984A0455CB97}" srcOrd="0" destOrd="0" presId="urn:microsoft.com/office/officeart/2005/8/layout/radial1"/>
    <dgm:cxn modelId="{867103A9-3015-4B32-947F-69ECCEAA9DD3}" type="presOf" srcId="{A7262F4D-8D47-4224-BBB6-719D59B47920}" destId="{C75DCDB2-0B53-4A07-9AA3-A0AA227834CF}" srcOrd="0" destOrd="0" presId="urn:microsoft.com/office/officeart/2005/8/layout/radial1"/>
    <dgm:cxn modelId="{EE8B3081-DE6A-459D-828D-B714642929BC}" type="presOf" srcId="{2684029F-8CD1-4DFB-BE2E-04D02AA1E82D}" destId="{60605B86-FB33-488A-A4EF-3F6AEDF2475D}" srcOrd="0" destOrd="0" presId="urn:microsoft.com/office/officeart/2005/8/layout/radial1"/>
    <dgm:cxn modelId="{4011CE5A-D2CC-4180-85AB-58BC505582B1}" type="presOf" srcId="{B35C04C3-E44F-47FB-BA8E-0B072F71349D}" destId="{96B51DDC-8950-49D9-B7ED-BF64DE9EB9B8}" srcOrd="0" destOrd="0" presId="urn:microsoft.com/office/officeart/2005/8/layout/radial1"/>
    <dgm:cxn modelId="{A675752E-F4E0-4E25-8586-6540C3114C07}" type="presOf" srcId="{D5C2371D-BC5B-462C-8476-6AA5E104BB3B}" destId="{4D4599D1-34ED-46A1-986D-44B86B091C17}" srcOrd="0" destOrd="0" presId="urn:microsoft.com/office/officeart/2005/8/layout/radial1"/>
    <dgm:cxn modelId="{D1622124-95F5-43C8-B943-F01E0EF65135}" type="presOf" srcId="{A7262F4D-8D47-4224-BBB6-719D59B47920}" destId="{7522E770-9B27-4A93-A5BE-6204454C3C29}" srcOrd="1" destOrd="0" presId="urn:microsoft.com/office/officeart/2005/8/layout/radial1"/>
    <dgm:cxn modelId="{9A4DDC01-0B75-495E-9EDF-1D65319E1E2C}" type="presOf" srcId="{2CBAD901-021D-4861-B50A-D234448E3FEB}" destId="{25008ACC-5A23-40CD-AE10-DBA5713BC435}" srcOrd="0" destOrd="0" presId="urn:microsoft.com/office/officeart/2005/8/layout/radial1"/>
    <dgm:cxn modelId="{06FF1618-A3F8-4698-A2DF-E9D7C159426A}" type="presOf" srcId="{2684029F-8CD1-4DFB-BE2E-04D02AA1E82D}" destId="{A17842B1-94A4-4695-95E0-8E5A39E39A8B}" srcOrd="1" destOrd="0" presId="urn:microsoft.com/office/officeart/2005/8/layout/radial1"/>
    <dgm:cxn modelId="{C9F213BE-E787-4A8A-BFF0-E6B6ECCB7A16}" type="presOf" srcId="{3792C026-FAEA-4B60-97A8-B33B74B6AF78}" destId="{9E3D28BF-364F-43FE-BCCD-91F9AB349995}" srcOrd="0" destOrd="0" presId="urn:microsoft.com/office/officeart/2005/8/layout/radial1"/>
    <dgm:cxn modelId="{34451A8A-3180-4ADA-8EAB-72942C025A70}" type="presOf" srcId="{1290A41F-37F4-4C41-ABD6-21EB81E61911}" destId="{8664C0F8-C2EF-4B79-80F3-CCEEB5737F15}" srcOrd="1" destOrd="0" presId="urn:microsoft.com/office/officeart/2005/8/layout/radial1"/>
    <dgm:cxn modelId="{C37A8F01-9BCA-4995-A34A-8CDD5471D25A}" type="presOf" srcId="{DB851D7E-EB5E-4A39-B377-67BCEAC3FA4E}" destId="{E45A3812-FEBE-4EF4-8ADD-85ED4BE40368}" srcOrd="0" destOrd="0" presId="urn:microsoft.com/office/officeart/2005/8/layout/radial1"/>
    <dgm:cxn modelId="{13B5F6D2-9991-4F75-8ED2-335DEBF8E0A4}" type="presOf" srcId="{83DECF7B-51AA-4664-90C5-70A9D81574C2}" destId="{F14A3D3F-708F-49D8-ADD5-C12A89177793}" srcOrd="0" destOrd="0" presId="urn:microsoft.com/office/officeart/2005/8/layout/radial1"/>
    <dgm:cxn modelId="{4AD687FA-C3E3-47DB-BCCD-C5D16EE4C8A9}" type="presOf" srcId="{DB851D7E-EB5E-4A39-B377-67BCEAC3FA4E}" destId="{E60FC1A8-33D1-43A1-BA12-85D15DD376D8}" srcOrd="1" destOrd="0" presId="urn:microsoft.com/office/officeart/2005/8/layout/radial1"/>
    <dgm:cxn modelId="{D2A04480-49C6-4A76-A85F-CB625EC63975}" type="presOf" srcId="{0C148FD7-0F2E-4BFF-B8E2-858AEE91BF72}" destId="{7CE3C3E3-9CBC-45F8-B60E-A65F4062FA08}" srcOrd="1" destOrd="0" presId="urn:microsoft.com/office/officeart/2005/8/layout/radial1"/>
    <dgm:cxn modelId="{705EBCEE-4817-42E6-9ADE-32B6766F5685}" type="presOf" srcId="{E33FB4B5-6D8E-40E1-97D8-804062422791}" destId="{7575C21A-87A6-4B2A-8E2A-3E551CB8DE8F}" srcOrd="0" destOrd="0" presId="urn:microsoft.com/office/officeart/2005/8/layout/radial1"/>
    <dgm:cxn modelId="{D97349BC-A2D1-4544-BE3A-EE7075E967D8}" type="presOf" srcId="{FBBB1361-A2C5-483F-8963-418C58EA616E}" destId="{1D12FF61-1DC0-443F-9D69-BF25D0116173}" srcOrd="0" destOrd="0" presId="urn:microsoft.com/office/officeart/2005/8/layout/radial1"/>
    <dgm:cxn modelId="{8AA8EA46-AD2A-4485-BDF0-85B55B829BF4}" type="presOf" srcId="{30E456CD-D2AE-4176-8F22-E13C30D8B9CF}" destId="{0A74C9FD-4EF9-4472-9267-544CAF955332}" srcOrd="1" destOrd="0" presId="urn:microsoft.com/office/officeart/2005/8/layout/radial1"/>
    <dgm:cxn modelId="{C3817930-59EB-4C73-A97A-C6CCEA039316}" type="presOf" srcId="{72C0E6AA-4235-4755-8483-2915FCB479B9}" destId="{54C029FA-6B65-459A-AA75-535B8F48B7CF}" srcOrd="0" destOrd="0" presId="urn:microsoft.com/office/officeart/2005/8/layout/radial1"/>
    <dgm:cxn modelId="{D9F48DC4-1A0E-4A37-A33E-437BCC113642}" type="presOf" srcId="{EFD31BBE-7DB1-459F-990D-D72B99D593CD}" destId="{C248F5DB-C3BA-4731-8AE0-D87C3BB67F6B}" srcOrd="0" destOrd="0" presId="urn:microsoft.com/office/officeart/2005/8/layout/radial1"/>
    <dgm:cxn modelId="{1393DA3E-54A6-4E8E-9B47-E40B5B6E96C6}" type="presOf" srcId="{FBBB1361-A2C5-483F-8963-418C58EA616E}" destId="{221A8C4D-5B39-431F-8095-E2B8228F895D}" srcOrd="1" destOrd="0" presId="urn:microsoft.com/office/officeart/2005/8/layout/radial1"/>
    <dgm:cxn modelId="{6C5AC59B-E149-423B-AD29-FBEED7C3D195}" type="presOf" srcId="{E10CD142-47C8-4BB4-BEF1-06D30F7B6DF3}" destId="{9F2CA653-5129-471B-9BAC-EE5CDD28AA95}" srcOrd="1" destOrd="0" presId="urn:microsoft.com/office/officeart/2005/8/layout/radial1"/>
    <dgm:cxn modelId="{1EFDD947-9362-4513-95C4-F3BB6130D9DB}" type="presOf" srcId="{7AB4BA84-1FBD-4C67-AD53-21793B1D7BE9}" destId="{711B2DE6-5FCA-46AA-8FB8-37BB0B530257}" srcOrd="0" destOrd="0" presId="urn:microsoft.com/office/officeart/2005/8/layout/radial1"/>
    <dgm:cxn modelId="{88F34CBD-18DA-45FA-9427-7FED5A4AD8D9}" type="presOf" srcId="{5006FB57-44C9-4B6A-BB1D-260FF1033237}" destId="{0CF94FB5-AAD5-4D59-82B9-F2E7D58A16D5}" srcOrd="0" destOrd="0" presId="urn:microsoft.com/office/officeart/2005/8/layout/radial1"/>
    <dgm:cxn modelId="{60C9F4FB-6FA4-415A-8B6F-30DEB1AEC4CB}" srcId="{83DECF7B-51AA-4664-90C5-70A9D81574C2}" destId="{EFD31BBE-7DB1-459F-990D-D72B99D593CD}" srcOrd="0" destOrd="0" parTransId="{D5C2371D-BC5B-462C-8476-6AA5E104BB3B}" sibTransId="{E42CCE2D-D575-430C-A4B3-3AE3E4328F86}"/>
    <dgm:cxn modelId="{5C02FA6C-17FD-4198-B889-54C30F7FC510}" type="presOf" srcId="{9B5866D7-AFC2-475D-AB86-DA294024A5DD}" destId="{786F5087-2358-4042-92D8-F0B9FB97595E}" srcOrd="0" destOrd="0" presId="urn:microsoft.com/office/officeart/2005/8/layout/radial1"/>
    <dgm:cxn modelId="{782C785E-E438-4864-9510-42E00C85072D}" srcId="{83DECF7B-51AA-4664-90C5-70A9D81574C2}" destId="{2CBAD901-021D-4861-B50A-D234448E3FEB}" srcOrd="13" destOrd="0" parTransId="{0E4EF17F-C314-451F-B7FA-5BBCC1BFD9ED}" sibTransId="{A2459087-3A68-4A7C-B27E-25D63BF9C1C0}"/>
    <dgm:cxn modelId="{C8703DE2-F891-4B90-A624-418116E27295}" srcId="{83DECF7B-51AA-4664-90C5-70A9D81574C2}" destId="{B35C04C3-E44F-47FB-BA8E-0B072F71349D}" srcOrd="7" destOrd="0" parTransId="{E10CD142-47C8-4BB4-BEF1-06D30F7B6DF3}" sibTransId="{0AD44951-0DC4-465D-9B2B-C06D2C4C2F9B}"/>
    <dgm:cxn modelId="{17F92133-4CF3-44B4-BF5D-066D0B89566F}" srcId="{83DECF7B-51AA-4664-90C5-70A9D81574C2}" destId="{8ED7A6AE-CE6F-4263-B51E-E899BE562998}" srcOrd="6" destOrd="0" parTransId="{FBBB1361-A2C5-483F-8963-418C58EA616E}" sibTransId="{1C4E6E14-3DC6-4864-B05B-6F7FBD06C1C6}"/>
    <dgm:cxn modelId="{C1776371-AC8F-48F3-A3FE-6BBDC3B7D5D5}" srcId="{83DECF7B-51AA-4664-90C5-70A9D81574C2}" destId="{BECEE000-46B6-4AB5-9AE8-3FF4DD2CC7F9}" srcOrd="4" destOrd="0" parTransId="{0C148FD7-0F2E-4BFF-B8E2-858AEE91BF72}" sibTransId="{3FAC3E1A-E758-4EAA-A0D2-C62F7B30EF22}"/>
    <dgm:cxn modelId="{63658055-58B8-495F-BA77-513E45754D10}" srcId="{83DECF7B-51AA-4664-90C5-70A9D81574C2}" destId="{ABD0ED03-1EBA-4B3E-9A0A-8F1913A81296}" srcOrd="9" destOrd="0" parTransId="{72C0E6AA-4235-4755-8483-2915FCB479B9}" sibTransId="{2C428436-2C11-41EB-8864-7BC628D3200F}"/>
    <dgm:cxn modelId="{719780DF-7E31-45FA-A403-7E01A338120E}" type="presOf" srcId="{C5A27255-54D8-4476-AF4A-43504BEC6309}" destId="{54DC2FA5-93EE-4729-9646-E995D1EC9074}" srcOrd="0" destOrd="0" presId="urn:microsoft.com/office/officeart/2005/8/layout/radial1"/>
    <dgm:cxn modelId="{1063FA25-9590-41FB-A4BB-81363414C5A0}" type="presOf" srcId="{443151A6-E4FB-4A3A-88C5-293FCC341D87}" destId="{71338C34-E238-49F6-9B7F-65CC3CC0A7D2}" srcOrd="0" destOrd="0" presId="urn:microsoft.com/office/officeart/2005/8/layout/radial1"/>
    <dgm:cxn modelId="{022635EE-18CB-4798-B8CE-865B9C99FE78}" srcId="{83DECF7B-51AA-4664-90C5-70A9D81574C2}" destId="{3792C026-FAEA-4B60-97A8-B33B74B6AF78}" srcOrd="2" destOrd="0" parTransId="{30E456CD-D2AE-4176-8F22-E13C30D8B9CF}" sibTransId="{B363DDA2-DADA-4002-BD00-7ECC0729FDBA}"/>
    <dgm:cxn modelId="{D230E60F-4195-4C13-A995-6524799E878D}" type="presOf" srcId="{8ED7A6AE-CE6F-4263-B51E-E899BE562998}" destId="{8114DD01-C680-4BC2-9004-428168EE1150}" srcOrd="0" destOrd="0" presId="urn:microsoft.com/office/officeart/2005/8/layout/radial1"/>
    <dgm:cxn modelId="{290CC2F9-404B-4B01-B870-BCE328F5D9A4}" srcId="{83DECF7B-51AA-4664-90C5-70A9D81574C2}" destId="{926E7434-8968-4F21-9BCC-AB7F424D3886}" srcOrd="12" destOrd="0" parTransId="{DD0BA883-7A05-4EC4-BA0D-3E22885DFAD2}" sibTransId="{A38FE2F8-457A-4E3A-A123-1ED636C235D6}"/>
    <dgm:cxn modelId="{68D84948-563C-4DA8-BFC3-240607357092}" srcId="{83DECF7B-51AA-4664-90C5-70A9D81574C2}" destId="{26D578AF-6AA4-463B-8A47-39B59177C6CD}" srcOrd="10" destOrd="0" parTransId="{C5A27255-54D8-4476-AF4A-43504BEC6309}" sibTransId="{CD57F760-228D-4EBA-9F7D-BCE7D5AF1D22}"/>
    <dgm:cxn modelId="{C43CBEBB-A3C4-490A-995B-344C3B7EC827}" srcId="{7AB4BA84-1FBD-4C67-AD53-21793B1D7BE9}" destId="{83DECF7B-51AA-4664-90C5-70A9D81574C2}" srcOrd="0" destOrd="0" parTransId="{7D064CCE-B964-42CC-9D5E-CBCE5A5B93EC}" sibTransId="{F172E7D3-C788-4E04-81D5-241AF6711C6E}"/>
    <dgm:cxn modelId="{DBB361CC-4A77-4564-8714-185A4A9CCE66}" type="presOf" srcId="{30E456CD-D2AE-4176-8F22-E13C30D8B9CF}" destId="{90191417-F91E-4BC2-9921-140277F4AF04}" srcOrd="0" destOrd="0" presId="urn:microsoft.com/office/officeart/2005/8/layout/radial1"/>
    <dgm:cxn modelId="{EA9C1305-3F45-4F87-9523-EF050E30623F}" type="presOf" srcId="{DD0BA883-7A05-4EC4-BA0D-3E22885DFAD2}" destId="{5EA4BAB7-E29B-49D1-BCBC-7F99D960D035}" srcOrd="1" destOrd="0" presId="urn:microsoft.com/office/officeart/2005/8/layout/radial1"/>
    <dgm:cxn modelId="{DA628B5D-9DC6-4517-AFA5-2D7331AD8995}" type="presOf" srcId="{0E4EF17F-C314-451F-B7FA-5BBCC1BFD9ED}" destId="{CB158FB2-82F7-4D39-AB07-89156613E23F}" srcOrd="1" destOrd="0" presId="urn:microsoft.com/office/officeart/2005/8/layout/radial1"/>
    <dgm:cxn modelId="{2C937C42-9C74-426D-80C3-5500852D52D7}" type="presOf" srcId="{DD0BA883-7A05-4EC4-BA0D-3E22885DFAD2}" destId="{A71C9DA9-809A-4912-BC34-6E519E55562C}" srcOrd="0" destOrd="0" presId="urn:microsoft.com/office/officeart/2005/8/layout/radial1"/>
    <dgm:cxn modelId="{F9B3E167-1B02-44A0-99F6-FA448F2D0FC0}" srcId="{83DECF7B-51AA-4664-90C5-70A9D81574C2}" destId="{23C8A597-B32F-46EB-9981-9937524C8740}" srcOrd="5" destOrd="0" parTransId="{1290A41F-37F4-4C41-ABD6-21EB81E61911}" sibTransId="{AAE6CE7B-3C2C-474E-85DE-4401D7CFED0C}"/>
    <dgm:cxn modelId="{28855BAB-E1DD-45F9-8374-FDD43BA73A63}" type="presOf" srcId="{BECEE000-46B6-4AB5-9AE8-3FF4DD2CC7F9}" destId="{3F92A185-31ED-4916-91EC-3AD10CFD2917}" srcOrd="0" destOrd="0" presId="urn:microsoft.com/office/officeart/2005/8/layout/radial1"/>
    <dgm:cxn modelId="{91C8AD21-F8BD-40DE-8C81-49D7F0252787}" srcId="{83DECF7B-51AA-4664-90C5-70A9D81574C2}" destId="{1935A56C-0F3F-4802-B417-4B1675317ED8}" srcOrd="1" destOrd="0" parTransId="{DB851D7E-EB5E-4A39-B377-67BCEAC3FA4E}" sibTransId="{8EED3471-C47C-4033-8937-C127CE773E24}"/>
    <dgm:cxn modelId="{79917D6C-FBD9-45B6-A2E4-4567B7067097}" srcId="{83DECF7B-51AA-4664-90C5-70A9D81574C2}" destId="{9B5866D7-AFC2-475D-AB86-DA294024A5DD}" srcOrd="8" destOrd="0" parTransId="{E33FB4B5-6D8E-40E1-97D8-804062422791}" sibTransId="{FFFA0B67-79D5-4BD8-9B95-FCF2E3399BAC}"/>
    <dgm:cxn modelId="{923A7692-C7E4-477E-A4FB-0D10074D8300}" type="presOf" srcId="{72C0E6AA-4235-4755-8483-2915FCB479B9}" destId="{D8772D47-617B-424B-BE82-2539D8778BFB}" srcOrd="1" destOrd="0" presId="urn:microsoft.com/office/officeart/2005/8/layout/radial1"/>
    <dgm:cxn modelId="{C7869EDA-0964-4329-930F-A2F892ACA21C}" srcId="{83DECF7B-51AA-4664-90C5-70A9D81574C2}" destId="{443151A6-E4FB-4A3A-88C5-293FCC341D87}" srcOrd="11" destOrd="0" parTransId="{A7262F4D-8D47-4224-BBB6-719D59B47920}" sibTransId="{E10506E7-3178-4BDE-B8A6-5CEB819C2732}"/>
    <dgm:cxn modelId="{DB776D8D-F92A-479B-BC65-57CAE52E0952}" type="presOf" srcId="{0C148FD7-0F2E-4BFF-B8E2-858AEE91BF72}" destId="{9C71568F-27AF-49B8-A356-AA1A1EB92212}" srcOrd="0" destOrd="0" presId="urn:microsoft.com/office/officeart/2005/8/layout/radial1"/>
    <dgm:cxn modelId="{3523500F-82C7-4941-B398-B4CC5CE71B15}" type="presOf" srcId="{1935A56C-0F3F-4802-B417-4B1675317ED8}" destId="{BC1B6FE1-79DE-477C-A54E-C95C6272124E}" srcOrd="0" destOrd="0" presId="urn:microsoft.com/office/officeart/2005/8/layout/radial1"/>
    <dgm:cxn modelId="{DECE6FBE-EFA5-45C8-AE4C-50B66BE4E2F1}" type="presOf" srcId="{23C8A597-B32F-46EB-9981-9937524C8740}" destId="{D9816FEA-9857-4B4E-AC35-C9F771C832F5}" srcOrd="0" destOrd="0" presId="urn:microsoft.com/office/officeart/2005/8/layout/radial1"/>
    <dgm:cxn modelId="{681B6989-2C0F-4F49-9856-78769800033A}" type="presOf" srcId="{D5C2371D-BC5B-462C-8476-6AA5E104BB3B}" destId="{E70C8518-47D8-44BA-B954-B2995272912B}" srcOrd="1" destOrd="0" presId="urn:microsoft.com/office/officeart/2005/8/layout/radial1"/>
    <dgm:cxn modelId="{1D3EDBE2-E01E-416E-BA03-0AF1606122A7}" srcId="{83DECF7B-51AA-4664-90C5-70A9D81574C2}" destId="{5006FB57-44C9-4B6A-BB1D-260FF1033237}" srcOrd="3" destOrd="0" parTransId="{2684029F-8CD1-4DFB-BE2E-04D02AA1E82D}" sibTransId="{FAAE10AF-2C79-4834-9AED-5400C26E71A4}"/>
    <dgm:cxn modelId="{EB2D10D2-8693-4169-BB9C-BCCD4C9DAE00}" type="presOf" srcId="{E10CD142-47C8-4BB4-BEF1-06D30F7B6DF3}" destId="{3FD4FE4B-7514-4562-ADDD-0C4A2692FD85}" srcOrd="0" destOrd="0" presId="urn:microsoft.com/office/officeart/2005/8/layout/radial1"/>
    <dgm:cxn modelId="{8751FF7E-0071-46FF-AF78-14850A3D7C87}" type="presOf" srcId="{926E7434-8968-4F21-9BCC-AB7F424D3886}" destId="{0A90B62C-F8D9-441A-8DB8-EAB3187577D1}" srcOrd="0" destOrd="0" presId="urn:microsoft.com/office/officeart/2005/8/layout/radial1"/>
    <dgm:cxn modelId="{044A928A-5464-44E9-8FA6-D6823AFF47A0}" type="presOf" srcId="{0E4EF17F-C314-451F-B7FA-5BBCC1BFD9ED}" destId="{D42A2521-FE0A-48FD-AF6C-A41826CCD85E}" srcOrd="0" destOrd="0" presId="urn:microsoft.com/office/officeart/2005/8/layout/radial1"/>
    <dgm:cxn modelId="{9624D16D-0D66-4177-AB26-1DBE269AB38E}" type="presParOf" srcId="{711B2DE6-5FCA-46AA-8FB8-37BB0B530257}" destId="{F14A3D3F-708F-49D8-ADD5-C12A89177793}" srcOrd="0" destOrd="0" presId="urn:microsoft.com/office/officeart/2005/8/layout/radial1"/>
    <dgm:cxn modelId="{6953229C-8083-48D4-BC9F-1087F15C81FE}" type="presParOf" srcId="{711B2DE6-5FCA-46AA-8FB8-37BB0B530257}" destId="{4D4599D1-34ED-46A1-986D-44B86B091C17}" srcOrd="1" destOrd="0" presId="urn:microsoft.com/office/officeart/2005/8/layout/radial1"/>
    <dgm:cxn modelId="{D5B88602-8EA0-4B42-B98B-AECF7A9F82C7}" type="presParOf" srcId="{4D4599D1-34ED-46A1-986D-44B86B091C17}" destId="{E70C8518-47D8-44BA-B954-B2995272912B}" srcOrd="0" destOrd="0" presId="urn:microsoft.com/office/officeart/2005/8/layout/radial1"/>
    <dgm:cxn modelId="{712C6C2B-8EE1-43C0-8A38-354966C07DDF}" type="presParOf" srcId="{711B2DE6-5FCA-46AA-8FB8-37BB0B530257}" destId="{C248F5DB-C3BA-4731-8AE0-D87C3BB67F6B}" srcOrd="2" destOrd="0" presId="urn:microsoft.com/office/officeart/2005/8/layout/radial1"/>
    <dgm:cxn modelId="{56448980-CF3F-48C9-8B01-1EC28B0C87AE}" type="presParOf" srcId="{711B2DE6-5FCA-46AA-8FB8-37BB0B530257}" destId="{E45A3812-FEBE-4EF4-8ADD-85ED4BE40368}" srcOrd="3" destOrd="0" presId="urn:microsoft.com/office/officeart/2005/8/layout/radial1"/>
    <dgm:cxn modelId="{DF09A05A-D540-4D2C-ADAC-7AE2A89A24CD}" type="presParOf" srcId="{E45A3812-FEBE-4EF4-8ADD-85ED4BE40368}" destId="{E60FC1A8-33D1-43A1-BA12-85D15DD376D8}" srcOrd="0" destOrd="0" presId="urn:microsoft.com/office/officeart/2005/8/layout/radial1"/>
    <dgm:cxn modelId="{BA87B397-9EB7-48F3-ADC4-6285F163E7C0}" type="presParOf" srcId="{711B2DE6-5FCA-46AA-8FB8-37BB0B530257}" destId="{BC1B6FE1-79DE-477C-A54E-C95C6272124E}" srcOrd="4" destOrd="0" presId="urn:microsoft.com/office/officeart/2005/8/layout/radial1"/>
    <dgm:cxn modelId="{0FB9E955-A63E-4805-89D3-C8D8E20B908E}" type="presParOf" srcId="{711B2DE6-5FCA-46AA-8FB8-37BB0B530257}" destId="{90191417-F91E-4BC2-9921-140277F4AF04}" srcOrd="5" destOrd="0" presId="urn:microsoft.com/office/officeart/2005/8/layout/radial1"/>
    <dgm:cxn modelId="{1AA3E7AD-95E7-4974-A130-E46F34E6AB51}" type="presParOf" srcId="{90191417-F91E-4BC2-9921-140277F4AF04}" destId="{0A74C9FD-4EF9-4472-9267-544CAF955332}" srcOrd="0" destOrd="0" presId="urn:microsoft.com/office/officeart/2005/8/layout/radial1"/>
    <dgm:cxn modelId="{107827B4-C053-477F-ADDC-E838C4AB8ACE}" type="presParOf" srcId="{711B2DE6-5FCA-46AA-8FB8-37BB0B530257}" destId="{9E3D28BF-364F-43FE-BCCD-91F9AB349995}" srcOrd="6" destOrd="0" presId="urn:microsoft.com/office/officeart/2005/8/layout/radial1"/>
    <dgm:cxn modelId="{7ABBA59C-09FC-430E-BF45-28624492754E}" type="presParOf" srcId="{711B2DE6-5FCA-46AA-8FB8-37BB0B530257}" destId="{60605B86-FB33-488A-A4EF-3F6AEDF2475D}" srcOrd="7" destOrd="0" presId="urn:microsoft.com/office/officeart/2005/8/layout/radial1"/>
    <dgm:cxn modelId="{F65F20AC-768B-4687-98ED-C1B19D792EF8}" type="presParOf" srcId="{60605B86-FB33-488A-A4EF-3F6AEDF2475D}" destId="{A17842B1-94A4-4695-95E0-8E5A39E39A8B}" srcOrd="0" destOrd="0" presId="urn:microsoft.com/office/officeart/2005/8/layout/radial1"/>
    <dgm:cxn modelId="{2AEB4845-A8F9-4DE2-96F7-AB2150A67981}" type="presParOf" srcId="{711B2DE6-5FCA-46AA-8FB8-37BB0B530257}" destId="{0CF94FB5-AAD5-4D59-82B9-F2E7D58A16D5}" srcOrd="8" destOrd="0" presId="urn:microsoft.com/office/officeart/2005/8/layout/radial1"/>
    <dgm:cxn modelId="{C12D8F73-089D-4380-8BDA-D09F8DE5BCAB}" type="presParOf" srcId="{711B2DE6-5FCA-46AA-8FB8-37BB0B530257}" destId="{9C71568F-27AF-49B8-A356-AA1A1EB92212}" srcOrd="9" destOrd="0" presId="urn:microsoft.com/office/officeart/2005/8/layout/radial1"/>
    <dgm:cxn modelId="{39D55C2E-9A12-49D7-A100-0B47C34171B1}" type="presParOf" srcId="{9C71568F-27AF-49B8-A356-AA1A1EB92212}" destId="{7CE3C3E3-9CBC-45F8-B60E-A65F4062FA08}" srcOrd="0" destOrd="0" presId="urn:microsoft.com/office/officeart/2005/8/layout/radial1"/>
    <dgm:cxn modelId="{D14F3BE0-6D0D-43D4-A3E9-7C15E275E725}" type="presParOf" srcId="{711B2DE6-5FCA-46AA-8FB8-37BB0B530257}" destId="{3F92A185-31ED-4916-91EC-3AD10CFD2917}" srcOrd="10" destOrd="0" presId="urn:microsoft.com/office/officeart/2005/8/layout/radial1"/>
    <dgm:cxn modelId="{403DE6D3-D6D0-4AF1-ACB7-CF8FE15D3485}" type="presParOf" srcId="{711B2DE6-5FCA-46AA-8FB8-37BB0B530257}" destId="{EC92FC5A-1DF4-4A4C-A91E-984A0455CB97}" srcOrd="11" destOrd="0" presId="urn:microsoft.com/office/officeart/2005/8/layout/radial1"/>
    <dgm:cxn modelId="{F9220D68-03C5-41E3-BFB7-A8BD108968EC}" type="presParOf" srcId="{EC92FC5A-1DF4-4A4C-A91E-984A0455CB97}" destId="{8664C0F8-C2EF-4B79-80F3-CCEEB5737F15}" srcOrd="0" destOrd="0" presId="urn:microsoft.com/office/officeart/2005/8/layout/radial1"/>
    <dgm:cxn modelId="{A1FB0E37-7244-4775-B3B4-C068DE07FAC4}" type="presParOf" srcId="{711B2DE6-5FCA-46AA-8FB8-37BB0B530257}" destId="{D9816FEA-9857-4B4E-AC35-C9F771C832F5}" srcOrd="12" destOrd="0" presId="urn:microsoft.com/office/officeart/2005/8/layout/radial1"/>
    <dgm:cxn modelId="{D864CEB5-FAB9-4376-AEB8-C90C33BEDE2E}" type="presParOf" srcId="{711B2DE6-5FCA-46AA-8FB8-37BB0B530257}" destId="{1D12FF61-1DC0-443F-9D69-BF25D0116173}" srcOrd="13" destOrd="0" presId="urn:microsoft.com/office/officeart/2005/8/layout/radial1"/>
    <dgm:cxn modelId="{220ADB78-F2CB-432A-B786-416ACACBF2BD}" type="presParOf" srcId="{1D12FF61-1DC0-443F-9D69-BF25D0116173}" destId="{221A8C4D-5B39-431F-8095-E2B8228F895D}" srcOrd="0" destOrd="0" presId="urn:microsoft.com/office/officeart/2005/8/layout/radial1"/>
    <dgm:cxn modelId="{4B701461-6D08-48E0-861A-4829EBC135C1}" type="presParOf" srcId="{711B2DE6-5FCA-46AA-8FB8-37BB0B530257}" destId="{8114DD01-C680-4BC2-9004-428168EE1150}" srcOrd="14" destOrd="0" presId="urn:microsoft.com/office/officeart/2005/8/layout/radial1"/>
    <dgm:cxn modelId="{C498D2DD-0351-459E-AE54-BF7BFDCEE78B}" type="presParOf" srcId="{711B2DE6-5FCA-46AA-8FB8-37BB0B530257}" destId="{3FD4FE4B-7514-4562-ADDD-0C4A2692FD85}" srcOrd="15" destOrd="0" presId="urn:microsoft.com/office/officeart/2005/8/layout/radial1"/>
    <dgm:cxn modelId="{16AC3CDC-EDD2-47F1-9A8A-21B0B0212B10}" type="presParOf" srcId="{3FD4FE4B-7514-4562-ADDD-0C4A2692FD85}" destId="{9F2CA653-5129-471B-9BAC-EE5CDD28AA95}" srcOrd="0" destOrd="0" presId="urn:microsoft.com/office/officeart/2005/8/layout/radial1"/>
    <dgm:cxn modelId="{3A5CD7FA-3852-406B-8C26-668AC8A7A7F3}" type="presParOf" srcId="{711B2DE6-5FCA-46AA-8FB8-37BB0B530257}" destId="{96B51DDC-8950-49D9-B7ED-BF64DE9EB9B8}" srcOrd="16" destOrd="0" presId="urn:microsoft.com/office/officeart/2005/8/layout/radial1"/>
    <dgm:cxn modelId="{8B7076A6-A707-42F0-ACD6-D16368337777}" type="presParOf" srcId="{711B2DE6-5FCA-46AA-8FB8-37BB0B530257}" destId="{7575C21A-87A6-4B2A-8E2A-3E551CB8DE8F}" srcOrd="17" destOrd="0" presId="urn:microsoft.com/office/officeart/2005/8/layout/radial1"/>
    <dgm:cxn modelId="{CDFA398E-E5DE-4A73-A1A9-A2693FB96991}" type="presParOf" srcId="{7575C21A-87A6-4B2A-8E2A-3E551CB8DE8F}" destId="{0D0975DC-009A-44A5-B46E-7BC86EEC1A46}" srcOrd="0" destOrd="0" presId="urn:microsoft.com/office/officeart/2005/8/layout/radial1"/>
    <dgm:cxn modelId="{75347894-4744-4C75-B9FC-365EE6CEA399}" type="presParOf" srcId="{711B2DE6-5FCA-46AA-8FB8-37BB0B530257}" destId="{786F5087-2358-4042-92D8-F0B9FB97595E}" srcOrd="18" destOrd="0" presId="urn:microsoft.com/office/officeart/2005/8/layout/radial1"/>
    <dgm:cxn modelId="{5100E565-C7CE-4593-832C-BC2D7094CDEF}" type="presParOf" srcId="{711B2DE6-5FCA-46AA-8FB8-37BB0B530257}" destId="{54C029FA-6B65-459A-AA75-535B8F48B7CF}" srcOrd="19" destOrd="0" presId="urn:microsoft.com/office/officeart/2005/8/layout/radial1"/>
    <dgm:cxn modelId="{40D412BB-B274-48E9-B224-9096E0E465F8}" type="presParOf" srcId="{54C029FA-6B65-459A-AA75-535B8F48B7CF}" destId="{D8772D47-617B-424B-BE82-2539D8778BFB}" srcOrd="0" destOrd="0" presId="urn:microsoft.com/office/officeart/2005/8/layout/radial1"/>
    <dgm:cxn modelId="{84572CFB-1304-4CB1-B198-3E238166B7BA}" type="presParOf" srcId="{711B2DE6-5FCA-46AA-8FB8-37BB0B530257}" destId="{C35702B6-5FEA-4310-B47F-68A111C5136A}" srcOrd="20" destOrd="0" presId="urn:microsoft.com/office/officeart/2005/8/layout/radial1"/>
    <dgm:cxn modelId="{D833048C-AEF0-424F-B59E-46123664A3DC}" type="presParOf" srcId="{711B2DE6-5FCA-46AA-8FB8-37BB0B530257}" destId="{54DC2FA5-93EE-4729-9646-E995D1EC9074}" srcOrd="21" destOrd="0" presId="urn:microsoft.com/office/officeart/2005/8/layout/radial1"/>
    <dgm:cxn modelId="{516D5B29-7E67-4E9E-9C48-04DE767BAA5E}" type="presParOf" srcId="{54DC2FA5-93EE-4729-9646-E995D1EC9074}" destId="{53B7C394-6C74-4735-A1C9-B9E10F3E10FD}" srcOrd="0" destOrd="0" presId="urn:microsoft.com/office/officeart/2005/8/layout/radial1"/>
    <dgm:cxn modelId="{B58B4710-EB91-45F9-91CB-1A357BC7B08D}" type="presParOf" srcId="{711B2DE6-5FCA-46AA-8FB8-37BB0B530257}" destId="{B4367D33-D770-466E-AAA7-EDA568CBE37B}" srcOrd="22" destOrd="0" presId="urn:microsoft.com/office/officeart/2005/8/layout/radial1"/>
    <dgm:cxn modelId="{55ACE4B2-8A92-42DA-8EB7-C4B7A054060F}" type="presParOf" srcId="{711B2DE6-5FCA-46AA-8FB8-37BB0B530257}" destId="{C75DCDB2-0B53-4A07-9AA3-A0AA227834CF}" srcOrd="23" destOrd="0" presId="urn:microsoft.com/office/officeart/2005/8/layout/radial1"/>
    <dgm:cxn modelId="{D1A5A622-A06D-400D-B885-4364ED154E8A}" type="presParOf" srcId="{C75DCDB2-0B53-4A07-9AA3-A0AA227834CF}" destId="{7522E770-9B27-4A93-A5BE-6204454C3C29}" srcOrd="0" destOrd="0" presId="urn:microsoft.com/office/officeart/2005/8/layout/radial1"/>
    <dgm:cxn modelId="{CCA46C58-3A9A-46E3-A886-F1651871FAE3}" type="presParOf" srcId="{711B2DE6-5FCA-46AA-8FB8-37BB0B530257}" destId="{71338C34-E238-49F6-9B7F-65CC3CC0A7D2}" srcOrd="24" destOrd="0" presId="urn:microsoft.com/office/officeart/2005/8/layout/radial1"/>
    <dgm:cxn modelId="{8F7530B3-A871-46F1-882B-C91921979280}" type="presParOf" srcId="{711B2DE6-5FCA-46AA-8FB8-37BB0B530257}" destId="{A71C9DA9-809A-4912-BC34-6E519E55562C}" srcOrd="25" destOrd="0" presId="urn:microsoft.com/office/officeart/2005/8/layout/radial1"/>
    <dgm:cxn modelId="{5DF6B637-4E5F-4B22-9D56-EFF2B54D2D01}" type="presParOf" srcId="{A71C9DA9-809A-4912-BC34-6E519E55562C}" destId="{5EA4BAB7-E29B-49D1-BCBC-7F99D960D035}" srcOrd="0" destOrd="0" presId="urn:microsoft.com/office/officeart/2005/8/layout/radial1"/>
    <dgm:cxn modelId="{3ED26DF0-0156-44D4-8BED-8CD173C42A4A}" type="presParOf" srcId="{711B2DE6-5FCA-46AA-8FB8-37BB0B530257}" destId="{0A90B62C-F8D9-441A-8DB8-EAB3187577D1}" srcOrd="26" destOrd="0" presId="urn:microsoft.com/office/officeart/2005/8/layout/radial1"/>
    <dgm:cxn modelId="{D1D5D5BC-D7B7-4D1F-93E7-A607C01417AD}" type="presParOf" srcId="{711B2DE6-5FCA-46AA-8FB8-37BB0B530257}" destId="{D42A2521-FE0A-48FD-AF6C-A41826CCD85E}" srcOrd="27" destOrd="0" presId="urn:microsoft.com/office/officeart/2005/8/layout/radial1"/>
    <dgm:cxn modelId="{296C3673-6E7E-4723-9B70-BC0DFC87FE07}" type="presParOf" srcId="{D42A2521-FE0A-48FD-AF6C-A41826CCD85E}" destId="{CB158FB2-82F7-4D39-AB07-89156613E23F}" srcOrd="0" destOrd="0" presId="urn:microsoft.com/office/officeart/2005/8/layout/radial1"/>
    <dgm:cxn modelId="{041D7961-40EA-4A6E-A4F9-16EF24213440}" type="presParOf" srcId="{711B2DE6-5FCA-46AA-8FB8-37BB0B530257}" destId="{25008ACC-5A23-40CD-AE10-DBA5713BC435}" srcOrd="2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999AC-BADE-495E-99AA-E1AF1C233C4A}">
      <dsp:nvSpPr>
        <dsp:cNvPr id="0" name=""/>
        <dsp:cNvSpPr/>
      </dsp:nvSpPr>
      <dsp:spPr>
        <a:xfrm>
          <a:off x="3428995" y="1752614"/>
          <a:ext cx="1332421" cy="133242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115" tIns="31115" rIns="31115" bIns="31115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900" kern="1200" dirty="0" smtClean="0"/>
            <a:t>TAT</a:t>
          </a:r>
          <a:endParaRPr lang="en-US" sz="4900" kern="1200" dirty="0"/>
        </a:p>
      </dsp:txBody>
      <dsp:txXfrm>
        <a:off x="3624124" y="1947743"/>
        <a:ext cx="942163" cy="942163"/>
      </dsp:txXfrm>
    </dsp:sp>
    <dsp:sp modelId="{F0215A38-1D21-476E-BBE1-77873E12AFEF}">
      <dsp:nvSpPr>
        <dsp:cNvPr id="0" name=""/>
        <dsp:cNvSpPr/>
      </dsp:nvSpPr>
      <dsp:spPr>
        <a:xfrm rot="16185583">
          <a:off x="4049160" y="1694703"/>
          <a:ext cx="86142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86142" y="1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4090078" y="1707396"/>
        <a:ext cx="4307" cy="4307"/>
      </dsp:txXfrm>
    </dsp:sp>
    <dsp:sp modelId="{283852B0-103D-4C19-BF66-EB18B0F8C81A}">
      <dsp:nvSpPr>
        <dsp:cNvPr id="0" name=""/>
        <dsp:cNvSpPr/>
      </dsp:nvSpPr>
      <dsp:spPr>
        <a:xfrm>
          <a:off x="2765495" y="-105052"/>
          <a:ext cx="2645683" cy="1771534"/>
        </a:xfrm>
        <a:prstGeom prst="ellipse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u="sng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Organizations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non-profits, foundations, health care providers, etc.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</dsp:txBody>
      <dsp:txXfrm>
        <a:off x="3152946" y="154383"/>
        <a:ext cx="1870781" cy="1252664"/>
      </dsp:txXfrm>
    </dsp:sp>
    <dsp:sp modelId="{7663EE3B-3818-48AC-8524-B5696A79105B}">
      <dsp:nvSpPr>
        <dsp:cNvPr id="0" name=""/>
        <dsp:cNvSpPr/>
      </dsp:nvSpPr>
      <dsp:spPr>
        <a:xfrm rot="11969">
          <a:off x="4761411" y="2407162"/>
          <a:ext cx="496406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496406" y="1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997204" y="2409599"/>
        <a:ext cx="24820" cy="24820"/>
      </dsp:txXfrm>
    </dsp:sp>
    <dsp:sp modelId="{5FEF27A0-EFDD-49E3-8059-022FFEAA285F}">
      <dsp:nvSpPr>
        <dsp:cNvPr id="0" name=""/>
        <dsp:cNvSpPr/>
      </dsp:nvSpPr>
      <dsp:spPr>
        <a:xfrm>
          <a:off x="5257801" y="1447805"/>
          <a:ext cx="2662911" cy="1959406"/>
        </a:xfrm>
        <a:prstGeom prst="ellipse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Small</a:t>
          </a:r>
          <a:br>
            <a:rPr lang="en-US" sz="2000" b="1" u="sng" kern="1200" dirty="0" smtClean="0"/>
          </a:br>
          <a:r>
            <a:rPr lang="en-US" sz="2000" b="1" u="sng" kern="1200" dirty="0" smtClean="0"/>
            <a:t> Business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agriculture, seafood, arts, and tourism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>
        <a:off x="5647775" y="1734753"/>
        <a:ext cx="1882963" cy="1385510"/>
      </dsp:txXfrm>
    </dsp:sp>
    <dsp:sp modelId="{4888A900-3F1C-45EC-874D-B6E925BC4F31}">
      <dsp:nvSpPr>
        <dsp:cNvPr id="0" name=""/>
        <dsp:cNvSpPr/>
      </dsp:nvSpPr>
      <dsp:spPr>
        <a:xfrm rot="5436463">
          <a:off x="4047117" y="3110742"/>
          <a:ext cx="81183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81183" y="1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4085680" y="3123559"/>
        <a:ext cx="4059" cy="4059"/>
      </dsp:txXfrm>
    </dsp:sp>
    <dsp:sp modelId="{A6883968-F7CB-4DC7-9322-799251F88822}">
      <dsp:nvSpPr>
        <dsp:cNvPr id="0" name=""/>
        <dsp:cNvSpPr/>
      </dsp:nvSpPr>
      <dsp:spPr>
        <a:xfrm>
          <a:off x="2561579" y="3166161"/>
          <a:ext cx="3032538" cy="1778130"/>
        </a:xfrm>
        <a:prstGeom prst="ellipse">
          <a:avLst/>
        </a:prstGeom>
        <a:solidFill>
          <a:schemeClr val="accent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u="sng" kern="1200" dirty="0" smtClean="0"/>
            <a:t>Municipalities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local officials, boards, and service providers</a:t>
          </a:r>
          <a:endParaRPr lang="en-US" sz="1800" kern="1200" dirty="0"/>
        </a:p>
      </dsp:txBody>
      <dsp:txXfrm>
        <a:off x="3005684" y="3426562"/>
        <a:ext cx="2144328" cy="1257328"/>
      </dsp:txXfrm>
    </dsp:sp>
    <dsp:sp modelId="{C72110CF-4AD2-403C-ADD1-073845929B01}">
      <dsp:nvSpPr>
        <dsp:cNvPr id="0" name=""/>
        <dsp:cNvSpPr/>
      </dsp:nvSpPr>
      <dsp:spPr>
        <a:xfrm rot="10777467">
          <a:off x="2956191" y="2409895"/>
          <a:ext cx="472822" cy="29692"/>
        </a:xfrm>
        <a:custGeom>
          <a:avLst/>
          <a:gdLst/>
          <a:ahLst/>
          <a:cxnLst/>
          <a:rect l="0" t="0" r="0" b="0"/>
          <a:pathLst>
            <a:path>
              <a:moveTo>
                <a:pt x="0" y="14846"/>
              </a:moveTo>
              <a:lnTo>
                <a:pt x="472822" y="14846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180782" y="2412921"/>
        <a:ext cx="23641" cy="23641"/>
      </dsp:txXfrm>
    </dsp:sp>
    <dsp:sp modelId="{0E9CB7CA-B2FA-4913-BED3-0337DF680ACD}">
      <dsp:nvSpPr>
        <dsp:cNvPr id="0" name=""/>
        <dsp:cNvSpPr/>
      </dsp:nvSpPr>
      <dsp:spPr>
        <a:xfrm>
          <a:off x="152402" y="1447795"/>
          <a:ext cx="2803855" cy="1975368"/>
        </a:xfrm>
        <a:prstGeom prst="ellipse">
          <a:avLst/>
        </a:prstGeom>
        <a:solidFill>
          <a:schemeClr val="accent5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u="sng" kern="1200" dirty="0" smtClean="0"/>
            <a:t>Institutions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schools, colleges, libraries, hospitals, etc.</a:t>
          </a:r>
          <a:endParaRPr lang="en-US" sz="1800" kern="1200" dirty="0"/>
        </a:p>
      </dsp:txBody>
      <dsp:txXfrm>
        <a:off x="563017" y="1737081"/>
        <a:ext cx="1982625" cy="1396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826013-DFF4-430D-8FA6-39B452771C4A}">
      <dsp:nvSpPr>
        <dsp:cNvPr id="0" name=""/>
        <dsp:cNvSpPr/>
      </dsp:nvSpPr>
      <dsp:spPr>
        <a:xfrm rot="5400000">
          <a:off x="-164003" y="166603"/>
          <a:ext cx="1093359" cy="765351"/>
        </a:xfrm>
        <a:prstGeom prst="chevron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US" sz="2100" kern="1200" dirty="0"/>
        </a:p>
      </dsp:txBody>
      <dsp:txXfrm rot="-5400000">
        <a:off x="2" y="385275"/>
        <a:ext cx="765351" cy="328008"/>
      </dsp:txXfrm>
    </dsp:sp>
    <dsp:sp modelId="{DB791204-DBEE-4F57-8E28-65169896B4C1}">
      <dsp:nvSpPr>
        <dsp:cNvPr id="0" name=""/>
        <dsp:cNvSpPr/>
      </dsp:nvSpPr>
      <dsp:spPr>
        <a:xfrm rot="5400000">
          <a:off x="4332633" y="-3564682"/>
          <a:ext cx="710683" cy="784524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Form Regional Broadband Stakeholder Groups (BSG) </a:t>
          </a:r>
          <a:endParaRPr lang="en-US" sz="2200" kern="1200" dirty="0"/>
        </a:p>
      </dsp:txBody>
      <dsp:txXfrm rot="-5400000">
        <a:off x="765351" y="37293"/>
        <a:ext cx="7810555" cy="641297"/>
      </dsp:txXfrm>
    </dsp:sp>
    <dsp:sp modelId="{BDE14890-80F5-4066-BD34-513ED9CD6F1C}">
      <dsp:nvSpPr>
        <dsp:cNvPr id="0" name=""/>
        <dsp:cNvSpPr/>
      </dsp:nvSpPr>
      <dsp:spPr>
        <a:xfrm rot="5400000">
          <a:off x="-164003" y="1142913"/>
          <a:ext cx="1093359" cy="765351"/>
        </a:xfrm>
        <a:prstGeom prst="chevron">
          <a:avLst/>
        </a:prstGeom>
        <a:solidFill>
          <a:schemeClr val="accent1">
            <a:shade val="80000"/>
            <a:hueOff val="76561"/>
            <a:satOff val="-1098"/>
            <a:lumOff val="6404"/>
            <a:alphaOff val="0"/>
          </a:schemeClr>
        </a:solidFill>
        <a:ln w="25400" cap="flat" cmpd="sng" algn="ctr">
          <a:solidFill>
            <a:schemeClr val="accent1">
              <a:shade val="80000"/>
              <a:hueOff val="76561"/>
              <a:satOff val="-1098"/>
              <a:lumOff val="640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US" sz="2100" kern="1200" dirty="0"/>
        </a:p>
      </dsp:txBody>
      <dsp:txXfrm rot="-5400000">
        <a:off x="2" y="1361585"/>
        <a:ext cx="765351" cy="328008"/>
      </dsp:txXfrm>
    </dsp:sp>
    <dsp:sp modelId="{82897997-D423-457F-9A5B-59798BB68331}">
      <dsp:nvSpPr>
        <dsp:cNvPr id="0" name=""/>
        <dsp:cNvSpPr/>
      </dsp:nvSpPr>
      <dsp:spPr>
        <a:xfrm rot="5400000">
          <a:off x="4332633" y="-2588372"/>
          <a:ext cx="710683" cy="7845248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Conduct meetings and provide staff support to BSGs</a:t>
          </a:r>
          <a:endParaRPr lang="en-US" sz="2200" kern="1200" dirty="0"/>
        </a:p>
      </dsp:txBody>
      <dsp:txXfrm rot="-5400000">
        <a:off x="765351" y="1013603"/>
        <a:ext cx="7810555" cy="641297"/>
      </dsp:txXfrm>
    </dsp:sp>
    <dsp:sp modelId="{B171DDA6-009E-4D13-A25D-E37B8910A943}">
      <dsp:nvSpPr>
        <dsp:cNvPr id="0" name=""/>
        <dsp:cNvSpPr/>
      </dsp:nvSpPr>
      <dsp:spPr>
        <a:xfrm rot="5400000">
          <a:off x="-164003" y="2109569"/>
          <a:ext cx="1093359" cy="765351"/>
        </a:xfrm>
        <a:prstGeom prst="chevron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accent1">
              <a:shade val="80000"/>
              <a:hueOff val="153123"/>
              <a:satOff val="-2196"/>
              <a:lumOff val="1280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 </a:t>
          </a:r>
          <a:endParaRPr lang="en-US" sz="2100" kern="1200" dirty="0"/>
        </a:p>
      </dsp:txBody>
      <dsp:txXfrm rot="-5400000">
        <a:off x="2" y="2328241"/>
        <a:ext cx="765351" cy="328008"/>
      </dsp:txXfrm>
    </dsp:sp>
    <dsp:sp modelId="{9EFF9CAA-E3D1-451B-A6C0-4CCB70B0E5E5}">
      <dsp:nvSpPr>
        <dsp:cNvPr id="0" name=""/>
        <dsp:cNvSpPr/>
      </dsp:nvSpPr>
      <dsp:spPr>
        <a:xfrm rot="5400000">
          <a:off x="4332633" y="-1612062"/>
          <a:ext cx="710683" cy="784524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Conduct Regional Broadband Public Forums</a:t>
          </a:r>
          <a:endParaRPr lang="en-US" sz="2200" kern="1200" dirty="0"/>
        </a:p>
      </dsp:txBody>
      <dsp:txXfrm rot="-5400000">
        <a:off x="765351" y="1989913"/>
        <a:ext cx="7810555" cy="641297"/>
      </dsp:txXfrm>
    </dsp:sp>
    <dsp:sp modelId="{E6AB91D6-A445-4DDD-A032-6A94CD86E311}">
      <dsp:nvSpPr>
        <dsp:cNvPr id="0" name=""/>
        <dsp:cNvSpPr/>
      </dsp:nvSpPr>
      <dsp:spPr>
        <a:xfrm rot="5400000">
          <a:off x="-164003" y="3095534"/>
          <a:ext cx="1093359" cy="765351"/>
        </a:xfrm>
        <a:prstGeom prst="chevron">
          <a:avLst/>
        </a:prstGeom>
        <a:solidFill>
          <a:schemeClr val="accent1">
            <a:shade val="80000"/>
            <a:hueOff val="229684"/>
            <a:satOff val="-3294"/>
            <a:lumOff val="19211"/>
            <a:alphaOff val="0"/>
          </a:schemeClr>
        </a:solidFill>
        <a:ln w="25400" cap="flat" cmpd="sng" algn="ctr">
          <a:solidFill>
            <a:schemeClr val="accent1">
              <a:shade val="80000"/>
              <a:hueOff val="229684"/>
              <a:satOff val="-3294"/>
              <a:lumOff val="1921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 rot="-5400000">
        <a:off x="2" y="3314206"/>
        <a:ext cx="765351" cy="328008"/>
      </dsp:txXfrm>
    </dsp:sp>
    <dsp:sp modelId="{457B519B-BE38-405C-A11A-1FC7CAE5B568}">
      <dsp:nvSpPr>
        <dsp:cNvPr id="0" name=""/>
        <dsp:cNvSpPr/>
      </dsp:nvSpPr>
      <dsp:spPr>
        <a:xfrm rot="5400000">
          <a:off x="4332633" y="-635751"/>
          <a:ext cx="710683" cy="7845248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Coordinate/integrate other NHBMPP activities</a:t>
          </a:r>
          <a:endParaRPr lang="en-US" sz="2200" kern="1200" dirty="0"/>
        </a:p>
      </dsp:txBody>
      <dsp:txXfrm rot="-5400000">
        <a:off x="765351" y="2966224"/>
        <a:ext cx="7810555" cy="641297"/>
      </dsp:txXfrm>
    </dsp:sp>
    <dsp:sp modelId="{2C654AEE-6693-4E80-B190-1D850274D809}">
      <dsp:nvSpPr>
        <dsp:cNvPr id="0" name=""/>
        <dsp:cNvSpPr/>
      </dsp:nvSpPr>
      <dsp:spPr>
        <a:xfrm rot="5400000">
          <a:off x="-164003" y="4071844"/>
          <a:ext cx="1093359" cy="765351"/>
        </a:xfrm>
        <a:prstGeom prst="chevron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 rot="-5400000">
        <a:off x="2" y="4290516"/>
        <a:ext cx="765351" cy="328008"/>
      </dsp:txXfrm>
    </dsp:sp>
    <dsp:sp modelId="{1B1D565E-EEA2-4D05-928C-CAECD037E2BE}">
      <dsp:nvSpPr>
        <dsp:cNvPr id="0" name=""/>
        <dsp:cNvSpPr/>
      </dsp:nvSpPr>
      <dsp:spPr>
        <a:xfrm rot="5400000">
          <a:off x="4332633" y="340558"/>
          <a:ext cx="710683" cy="7845248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3970" rIns="13970" bIns="1397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200" kern="1200" dirty="0" smtClean="0"/>
            <a:t>Develop Regional Broadband Planning Documents</a:t>
          </a:r>
          <a:endParaRPr lang="en-US" sz="2200" kern="1200" dirty="0"/>
        </a:p>
      </dsp:txBody>
      <dsp:txXfrm rot="-5400000">
        <a:off x="765351" y="3942534"/>
        <a:ext cx="7810555" cy="6412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A3D3F-708F-49D8-ADD5-C12A89177793}">
      <dsp:nvSpPr>
        <dsp:cNvPr id="0" name=""/>
        <dsp:cNvSpPr/>
      </dsp:nvSpPr>
      <dsp:spPr>
        <a:xfrm>
          <a:off x="3961257" y="2335125"/>
          <a:ext cx="790748" cy="790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BSG</a:t>
          </a:r>
          <a:endParaRPr lang="en-US" sz="2500" kern="1200" dirty="0"/>
        </a:p>
      </dsp:txBody>
      <dsp:txXfrm>
        <a:off x="4077059" y="2450927"/>
        <a:ext cx="559144" cy="559144"/>
      </dsp:txXfrm>
    </dsp:sp>
    <dsp:sp modelId="{4D4599D1-34ED-46A1-986D-44B86B091C17}">
      <dsp:nvSpPr>
        <dsp:cNvPr id="0" name=""/>
        <dsp:cNvSpPr/>
      </dsp:nvSpPr>
      <dsp:spPr>
        <a:xfrm rot="16200000">
          <a:off x="3595250" y="1565961"/>
          <a:ext cx="1522763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522763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318562" y="1535675"/>
        <a:ext cx="76138" cy="76138"/>
      </dsp:txXfrm>
    </dsp:sp>
    <dsp:sp modelId="{C248F5DB-C3BA-4731-8AE0-D87C3BB67F6B}">
      <dsp:nvSpPr>
        <dsp:cNvPr id="0" name=""/>
        <dsp:cNvSpPr/>
      </dsp:nvSpPr>
      <dsp:spPr>
        <a:xfrm>
          <a:off x="3772367" y="21614"/>
          <a:ext cx="1168528" cy="79074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Citizens</a:t>
          </a:r>
          <a:endParaRPr lang="en-US" sz="1800" kern="1200" dirty="0"/>
        </a:p>
      </dsp:txBody>
      <dsp:txXfrm>
        <a:off x="3943494" y="137416"/>
        <a:ext cx="826274" cy="559144"/>
      </dsp:txXfrm>
    </dsp:sp>
    <dsp:sp modelId="{E45A3812-FEBE-4EF4-8ADD-85ED4BE40368}">
      <dsp:nvSpPr>
        <dsp:cNvPr id="0" name=""/>
        <dsp:cNvSpPr/>
      </dsp:nvSpPr>
      <dsp:spPr>
        <a:xfrm rot="18169596">
          <a:off x="4176017" y="1665696"/>
          <a:ext cx="1725024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725024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>
        <a:off x="4995404" y="1630353"/>
        <a:ext cx="86251" cy="86251"/>
      </dsp:txXfrm>
    </dsp:sp>
    <dsp:sp modelId="{BC1B6FE1-79DE-477C-A54E-C95C6272124E}">
      <dsp:nvSpPr>
        <dsp:cNvPr id="0" name=""/>
        <dsp:cNvSpPr/>
      </dsp:nvSpPr>
      <dsp:spPr>
        <a:xfrm>
          <a:off x="5245700" y="203190"/>
          <a:ext cx="972541" cy="790748"/>
        </a:xfrm>
        <a:prstGeom prst="ellipse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Media</a:t>
          </a:r>
          <a:endParaRPr lang="en-US" sz="1800" kern="1200" dirty="0"/>
        </a:p>
      </dsp:txBody>
      <dsp:txXfrm>
        <a:off x="5388125" y="318992"/>
        <a:ext cx="687691" cy="559144"/>
      </dsp:txXfrm>
    </dsp:sp>
    <dsp:sp modelId="{90191417-F91E-4BC2-9921-140277F4AF04}">
      <dsp:nvSpPr>
        <dsp:cNvPr id="0" name=""/>
        <dsp:cNvSpPr/>
      </dsp:nvSpPr>
      <dsp:spPr>
        <a:xfrm rot="19740842">
          <a:off x="4538251" y="1951575"/>
          <a:ext cx="2204976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2204976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5585614" y="1904233"/>
        <a:ext cx="110248" cy="110248"/>
      </dsp:txXfrm>
    </dsp:sp>
    <dsp:sp modelId="{9E3D28BF-364F-43FE-BCCD-91F9AB349995}">
      <dsp:nvSpPr>
        <dsp:cNvPr id="0" name=""/>
        <dsp:cNvSpPr/>
      </dsp:nvSpPr>
      <dsp:spPr>
        <a:xfrm>
          <a:off x="6083903" y="660398"/>
          <a:ext cx="2122977" cy="79074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 / Econ Dev</a:t>
          </a:r>
          <a:endParaRPr lang="en-US" sz="1800" kern="1200" dirty="0"/>
        </a:p>
      </dsp:txBody>
      <dsp:txXfrm>
        <a:off x="6394806" y="776200"/>
        <a:ext cx="1501171" cy="559144"/>
      </dsp:txXfrm>
    </dsp:sp>
    <dsp:sp modelId="{60605B86-FB33-488A-A4EF-3F6AEDF2475D}">
      <dsp:nvSpPr>
        <dsp:cNvPr id="0" name=""/>
        <dsp:cNvSpPr/>
      </dsp:nvSpPr>
      <dsp:spPr>
        <a:xfrm rot="20889522">
          <a:off x="4729623" y="2506886"/>
          <a:ext cx="1312848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312848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353226" y="2481848"/>
        <a:ext cx="65642" cy="65642"/>
      </dsp:txXfrm>
    </dsp:sp>
    <dsp:sp modelId="{0CF94FB5-AAD5-4D59-82B9-F2E7D58A16D5}">
      <dsp:nvSpPr>
        <dsp:cNvPr id="0" name=""/>
        <dsp:cNvSpPr/>
      </dsp:nvSpPr>
      <dsp:spPr>
        <a:xfrm>
          <a:off x="5638808" y="1727197"/>
          <a:ext cx="3234737" cy="790748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Telecommunications</a:t>
          </a:r>
          <a:endParaRPr lang="en-US" sz="1800" kern="1200" dirty="0"/>
        </a:p>
      </dsp:txBody>
      <dsp:txXfrm>
        <a:off x="6112524" y="1842999"/>
        <a:ext cx="2287305" cy="559144"/>
      </dsp:txXfrm>
    </dsp:sp>
    <dsp:sp modelId="{9C71568F-27AF-49B8-A356-AA1A1EB92212}">
      <dsp:nvSpPr>
        <dsp:cNvPr id="0" name=""/>
        <dsp:cNvSpPr/>
      </dsp:nvSpPr>
      <dsp:spPr>
        <a:xfrm rot="405518">
          <a:off x="4744273" y="2853659"/>
          <a:ext cx="1434520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434520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5425671" y="2825579"/>
        <a:ext cx="71726" cy="71726"/>
      </dsp:txXfrm>
    </dsp:sp>
    <dsp:sp modelId="{3F92A185-31ED-4916-91EC-3AD10CFD2917}">
      <dsp:nvSpPr>
        <dsp:cNvPr id="0" name=""/>
        <dsp:cNvSpPr/>
      </dsp:nvSpPr>
      <dsp:spPr>
        <a:xfrm>
          <a:off x="6027384" y="2717803"/>
          <a:ext cx="3116615" cy="790748"/>
        </a:xfrm>
        <a:prstGeom prst="ellipse">
          <a:avLst/>
        </a:prstGeom>
        <a:solidFill>
          <a:schemeClr val="accent5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Internet Service Providers</a:t>
          </a:r>
          <a:endParaRPr lang="en-US" sz="1800" kern="1200" dirty="0"/>
        </a:p>
      </dsp:txBody>
      <dsp:txXfrm>
        <a:off x="6483802" y="2833605"/>
        <a:ext cx="2203779" cy="559144"/>
      </dsp:txXfrm>
    </dsp:sp>
    <dsp:sp modelId="{EC92FC5A-1DF4-4A4C-A91E-984A0455CB97}">
      <dsp:nvSpPr>
        <dsp:cNvPr id="0" name=""/>
        <dsp:cNvSpPr/>
      </dsp:nvSpPr>
      <dsp:spPr>
        <a:xfrm rot="1333129">
          <a:off x="4616104" y="3414809"/>
          <a:ext cx="2869713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2869713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5979218" y="3350849"/>
        <a:ext cx="143485" cy="143485"/>
      </dsp:txXfrm>
    </dsp:sp>
    <dsp:sp modelId="{D9816FEA-9857-4B4E-AC35-C9F771C832F5}">
      <dsp:nvSpPr>
        <dsp:cNvPr id="0" name=""/>
        <dsp:cNvSpPr/>
      </dsp:nvSpPr>
      <dsp:spPr>
        <a:xfrm>
          <a:off x="7039352" y="3860798"/>
          <a:ext cx="2104639" cy="790748"/>
        </a:xfrm>
        <a:prstGeom prst="ellipse">
          <a:avLst/>
        </a:prstGeom>
        <a:solidFill>
          <a:schemeClr val="bg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Culture / Arts</a:t>
          </a:r>
          <a:endParaRPr lang="en-US" sz="1800" kern="1200" dirty="0"/>
        </a:p>
      </dsp:txBody>
      <dsp:txXfrm>
        <a:off x="7347569" y="3976600"/>
        <a:ext cx="1488205" cy="559144"/>
      </dsp:txXfrm>
    </dsp:sp>
    <dsp:sp modelId="{1D12FF61-1DC0-443F-9D69-BF25D0116173}">
      <dsp:nvSpPr>
        <dsp:cNvPr id="0" name=""/>
        <dsp:cNvSpPr/>
      </dsp:nvSpPr>
      <dsp:spPr>
        <a:xfrm rot="2658790">
          <a:off x="4331906" y="3754372"/>
          <a:ext cx="2162830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2162830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700" kern="1200" dirty="0"/>
        </a:p>
      </dsp:txBody>
      <dsp:txXfrm>
        <a:off x="5359251" y="3708084"/>
        <a:ext cx="108141" cy="108141"/>
      </dsp:txXfrm>
    </dsp:sp>
    <dsp:sp modelId="{8114DD01-C680-4BC2-9004-428168EE1150}">
      <dsp:nvSpPr>
        <dsp:cNvPr id="0" name=""/>
        <dsp:cNvSpPr/>
      </dsp:nvSpPr>
      <dsp:spPr>
        <a:xfrm>
          <a:off x="5791199" y="4470396"/>
          <a:ext cx="1505039" cy="790748"/>
        </a:xfrm>
        <a:prstGeom prst="ellipse">
          <a:avLst/>
        </a:prstGeom>
        <a:solidFill>
          <a:schemeClr val="accent4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Education</a:t>
          </a:r>
          <a:r>
            <a:rPr lang="en-US" sz="1100" kern="1200" dirty="0" smtClean="0"/>
            <a:t> </a:t>
          </a:r>
          <a:endParaRPr lang="en-US" sz="1100" kern="1200" dirty="0"/>
        </a:p>
      </dsp:txBody>
      <dsp:txXfrm>
        <a:off x="6011607" y="4586198"/>
        <a:ext cx="1064223" cy="559144"/>
      </dsp:txXfrm>
    </dsp:sp>
    <dsp:sp modelId="{3FD4FE4B-7514-4562-ADDD-0C4A2692FD85}">
      <dsp:nvSpPr>
        <dsp:cNvPr id="0" name=""/>
        <dsp:cNvSpPr/>
      </dsp:nvSpPr>
      <dsp:spPr>
        <a:xfrm rot="5140893">
          <a:off x="3939069" y="3599356"/>
          <a:ext cx="967523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967523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>
        <a:off x="4398642" y="3582951"/>
        <a:ext cx="48376" cy="48376"/>
      </dsp:txXfrm>
    </dsp:sp>
    <dsp:sp modelId="{96B51DDC-8950-49D9-B7ED-BF64DE9EB9B8}">
      <dsp:nvSpPr>
        <dsp:cNvPr id="0" name=""/>
        <dsp:cNvSpPr/>
      </dsp:nvSpPr>
      <dsp:spPr>
        <a:xfrm>
          <a:off x="3339407" y="4089394"/>
          <a:ext cx="2299393" cy="790748"/>
        </a:xfrm>
        <a:prstGeom prst="ellips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Emergency Management </a:t>
          </a:r>
          <a:endParaRPr lang="en-US" sz="1800" kern="1200" dirty="0"/>
        </a:p>
      </dsp:txBody>
      <dsp:txXfrm>
        <a:off x="3676145" y="4205196"/>
        <a:ext cx="1625917" cy="559144"/>
      </dsp:txXfrm>
    </dsp:sp>
    <dsp:sp modelId="{7575C21A-87A6-4B2A-8E2A-3E551CB8DE8F}">
      <dsp:nvSpPr>
        <dsp:cNvPr id="0" name=""/>
        <dsp:cNvSpPr/>
      </dsp:nvSpPr>
      <dsp:spPr>
        <a:xfrm rot="7702298">
          <a:off x="2673391" y="3728193"/>
          <a:ext cx="1774239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774239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 rot="10800000">
        <a:off x="3516155" y="3691620"/>
        <a:ext cx="88711" cy="88711"/>
      </dsp:txXfrm>
    </dsp:sp>
    <dsp:sp modelId="{786F5087-2358-4042-92D8-F0B9FB97595E}">
      <dsp:nvSpPr>
        <dsp:cNvPr id="0" name=""/>
        <dsp:cNvSpPr/>
      </dsp:nvSpPr>
      <dsp:spPr>
        <a:xfrm>
          <a:off x="2057398" y="4394200"/>
          <a:ext cx="1337779" cy="790748"/>
        </a:xfrm>
        <a:prstGeom prst="ellipse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Medical</a:t>
          </a:r>
          <a:endParaRPr lang="en-US" sz="1800" kern="1200" dirty="0"/>
        </a:p>
      </dsp:txBody>
      <dsp:txXfrm>
        <a:off x="2253311" y="4510002"/>
        <a:ext cx="945953" cy="559144"/>
      </dsp:txXfrm>
    </dsp:sp>
    <dsp:sp modelId="{54C029FA-6B65-459A-AA75-535B8F48B7CF}">
      <dsp:nvSpPr>
        <dsp:cNvPr id="0" name=""/>
        <dsp:cNvSpPr/>
      </dsp:nvSpPr>
      <dsp:spPr>
        <a:xfrm rot="9021009">
          <a:off x="1895896" y="3478663"/>
          <a:ext cx="2265443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2265443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/>
        </a:p>
      </dsp:txBody>
      <dsp:txXfrm rot="10800000">
        <a:off x="2971981" y="3429810"/>
        <a:ext cx="113272" cy="113272"/>
      </dsp:txXfrm>
    </dsp:sp>
    <dsp:sp modelId="{C35702B6-5FEA-4310-B47F-68A111C5136A}">
      <dsp:nvSpPr>
        <dsp:cNvPr id="0" name=""/>
        <dsp:cNvSpPr/>
      </dsp:nvSpPr>
      <dsp:spPr>
        <a:xfrm>
          <a:off x="817130" y="3937000"/>
          <a:ext cx="1450793" cy="790748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Libraries</a:t>
          </a:r>
          <a:endParaRPr lang="en-US" sz="1800" kern="1200" dirty="0"/>
        </a:p>
      </dsp:txBody>
      <dsp:txXfrm>
        <a:off x="1029594" y="4052802"/>
        <a:ext cx="1025865" cy="559144"/>
      </dsp:txXfrm>
    </dsp:sp>
    <dsp:sp modelId="{54DC2FA5-93EE-4729-9646-E995D1EC9074}">
      <dsp:nvSpPr>
        <dsp:cNvPr id="0" name=""/>
        <dsp:cNvSpPr/>
      </dsp:nvSpPr>
      <dsp:spPr>
        <a:xfrm rot="10169843">
          <a:off x="2494846" y="2930172"/>
          <a:ext cx="1485478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485478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200448" y="2900818"/>
        <a:ext cx="74273" cy="74273"/>
      </dsp:txXfrm>
    </dsp:sp>
    <dsp:sp modelId="{B4367D33-D770-466E-AAA7-EDA568CBE37B}">
      <dsp:nvSpPr>
        <dsp:cNvPr id="0" name=""/>
        <dsp:cNvSpPr/>
      </dsp:nvSpPr>
      <dsp:spPr>
        <a:xfrm>
          <a:off x="283725" y="2870201"/>
          <a:ext cx="2373264" cy="790748"/>
        </a:xfrm>
        <a:prstGeom prst="ellips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Municipalities</a:t>
          </a:r>
          <a:endParaRPr lang="en-US" sz="1800" kern="1200" dirty="0"/>
        </a:p>
      </dsp:txBody>
      <dsp:txXfrm>
        <a:off x="631281" y="2986003"/>
        <a:ext cx="1678152" cy="559144"/>
      </dsp:txXfrm>
    </dsp:sp>
    <dsp:sp modelId="{C75DCDB2-0B53-4A07-9AA3-A0AA227834CF}">
      <dsp:nvSpPr>
        <dsp:cNvPr id="0" name=""/>
        <dsp:cNvSpPr/>
      </dsp:nvSpPr>
      <dsp:spPr>
        <a:xfrm rot="11495798">
          <a:off x="2118350" y="2455278"/>
          <a:ext cx="1870065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870065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 dirty="0"/>
        </a:p>
      </dsp:txBody>
      <dsp:txXfrm rot="10800000">
        <a:off x="3006631" y="2416309"/>
        <a:ext cx="93503" cy="93503"/>
      </dsp:txXfrm>
    </dsp:sp>
    <dsp:sp modelId="{71338C34-E238-49F6-9B7F-65CC3CC0A7D2}">
      <dsp:nvSpPr>
        <dsp:cNvPr id="0" name=""/>
        <dsp:cNvSpPr/>
      </dsp:nvSpPr>
      <dsp:spPr>
        <a:xfrm>
          <a:off x="588531" y="1727200"/>
          <a:ext cx="1611268" cy="790748"/>
        </a:xfrm>
        <a:prstGeom prst="ellipse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Chambers</a:t>
          </a:r>
          <a:endParaRPr lang="en-US" sz="1800" kern="1200" dirty="0"/>
        </a:p>
      </dsp:txBody>
      <dsp:txXfrm>
        <a:off x="824496" y="1843002"/>
        <a:ext cx="1139338" cy="559144"/>
      </dsp:txXfrm>
    </dsp:sp>
    <dsp:sp modelId="{A71C9DA9-809A-4912-BC34-6E519E55562C}">
      <dsp:nvSpPr>
        <dsp:cNvPr id="0" name=""/>
        <dsp:cNvSpPr/>
      </dsp:nvSpPr>
      <dsp:spPr>
        <a:xfrm rot="12557692">
          <a:off x="1498211" y="1872289"/>
          <a:ext cx="2685317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2685317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</dsp:txBody>
      <dsp:txXfrm rot="10800000">
        <a:off x="2773737" y="1812939"/>
        <a:ext cx="134265" cy="134265"/>
      </dsp:txXfrm>
    </dsp:sp>
    <dsp:sp modelId="{0A90B62C-F8D9-441A-8DB8-EAB3187577D1}">
      <dsp:nvSpPr>
        <dsp:cNvPr id="0" name=""/>
        <dsp:cNvSpPr/>
      </dsp:nvSpPr>
      <dsp:spPr>
        <a:xfrm>
          <a:off x="131327" y="508002"/>
          <a:ext cx="1937451" cy="790748"/>
        </a:xfrm>
        <a:prstGeom prst="ellipse">
          <a:avLst/>
        </a:prstGeom>
        <a:solidFill>
          <a:schemeClr val="accent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Recreation &amp; Tourism</a:t>
          </a:r>
          <a:endParaRPr lang="en-US" sz="1800" kern="1200" dirty="0"/>
        </a:p>
      </dsp:txBody>
      <dsp:txXfrm>
        <a:off x="415060" y="623804"/>
        <a:ext cx="1369985" cy="559144"/>
      </dsp:txXfrm>
    </dsp:sp>
    <dsp:sp modelId="{D42A2521-FE0A-48FD-AF6C-A41826CCD85E}">
      <dsp:nvSpPr>
        <dsp:cNvPr id="0" name=""/>
        <dsp:cNvSpPr/>
      </dsp:nvSpPr>
      <dsp:spPr>
        <a:xfrm rot="13925481">
          <a:off x="2846663" y="1791538"/>
          <a:ext cx="1569679" cy="15565"/>
        </a:xfrm>
        <a:custGeom>
          <a:avLst/>
          <a:gdLst/>
          <a:ahLst/>
          <a:cxnLst/>
          <a:rect l="0" t="0" r="0" b="0"/>
          <a:pathLst>
            <a:path>
              <a:moveTo>
                <a:pt x="0" y="7782"/>
              </a:moveTo>
              <a:lnTo>
                <a:pt x="1569679" y="778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 dirty="0"/>
        </a:p>
      </dsp:txBody>
      <dsp:txXfrm rot="10800000">
        <a:off x="3592261" y="1760079"/>
        <a:ext cx="78483" cy="78483"/>
      </dsp:txXfrm>
    </dsp:sp>
    <dsp:sp modelId="{25008ACC-5A23-40CD-AE10-DBA5713BC435}">
      <dsp:nvSpPr>
        <dsp:cNvPr id="0" name=""/>
        <dsp:cNvSpPr/>
      </dsp:nvSpPr>
      <dsp:spPr>
        <a:xfrm>
          <a:off x="2264932" y="431806"/>
          <a:ext cx="1219088" cy="790748"/>
        </a:xfrm>
        <a:prstGeom prst="ellipse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Realtors</a:t>
          </a:r>
          <a:endParaRPr lang="en-US" sz="1800" kern="1200" dirty="0"/>
        </a:p>
      </dsp:txBody>
      <dsp:txXfrm>
        <a:off x="2443463" y="547608"/>
        <a:ext cx="862026" cy="559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653E391-3A30-49D8-9ADA-B09307E08D1B}" type="datetimeFigureOut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0654B5C7-083B-4A42-AF75-9C9AB8BE11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8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CA14639-7F37-42F2-B636-6D504CACA919}" type="datetimeFigureOut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5C56596F-6697-49E4-8D57-6366780BA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76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 </a:t>
            </a:r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3A8071-3FE0-4FF8-9BB8-082F80DDF964}" type="slidenum">
              <a:rPr lang="en-US" smtClean="0"/>
              <a:pPr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86558-DF78-4E0E-81D6-CC3DE7EAC472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96D67C-DECB-4467-8C94-491DB0AA5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04C79-3F85-4BAE-A630-4DEB67CE51FC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BF148-7076-4618-B769-EF3E23B680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812135-69EC-4E32-8AC2-3559053BF746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A825D-822B-4D31-975B-52AC33D321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A6EF7-8EB2-4532-A1DB-1FA51A2CF60F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BCA59-DB6A-459D-911A-A08B6AACF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947B4-CC8D-42DA-B7B5-20EE8B28FE2B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C921E-D0A4-4D68-AF4C-9DE15F85D2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84696C-1DFA-44B4-BFFF-FB6A96814E8B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7308E1-3652-4C12-8210-6FB63D3EF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E45BE-7510-407D-A098-78E3EF258FF0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85139-7E67-4B7B-8442-A9F28D10D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1A632-BD9B-4CAC-B698-20AB345DE8EB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9E7774-43DD-4FA5-B6D8-798B7041E4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4CA58-C869-4D33-B802-78598F94BC18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8C9CA-CC13-45C4-8518-E7F93EE24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93FDE-3EFA-4823-B9FC-FEE3DC1C9F27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EBA16-787C-471A-9AB3-E9EB62FCE9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0B23E-C492-4A37-8EE5-7CEF28121FAE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B3AD7-41F9-49E5-897D-ACE383FC9B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C5D33D-1663-43C8-BEA2-803C294FD616}" type="datetime1">
              <a:rPr lang="en-US"/>
              <a:pPr>
                <a:defRPr/>
              </a:pPr>
              <a:t>5/2/2012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www.iwantbroadbandnh.org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7FD9EE5-6401-4959-B4AA-DBF9FC1A54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7.emf"/><Relationship Id="rId4" Type="http://schemas.openxmlformats.org/officeDocument/2006/relationships/oleObject" Target="../embeddings/oleObject3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cellular-expert.com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chart" Target="../charts/chart1.xml"/><Relationship Id="rId5" Type="http://schemas.openxmlformats.org/officeDocument/2006/relationships/image" Target="../media/image30.e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ranit.unh.edu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wantbroadbandnh.org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tia.doc.gov/broadbandgrants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heconomy.com/default.aspx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mailto:michael.blair@unh.edu" TargetMode="External"/><Relationship Id="rId2" Type="http://schemas.openxmlformats.org/officeDocument/2006/relationships/hyperlink" Target="mailto:fay.rubin@unh.edu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010400" cy="3508964"/>
          </a:xfr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pPr>
              <a:defRPr/>
            </a:pPr>
            <a:r>
              <a:rPr lang="en-US" sz="6600" dirty="0" smtClean="0">
                <a:solidFill>
                  <a:srgbClr val="F2F2F2"/>
                </a:solidFill>
                <a:latin typeface="Candara" pitchFamily="34" charset="0"/>
              </a:rPr>
              <a:t>NH STATE BROADBAND INITIATIVE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5715000"/>
            <a:ext cx="10668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0400" y="-1"/>
            <a:ext cx="2133600" cy="3508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Box 14"/>
          <p:cNvSpPr txBox="1">
            <a:spLocks noChangeArrowheads="1"/>
          </p:cNvSpPr>
          <p:nvPr/>
        </p:nvSpPr>
        <p:spPr bwMode="auto">
          <a:xfrm>
            <a:off x="152400" y="3352800"/>
            <a:ext cx="8458200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304800" y="3582988"/>
            <a:ext cx="85344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latin typeface="Candara" pitchFamily="34" charset="0"/>
              </a:rPr>
              <a:t>An Overview of the NH Broadband Mapping &amp; Planning Program</a:t>
            </a:r>
          </a:p>
        </p:txBody>
      </p:sp>
      <p:sp>
        <p:nvSpPr>
          <p:cNvPr id="819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wantbroadbandnh.org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5029200"/>
            <a:ext cx="411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 smtClean="0">
                <a:latin typeface="+mn-lt"/>
              </a:rPr>
              <a:t>May 2, </a:t>
            </a:r>
            <a:r>
              <a:rPr lang="en-US" sz="2800" dirty="0">
                <a:latin typeface="+mn-lt"/>
              </a:rPr>
              <a:t>2012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1" y="6096000"/>
            <a:ext cx="739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This presentation is </a:t>
            </a:r>
            <a:r>
              <a:rPr lang="en-US" sz="900" dirty="0" smtClean="0"/>
              <a:t>funded </a:t>
            </a:r>
            <a:r>
              <a:rPr lang="en-US" sz="900" dirty="0"/>
              <a:t>under grant # 33-50-M09048 from the US Dept. of Commerce </a:t>
            </a:r>
            <a:r>
              <a:rPr lang="en-US" sz="900" dirty="0" smtClean="0"/>
              <a:t>to </a:t>
            </a:r>
            <a:r>
              <a:rPr lang="en-US" sz="900" dirty="0"/>
              <a:t>the University of New Hampshire</a:t>
            </a:r>
            <a:r>
              <a:rPr lang="en-US" sz="1200" dirty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62000"/>
            <a:ext cx="2128057" cy="708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8501660"/>
              </p:ext>
            </p:extLst>
          </p:nvPr>
        </p:nvGraphicFramePr>
        <p:xfrm>
          <a:off x="838200" y="1066800"/>
          <a:ext cx="8218487" cy="574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5" name="Acrobat Document" r:id="rId4" imgW="12109680" imgH="8448480" progId="AcroExch.Document.7">
                  <p:embed/>
                </p:oleObj>
              </mc:Choice>
              <mc:Fallback>
                <p:oleObj name="Acrobat Document" r:id="rId4" imgW="12109680" imgH="844848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066800"/>
                        <a:ext cx="8218487" cy="57451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200400" cy="29718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Fixed-Wireless Service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September 2011 Results</a:t>
            </a:r>
          </a:p>
        </p:txBody>
      </p:sp>
      <p:sp>
        <p:nvSpPr>
          <p:cNvPr id="512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Signal Propagation Modeling</a:t>
            </a:r>
          </a:p>
        </p:txBody>
      </p:sp>
      <p:sp>
        <p:nvSpPr>
          <p:cNvPr id="16387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 </a:t>
            </a:r>
          </a:p>
        </p:txBody>
      </p:sp>
      <p:pic>
        <p:nvPicPr>
          <p:cNvPr id="16388" name="Picture 4" descr="KingsHill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295400"/>
            <a:ext cx="6629400" cy="483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1066800" y="6172200"/>
            <a:ext cx="7848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/>
              <a:t>Using Cellular Expert software (</a:t>
            </a:r>
            <a:r>
              <a:rPr lang="en-US" sz="1000">
                <a:hlinkClick r:id="rId4"/>
              </a:rPr>
              <a:t>www.cellular-expert.com</a:t>
            </a:r>
            <a:r>
              <a:rPr lang="en-US" sz="1000"/>
              <a:t>) to predict signal strength.  Note:  This data was generated for display purposes only, and does not represent the actual coverage area of any service provider.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Community Anchor Institutions - Overview</a:t>
            </a:r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1600"/>
            <a:ext cx="8763000" cy="5181600"/>
          </a:xfrm>
        </p:spPr>
        <p:txBody>
          <a:bodyPr/>
          <a:lstStyle/>
          <a:p>
            <a:pPr eaLnBrk="1" hangingPunct="1"/>
            <a:r>
              <a:rPr lang="en-US" sz="1800" dirty="0" smtClean="0"/>
              <a:t>Goal – statewide layer of community anchor institutions (CAIs) with associated broadband access information</a:t>
            </a:r>
          </a:p>
          <a:p>
            <a:pPr marL="0" indent="0" eaLnBrk="1" hangingPunct="1">
              <a:buNone/>
            </a:pP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/>
          </a:p>
          <a:p>
            <a:pPr eaLnBrk="1" hangingPunct="1"/>
            <a:endParaRPr lang="en-US" sz="1800" dirty="0" smtClean="0"/>
          </a:p>
          <a:p>
            <a:pPr eaLnBrk="1" hangingPunct="1"/>
            <a:endParaRPr lang="en-US" sz="1800" dirty="0" smtClean="0"/>
          </a:p>
          <a:p>
            <a:pPr eaLnBrk="1" hangingPunct="1"/>
            <a:r>
              <a:rPr lang="en-US" sz="1800" dirty="0" smtClean="0"/>
              <a:t>Six-month update/verification cycle; continuing “gap” analysis to identify new CAIs</a:t>
            </a:r>
            <a:br>
              <a:rPr lang="en-US" sz="1800" dirty="0" smtClean="0"/>
            </a:br>
            <a:endParaRPr lang="en-US" sz="1800" dirty="0" smtClean="0"/>
          </a:p>
          <a:p>
            <a:pPr eaLnBrk="1" hangingPunct="1"/>
            <a:r>
              <a:rPr lang="en-US" sz="1800" dirty="0" smtClean="0"/>
              <a:t>Data collection/maintenance coordinated by Upper Valley Lake Sunapee Regional Planning Commission</a:t>
            </a:r>
          </a:p>
        </p:txBody>
      </p:sp>
      <p:sp>
        <p:nvSpPr>
          <p:cNvPr id="23557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7" y="2286000"/>
            <a:ext cx="7391400" cy="269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Community Anchor Institutions</a:t>
            </a:r>
          </a:p>
        </p:txBody>
      </p:sp>
      <p:graphicFrame>
        <p:nvGraphicFramePr>
          <p:cNvPr id="6146" name="Object 6"/>
          <p:cNvGraphicFramePr>
            <a:graphicFrameLocks noChangeAspect="1"/>
          </p:cNvGraphicFramePr>
          <p:nvPr/>
        </p:nvGraphicFramePr>
        <p:xfrm>
          <a:off x="698500" y="1447800"/>
          <a:ext cx="3944938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Acrobat Document" r:id="rId4" imgW="4663359" imgH="6035040" progId="AcroExch.Document.7">
                  <p:embed/>
                </p:oleObj>
              </mc:Choice>
              <mc:Fallback>
                <p:oleObj name="Acrobat Document" r:id="rId4" imgW="4663359" imgH="603504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1447800"/>
                        <a:ext cx="3944938" cy="5105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Chart 10"/>
          <p:cNvGraphicFramePr/>
          <p:nvPr/>
        </p:nvGraphicFramePr>
        <p:xfrm>
          <a:off x="4728898" y="1536838"/>
          <a:ext cx="3413654" cy="2741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/>
          <p:cNvGraphicFramePr/>
          <p:nvPr/>
        </p:nvGraphicFramePr>
        <p:xfrm>
          <a:off x="5109736" y="3594172"/>
          <a:ext cx="3566115" cy="2792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615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Availability – </a:t>
            </a:r>
            <a:br>
              <a:rPr lang="en-US" sz="360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Supplemental Activities</a:t>
            </a:r>
          </a:p>
        </p:txBody>
      </p:sp>
      <p:sp>
        <p:nvSpPr>
          <p:cNvPr id="20483" name="Footer Placeholder 5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1200">
                <a:solidFill>
                  <a:srgbClr val="898989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20484" name="Content Placeholder 2"/>
          <p:cNvSpPr>
            <a:spLocks/>
          </p:cNvSpPr>
          <p:nvPr/>
        </p:nvSpPr>
        <p:spPr bwMode="auto">
          <a:xfrm>
            <a:off x="152400" y="13716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11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Public </a:t>
            </a:r>
            <a:r>
              <a:rPr lang="en-US" sz="2000" dirty="0" err="1">
                <a:latin typeface="Calibri" pitchFamily="34" charset="0"/>
              </a:rPr>
              <a:t>WiFi</a:t>
            </a:r>
            <a:r>
              <a:rPr lang="en-US" sz="2000" dirty="0">
                <a:latin typeface="Calibri" pitchFamily="34" charset="0"/>
              </a:rPr>
              <a:t> location mapping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Municipal cable franchise agreement inventory</a:t>
            </a:r>
          </a:p>
          <a:p>
            <a:pPr eaLnBrk="0" hangingPunct="0">
              <a:spcBef>
                <a:spcPct val="20000"/>
              </a:spcBef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Development of telecommunications model application for municipal implementation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Development of broadband master plan model and completion of chapter development in a select number of pilot communities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endParaRPr lang="en-US" sz="20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Cell tower location updating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NHBMPP – Data Availability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0"/>
            <a:ext cx="8763000" cy="2286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smtClean="0"/>
          </a:p>
          <a:p>
            <a:pPr eaLnBrk="1" hangingPunct="1"/>
            <a:endParaRPr lang="en-US" sz="2800" smtClean="0"/>
          </a:p>
          <a:p>
            <a:pPr eaLnBrk="1" hangingPunct="1">
              <a:buFont typeface="Arial" charset="0"/>
              <a:buNone/>
            </a:pPr>
            <a:endParaRPr lang="en-US" sz="2800" smtClean="0"/>
          </a:p>
        </p:txBody>
      </p:sp>
      <p:sp>
        <p:nvSpPr>
          <p:cNvPr id="11268" name="Content Placeholder 2"/>
          <p:cNvSpPr>
            <a:spLocks/>
          </p:cNvSpPr>
          <p:nvPr/>
        </p:nvSpPr>
        <p:spPr bwMode="auto">
          <a:xfrm>
            <a:off x="228600" y="15240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The information developed from the NHBMPP data collection process can be found at:</a:t>
            </a:r>
          </a:p>
          <a:p>
            <a:pPr marL="800100" lvl="1" indent="-342900">
              <a:buFontTx/>
              <a:buChar char="•"/>
            </a:pPr>
            <a:r>
              <a:rPr lang="en-US" sz="2200" dirty="0" smtClean="0">
                <a:latin typeface="Calibri" pitchFamily="34" charset="0"/>
                <a:hlinkClick r:id="rId3"/>
              </a:rPr>
              <a:t>http://www.granit.unh.edu/</a:t>
            </a:r>
            <a:r>
              <a:rPr lang="en-US" sz="2200" dirty="0" smtClean="0">
                <a:latin typeface="Calibri" pitchFamily="34" charset="0"/>
              </a:rPr>
              <a:t> as downloadable GIS </a:t>
            </a:r>
            <a:r>
              <a:rPr lang="en-US" sz="2200" dirty="0" err="1" smtClean="0">
                <a:latin typeface="Calibri" pitchFamily="34" charset="0"/>
              </a:rPr>
              <a:t>shapefiles</a:t>
            </a:r>
            <a:r>
              <a:rPr lang="en-US" sz="2200" dirty="0" smtClean="0">
                <a:latin typeface="Calibri" pitchFamily="34" charset="0"/>
              </a:rPr>
              <a:t>;</a:t>
            </a:r>
          </a:p>
          <a:p>
            <a:pPr marL="800100" lvl="1" indent="-342900"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Using the Interactive Map Viewer found on the program website at </a:t>
            </a:r>
            <a:r>
              <a:rPr lang="en-US" sz="2200" dirty="0" smtClean="0">
                <a:latin typeface="Calibri" pitchFamily="34" charset="0"/>
                <a:hlinkClick r:id="rId4"/>
              </a:rPr>
              <a:t>www.iwantbroadbandnh.org</a:t>
            </a:r>
            <a:r>
              <a:rPr lang="en-US" sz="2200" dirty="0" smtClean="0">
                <a:latin typeface="Calibri" pitchFamily="34" charset="0"/>
              </a:rPr>
              <a:t>, people without GIS software can query and display the various datasets;</a:t>
            </a:r>
          </a:p>
          <a:p>
            <a:pPr marL="800100" lvl="1" indent="-342900"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Individual town profiles can be reviewed from the </a:t>
            </a:r>
            <a:r>
              <a:rPr lang="en-US" sz="2200" dirty="0" smtClean="0">
                <a:latin typeface="Calibri" pitchFamily="34" charset="0"/>
                <a:hlinkClick r:id="rId4"/>
              </a:rPr>
              <a:t>www.iwantbroadbandnh.org</a:t>
            </a:r>
            <a:r>
              <a:rPr lang="en-US" sz="2200" dirty="0" smtClean="0">
                <a:latin typeface="Calibri" pitchFamily="34" charset="0"/>
              </a:rPr>
              <a:t> website and selecting individual towns</a:t>
            </a:r>
          </a:p>
          <a:p>
            <a:pPr marL="800100" lvl="1" indent="-342900"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Statewide maps of coverage can also be viewed on the </a:t>
            </a:r>
            <a:r>
              <a:rPr lang="en-US" sz="2200" dirty="0" smtClean="0">
                <a:latin typeface="Calibri" pitchFamily="34" charset="0"/>
                <a:hlinkClick r:id="rId4"/>
              </a:rPr>
              <a:t>www.iwantbroadbandnh.org</a:t>
            </a:r>
            <a:r>
              <a:rPr lang="en-US" sz="2200" dirty="0" smtClean="0">
                <a:latin typeface="Calibri" pitchFamily="34" charset="0"/>
              </a:rPr>
              <a:t> website</a:t>
            </a:r>
          </a:p>
          <a:p>
            <a:pPr marL="800100" lvl="1" indent="-342900">
              <a:buFontTx/>
              <a:buChar char="•"/>
            </a:pPr>
            <a:r>
              <a:rPr lang="en-US" sz="2200" dirty="0" smtClean="0">
                <a:latin typeface="Calibri" pitchFamily="34" charset="0"/>
              </a:rPr>
              <a:t>The aggregate datasets of all 56 state broadband initiatives can be viewed on the National Broadband Map, </a:t>
            </a:r>
            <a:r>
              <a:rPr lang="en-US" sz="2200" u="sng" dirty="0" smtClean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rPr>
              <a:t>www.broadbandmap.gov</a:t>
            </a:r>
            <a:endParaRPr lang="en-US" sz="2200" u="sng" dirty="0">
              <a:solidFill>
                <a:schemeClr val="accent3">
                  <a:lumMod val="50000"/>
                </a:schemeClr>
              </a:solidFill>
              <a:latin typeface="Calibri" pitchFamily="34" charset="0"/>
            </a:endParaRPr>
          </a:p>
          <a:p>
            <a:pPr marL="342900" indent="-342900"/>
            <a:r>
              <a:rPr lang="en-US" sz="1600" dirty="0">
                <a:latin typeface="Calibri" pitchFamily="34" charset="0"/>
              </a:rPr>
              <a:t> </a:t>
            </a:r>
          </a:p>
          <a:p>
            <a:pPr marL="342900" indent="-342900"/>
            <a:endParaRPr lang="en-US" sz="2200" dirty="0">
              <a:latin typeface="Candara" pitchFamily="34" charset="0"/>
            </a:endParaRPr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NHBMPP – Data Availability</a:t>
            </a:r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 l="16875" t="8233" r="17500" b="2230"/>
          <a:stretch>
            <a:fillRect/>
          </a:stretch>
        </p:blipFill>
        <p:spPr bwMode="auto">
          <a:xfrm>
            <a:off x="1524000" y="1807029"/>
            <a:ext cx="6096000" cy="505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81200" y="1219200"/>
            <a:ext cx="5240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www.iwantbroadbandnh.org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"/>
          <p:cNvPicPr>
            <a:picLocks noChangeAspect="1" noChangeArrowheads="1"/>
          </p:cNvPicPr>
          <p:nvPr/>
        </p:nvPicPr>
        <p:blipFill>
          <a:blip r:embed="rId3" cstate="print"/>
          <a:srcRect l="15714" t="9843" r="33572" b="6299"/>
          <a:stretch>
            <a:fillRect/>
          </a:stretch>
        </p:blipFill>
        <p:spPr bwMode="auto">
          <a:xfrm>
            <a:off x="3581400" y="1676400"/>
            <a:ext cx="54102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2F2F2"/>
                </a:solidFill>
                <a:latin typeface="Candara" pitchFamily="34" charset="0"/>
                <a:ea typeface="+mj-ea"/>
                <a:cs typeface="Arial" charset="0"/>
              </a:rPr>
              <a:t>NHBMPP – Broadband Availability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2400" y="1322388"/>
            <a:ext cx="85344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200" b="1" dirty="0">
                <a:latin typeface="+mj-lt"/>
              </a:rPr>
              <a:t>     Broadband Availability Profiles – iwantbroadbandnh.org  </a:t>
            </a:r>
          </a:p>
        </p:txBody>
      </p:sp>
      <p:pic>
        <p:nvPicPr>
          <p:cNvPr id="18437" name="Picture 11"/>
          <p:cNvPicPr>
            <a:picLocks noChangeAspect="1" noChangeArrowheads="1"/>
          </p:cNvPicPr>
          <p:nvPr/>
        </p:nvPicPr>
        <p:blipFill>
          <a:blip r:embed="rId4" cstate="print"/>
          <a:srcRect l="15714" t="31102" r="70714" b="18111"/>
          <a:stretch>
            <a:fillRect/>
          </a:stretch>
        </p:blipFill>
        <p:spPr bwMode="auto">
          <a:xfrm>
            <a:off x="228600" y="1752600"/>
            <a:ext cx="22098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Interactive Map Viewer</a:t>
            </a:r>
          </a:p>
        </p:txBody>
      </p:sp>
      <p:sp>
        <p:nvSpPr>
          <p:cNvPr id="17414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 </a:t>
            </a: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 cstate="print"/>
          <a:srcRect t="9843" r="7697" b="2756"/>
          <a:stretch>
            <a:fillRect/>
          </a:stretch>
        </p:blipFill>
        <p:spPr bwMode="auto">
          <a:xfrm>
            <a:off x="76200" y="1371600"/>
            <a:ext cx="8915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National Broadband Map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t="8858" r="23570" b="2000"/>
          <a:stretch>
            <a:fillRect/>
          </a:stretch>
        </p:blipFill>
        <p:spPr bwMode="auto">
          <a:xfrm>
            <a:off x="2438400" y="1912938"/>
            <a:ext cx="6553200" cy="47767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 l="20714" t="10000" r="21429" b="36286"/>
          <a:stretch>
            <a:fillRect/>
          </a:stretch>
        </p:blipFill>
        <p:spPr bwMode="auto">
          <a:xfrm>
            <a:off x="304800" y="1600200"/>
            <a:ext cx="3282950" cy="190500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>
            <a:outerShdw blurRad="2540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8600" y="3690938"/>
            <a:ext cx="2057400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  <a:cs typeface="Arial" charset="0"/>
              </a:rPr>
              <a:t>Launched February 17</a:t>
            </a:r>
            <a:r>
              <a:rPr lang="en-US" baseline="30000" dirty="0">
                <a:latin typeface="+mj-lt"/>
                <a:cs typeface="Arial" charset="0"/>
              </a:rPr>
              <a:t>th</a:t>
            </a:r>
            <a:r>
              <a:rPr lang="en-US" dirty="0">
                <a:latin typeface="+mj-lt"/>
                <a:cs typeface="Arial" charset="0"/>
              </a:rPr>
              <a:t>, 2011 by NTIA in collaboration with the FCC, and in partnership with the 50 states, five territories and the District of Columbia broadband mapping programs</a:t>
            </a:r>
          </a:p>
        </p:txBody>
      </p:sp>
      <p:sp>
        <p:nvSpPr>
          <p:cNvPr id="17414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Funding – American Recovery and Reinvestment Act of 2009</a:t>
            </a:r>
          </a:p>
        </p:txBody>
      </p:sp>
      <p:sp>
        <p:nvSpPr>
          <p:cNvPr id="9220" name="Content Placeholder 2"/>
          <p:cNvSpPr>
            <a:spLocks/>
          </p:cNvSpPr>
          <p:nvPr/>
        </p:nvSpPr>
        <p:spPr bwMode="auto">
          <a:xfrm>
            <a:off x="228600" y="1600200"/>
            <a:ext cx="8915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/>
            <a:endParaRPr lang="en-US" sz="2200" dirty="0">
              <a:latin typeface="Candara" pitchFamily="34" charset="0"/>
            </a:endParaRPr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Font typeface="Arial" pitchFamily="34" charset="0"/>
              <a:buNone/>
            </a:pPr>
            <a:r>
              <a:rPr lang="en-US" sz="2200" dirty="0" smtClean="0"/>
              <a:t>	“</a:t>
            </a:r>
            <a:r>
              <a:rPr lang="en-US" sz="1800" dirty="0" smtClean="0"/>
              <a:t>The U.S. Congress has appropriated $4.7 billion to establish </a:t>
            </a:r>
            <a:r>
              <a:rPr lang="en-US" sz="1800" b="1" dirty="0" smtClean="0">
                <a:hlinkClick r:id="rId3" action="ppaction://hlinkfile"/>
              </a:rPr>
              <a:t>Broadband Technology Opportunities Program</a:t>
            </a:r>
            <a:r>
              <a:rPr lang="en-US" sz="1800" dirty="0" smtClean="0"/>
              <a:t> for awards to eligible entities to develop and expand broadband services to rural and underserved areas and improve access to broadband by public safety agencies …”</a:t>
            </a:r>
          </a:p>
          <a:p>
            <a:pPr eaLnBrk="1" hangingPunct="1">
              <a:buFont typeface="Arial" pitchFamily="34" charset="0"/>
              <a:buNone/>
            </a:pPr>
            <a:endParaRPr lang="en-US" sz="1800" dirty="0" smtClean="0"/>
          </a:p>
          <a:p>
            <a:pPr lvl="1" eaLnBrk="1" hangingPunct="1">
              <a:buFontTx/>
              <a:buChar char="•"/>
            </a:pPr>
            <a:r>
              <a:rPr lang="en-US" sz="1800" dirty="0" smtClean="0"/>
              <a:t>$ 3.9 billion - for broadband expansion</a:t>
            </a:r>
          </a:p>
          <a:p>
            <a:pPr lvl="1" eaLnBrk="1" hangingPunct="1">
              <a:buFontTx/>
              <a:buChar char="•"/>
            </a:pPr>
            <a:r>
              <a:rPr lang="en-US" sz="1800" dirty="0" smtClean="0"/>
              <a:t>$250 million – innovative programs that encourage sustainable adoption of broadband services</a:t>
            </a:r>
          </a:p>
          <a:p>
            <a:pPr lvl="1" eaLnBrk="1" hangingPunct="1">
              <a:buFontTx/>
              <a:buChar char="•"/>
            </a:pPr>
            <a:r>
              <a:rPr lang="en-US" sz="1800" dirty="0" smtClean="0"/>
              <a:t>$200 million – build capacity at public computing centers, including community colleges and public libraries </a:t>
            </a:r>
          </a:p>
          <a:p>
            <a:pPr lvl="1" eaLnBrk="1" hangingPunct="1">
              <a:buFontTx/>
              <a:buChar char="•"/>
            </a:pPr>
            <a:r>
              <a:rPr lang="en-US" sz="1800" dirty="0" smtClean="0"/>
              <a:t>$10 million - transfer to the Office of Inspector General for the purposes of BTOP audits and oversight</a:t>
            </a:r>
          </a:p>
          <a:p>
            <a:pPr lvl="1" eaLnBrk="1" hangingPunct="1">
              <a:buFontTx/>
              <a:buChar char="•"/>
            </a:pPr>
            <a:r>
              <a:rPr lang="en-US" sz="1800" dirty="0" smtClean="0"/>
              <a:t> $350 million - development and maintenance of statewide broadband inventory maps.  </a:t>
            </a:r>
          </a:p>
        </p:txBody>
      </p:sp>
    </p:spTree>
    <p:extLst>
      <p:ext uri="{BB962C8B-B14F-4D97-AF65-F5344CB8AC3E}">
        <p14:creationId xmlns:p14="http://schemas.microsoft.com/office/powerpoint/2010/main" val="3708929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533400" y="2514600"/>
            <a:ext cx="5334000" cy="210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i="1">
                <a:latin typeface="Calibri" pitchFamily="34" charset="0"/>
              </a:rPr>
              <a:t>Mapping </a:t>
            </a:r>
          </a:p>
          <a:p>
            <a:pPr algn="ctr"/>
            <a:r>
              <a:rPr lang="en-US" sz="4400" i="1">
                <a:latin typeface="Calibri" pitchFamily="34" charset="0"/>
              </a:rPr>
              <a:t>Component:</a:t>
            </a:r>
          </a:p>
          <a:p>
            <a:pPr algn="ctr"/>
            <a:r>
              <a:rPr lang="en-US" sz="4400" i="1">
                <a:latin typeface="Calibri" pitchFamily="34" charset="0"/>
              </a:rPr>
              <a:t>Rural Addressing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457200"/>
            <a:ext cx="3175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" y="459377"/>
            <a:ext cx="5032452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Rural Addressing - Overview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95400"/>
            <a:ext cx="8763000" cy="49530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smtClean="0"/>
          </a:p>
          <a:p>
            <a:pPr eaLnBrk="1" hangingPunct="1"/>
            <a:r>
              <a:rPr lang="en-US" sz="2200" smtClean="0"/>
              <a:t>Goal – statewide GIS point file of addresses in NTIA-designated rural census blocks (2+ sq mi)</a:t>
            </a:r>
          </a:p>
          <a:p>
            <a:pPr eaLnBrk="1" hangingPunct="1"/>
            <a:endParaRPr lang="en-US" sz="1600" smtClean="0"/>
          </a:p>
          <a:p>
            <a:pPr eaLnBrk="1" hangingPunct="1"/>
            <a:r>
              <a:rPr lang="en-US" sz="2200" smtClean="0"/>
              <a:t>Currently ~40,000 households in rural blocks (Census 2010)</a:t>
            </a:r>
          </a:p>
          <a:p>
            <a:pPr eaLnBrk="1" hangingPunct="1"/>
            <a:endParaRPr lang="en-US" sz="1600" smtClean="0"/>
          </a:p>
          <a:p>
            <a:pPr eaLnBrk="1" hangingPunct="1"/>
            <a:r>
              <a:rPr lang="en-US" sz="2200" smtClean="0"/>
              <a:t>Existing datasets either incomplete, or unavailable to the public</a:t>
            </a:r>
          </a:p>
          <a:p>
            <a:pPr eaLnBrk="1" hangingPunct="1"/>
            <a:endParaRPr lang="en-US" sz="1600" smtClean="0"/>
          </a:p>
          <a:p>
            <a:pPr eaLnBrk="1" hangingPunct="1"/>
            <a:r>
              <a:rPr lang="en-US" sz="2200" smtClean="0"/>
              <a:t>Data collected at the RPC level and coordinated by Nashua Regional Planning Commission and UNH</a:t>
            </a:r>
          </a:p>
          <a:p>
            <a:pPr eaLnBrk="1" hangingPunct="1">
              <a:buFont typeface="Arial" charset="0"/>
              <a:buNone/>
            </a:pPr>
            <a:endParaRPr lang="en-US" sz="2800" smtClean="0"/>
          </a:p>
        </p:txBody>
      </p:sp>
      <p:sp>
        <p:nvSpPr>
          <p:cNvPr id="2765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Rural Addressing - Benefits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>
          <a:xfrm>
            <a:off x="228600" y="1371600"/>
            <a:ext cx="8763000" cy="518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smtClean="0"/>
          </a:p>
          <a:p>
            <a:pPr eaLnBrk="1" hangingPunct="1"/>
            <a:r>
              <a:rPr lang="en-US" sz="2200" smtClean="0"/>
              <a:t>Contribution to broadband efforts</a:t>
            </a:r>
          </a:p>
          <a:p>
            <a:pPr lvl="1" eaLnBrk="1" hangingPunct="1"/>
            <a:r>
              <a:rPr lang="en-US" sz="2200" smtClean="0"/>
              <a:t>Crowdsourcing to help verify</a:t>
            </a:r>
          </a:p>
          <a:p>
            <a:pPr lvl="1" eaLnBrk="1" hangingPunct="1"/>
            <a:r>
              <a:rPr lang="en-US" sz="2200" smtClean="0"/>
              <a:t>Ability to identify service areas and those in need</a:t>
            </a:r>
            <a:br>
              <a:rPr lang="en-US" sz="2200" smtClean="0"/>
            </a:br>
            <a:endParaRPr lang="en-US" sz="1600" smtClean="0"/>
          </a:p>
          <a:p>
            <a:pPr eaLnBrk="1" hangingPunct="1"/>
            <a:r>
              <a:rPr lang="en-US" sz="2200" smtClean="0"/>
              <a:t>Leads to a complete statewide layer (rural and urban) available to the public</a:t>
            </a:r>
            <a:br>
              <a:rPr lang="en-US" sz="2200" smtClean="0"/>
            </a:br>
            <a:endParaRPr lang="en-US" sz="1600" smtClean="0"/>
          </a:p>
          <a:p>
            <a:pPr eaLnBrk="1" hangingPunct="1"/>
            <a:r>
              <a:rPr lang="en-US" sz="2200" smtClean="0"/>
              <a:t>Volunteer component</a:t>
            </a:r>
          </a:p>
          <a:p>
            <a:pPr lvl="1" eaLnBrk="1" hangingPunct="1"/>
            <a:r>
              <a:rPr lang="en-US" sz="2200" smtClean="0"/>
              <a:t>Community buy-in and involvement</a:t>
            </a:r>
          </a:p>
          <a:p>
            <a:pPr lvl="1" eaLnBrk="1" hangingPunct="1"/>
            <a:r>
              <a:rPr lang="en-US" sz="2200" smtClean="0"/>
              <a:t>GPS training opportunities for underserved areas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sp>
        <p:nvSpPr>
          <p:cNvPr id="2970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“Scorecard” Analysis</a:t>
            </a: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70876"/>
            <a:ext cx="3505200" cy="473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88541" y="2659201"/>
            <a:ext cx="4270721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Report template to evaluate access </a:t>
            </a:r>
          </a:p>
          <a:p>
            <a:r>
              <a:rPr lang="en-US" sz="2000" dirty="0" smtClean="0"/>
              <a:t>to broadband technologies by:</a:t>
            </a:r>
          </a:p>
          <a:p>
            <a:endParaRPr lang="en-US" sz="20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Age cohort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Educational attainment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Income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Race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Other socioeconomic data sets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83621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Data Analysis</a:t>
            </a: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663727"/>
              </p:ext>
            </p:extLst>
          </p:nvPr>
        </p:nvGraphicFramePr>
        <p:xfrm>
          <a:off x="2438400" y="1219200"/>
          <a:ext cx="4206875" cy="5444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59" name="Acrobat Document" r:id="rId4" imgW="4663359" imgH="6035040" progId="AcroExch.Document.7">
                  <p:embed/>
                </p:oleObj>
              </mc:Choice>
              <mc:Fallback>
                <p:oleObj name="Acrobat Document" r:id="rId4" imgW="4663359" imgH="6035040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1219200"/>
                        <a:ext cx="4206875" cy="544402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338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ctangle 5"/>
          <p:cNvSpPr>
            <a:spLocks noChangeArrowheads="1"/>
          </p:cNvSpPr>
          <p:nvPr/>
        </p:nvSpPr>
        <p:spPr bwMode="auto">
          <a:xfrm>
            <a:off x="533400" y="2819400"/>
            <a:ext cx="533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i="1" dirty="0" smtClean="0">
                <a:latin typeface="Calibri" pitchFamily="34" charset="0"/>
              </a:rPr>
              <a:t>Planning/Non-Mapping Components</a:t>
            </a:r>
            <a:endParaRPr lang="en-US" sz="4400" i="1" dirty="0">
              <a:latin typeface="Calibri" pitchFamily="34" charset="0"/>
            </a:endParaRP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457200"/>
            <a:ext cx="3175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" y="472440"/>
            <a:ext cx="5032452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8229600" cy="5181600"/>
          </a:xfrm>
        </p:spPr>
        <p:txBody>
          <a:bodyPr/>
          <a:lstStyle/>
          <a:p>
            <a:pPr marL="609600" indent="-609600" algn="ctr">
              <a:buFont typeface="Arial" charset="0"/>
              <a:buNone/>
            </a:pPr>
            <a:r>
              <a:rPr lang="en-US" sz="1600" smtClean="0"/>
              <a:t> </a:t>
            </a:r>
          </a:p>
          <a:p>
            <a:pPr marL="609600" indent="-609600">
              <a:spcBef>
                <a:spcPct val="0"/>
              </a:spcBef>
              <a:buFont typeface="Arial" charset="0"/>
              <a:buNone/>
            </a:pPr>
            <a:r>
              <a:rPr lang="en-US" sz="2200" smtClean="0"/>
              <a:t>Leadership Role to increase broadband adoption and deployment on a </a:t>
            </a:r>
          </a:p>
          <a:p>
            <a:pPr marL="609600" indent="-609600">
              <a:spcBef>
                <a:spcPct val="0"/>
              </a:spcBef>
              <a:buFont typeface="Arial" charset="0"/>
              <a:buNone/>
            </a:pPr>
            <a:r>
              <a:rPr lang="en-US" sz="2200" smtClean="0"/>
              <a:t>targeted community-by-community basis collaborating to create best </a:t>
            </a:r>
          </a:p>
          <a:p>
            <a:pPr marL="609600" indent="-609600">
              <a:spcBef>
                <a:spcPct val="0"/>
              </a:spcBef>
              <a:buFont typeface="Arial" charset="0"/>
              <a:buNone/>
            </a:pPr>
            <a:r>
              <a:rPr lang="en-US" sz="2200" smtClean="0"/>
              <a:t>case practices in:</a:t>
            </a:r>
            <a:br>
              <a:rPr lang="en-US" sz="2200" smtClean="0"/>
            </a:br>
            <a:endParaRPr lang="en-US" sz="1200" smtClean="0"/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smtClean="0"/>
              <a:t>Policy  </a:t>
            </a:r>
            <a:br>
              <a:rPr lang="en-US" sz="2200" smtClean="0"/>
            </a:br>
            <a:r>
              <a:rPr lang="en-US" sz="1200" smtClean="0"/>
              <a:t>  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smtClean="0"/>
              <a:t>Management</a:t>
            </a:r>
            <a:r>
              <a:rPr lang="en-US" sz="1000" smtClean="0"/>
              <a:t/>
            </a:r>
            <a:br>
              <a:rPr lang="en-US" sz="1000" smtClean="0"/>
            </a:br>
            <a:r>
              <a:rPr lang="en-US" sz="1200" smtClean="0"/>
              <a:t>	</a:t>
            </a:r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smtClean="0"/>
              <a:t>Financial Resources</a:t>
            </a:r>
            <a:br>
              <a:rPr lang="en-US" sz="2200" smtClean="0"/>
            </a:br>
            <a:endParaRPr lang="en-US" sz="1200" smtClean="0"/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smtClean="0"/>
              <a:t>Advocacy for Business and </a:t>
            </a:r>
            <a:br>
              <a:rPr lang="en-US" sz="2200" smtClean="0"/>
            </a:br>
            <a:r>
              <a:rPr lang="en-US" sz="2200" smtClean="0"/>
              <a:t>Residential Broadband</a:t>
            </a:r>
          </a:p>
          <a:p>
            <a:pPr marL="609600" indent="-609600">
              <a:buFont typeface="Arial" charset="0"/>
              <a:buAutoNum type="arabicPeriod"/>
            </a:pPr>
            <a:endParaRPr lang="en-US" sz="2400" smtClean="0">
              <a:latin typeface="Candara" pitchFamily="34" charset="0"/>
            </a:endParaRPr>
          </a:p>
          <a:p>
            <a:pPr marL="609600" indent="-609600">
              <a:buFont typeface="Arial" charset="0"/>
              <a:buNone/>
            </a:pPr>
            <a:endParaRPr lang="en-US" sz="2400" smtClean="0">
              <a:latin typeface="Candara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Technology</a:t>
            </a:r>
          </a:p>
        </p:txBody>
      </p:sp>
      <p:pic>
        <p:nvPicPr>
          <p:cNvPr id="33796" name="Picture 71" descr="The New Hampshire Business Resource Center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00700" y="4495800"/>
            <a:ext cx="28575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5" cstate="print"/>
          <a:srcRect l="-314" t="-314" r="-314" b="-314"/>
          <a:stretch>
            <a:fillRect/>
          </a:stretch>
        </p:blipFill>
        <p:spPr bwMode="auto">
          <a:xfrm>
            <a:off x="6019800" y="26670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/>
            </a:r>
            <a:br>
              <a:rPr lang="en-US" sz="2200" dirty="0" smtClean="0"/>
            </a:br>
            <a:endParaRPr lang="en-US" sz="2200" dirty="0" smtClean="0"/>
          </a:p>
          <a:p>
            <a:r>
              <a:rPr lang="en-US" sz="2200" dirty="0" smtClean="0"/>
              <a:t>Work with </a:t>
            </a:r>
            <a:r>
              <a:rPr lang="en-US" sz="2200" smtClean="0"/>
              <a:t>Northern </a:t>
            </a:r>
            <a:r>
              <a:rPr lang="en-US" sz="2200" smtClean="0"/>
              <a:t>Community </a:t>
            </a:r>
            <a:r>
              <a:rPr lang="en-US" sz="2200" dirty="0" smtClean="0"/>
              <a:t>Investment Corporation (NCIC) to develop tools to assist other communities in their development of broadband projects by creating:</a:t>
            </a:r>
            <a:br>
              <a:rPr lang="en-US" sz="2200" dirty="0" smtClean="0"/>
            </a:br>
            <a:endParaRPr lang="en-US" sz="1200" dirty="0" smtClean="0"/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dirty="0" smtClean="0"/>
              <a:t>Resource Panel (legal, financial, and technical)</a:t>
            </a:r>
            <a:br>
              <a:rPr lang="en-US" sz="2200" dirty="0" smtClean="0"/>
            </a:br>
            <a:endParaRPr lang="en-US" sz="1200" dirty="0" smtClean="0"/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dirty="0" smtClean="0"/>
              <a:t>Demand/Aggregation/Planning Tools for Municipalities</a:t>
            </a:r>
            <a:br>
              <a:rPr lang="en-US" sz="2200" dirty="0" smtClean="0"/>
            </a:br>
            <a:endParaRPr lang="en-US" sz="1200" dirty="0" smtClean="0"/>
          </a:p>
          <a:p>
            <a:pPr marL="1371600" lvl="2" indent="-457200">
              <a:buFont typeface="Arial" charset="0"/>
              <a:buAutoNum type="arabicPeriod"/>
            </a:pPr>
            <a:r>
              <a:rPr lang="en-US" sz="2200" dirty="0" smtClean="0"/>
              <a:t>Model Broadband Implementation Business Plan</a:t>
            </a:r>
          </a:p>
          <a:p>
            <a:endParaRPr lang="en-US" sz="2200" dirty="0" smtClean="0"/>
          </a:p>
          <a:p>
            <a:endParaRPr lang="en-US" dirty="0" smtClean="0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smtClean="0"/>
          </a:p>
          <a:p>
            <a:r>
              <a:rPr lang="en-US" smtClean="0"/>
              <a:t>www.iwantbroadbandnh.org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Capacity Building</a:t>
            </a:r>
          </a:p>
        </p:txBody>
      </p:sp>
      <p:pic>
        <p:nvPicPr>
          <p:cNvPr id="36870" name="Picture 7" descr="ncic_logo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56388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Candara" pitchFamily="34" charset="0"/>
                <a:cs typeface="Arial" pitchFamily="34" charset="0"/>
              </a:rPr>
              <a:t>Technical Assistance &amp; Training (TAT)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Candara" pitchFamily="34" charset="0"/>
              <a:cs typeface="Arial" pitchFamily="34" charset="0"/>
            </a:endParaRP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5181600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en-US" sz="1100" dirty="0" smtClean="0"/>
          </a:p>
          <a:p>
            <a:pPr eaLnBrk="1" hangingPunct="1">
              <a:defRPr/>
            </a:pPr>
            <a:r>
              <a:rPr lang="en-US" sz="2200" dirty="0" smtClean="0"/>
              <a:t>Begins in calendar year 2011 and extends through 2014</a:t>
            </a:r>
            <a:br>
              <a:rPr lang="en-US" sz="2200" dirty="0" smtClean="0"/>
            </a:br>
            <a:endParaRPr lang="en-US" sz="1600" dirty="0" smtClean="0"/>
          </a:p>
          <a:p>
            <a:pPr eaLnBrk="1" hangingPunct="1">
              <a:defRPr/>
            </a:pPr>
            <a:r>
              <a:rPr lang="en-US" sz="2200" dirty="0" smtClean="0"/>
              <a:t>Assess broadband technical needs of stakeholder groups including educational institutions, small businesses, local government and non-profits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2200" dirty="0" smtClean="0"/>
              <a:t>Develop tools and learning modules</a:t>
            </a:r>
          </a:p>
          <a:p>
            <a:pPr eaLnBrk="1" hangingPunct="1">
              <a:buFont typeface="Arial" charset="0"/>
              <a:buNone/>
              <a:defRPr/>
            </a:pPr>
            <a:endParaRPr lang="en-US" sz="1600" dirty="0" smtClean="0"/>
          </a:p>
          <a:p>
            <a:pPr eaLnBrk="1" hangingPunct="1">
              <a:defRPr/>
            </a:pPr>
            <a:r>
              <a:rPr lang="en-US" sz="2200" dirty="0" smtClean="0"/>
              <a:t>Deliver technical assistance and training to stakeholder groups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/>
          </a:p>
        </p:txBody>
      </p:sp>
      <p:sp>
        <p:nvSpPr>
          <p:cNvPr id="39940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Technical Assistance &amp; Training (TAT)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Stakeholder Groups</a:t>
            </a:r>
            <a:endParaRPr lang="en-US" sz="3600" dirty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2" name="Diagram 1"/>
          <p:cNvGraphicFramePr/>
          <p:nvPr/>
        </p:nvGraphicFramePr>
        <p:xfrm>
          <a:off x="457200" y="1524000"/>
          <a:ext cx="8077200" cy="48382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0964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 New Hampshire Broadband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Mapping &amp; Planning Program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19200"/>
            <a:ext cx="8763000" cy="518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dirty="0" smtClean="0"/>
          </a:p>
          <a:p>
            <a:pPr eaLnBrk="1" hangingPunct="1"/>
            <a:endParaRPr lang="en-US" sz="2800" dirty="0" smtClean="0"/>
          </a:p>
          <a:p>
            <a:pPr eaLnBrk="1" hangingPunct="1">
              <a:buFont typeface="Arial" charset="0"/>
              <a:buNone/>
            </a:pPr>
            <a:endParaRPr lang="en-US" sz="2800" dirty="0" smtClean="0"/>
          </a:p>
        </p:txBody>
      </p:sp>
      <p:sp>
        <p:nvSpPr>
          <p:cNvPr id="11268" name="Content Placeholder 2"/>
          <p:cNvSpPr>
            <a:spLocks/>
          </p:cNvSpPr>
          <p:nvPr/>
        </p:nvSpPr>
        <p:spPr bwMode="auto">
          <a:xfrm>
            <a:off x="228600" y="1524000"/>
            <a:ext cx="8763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buFontTx/>
              <a:buChar char="•"/>
            </a:pPr>
            <a:r>
              <a:rPr lang="en-US" sz="2200" dirty="0">
                <a:latin typeface="Calibri" pitchFamily="34" charset="0"/>
              </a:rPr>
              <a:t>NHBMPP is part of national effort to understand current broadband landscape and encourage expanded broadband adoption and utilization</a:t>
            </a:r>
          </a:p>
          <a:p>
            <a:pPr marL="342900" indent="-342900"/>
            <a:r>
              <a:rPr lang="en-US" sz="1600" dirty="0">
                <a:latin typeface="Calibri" pitchFamily="34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200" dirty="0">
                <a:latin typeface="Calibri" pitchFamily="34" charset="0"/>
              </a:rPr>
              <a:t>NTIA projects funded in each state, 5 territories, District of </a:t>
            </a:r>
            <a:r>
              <a:rPr lang="en-US" sz="2200" dirty="0" smtClean="0">
                <a:latin typeface="Calibri" pitchFamily="34" charset="0"/>
              </a:rPr>
              <a:t>Columbia.  NH project awarded to University of New Hampshire.</a:t>
            </a:r>
            <a:endParaRPr lang="en-US" sz="2200" dirty="0">
              <a:latin typeface="Calibri" pitchFamily="34" charset="0"/>
            </a:endParaRPr>
          </a:p>
          <a:p>
            <a:pPr marL="342900" indent="-342900"/>
            <a:r>
              <a:rPr lang="en-US" sz="1600" dirty="0">
                <a:latin typeface="Calibri" pitchFamily="34" charset="0"/>
              </a:rPr>
              <a:t> </a:t>
            </a:r>
          </a:p>
          <a:p>
            <a:pPr marL="342900" indent="-342900">
              <a:buFontTx/>
              <a:buChar char="•"/>
            </a:pPr>
            <a:r>
              <a:rPr lang="en-US" sz="2200" dirty="0">
                <a:latin typeface="Calibri" pitchFamily="34" charset="0"/>
              </a:rPr>
              <a:t>In NH, recognition that residents, businesses, and institutions require  broadband access to promote economic development, quality education, energy efficiency, adequate health care, overall quality of life</a:t>
            </a:r>
          </a:p>
          <a:p>
            <a:pPr marL="342900" indent="-342900"/>
            <a:endParaRPr lang="en-US" sz="1600" dirty="0">
              <a:latin typeface="Calibri" pitchFamily="34" charset="0"/>
            </a:endParaRPr>
          </a:p>
          <a:p>
            <a:pPr marL="342900" indent="-342900">
              <a:buFontTx/>
              <a:buChar char="•"/>
            </a:pPr>
            <a:r>
              <a:rPr lang="en-US" sz="2200" dirty="0">
                <a:latin typeface="Calibri" pitchFamily="34" charset="0"/>
              </a:rPr>
              <a:t>Therefore, two primary focus areas:</a:t>
            </a:r>
          </a:p>
          <a:p>
            <a:pPr marL="742950" lvl="1" indent="-285750">
              <a:buFontTx/>
              <a:buChar char="–"/>
            </a:pPr>
            <a:r>
              <a:rPr lang="en-US" sz="2000" dirty="0" smtClean="0">
                <a:latin typeface="Calibri" pitchFamily="34" charset="0"/>
              </a:rPr>
              <a:t>Mapping:  Collecting </a:t>
            </a:r>
            <a:r>
              <a:rPr lang="en-US" sz="2000" dirty="0">
                <a:latin typeface="Calibri" pitchFamily="34" charset="0"/>
              </a:rPr>
              <a:t>accurate data on the current availability, speed, and location of broadband services</a:t>
            </a:r>
          </a:p>
          <a:p>
            <a:pPr marL="742950" lvl="1" indent="-285750">
              <a:buFontTx/>
              <a:buChar char="–"/>
            </a:pPr>
            <a:r>
              <a:rPr lang="en-US" sz="2000" dirty="0" smtClean="0">
                <a:latin typeface="Calibri" pitchFamily="34" charset="0"/>
              </a:rPr>
              <a:t>Planning:  Supporting </a:t>
            </a:r>
            <a:r>
              <a:rPr lang="en-US" sz="2000" dirty="0">
                <a:latin typeface="Calibri" pitchFamily="34" charset="0"/>
              </a:rPr>
              <a:t>the efficient and creative use of broadband technologies to better compete in the digital economy</a:t>
            </a:r>
          </a:p>
          <a:p>
            <a:pPr marL="342900" indent="-342900"/>
            <a:endParaRPr lang="en-US" sz="2200" dirty="0">
              <a:latin typeface="Candara" pitchFamily="34" charset="0"/>
            </a:endParaRPr>
          </a:p>
        </p:txBody>
      </p:sp>
      <p:sp>
        <p:nvSpPr>
          <p:cNvPr id="11269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Regional Planning - Overview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51816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dirty="0" smtClean="0"/>
          </a:p>
          <a:p>
            <a:pPr eaLnBrk="1" hangingPunct="1"/>
            <a:r>
              <a:rPr lang="en-US" sz="2200" dirty="0" smtClean="0"/>
              <a:t>Utilizes the data development, inventory and mapping components of the NHBMPP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2200" dirty="0" smtClean="0"/>
              <a:t>Begins in calendar year 2011 and extends through 2014</a:t>
            </a:r>
          </a:p>
          <a:p>
            <a:pPr eaLnBrk="1" hangingPunct="1"/>
            <a:endParaRPr lang="en-US" sz="1600" dirty="0" smtClean="0"/>
          </a:p>
          <a:p>
            <a:pPr eaLnBrk="1" hangingPunct="1"/>
            <a:r>
              <a:rPr lang="en-US" sz="2200" dirty="0" smtClean="0"/>
              <a:t>Makes use of Regional Broadband Stakeholder Groups (BSG)</a:t>
            </a:r>
          </a:p>
          <a:p>
            <a:pPr eaLnBrk="1" hangingPunct="1">
              <a:buFont typeface="Arial" charset="0"/>
              <a:buNone/>
            </a:pPr>
            <a:r>
              <a:rPr lang="en-US" sz="1600" dirty="0" smtClean="0"/>
              <a:t> </a:t>
            </a:r>
          </a:p>
          <a:p>
            <a:pPr eaLnBrk="1" hangingPunct="1"/>
            <a:r>
              <a:rPr lang="en-US" sz="2200" dirty="0" smtClean="0"/>
              <a:t>Coordinated by NH’s RPCs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</p:txBody>
      </p:sp>
      <p:sp>
        <p:nvSpPr>
          <p:cNvPr id="4608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Regional Planning - Tasks</a:t>
            </a:r>
          </a:p>
        </p:txBody>
      </p:sp>
      <p:graphicFrame>
        <p:nvGraphicFramePr>
          <p:cNvPr id="5" name="Diagram 4"/>
          <p:cNvGraphicFramePr/>
          <p:nvPr/>
        </p:nvGraphicFramePr>
        <p:xfrm>
          <a:off x="228600" y="1397000"/>
          <a:ext cx="86106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710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Regional Broadband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Stakeholder Groups (BSGs)</a:t>
            </a:r>
            <a:endParaRPr lang="en-US" sz="3600" dirty="0">
              <a:solidFill>
                <a:schemeClr val="bg1"/>
              </a:solidFill>
              <a:latin typeface="Candara" pitchFamily="34" charset="0"/>
              <a:ea typeface="+mj-ea"/>
              <a:cs typeface="+mj-cs"/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-69850" y="1397000"/>
          <a:ext cx="9144000" cy="546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156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www.iwantbroadbandnh.org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Granite State Poll, April 2012</a:t>
            </a:r>
          </a:p>
          <a:p>
            <a:pPr algn="ctr">
              <a:defRPr/>
            </a:pPr>
            <a:r>
              <a:rPr lang="en-US" sz="3600" dirty="0" smtClean="0">
                <a:solidFill>
                  <a:schemeClr val="bg1"/>
                </a:solidFill>
                <a:latin typeface="Candara" pitchFamily="34" charset="0"/>
              </a:rPr>
              <a:t>N=538</a:t>
            </a:r>
            <a:endParaRPr lang="en-US" sz="3600" dirty="0">
              <a:solidFill>
                <a:schemeClr val="bg1"/>
              </a:solidFill>
              <a:latin typeface="Candara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799738"/>
              </p:ext>
            </p:extLst>
          </p:nvPr>
        </p:nvGraphicFramePr>
        <p:xfrm>
          <a:off x="152400" y="1584525"/>
          <a:ext cx="6324600" cy="4202321"/>
        </p:xfrm>
        <a:graphic>
          <a:graphicData uri="http://schemas.openxmlformats.org/drawingml/2006/table">
            <a:tbl>
              <a:tblPr firstRow="1" firstCol="1" bandRow="1"/>
              <a:tblGrid>
                <a:gridCol w="1718136"/>
                <a:gridCol w="1558464"/>
                <a:gridCol w="3048000"/>
              </a:tblGrid>
              <a:tr h="49439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Region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Percent</a:t>
                      </a:r>
                      <a:r>
                        <a:rPr lang="en-US" sz="16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with Internet access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Type</a:t>
                      </a:r>
                      <a:r>
                        <a:rPr lang="en-US" sz="16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of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Internet Access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7415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Western New Hampshire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89.6%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Dial-up or Satellite – 38%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Broadband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62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Northern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New Hampshire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85.6%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Dial-up or Satellite – 31%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Broadband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69%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Central</a:t>
                      </a:r>
                      <a:r>
                        <a:rPr lang="en-US" sz="1600" b="1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NH/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Lakes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Region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83.4%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Dial-up or Satellite – 30%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Broadband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70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Seacoast Region</a:t>
                      </a: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86.1%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Dial-up or Satellite – 25%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Broadband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75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58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Hillsborough County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84.0%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Dial-up or Satellite – 17%</a:t>
                      </a: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Broadband </a:t>
                      </a:r>
                      <a:r>
                        <a:rPr lang="en-US" sz="16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– 83</a:t>
                      </a:r>
                      <a:r>
                        <a:rPr lang="en-US" sz="1600" b="1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</a:t>
                      </a:r>
                      <a:endParaRPr lang="en-US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6395" marR="563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370" y="1375954"/>
            <a:ext cx="2621028" cy="464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8600" y="5921375"/>
            <a:ext cx="7010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Poll conducted by UNH Survey Center, April 9-11, 2012.</a:t>
            </a:r>
            <a:endParaRPr lang="en-US" sz="16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www.iwantbroadbandnh.org</a:t>
            </a:r>
          </a:p>
        </p:txBody>
      </p:sp>
      <p:sp>
        <p:nvSpPr>
          <p:cNvPr id="3" name="Rectangle 2"/>
          <p:cNvSpPr/>
          <p:nvPr/>
        </p:nvSpPr>
        <p:spPr>
          <a:xfrm>
            <a:off x="609600" y="2381250"/>
            <a:ext cx="79248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latin typeface="+mn-lt"/>
                <a:cs typeface="Arial" charset="0"/>
              </a:rPr>
              <a:t>Fay Rubin, </a:t>
            </a:r>
            <a:r>
              <a:rPr lang="en-US" sz="2200" b="1" i="1" dirty="0">
                <a:latin typeface="+mn-lt"/>
                <a:cs typeface="Arial" charset="0"/>
              </a:rPr>
              <a:t>Project Director</a:t>
            </a:r>
          </a:p>
          <a:p>
            <a:pPr algn="ctr">
              <a:defRPr/>
            </a:pPr>
            <a:r>
              <a:rPr lang="en-US" sz="2200" dirty="0">
                <a:latin typeface="+mn-lt"/>
                <a:cs typeface="Arial" charset="0"/>
              </a:rPr>
              <a:t>University of New Hampshire	</a:t>
            </a:r>
          </a:p>
          <a:p>
            <a:pPr algn="ctr">
              <a:defRPr/>
            </a:pPr>
            <a:r>
              <a:rPr lang="en-US" sz="2200" dirty="0" smtClean="0">
                <a:latin typeface="+mn-lt"/>
                <a:cs typeface="Arial" charset="0"/>
                <a:hlinkClick r:id="rId2"/>
              </a:rPr>
              <a:t>fay.rubin@unh.edu</a:t>
            </a:r>
            <a:r>
              <a:rPr lang="en-US" sz="2200" dirty="0">
                <a:latin typeface="+mn-lt"/>
                <a:cs typeface="Arial" charset="0"/>
                <a:hlinkClick r:id="rId2"/>
              </a:rPr>
              <a:t/>
            </a:r>
            <a:br>
              <a:rPr lang="en-US" sz="2200" dirty="0">
                <a:latin typeface="+mn-lt"/>
                <a:cs typeface="Arial" charset="0"/>
                <a:hlinkClick r:id="rId2"/>
              </a:rPr>
            </a:br>
            <a:endParaRPr lang="en-US" sz="2200" dirty="0">
              <a:latin typeface="+mn-lt"/>
              <a:cs typeface="Arial" charset="0"/>
              <a:hlinkClick r:id="rId2"/>
            </a:endParaRPr>
          </a:p>
          <a:p>
            <a:pPr algn="ctr">
              <a:defRPr/>
            </a:pPr>
            <a:r>
              <a:rPr lang="en-US" sz="2200" b="1" dirty="0">
                <a:latin typeface="+mn-lt"/>
                <a:cs typeface="Arial" charset="0"/>
              </a:rPr>
              <a:t>Michael Blair, </a:t>
            </a:r>
            <a:r>
              <a:rPr lang="en-US" sz="2200" b="1" i="1" dirty="0">
                <a:latin typeface="+mn-lt"/>
                <a:cs typeface="Arial" charset="0"/>
              </a:rPr>
              <a:t>Project Coordinator</a:t>
            </a:r>
            <a:r>
              <a:rPr lang="en-US" sz="2200" dirty="0">
                <a:latin typeface="+mn-lt"/>
                <a:cs typeface="Arial" charset="0"/>
              </a:rPr>
              <a:t/>
            </a:r>
            <a:br>
              <a:rPr lang="en-US" sz="2200" dirty="0">
                <a:latin typeface="+mn-lt"/>
                <a:cs typeface="Arial" charset="0"/>
              </a:rPr>
            </a:br>
            <a:r>
              <a:rPr lang="en-US" sz="2200" dirty="0">
                <a:latin typeface="+mn-lt"/>
                <a:cs typeface="Arial" charset="0"/>
              </a:rPr>
              <a:t>University of New Hampshire</a:t>
            </a:r>
          </a:p>
          <a:p>
            <a:pPr algn="ctr">
              <a:defRPr/>
            </a:pPr>
            <a:r>
              <a:rPr lang="en-US" sz="2200" dirty="0" smtClean="0">
                <a:latin typeface="+mn-lt"/>
                <a:cs typeface="Arial" charset="0"/>
                <a:hlinkClick r:id="rId3"/>
              </a:rPr>
              <a:t>michael.blair@unh.edu</a:t>
            </a:r>
            <a:endParaRPr lang="en-US" sz="2200" dirty="0" smtClean="0">
              <a:latin typeface="+mn-lt"/>
              <a:cs typeface="Arial" charset="0"/>
            </a:endParaRPr>
          </a:p>
          <a:p>
            <a:pPr algn="ctr">
              <a:defRPr/>
            </a:pPr>
            <a:endParaRPr lang="en-US" sz="2200" dirty="0">
              <a:latin typeface="+mn-lt"/>
              <a:cs typeface="Arial" charset="0"/>
            </a:endParaRPr>
          </a:p>
          <a:p>
            <a:pPr algn="ctr">
              <a:defRPr/>
            </a:pPr>
            <a:r>
              <a:rPr lang="en-US" sz="2200" b="1" dirty="0" smtClean="0">
                <a:latin typeface="+mn-lt"/>
                <a:cs typeface="Arial" charset="0"/>
              </a:rPr>
              <a:t>David Foote</a:t>
            </a:r>
            <a:r>
              <a:rPr lang="en-US" sz="2200" dirty="0" smtClean="0">
                <a:latin typeface="+mn-lt"/>
                <a:cs typeface="Arial" charset="0"/>
              </a:rPr>
              <a:t>, </a:t>
            </a:r>
            <a:r>
              <a:rPr lang="en-US" sz="2200" b="1" i="1" dirty="0" smtClean="0">
                <a:latin typeface="+mn-lt"/>
                <a:cs typeface="Arial" charset="0"/>
              </a:rPr>
              <a:t>Planning &amp; Technical Assistance Coordinator</a:t>
            </a:r>
          </a:p>
          <a:p>
            <a:pPr algn="ctr">
              <a:defRPr/>
            </a:pPr>
            <a:r>
              <a:rPr lang="en-US" sz="2200" dirty="0" smtClean="0">
                <a:latin typeface="+mn-lt"/>
                <a:cs typeface="Arial" charset="0"/>
              </a:rPr>
              <a:t>University of New Hampshire</a:t>
            </a:r>
          </a:p>
          <a:p>
            <a:pPr algn="ctr">
              <a:defRPr/>
            </a:pPr>
            <a:r>
              <a:rPr lang="en-US" sz="2200" dirty="0" smtClean="0">
                <a:cs typeface="Arial" charset="0"/>
                <a:hlinkClick r:id="rId3"/>
              </a:rPr>
              <a:t>david.foote@unh.edu</a:t>
            </a:r>
            <a:endParaRPr lang="en-US" sz="2200" dirty="0">
              <a:cs typeface="Arial" charset="0"/>
            </a:endParaRPr>
          </a:p>
          <a:p>
            <a:pPr algn="ctr">
              <a:defRPr/>
            </a:pPr>
            <a:r>
              <a:rPr lang="en-US" sz="2200" dirty="0" smtClean="0">
                <a:latin typeface="+mn-lt"/>
                <a:cs typeface="Arial" charset="0"/>
              </a:rPr>
              <a:t> </a:t>
            </a:r>
            <a:endParaRPr lang="en-US" sz="2200" dirty="0">
              <a:latin typeface="+mn-lt"/>
              <a:cs typeface="Arial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3716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3600" dirty="0">
                <a:solidFill>
                  <a:schemeClr val="bg1"/>
                </a:solidFill>
                <a:latin typeface="Candara" pitchFamily="34" charset="0"/>
              </a:rPr>
              <a:t>Project Contacts</a:t>
            </a:r>
          </a:p>
        </p:txBody>
      </p:sp>
    </p:spTree>
    <p:extLst>
      <p:ext uri="{BB962C8B-B14F-4D97-AF65-F5344CB8AC3E}">
        <p14:creationId xmlns:p14="http://schemas.microsoft.com/office/powerpoint/2010/main" val="90172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81600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200" u="sng" dirty="0" smtClean="0">
                <a:solidFill>
                  <a:srgbClr val="000000"/>
                </a:solidFill>
              </a:rPr>
              <a:t>Mapping (January 2010 – December 2014)</a:t>
            </a:r>
            <a:endParaRPr lang="en-US" sz="2200" i="1" u="sng" dirty="0" smtClean="0">
              <a:solidFill>
                <a:srgbClr val="000000"/>
              </a:solidFill>
            </a:endParaRPr>
          </a:p>
          <a:p>
            <a:r>
              <a:rPr lang="en-US" sz="2200" dirty="0" smtClean="0">
                <a:solidFill>
                  <a:srgbClr val="000000"/>
                </a:solidFill>
              </a:rPr>
              <a:t>Broadband Availability</a:t>
            </a:r>
            <a:r>
              <a:rPr lang="en-US" sz="2200" i="1" dirty="0" smtClean="0">
                <a:solidFill>
                  <a:srgbClr val="000000"/>
                </a:solidFill>
              </a:rPr>
              <a:t>, UNH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Community Anchor Institutions, </a:t>
            </a:r>
            <a:r>
              <a:rPr lang="en-US" sz="2200" i="1" dirty="0" smtClean="0">
                <a:solidFill>
                  <a:srgbClr val="000000"/>
                </a:solidFill>
              </a:rPr>
              <a:t> UVLSRPC</a:t>
            </a:r>
            <a:r>
              <a:rPr lang="en-US" sz="2200" dirty="0" smtClean="0">
                <a:solidFill>
                  <a:srgbClr val="000000"/>
                </a:solidFill>
              </a:rPr>
              <a:t> </a:t>
            </a:r>
            <a:r>
              <a:rPr lang="en-US" sz="2200" i="1" dirty="0" smtClean="0">
                <a:solidFill>
                  <a:srgbClr val="000000"/>
                </a:solidFill>
              </a:rPr>
              <a:t>w/ NH RPCs &amp; UNH</a:t>
            </a:r>
          </a:p>
          <a:p>
            <a:r>
              <a:rPr lang="en-US" sz="2200" dirty="0" smtClean="0">
                <a:solidFill>
                  <a:srgbClr val="000000"/>
                </a:solidFill>
              </a:rPr>
              <a:t>Rural Addressing, </a:t>
            </a:r>
            <a:r>
              <a:rPr lang="en-US" sz="2200" i="1" dirty="0" smtClean="0">
                <a:solidFill>
                  <a:srgbClr val="000000"/>
                </a:solidFill>
              </a:rPr>
              <a:t>NRPC w/ NH RPCs &amp; UNH</a:t>
            </a:r>
            <a:br>
              <a:rPr lang="en-US" sz="2200" i="1" dirty="0" smtClean="0">
                <a:solidFill>
                  <a:srgbClr val="000000"/>
                </a:solidFill>
              </a:rPr>
            </a:br>
            <a:endParaRPr lang="en-US" sz="1600" i="1" dirty="0" smtClean="0">
              <a:solidFill>
                <a:srgbClr val="000000"/>
              </a:solidFill>
            </a:endParaRPr>
          </a:p>
          <a:p>
            <a:pPr>
              <a:buFont typeface="Arial" charset="0"/>
              <a:buNone/>
            </a:pPr>
            <a:r>
              <a:rPr lang="en-US" sz="2200" u="sng" dirty="0" smtClean="0"/>
              <a:t>Planning and Technical Assistance (January 2011 – December 2014)</a:t>
            </a:r>
          </a:p>
          <a:p>
            <a:r>
              <a:rPr lang="en-US" sz="2200" dirty="0" smtClean="0"/>
              <a:t>Broadband Technology, </a:t>
            </a:r>
            <a:r>
              <a:rPr lang="en-US" sz="2200" i="1" dirty="0" smtClean="0"/>
              <a:t>NH DRED</a:t>
            </a:r>
            <a:endParaRPr lang="en-US" sz="2200" dirty="0" smtClean="0"/>
          </a:p>
          <a:p>
            <a:r>
              <a:rPr lang="en-US" sz="2200" dirty="0" smtClean="0"/>
              <a:t>Broadband Capacity Building, </a:t>
            </a:r>
            <a:r>
              <a:rPr lang="en-US" sz="2200" i="1" dirty="0" smtClean="0"/>
              <a:t>NH DRED, NCIC</a:t>
            </a:r>
            <a:endParaRPr lang="en-US" sz="2200" dirty="0" smtClean="0"/>
          </a:p>
          <a:p>
            <a:r>
              <a:rPr lang="en-US" sz="2200" dirty="0" smtClean="0"/>
              <a:t>Broadband Technical Assistance Training, </a:t>
            </a:r>
            <a:r>
              <a:rPr lang="en-US" sz="2200" i="1" dirty="0" smtClean="0"/>
              <a:t>UNH CE &amp; NH OEP </a:t>
            </a:r>
            <a:endParaRPr lang="en-US" sz="2200" dirty="0" smtClean="0"/>
          </a:p>
          <a:p>
            <a:r>
              <a:rPr lang="en-US" sz="2200" dirty="0" smtClean="0"/>
              <a:t>Regional Broadband Planning, </a:t>
            </a:r>
            <a:r>
              <a:rPr lang="en-US" sz="2200" i="1" dirty="0" smtClean="0"/>
              <a:t>SWRPC w/ NH RPCs &amp; NH OEP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0"/>
            <a:ext cx="9144000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NHBMPP Components</a:t>
            </a:r>
          </a:p>
        </p:txBody>
      </p:sp>
      <p:sp>
        <p:nvSpPr>
          <p:cNvPr id="12292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3150889" y="6356350"/>
            <a:ext cx="2895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53655" y="5712436"/>
            <a:ext cx="685800" cy="53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1243" y="5707490"/>
            <a:ext cx="685800" cy="54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59783" y="5766454"/>
            <a:ext cx="762000" cy="43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6067" y="5638800"/>
            <a:ext cx="567104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8212" y="5770820"/>
            <a:ext cx="594711" cy="37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94635" y="5692775"/>
            <a:ext cx="566057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37304" y="5699919"/>
            <a:ext cx="777327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9535" y="5657423"/>
            <a:ext cx="598488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Group 21"/>
          <p:cNvGrpSpPr>
            <a:grpSpLocks/>
          </p:cNvGrpSpPr>
          <p:nvPr/>
        </p:nvGrpSpPr>
        <p:grpSpPr bwMode="auto">
          <a:xfrm>
            <a:off x="457200" y="5674886"/>
            <a:ext cx="914400" cy="563562"/>
            <a:chOff x="192" y="2657"/>
            <a:chExt cx="1008" cy="655"/>
          </a:xfrm>
        </p:grpSpPr>
        <p:pic>
          <p:nvPicPr>
            <p:cNvPr id="2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92" y="2657"/>
              <a:ext cx="1008" cy="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192" y="2880"/>
              <a:ext cx="576" cy="3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</p:grp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71063" y="2512746"/>
            <a:ext cx="907083" cy="459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098887" y="1504069"/>
            <a:ext cx="651435" cy="78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55971" y="4495800"/>
            <a:ext cx="737266" cy="368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71373" y="3810000"/>
            <a:ext cx="906463" cy="453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9" descr="Small logo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953842" y="3048000"/>
            <a:ext cx="941524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5"/>
          <p:cNvSpPr>
            <a:spLocks noChangeArrowheads="1"/>
          </p:cNvSpPr>
          <p:nvPr/>
        </p:nvSpPr>
        <p:spPr bwMode="auto">
          <a:xfrm>
            <a:off x="533400" y="2514600"/>
            <a:ext cx="53340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i="1" dirty="0">
                <a:latin typeface="Calibri" pitchFamily="34" charset="0"/>
              </a:rPr>
              <a:t>Mapping </a:t>
            </a:r>
          </a:p>
          <a:p>
            <a:pPr algn="ctr"/>
            <a:r>
              <a:rPr lang="en-US" sz="4400" i="1" dirty="0">
                <a:latin typeface="Calibri" pitchFamily="34" charset="0"/>
              </a:rPr>
              <a:t>Component:</a:t>
            </a:r>
          </a:p>
          <a:p>
            <a:pPr algn="ctr"/>
            <a:r>
              <a:rPr lang="en-US" sz="4400" i="1" dirty="0">
                <a:latin typeface="Calibri" pitchFamily="34" charset="0"/>
              </a:rPr>
              <a:t>Broadband </a:t>
            </a:r>
          </a:p>
          <a:p>
            <a:pPr algn="ctr"/>
            <a:r>
              <a:rPr lang="en-US" sz="4400" i="1" dirty="0">
                <a:latin typeface="Calibri" pitchFamily="34" charset="0"/>
              </a:rPr>
              <a:t>Availability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943600" y="457200"/>
            <a:ext cx="31750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www.iwantbroadbandnh.org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" y="472440"/>
            <a:ext cx="5032452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192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Availability - Overview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228600" y="1295400"/>
            <a:ext cx="8686800" cy="54864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dirty="0" smtClean="0"/>
          </a:p>
          <a:p>
            <a:pPr eaLnBrk="1" hangingPunct="1">
              <a:spcBef>
                <a:spcPct val="5000"/>
              </a:spcBef>
            </a:pPr>
            <a:r>
              <a:rPr lang="en-US" sz="2000" dirty="0" smtClean="0"/>
              <a:t>Goal – map broadband availability by type of technology and speed, in order to identify areas served/</a:t>
            </a:r>
            <a:r>
              <a:rPr lang="en-US" sz="2000" dirty="0" err="1" smtClean="0"/>
              <a:t>unserved</a:t>
            </a:r>
            <a:r>
              <a:rPr lang="en-US" sz="2000" dirty="0" smtClean="0"/>
              <a:t>/underserved in the state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spcBef>
                <a:spcPct val="5000"/>
              </a:spcBef>
            </a:pPr>
            <a:r>
              <a:rPr lang="en-US" sz="2000" dirty="0" smtClean="0"/>
              <a:t>Broadband defined by NTIA as 768 kbps downstream and 200 kbps upstream</a:t>
            </a:r>
          </a:p>
          <a:p>
            <a:pPr eaLnBrk="1" hangingPunct="1">
              <a:spcBef>
                <a:spcPct val="5000"/>
              </a:spcBef>
            </a:pPr>
            <a:endParaRPr lang="en-US" sz="2000" dirty="0" smtClean="0"/>
          </a:p>
          <a:p>
            <a:pPr eaLnBrk="1" hangingPunct="1">
              <a:spcBef>
                <a:spcPct val="5000"/>
              </a:spcBef>
            </a:pPr>
            <a:r>
              <a:rPr lang="en-US" sz="2000" dirty="0" smtClean="0"/>
              <a:t>Based on data submitted by the 60+ active providers in the state – technology and transmission speed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spcBef>
                <a:spcPct val="5000"/>
              </a:spcBef>
            </a:pPr>
            <a:r>
              <a:rPr lang="en-US" sz="2000" dirty="0" smtClean="0"/>
              <a:t>Data aggregated to census block geography for analysis and display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spcBef>
                <a:spcPct val="5000"/>
              </a:spcBef>
            </a:pPr>
            <a:r>
              <a:rPr lang="en-US" sz="2000" dirty="0" smtClean="0"/>
              <a:t>Multi-source data verification methodology utilized</a:t>
            </a:r>
            <a:br>
              <a:rPr lang="en-US" sz="2000" dirty="0" smtClean="0"/>
            </a:br>
            <a:endParaRPr lang="en-US" sz="2000" dirty="0" smtClean="0"/>
          </a:p>
          <a:p>
            <a:pPr eaLnBrk="1" hangingPunct="1">
              <a:spcBef>
                <a:spcPct val="5000"/>
              </a:spcBef>
            </a:pPr>
            <a:r>
              <a:rPr lang="en-US" sz="2000" dirty="0" smtClean="0"/>
              <a:t>Data collected and processed by UNH; submitted to NTIA on a 6-month cycle (March 31, September 30) for inclusion in the National Broadband Map (http://broadbandmap.gov)</a:t>
            </a:r>
          </a:p>
        </p:txBody>
      </p:sp>
      <p:sp>
        <p:nvSpPr>
          <p:cNvPr id="15364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490663"/>
            <a:ext cx="1385387" cy="2395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295400"/>
          </a:xfrm>
          <a:solidFill>
            <a:schemeClr val="accent1">
              <a:lumMod val="75000"/>
            </a:schemeClr>
          </a:solidFill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Data Validation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4294967295"/>
          </p:nvPr>
        </p:nvSpPr>
        <p:spPr>
          <a:xfrm>
            <a:off x="990600" y="1066800"/>
            <a:ext cx="3124200" cy="23622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en-US" sz="1100" dirty="0" smtClean="0"/>
          </a:p>
          <a:p>
            <a:pPr eaLnBrk="1" hangingPunct="1">
              <a:buFont typeface="Arial" charset="0"/>
              <a:buNone/>
            </a:pPr>
            <a:r>
              <a:rPr lang="en-US" sz="2400" u="sng" dirty="0" smtClean="0"/>
              <a:t>Consumer Surveys</a:t>
            </a:r>
          </a:p>
        </p:txBody>
      </p:sp>
      <p:sp>
        <p:nvSpPr>
          <p:cNvPr id="19461" name="Content Placeholder 2"/>
          <p:cNvSpPr>
            <a:spLocks/>
          </p:cNvSpPr>
          <p:nvPr/>
        </p:nvSpPr>
        <p:spPr bwMode="auto">
          <a:xfrm>
            <a:off x="5867400" y="4572000"/>
            <a:ext cx="3107591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1100" dirty="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2400" u="sng" dirty="0">
                <a:latin typeface="Calibri" pitchFamily="34" charset="0"/>
              </a:rPr>
              <a:t>Others Data Sources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Commercial data sets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Data reported to FCC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en-US" sz="2000" dirty="0">
                <a:latin typeface="Calibri" pitchFamily="34" charset="0"/>
              </a:rPr>
              <a:t>Community forums</a:t>
            </a: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4" cstate="print"/>
          <a:srcRect l="17886" t="16913" r="36000" b="2740"/>
          <a:stretch>
            <a:fillRect/>
          </a:stretch>
        </p:blipFill>
        <p:spPr bwMode="auto">
          <a:xfrm>
            <a:off x="1447801" y="1752601"/>
            <a:ext cx="1661871" cy="17525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101600" dir="2700000" algn="tl" rotWithShape="0">
              <a:srgbClr val="000000">
                <a:alpha val="39999"/>
              </a:srgbClr>
            </a:outerShdw>
          </a:effectLst>
        </p:spPr>
      </p:pic>
      <p:pic>
        <p:nvPicPr>
          <p:cNvPr id="19464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905000"/>
            <a:ext cx="205740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7" name="Content Placeholder 2"/>
          <p:cNvSpPr>
            <a:spLocks/>
          </p:cNvSpPr>
          <p:nvPr/>
        </p:nvSpPr>
        <p:spPr bwMode="auto">
          <a:xfrm>
            <a:off x="5257800" y="1109663"/>
            <a:ext cx="18970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endParaRPr lang="en-US" sz="1100">
              <a:latin typeface="Calibri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n-US" sz="2400" u="sng">
                <a:latin typeface="Calibri" pitchFamily="34" charset="0"/>
              </a:rPr>
              <a:t>Speed Tests</a:t>
            </a:r>
          </a:p>
        </p:txBody>
      </p:sp>
      <p:sp>
        <p:nvSpPr>
          <p:cNvPr id="19466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99"/>
          <a:stretch/>
        </p:blipFill>
        <p:spPr bwMode="auto">
          <a:xfrm>
            <a:off x="5410200" y="1761730"/>
            <a:ext cx="1645920" cy="212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819400" y="3634864"/>
            <a:ext cx="2362200" cy="2156336"/>
            <a:chOff x="4038600" y="4191000"/>
            <a:chExt cx="2604587" cy="2286000"/>
          </a:xfrm>
        </p:grpSpPr>
        <p:sp>
          <p:nvSpPr>
            <p:cNvPr id="18" name="Content Placeholder 2"/>
            <p:cNvSpPr>
              <a:spLocks/>
            </p:cNvSpPr>
            <p:nvPr/>
          </p:nvSpPr>
          <p:spPr bwMode="auto">
            <a:xfrm>
              <a:off x="4419600" y="4191000"/>
              <a:ext cx="1714500" cy="438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 typeface="Arial" charset="0"/>
                <a:buNone/>
                <a:defRPr/>
              </a:pPr>
              <a:r>
                <a:rPr lang="en-US" sz="2400" u="sng" dirty="0" smtClean="0">
                  <a:latin typeface="+mn-lt"/>
                </a:rPr>
                <a:t>Drive Tests</a:t>
              </a:r>
              <a:endParaRPr lang="en-US" sz="2400" u="sng" dirty="0">
                <a:latin typeface="+mn-lt"/>
              </a:endParaRPr>
            </a:p>
          </p:txBody>
        </p:sp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4648200"/>
              <a:ext cx="2604587" cy="1828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462" name="Group 20"/>
          <p:cNvGrpSpPr>
            <a:grpSpLocks/>
          </p:cNvGrpSpPr>
          <p:nvPr/>
        </p:nvGrpSpPr>
        <p:grpSpPr bwMode="auto">
          <a:xfrm>
            <a:off x="381000" y="3962400"/>
            <a:ext cx="3429000" cy="2667000"/>
            <a:chOff x="336" y="2688"/>
            <a:chExt cx="2160" cy="1488"/>
          </a:xfrm>
        </p:grpSpPr>
        <p:sp>
          <p:nvSpPr>
            <p:cNvPr id="93191" name="Content Placeholder 2"/>
            <p:cNvSpPr>
              <a:spLocks/>
            </p:cNvSpPr>
            <p:nvPr/>
          </p:nvSpPr>
          <p:spPr bwMode="auto">
            <a:xfrm>
              <a:off x="336" y="2688"/>
              <a:ext cx="2160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Font typeface="Arial" charset="0"/>
                <a:buNone/>
                <a:defRPr/>
              </a:pPr>
              <a:endParaRPr lang="en-US" sz="1100" dirty="0">
                <a:latin typeface="Calibri" pitchFamily="34" charset="0"/>
              </a:endParaRPr>
            </a:p>
            <a:p>
              <a:pPr marL="342900" indent="-342900">
                <a:spcBef>
                  <a:spcPts val="0"/>
                </a:spcBef>
                <a:buFont typeface="Arial" charset="0"/>
                <a:buNone/>
                <a:defRPr/>
              </a:pPr>
              <a:r>
                <a:rPr lang="en-US" sz="2400" u="sng" dirty="0">
                  <a:latin typeface="+mn-lt"/>
                </a:rPr>
                <a:t>Satellite Dish </a:t>
              </a:r>
              <a:endParaRPr lang="en-US" sz="2400" u="sng" dirty="0" smtClean="0">
                <a:latin typeface="+mn-lt"/>
              </a:endParaRPr>
            </a:p>
            <a:p>
              <a:pPr marL="342900" indent="-342900">
                <a:spcBef>
                  <a:spcPts val="0"/>
                </a:spcBef>
                <a:buFont typeface="Arial" charset="0"/>
                <a:buNone/>
                <a:defRPr/>
              </a:pPr>
              <a:r>
                <a:rPr lang="en-US" sz="2400" u="sng" dirty="0" smtClean="0">
                  <a:latin typeface="+mn-lt"/>
                </a:rPr>
                <a:t>Inventory</a:t>
              </a:r>
              <a:endParaRPr lang="en-US" sz="2400" u="sng" dirty="0">
                <a:latin typeface="+mn-lt"/>
              </a:endParaRPr>
            </a:p>
          </p:txBody>
        </p:sp>
        <p:pic>
          <p:nvPicPr>
            <p:cNvPr id="19470" name="Picture 8" descr="hughes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4" y="3306"/>
              <a:ext cx="1122" cy="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200400" cy="2667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September 2011 Results</a:t>
            </a:r>
          </a:p>
        </p:txBody>
      </p:sp>
      <p:sp>
        <p:nvSpPr>
          <p:cNvPr id="1028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3581400" y="304800"/>
          <a:ext cx="4664075" cy="603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Acrobat Document" r:id="rId4" imgW="7776720" imgH="10046880" progId="AcroExch.Document.7">
                  <p:embed/>
                </p:oleObj>
              </mc:Choice>
              <mc:Fallback>
                <p:oleObj name="Acrobat Document" r:id="rId4" imgW="7776720" imgH="10046880" progId="AcroExch.Document.7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304800"/>
                        <a:ext cx="4664075" cy="603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3391626"/>
              </p:ext>
            </p:extLst>
          </p:nvPr>
        </p:nvGraphicFramePr>
        <p:xfrm>
          <a:off x="935038" y="1066800"/>
          <a:ext cx="8208962" cy="573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Acrobat Document" r:id="rId4" imgW="12109680" imgH="8448480" progId="AcroExch.Document.7">
                  <p:embed/>
                </p:oleObj>
              </mc:Choice>
              <mc:Fallback>
                <p:oleObj name="Acrobat Document" r:id="rId4" imgW="12109680" imgH="844848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5038" y="1066800"/>
                        <a:ext cx="8208962" cy="5737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3200400" cy="26670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pPr algn="l" eaLnBrk="1" hangingPunct="1">
              <a:defRPr/>
            </a:pP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Cable Service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Broadband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Availability – </a:t>
            </a:r>
            <a:b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</a:br>
            <a:r>
              <a:rPr lang="en-US" sz="3600" dirty="0" smtClean="0">
                <a:solidFill>
                  <a:srgbClr val="F2F2F2"/>
                </a:solidFill>
                <a:latin typeface="Candara" pitchFamily="34" charset="0"/>
                <a:cs typeface="Arial" charset="0"/>
              </a:rPr>
              <a:t>September 2011 Results</a:t>
            </a:r>
          </a:p>
        </p:txBody>
      </p:sp>
      <p:sp>
        <p:nvSpPr>
          <p:cNvPr id="2052" name="Footer Placeholder 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www.iwantbroadbandnh.org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_rels/themeOverr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Flow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Flow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2012</TotalTime>
  <Words>996</Words>
  <Application>Microsoft Office PowerPoint</Application>
  <PresentationFormat>On-screen Show (4:3)</PresentationFormat>
  <Paragraphs>298</Paragraphs>
  <Slides>34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Office Theme</vt:lpstr>
      <vt:lpstr>Acrobat Document</vt:lpstr>
      <vt:lpstr>NH STATE BROADBAND INITIATIVE</vt:lpstr>
      <vt:lpstr>Broadband Funding – American Recovery and Reinvestment Act of 2009</vt:lpstr>
      <vt:lpstr> New Hampshire Broadband  Mapping &amp; Planning Program</vt:lpstr>
      <vt:lpstr>PowerPoint Presentation</vt:lpstr>
      <vt:lpstr>PowerPoint Presentation</vt:lpstr>
      <vt:lpstr>Broadband Availability - Overview</vt:lpstr>
      <vt:lpstr>Broadband Availability –  Data Validation</vt:lpstr>
      <vt:lpstr>Broadband  Availability –  September 2011 Results</vt:lpstr>
      <vt:lpstr>Cable Service Broadband  Availability –  September 2011 Results</vt:lpstr>
      <vt:lpstr>Fixed-Wireless Service Broadband  Availability –  September 2011 Results</vt:lpstr>
      <vt:lpstr>Broadband Availability –  Signal Propagation Modeling</vt:lpstr>
      <vt:lpstr>Community Anchor Institutions - Overview</vt:lpstr>
      <vt:lpstr>Community Anchor Institutions</vt:lpstr>
      <vt:lpstr>Broadband Availability –  Supplemental Activities</vt:lpstr>
      <vt:lpstr>NHBMPP – Data Availability</vt:lpstr>
      <vt:lpstr>NHBMPP – Data Availability</vt:lpstr>
      <vt:lpstr>PowerPoint Presentation</vt:lpstr>
      <vt:lpstr>Broadband Availability –  Interactive Map Viewer</vt:lpstr>
      <vt:lpstr>Broadband Availability –  National Broadband Map</vt:lpstr>
      <vt:lpstr>PowerPoint Presentation</vt:lpstr>
      <vt:lpstr>Rural Addressing - Overview</vt:lpstr>
      <vt:lpstr>Rural Addressing - Benefits</vt:lpstr>
      <vt:lpstr>“Scorecard” Analysis</vt:lpstr>
      <vt:lpstr>Data Analysis</vt:lpstr>
      <vt:lpstr>PowerPoint Presentation</vt:lpstr>
      <vt:lpstr>PowerPoint Presentation</vt:lpstr>
      <vt:lpstr>PowerPoint Presentation</vt:lpstr>
      <vt:lpstr>Technical Assistance &amp; Training (TAT)</vt:lpstr>
      <vt:lpstr>PowerPoint Presentation</vt:lpstr>
      <vt:lpstr>Regional Planning - Overview</vt:lpstr>
      <vt:lpstr>Regional Planning - Tasks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tim</dc:creator>
  <cp:lastModifiedBy>fay</cp:lastModifiedBy>
  <cp:revision>110</cp:revision>
  <dcterms:created xsi:type="dcterms:W3CDTF">2010-11-15T15:21:37Z</dcterms:created>
  <dcterms:modified xsi:type="dcterms:W3CDTF">2012-05-02T19:51:40Z</dcterms:modified>
</cp:coreProperties>
</file>