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21E34-9537-42D6-9FE6-95399F2DAC7B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CBCB3-ED5A-4250-B563-3C04F4123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E2B35-13C8-4BF3-A866-49483EB39B18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10E8-85FC-4214-A97E-E8A2BEFAE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Broadband Availability – </a:t>
            </a:r>
            <a:b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</a:b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Cellular Service Data Validation</a:t>
            </a:r>
          </a:p>
        </p:txBody>
      </p:sp>
      <p:sp>
        <p:nvSpPr>
          <p:cNvPr id="19461" name="Content Placeholder 2"/>
          <p:cNvSpPr>
            <a:spLocks/>
          </p:cNvSpPr>
          <p:nvPr/>
        </p:nvSpPr>
        <p:spPr bwMode="auto">
          <a:xfrm>
            <a:off x="152400" y="10668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11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u="sng" dirty="0" smtClean="0">
                <a:latin typeface="Calibri" pitchFamily="34" charset="0"/>
              </a:rPr>
              <a:t>Drive Testing </a:t>
            </a:r>
            <a:endParaRPr lang="en-US" sz="2400" u="sng" dirty="0">
              <a:latin typeface="Calibri" pitchFamily="34" charset="0"/>
            </a:endParaRPr>
          </a:p>
        </p:txBody>
      </p:sp>
      <p:sp>
        <p:nvSpPr>
          <p:cNvPr id="19466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www.iwantbroadbandnh.org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676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purpose of conducting a mobile wireless drive test for the NHBMPP is to identify the areas of New Hampshire that are lacking mobile wireless data coverage.  The mobile wireless providers (AT&amp;T, Sprint, T-Mobile, US Cellular, and Verizon Wireless) have provided the NHBMPP with polygon </a:t>
            </a:r>
            <a:r>
              <a:rPr lang="en-US" sz="1100" dirty="0" err="1"/>
              <a:t>shapefiles</a:t>
            </a:r>
            <a:r>
              <a:rPr lang="en-US" sz="1100" dirty="0"/>
              <a:t> of their coverage in an aggregate for the state.  It is recognized through personal experience, community emails, and online survey conducted that these data overstate the actual service coverage.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52400" y="2438400"/>
          <a:ext cx="4343400" cy="4343400"/>
        </p:xfrm>
        <a:graphic>
          <a:graphicData uri="http://schemas.openxmlformats.org/presentationml/2006/ole">
            <p:oleObj spid="_x0000_s1026" name="Acrobat Document" r:id="rId4" imgW="4663409" imgH="4663286" progId="AcroExch.Document.7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810000" y="2514600"/>
          <a:ext cx="4038600" cy="4038600"/>
        </p:xfrm>
        <a:graphic>
          <a:graphicData uri="http://schemas.openxmlformats.org/presentationml/2006/ole">
            <p:oleObj spid="_x0000_s1027" name="Acrobat Document" r:id="rId5" imgW="4663409" imgH="4663286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Content Placeholder 2"/>
          <p:cNvSpPr>
            <a:spLocks/>
          </p:cNvSpPr>
          <p:nvPr/>
        </p:nvSpPr>
        <p:spPr bwMode="auto">
          <a:xfrm>
            <a:off x="0" y="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11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u="sng" dirty="0" smtClean="0">
                <a:latin typeface="Calibri" pitchFamily="34" charset="0"/>
              </a:rPr>
              <a:t>Drive Testing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u="sng" dirty="0" smtClean="0">
                <a:latin typeface="Calibri" pitchFamily="34" charset="0"/>
              </a:rPr>
              <a:t>“No Service”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u="sng" dirty="0" smtClean="0">
                <a:latin typeface="Calibri" pitchFamily="34" charset="0"/>
              </a:rPr>
              <a:t>Results </a:t>
            </a:r>
            <a:endParaRPr lang="en-US" sz="2400" u="sng" dirty="0">
              <a:latin typeface="Calibri" pitchFamily="34" charset="0"/>
            </a:endParaRPr>
          </a:p>
        </p:txBody>
      </p:sp>
      <p:sp>
        <p:nvSpPr>
          <p:cNvPr id="19466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3048000" y="6492875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www.iwantbroadbandnh.org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05000" y="-22305"/>
          <a:ext cx="5333999" cy="6902609"/>
        </p:xfrm>
        <a:graphic>
          <a:graphicData uri="http://schemas.openxmlformats.org/presentationml/2006/ole">
            <p:oleObj spid="_x0000_s15364" name="Acrobat Document" r:id="rId4" imgW="4663409" imgH="6034916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Internet Service Provider </a:t>
            </a: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– </a:t>
            </a:r>
            <a:b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</a:b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Data Submission Status &amp; Results</a:t>
            </a:r>
            <a:endParaRPr lang="en-US" sz="3600" dirty="0" smtClean="0">
              <a:solidFill>
                <a:srgbClr val="F2F2F2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19466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www.iwantbroadbandnh.org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357454"/>
          <a:ext cx="8382000" cy="5353592"/>
        </p:xfrm>
        <a:graphic>
          <a:graphicData uri="http://schemas.openxmlformats.org/drawingml/2006/table">
            <a:tbl>
              <a:tblPr/>
              <a:tblGrid>
                <a:gridCol w="4038600"/>
                <a:gridCol w="2590800"/>
                <a:gridCol w="1752600"/>
              </a:tblGrid>
              <a:tr h="125209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Provider Name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Technology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Dunbarton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Telephone Company, Inc.*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DSL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Times New Roman"/>
                        </a:rPr>
                        <a:t>Data submitted and results verified to be correct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IAMNOW.net*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Fixed Wireless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latin typeface="Calibri"/>
                          <a:ea typeface="Times New Roman"/>
                          <a:cs typeface="Times New Roman"/>
                        </a:rPr>
                        <a:t>SkyCasters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Times New Roman"/>
                        </a:rPr>
                        <a:t>Satellite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U.S. Cellular*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Mobile Wireless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Argent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Communications, LLC*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Cable, Fixed Wireless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Times New Roman"/>
                        </a:rPr>
                        <a:t>* Providers verified that data has not changed from previous submission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Times New Roman"/>
                        </a:rPr>
                        <a:t>** Provider’s data processed</a:t>
                      </a:r>
                      <a:r>
                        <a:rPr lang="en-US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from previous submission, but have not confirmed no change present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Provider submitted data to program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AT&amp;T Mobility LLC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Mobile Wireless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Charter Communications Inc.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Cable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Comcast Cable Communications, LLC.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Cable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0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Covad Communications Company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DSL, Other Copper Wireline, Middle Mile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Cyberpine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Cooperative, Inc.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Fixed Wireless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DSCI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Middle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Mile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FairPoint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Communications, Inc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DSL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0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Freedom Ring Communications, LLC. 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dba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BayRing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Communications)*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Middle Mile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G4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Communications**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DSL, Middle Mile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0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Granite State Communications (aka Granite State Telephone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)*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DSL, Fiber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0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Great Auk Wireless 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dba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GAW High-Speed Internet Inc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Fixed Wireless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7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GWI (aka  Biddeford Internet Corporation)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DSL, Other Copper Wireline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HughesNet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**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Satellite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Lakes Region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Wireless**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Fixed Wireless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Level 3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Communications**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Fiber, Middle Mile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Lightower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Fiber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Networks*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Middle Mile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MetroCast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**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Cable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Internet Service Provider </a:t>
            </a: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– </a:t>
            </a:r>
            <a:b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</a:b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Data Submission Status &amp; Results</a:t>
            </a:r>
            <a:endParaRPr lang="en-US" sz="3600" dirty="0" smtClean="0">
              <a:solidFill>
                <a:srgbClr val="F2F2F2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19466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www.iwantbroadbandnh.org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357454"/>
          <a:ext cx="8382000" cy="3785616"/>
        </p:xfrm>
        <a:graphic>
          <a:graphicData uri="http://schemas.openxmlformats.org/drawingml/2006/table">
            <a:tbl>
              <a:tblPr/>
              <a:tblGrid>
                <a:gridCol w="4038600"/>
                <a:gridCol w="2590800"/>
                <a:gridCol w="1752600"/>
              </a:tblGrid>
              <a:tr h="125209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Provider Name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Technology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OTT Communications*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DSL, Middle Mile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7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* Providers verified that data has not changed from previous submission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** Provider’s data processed</a:t>
                      </a:r>
                      <a:r>
                        <a:rPr lang="en-US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from previous submission, but have not confirmed no change present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Provider submitted data to program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Oxford Networks*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Middle Mile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Sidera Networks, LLC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Middle Mile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Sovernet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Communications*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DSL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Spectra Access*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Fixed Wireless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Sprint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Mobile Wireless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StarBand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Communications, Inc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.**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Satellite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Tamworth Wireless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Cooperative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Fixed Wireless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TDS Telecom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DSL, Fiber, Middle Mile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Time Warner Cable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Cable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T-Mobile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Mobile Wireless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Topsham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Communications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Fiber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Verizon Wireless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Mobile Wireless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Wave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Comm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LLC*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Fixed Wireless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WildBlue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Communications, Inc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.**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Satellite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4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Wireless LINC of NH and VT (f/k/a NCIC)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Fixed Wireless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WiValley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Fixed Wireless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09" marR="34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Internet Service Provider </a:t>
            </a: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– </a:t>
            </a:r>
            <a:b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</a:b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Data Submission Status &amp; Results</a:t>
            </a:r>
            <a:endParaRPr lang="en-US" sz="3600" dirty="0" smtClean="0">
              <a:solidFill>
                <a:srgbClr val="F2F2F2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19466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www.iwantbroadbandnh.org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2079498"/>
          <a:ext cx="8610600" cy="3738074"/>
        </p:xfrm>
        <a:graphic>
          <a:graphicData uri="http://schemas.openxmlformats.org/drawingml/2006/table">
            <a:tbl>
              <a:tblPr/>
              <a:tblGrid>
                <a:gridCol w="4481027"/>
                <a:gridCol w="4129573"/>
              </a:tblGrid>
              <a:tr h="15339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Provider Name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33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Airespring</a:t>
                      </a:r>
                      <a:r>
                        <a:rPr lang="en-US" sz="1200" dirty="0" smtClean="0"/>
                        <a:t>, Inc.*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Boston Telephone*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latin typeface="+mn-lt"/>
                          <a:ea typeface="Times New Roman"/>
                          <a:cs typeface="Times New Roman"/>
                        </a:rPr>
                        <a:t>Bretton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 Woods Telephone</a:t>
                      </a:r>
                      <a:r>
                        <a:rPr lang="en-US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*** (currently not offering broadband speed)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Broadview Networks***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9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The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BurgNet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Cogent Communications*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CityVoice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*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DESTEK*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Dixville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Telephone***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(currently not offering broadband speed)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EarthLink Business (aka One Communications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)**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+mn-lt"/>
                          <a:ea typeface="Times New Roman"/>
                          <a:cs typeface="Times New Roman"/>
                        </a:rPr>
                        <a:t>Fibercast</a:t>
                      </a:r>
                      <a:r>
                        <a:rPr lang="en-US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Cable Communications***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Global</a:t>
                      </a:r>
                      <a:r>
                        <a:rPr lang="en-US" sz="1200" baseline="0" dirty="0" smtClean="0"/>
                        <a:t> Crossing North America*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The Granite Connection*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Grolen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Communications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+mn-lt"/>
                          <a:ea typeface="Times New Roman"/>
                          <a:cs typeface="Times New Roman"/>
                        </a:rPr>
                        <a:t>HickoryTech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ITLLC (f/k/a Russet Communications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)***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9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MV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Communications*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Met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Tel*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9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NHvt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NCIA*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9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Times New Roman"/>
                        </a:rPr>
                        <a:t>New Edge Network, Inc.*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latin typeface="Calibri"/>
                          <a:ea typeface="Times New Roman"/>
                          <a:cs typeface="Times New Roman"/>
                        </a:rPr>
                        <a:t>NextWave</a:t>
                      </a:r>
                      <a:r>
                        <a:rPr lang="en-US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Wireless, Inc.*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9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RadiusNorth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Qwest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Communications*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0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SkyWire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Wifi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(f/k/a Akers Pond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)*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Tech Valley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Communciation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(f/k/a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segTel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, Inc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.)*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TelJet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*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Turnpike Technologies*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3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WindStream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(f/k/a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paeTec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)*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USAi.net*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264876"/>
            <a:ext cx="6768199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* Providers have remained unresponsive to multiple and ongoing requests to participate in the NHBMPP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** Providers that have dropped out of the program after initially providing data.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dirty="0" smtClean="0">
                <a:latin typeface="Calibri" pitchFamily="34" charset="0"/>
                <a:cs typeface="Calibri" pitchFamily="34" charset="0"/>
              </a:rPr>
              <a:t>*** Providers that have indicated that they would provide data to the program, but have yet to submit information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614</Words>
  <Application>Microsoft Office PowerPoint</Application>
  <PresentationFormat>On-screen Show (4:3)</PresentationFormat>
  <Paragraphs>139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Acrobat Document</vt:lpstr>
      <vt:lpstr>Adobe Acrobat Document</vt:lpstr>
      <vt:lpstr>Broadband Availability –  Cellular Service Data Validation</vt:lpstr>
      <vt:lpstr>Slide 2</vt:lpstr>
      <vt:lpstr>Internet Service Provider –  Data Submission Status &amp; Results</vt:lpstr>
      <vt:lpstr>Internet Service Provider –  Data Submission Status &amp; Results</vt:lpstr>
      <vt:lpstr>Internet Service Provider –  Data Submission Status &amp;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Availability –  Cellular Service Data Validation</dc:title>
  <dc:creator>Michael</dc:creator>
  <cp:lastModifiedBy>Michael</cp:lastModifiedBy>
  <cp:revision>12</cp:revision>
  <dcterms:created xsi:type="dcterms:W3CDTF">2012-06-20T10:19:31Z</dcterms:created>
  <dcterms:modified xsi:type="dcterms:W3CDTF">2012-09-18T19:09:05Z</dcterms:modified>
</cp:coreProperties>
</file>