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33.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70" r:id="rId2"/>
    <p:sldId id="304" r:id="rId3"/>
    <p:sldId id="351" r:id="rId4"/>
    <p:sldId id="303" r:id="rId5"/>
    <p:sldId id="272" r:id="rId6"/>
    <p:sldId id="271" r:id="rId7"/>
    <p:sldId id="276" r:id="rId8"/>
    <p:sldId id="347" r:id="rId9"/>
    <p:sldId id="348" r:id="rId10"/>
    <p:sldId id="349" r:id="rId11"/>
    <p:sldId id="287" r:id="rId12"/>
    <p:sldId id="298" r:id="rId13"/>
    <p:sldId id="331" r:id="rId14"/>
    <p:sldId id="332" r:id="rId15"/>
    <p:sldId id="337" r:id="rId16"/>
    <p:sldId id="336" r:id="rId17"/>
    <p:sldId id="333" r:id="rId18"/>
    <p:sldId id="344" r:id="rId19"/>
    <p:sldId id="346" r:id="rId20"/>
    <p:sldId id="335" r:id="rId21"/>
    <p:sldId id="345" r:id="rId22"/>
    <p:sldId id="300" r:id="rId23"/>
    <p:sldId id="299" r:id="rId24"/>
    <p:sldId id="314" r:id="rId25"/>
    <p:sldId id="338" r:id="rId26"/>
    <p:sldId id="339" r:id="rId27"/>
    <p:sldId id="340" r:id="rId28"/>
    <p:sldId id="341" r:id="rId29"/>
    <p:sldId id="342" r:id="rId30"/>
    <p:sldId id="343" r:id="rId31"/>
    <p:sldId id="326" r:id="rId32"/>
    <p:sldId id="278" r:id="rId33"/>
    <p:sldId id="286" r:id="rId34"/>
    <p:sldId id="334" r:id="rId35"/>
    <p:sldId id="301" r:id="rId36"/>
    <p:sldId id="327" r:id="rId37"/>
    <p:sldId id="279" r:id="rId38"/>
    <p:sldId id="282" r:id="rId39"/>
    <p:sldId id="285" r:id="rId40"/>
    <p:sldId id="284" r:id="rId41"/>
    <p:sldId id="302" r:id="rId42"/>
    <p:sldId id="322" r:id="rId43"/>
    <p:sldId id="312" r:id="rId44"/>
    <p:sldId id="305" r:id="rId45"/>
    <p:sldId id="330" r:id="rId46"/>
    <p:sldId id="329" r:id="rId47"/>
    <p:sldId id="328" r:id="rId48"/>
    <p:sldId id="325" r:id="rId49"/>
    <p:sldId id="313" r:id="rId50"/>
    <p:sldId id="308" r:id="rId51"/>
    <p:sldId id="309" r:id="rId52"/>
    <p:sldId id="310" r:id="rId53"/>
    <p:sldId id="311" r:id="rId54"/>
    <p:sldId id="324" r:id="rId55"/>
    <p:sldId id="277" r:id="rId56"/>
    <p:sldId id="257" r:id="rId57"/>
    <p:sldId id="264" r:id="rId58"/>
    <p:sldId id="265" r:id="rId59"/>
    <p:sldId id="273" r:id="rId60"/>
    <p:sldId id="269" r:id="rId61"/>
    <p:sldId id="315" r:id="rId62"/>
    <p:sldId id="275"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5C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3" autoAdjust="0"/>
    <p:restoredTop sz="94660"/>
  </p:normalViewPr>
  <p:slideViewPr>
    <p:cSldViewPr>
      <p:cViewPr varScale="1">
        <p:scale>
          <a:sx n="107" d="100"/>
          <a:sy n="107" d="100"/>
        </p:scale>
        <p:origin x="-165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broadbandnh.sr.unh.edu\J\Projects\Broadband\Presentations\BBSummit_April2011\CAI_TransTechSummary.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broadbandnh.sr.unh.edu\J\Projects\Broadband\Presentations\BBSummit_April2011\CAI_ADSSummary.txt"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broadbandnh.sr.unh.edu\J\Projects\Broadband\Presentations\BBSummit_April2011\CAI_TransTechSummary.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broadbandnh.sr.unh.edu\J\Projects\Broadband\Presentations\BBSummit_April2011\CAI_ADSSummary.txt"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23217355643044618"/>
          <c:y val="6.3906249999999998E-2"/>
          <c:w val="0.45432611548556456"/>
          <c:h val="0.83088558070866136"/>
        </c:manualLayout>
      </c:layout>
      <c:bar3DChart>
        <c:barDir val="col"/>
        <c:grouping val="clustered"/>
        <c:varyColors val="0"/>
        <c:ser>
          <c:idx val="0"/>
          <c:order val="0"/>
          <c:tx>
            <c:strRef>
              <c:f>Sheet1!$B$1</c:f>
              <c:strCache>
                <c:ptCount val="1"/>
                <c:pt idx="0">
                  <c:v>DSL 768 Kbps</c:v>
                </c:pt>
              </c:strCache>
            </c:strRef>
          </c:tx>
          <c:invertIfNegative val="0"/>
          <c:dLbls>
            <c:dLbl>
              <c:idx val="0"/>
              <c:layout>
                <c:manualLayout>
                  <c:x val="-1.893939393939394E-3"/>
                  <c:y val="-3.846153846153847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Download Time</c:v>
                </c:pt>
              </c:strCache>
            </c:strRef>
          </c:cat>
          <c:val>
            <c:numRef>
              <c:f>Sheet1!$B$2</c:f>
              <c:numCache>
                <c:formatCode>h:mm:ss</c:formatCode>
                <c:ptCount val="1"/>
                <c:pt idx="0">
                  <c:v>0.60842592592592559</c:v>
                </c:pt>
              </c:numCache>
            </c:numRef>
          </c:val>
        </c:ser>
        <c:ser>
          <c:idx val="1"/>
          <c:order val="1"/>
          <c:tx>
            <c:strRef>
              <c:f>Sheet1!$C$1</c:f>
              <c:strCache>
                <c:ptCount val="1"/>
                <c:pt idx="0">
                  <c:v>T1 1.5 Mbps</c:v>
                </c:pt>
              </c:strCache>
            </c:strRef>
          </c:tx>
          <c:invertIfNegative val="0"/>
          <c:dLbls>
            <c:dLbl>
              <c:idx val="0"/>
              <c:layout>
                <c:manualLayout>
                  <c:x val="4.1703624094342036E-2"/>
                  <c:y val="-3.581258011353231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Download Time</c:v>
                </c:pt>
              </c:strCache>
            </c:strRef>
          </c:cat>
          <c:val>
            <c:numRef>
              <c:f>Sheet1!$C$2</c:f>
              <c:numCache>
                <c:formatCode>h:mm:ss</c:formatCode>
                <c:ptCount val="1"/>
                <c:pt idx="0">
                  <c:v>0.30263888888888912</c:v>
                </c:pt>
              </c:numCache>
            </c:numRef>
          </c:val>
        </c:ser>
        <c:ser>
          <c:idx val="2"/>
          <c:order val="2"/>
          <c:tx>
            <c:strRef>
              <c:f>Sheet1!$D$1</c:f>
              <c:strCache>
                <c:ptCount val="1"/>
                <c:pt idx="0">
                  <c:v>OC3 155.5 Mbps</c:v>
                </c:pt>
              </c:strCache>
            </c:strRef>
          </c:tx>
          <c:invertIfNegative val="0"/>
          <c:dLbls>
            <c:dLbl>
              <c:idx val="0"/>
              <c:layout>
                <c:manualLayout>
                  <c:x val="4.9242354454996792E-2"/>
                  <c:y val="-0.12613532320087886"/>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Download Time</c:v>
                </c:pt>
              </c:strCache>
            </c:strRef>
          </c:cat>
          <c:val>
            <c:numRef>
              <c:f>Sheet1!$D$2</c:f>
              <c:numCache>
                <c:formatCode>h:mm:ss</c:formatCode>
                <c:ptCount val="1"/>
                <c:pt idx="0">
                  <c:v>2.9976851851851848E-3</c:v>
                </c:pt>
              </c:numCache>
            </c:numRef>
          </c:val>
        </c:ser>
        <c:ser>
          <c:idx val="3"/>
          <c:order val="3"/>
          <c:tx>
            <c:strRef>
              <c:f>Sheet1!$E$1</c:f>
              <c:strCache>
                <c:ptCount val="1"/>
                <c:pt idx="0">
                  <c:v>Gig E 1000 Mbps</c:v>
                </c:pt>
              </c:strCache>
            </c:strRef>
          </c:tx>
          <c:invertIfNegative val="0"/>
          <c:dLbls>
            <c:dLbl>
              <c:idx val="0"/>
              <c:layout>
                <c:manualLayout>
                  <c:x val="4.6425255338904355E-2"/>
                  <c:y val="-4.069790331441133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Download Time</c:v>
                </c:pt>
              </c:strCache>
            </c:strRef>
          </c:cat>
          <c:val>
            <c:numRef>
              <c:f>Sheet1!$E$2</c:f>
              <c:numCache>
                <c:formatCode>h:mm:ss</c:formatCode>
                <c:ptCount val="1"/>
                <c:pt idx="0">
                  <c:v>4.6296296296296363E-4</c:v>
                </c:pt>
              </c:numCache>
            </c:numRef>
          </c:val>
        </c:ser>
        <c:dLbls>
          <c:showLegendKey val="0"/>
          <c:showVal val="0"/>
          <c:showCatName val="0"/>
          <c:showSerName val="0"/>
          <c:showPercent val="0"/>
          <c:showBubbleSize val="0"/>
        </c:dLbls>
        <c:gapWidth val="150"/>
        <c:shape val="cylinder"/>
        <c:axId val="122241792"/>
        <c:axId val="122243328"/>
        <c:axId val="0"/>
      </c:bar3DChart>
      <c:catAx>
        <c:axId val="122241792"/>
        <c:scaling>
          <c:orientation val="minMax"/>
        </c:scaling>
        <c:delete val="0"/>
        <c:axPos val="b"/>
        <c:majorTickMark val="out"/>
        <c:minorTickMark val="none"/>
        <c:tickLblPos val="nextTo"/>
        <c:crossAx val="122243328"/>
        <c:crosses val="autoZero"/>
        <c:auto val="1"/>
        <c:lblAlgn val="ctr"/>
        <c:lblOffset val="100"/>
        <c:noMultiLvlLbl val="0"/>
      </c:catAx>
      <c:valAx>
        <c:axId val="122243328"/>
        <c:scaling>
          <c:orientation val="minMax"/>
        </c:scaling>
        <c:delete val="0"/>
        <c:axPos val="l"/>
        <c:majorGridlines/>
        <c:numFmt formatCode="h:mm:ss" sourceLinked="1"/>
        <c:majorTickMark val="out"/>
        <c:minorTickMark val="none"/>
        <c:tickLblPos val="nextTo"/>
        <c:crossAx val="122241792"/>
        <c:crosses val="autoZero"/>
        <c:crossBetween val="between"/>
      </c:valAx>
    </c:plotArea>
    <c:legend>
      <c:legendPos val="r"/>
      <c:layout>
        <c:manualLayout>
          <c:xMode val="edge"/>
          <c:yMode val="edge"/>
          <c:x val="0.7075577391266199"/>
          <c:y val="0.40105681193920573"/>
          <c:w val="0.28773495931392978"/>
          <c:h val="0.31035982420802072"/>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i="0" baseline="0">
                <a:latin typeface="Arial" pitchFamily="34" charset="0"/>
              </a:defRPr>
            </a:pPr>
            <a:r>
              <a:rPr lang="en-US" sz="1600" b="0" i="0" baseline="0" dirty="0">
                <a:latin typeface="Arial" pitchFamily="34" charset="0"/>
              </a:rPr>
              <a:t>Distribution by Type of Technology</a:t>
            </a:r>
          </a:p>
        </c:rich>
      </c:tx>
      <c:overlay val="0"/>
    </c:title>
    <c:autoTitleDeleted val="0"/>
    <c:plotArea>
      <c:layout>
        <c:manualLayout>
          <c:layoutTarget val="inner"/>
          <c:xMode val="edge"/>
          <c:yMode val="edge"/>
          <c:x val="0.47413269174686573"/>
          <c:y val="0.27894820837741396"/>
          <c:w val="0.45782093904928695"/>
          <c:h val="0.6163069820549818"/>
        </c:manualLayout>
      </c:layout>
      <c:barChart>
        <c:barDir val="bar"/>
        <c:grouping val="clustered"/>
        <c:varyColors val="0"/>
        <c:ser>
          <c:idx val="0"/>
          <c:order val="0"/>
          <c:tx>
            <c:strRef>
              <c:f>CAI_TransTechSummary!$C$1</c:f>
              <c:strCache>
                <c:ptCount val="1"/>
                <c:pt idx="0">
                  <c:v>Count</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invertIfNegative val="0"/>
          <c:dLbls>
            <c:spPr>
              <a:solidFill>
                <a:schemeClr val="accent1"/>
              </a:solidFill>
            </c:spPr>
            <c:txPr>
              <a:bodyPr/>
              <a:lstStyle/>
              <a:p>
                <a:pPr>
                  <a:defRPr sz="800" b="1" i="0" baseline="0">
                    <a:solidFill>
                      <a:schemeClr val="bg1"/>
                    </a:solidFill>
                    <a:latin typeface="Arial" pitchFamily="34" charset="0"/>
                  </a:defRPr>
                </a:pPr>
                <a:endParaRPr lang="en-US"/>
              </a:p>
            </c:txPr>
            <c:dLblPos val="inEnd"/>
            <c:showLegendKey val="0"/>
            <c:showVal val="1"/>
            <c:showCatName val="0"/>
            <c:showSerName val="0"/>
            <c:showPercent val="0"/>
            <c:showBubbleSize val="0"/>
            <c:showLeaderLines val="0"/>
          </c:dLbls>
          <c:cat>
            <c:strRef>
              <c:f>CAI_TransTechSummary!$B$2:$B$11</c:f>
              <c:strCache>
                <c:ptCount val="10"/>
                <c:pt idx="0">
                  <c:v>10 - Asymmetric xDSL</c:v>
                </c:pt>
                <c:pt idx="1">
                  <c:v>20 - Symmetric xDSL</c:v>
                </c:pt>
                <c:pt idx="2">
                  <c:v>30 - Other Copper Wireline</c:v>
                </c:pt>
                <c:pt idx="3">
                  <c:v>40 - Cable Modem - DOCSIS 3.0 Down</c:v>
                </c:pt>
                <c:pt idx="4">
                  <c:v>41 - Cable Modem - Other</c:v>
                </c:pt>
                <c:pt idx="5">
                  <c:v>50 -Optical Carrier/Fiber to the End User</c:v>
                </c:pt>
                <c:pt idx="6">
                  <c:v>60 - Satellite</c:v>
                </c:pt>
                <c:pt idx="7">
                  <c:v>70 - Terrestrial Fixed Wireless - Unlicensed</c:v>
                </c:pt>
                <c:pt idx="8">
                  <c:v>71 - Terrestrial Fixed Wireless - Licensed</c:v>
                </c:pt>
                <c:pt idx="9">
                  <c:v>80 - Terrestrial Mobile Wireless</c:v>
                </c:pt>
              </c:strCache>
            </c:strRef>
          </c:cat>
          <c:val>
            <c:numRef>
              <c:f>CAI_TransTechSummary!$C$2:$C$11</c:f>
              <c:numCache>
                <c:formatCode>General</c:formatCode>
                <c:ptCount val="10"/>
                <c:pt idx="0">
                  <c:v>290</c:v>
                </c:pt>
                <c:pt idx="1">
                  <c:v>44</c:v>
                </c:pt>
                <c:pt idx="2">
                  <c:v>437</c:v>
                </c:pt>
                <c:pt idx="3">
                  <c:v>51</c:v>
                </c:pt>
                <c:pt idx="4">
                  <c:v>1034</c:v>
                </c:pt>
                <c:pt idx="5">
                  <c:v>317</c:v>
                </c:pt>
                <c:pt idx="6">
                  <c:v>21</c:v>
                </c:pt>
                <c:pt idx="7">
                  <c:v>6</c:v>
                </c:pt>
                <c:pt idx="8">
                  <c:v>72</c:v>
                </c:pt>
                <c:pt idx="9">
                  <c:v>1</c:v>
                </c:pt>
              </c:numCache>
            </c:numRef>
          </c:val>
        </c:ser>
        <c:dLbls>
          <c:showLegendKey val="0"/>
          <c:showVal val="0"/>
          <c:showCatName val="0"/>
          <c:showSerName val="0"/>
          <c:showPercent val="0"/>
          <c:showBubbleSize val="0"/>
        </c:dLbls>
        <c:gapWidth val="75"/>
        <c:overlap val="40"/>
        <c:axId val="1663360"/>
        <c:axId val="1664896"/>
      </c:barChart>
      <c:catAx>
        <c:axId val="1663360"/>
        <c:scaling>
          <c:orientation val="minMax"/>
        </c:scaling>
        <c:delete val="0"/>
        <c:axPos val="l"/>
        <c:majorTickMark val="none"/>
        <c:minorTickMark val="none"/>
        <c:tickLblPos val="nextTo"/>
        <c:crossAx val="1664896"/>
        <c:crosses val="autoZero"/>
        <c:auto val="1"/>
        <c:lblAlgn val="ctr"/>
        <c:lblOffset val="100"/>
        <c:noMultiLvlLbl val="0"/>
      </c:catAx>
      <c:valAx>
        <c:axId val="1664896"/>
        <c:scaling>
          <c:orientation val="minMax"/>
        </c:scaling>
        <c:delete val="0"/>
        <c:axPos val="b"/>
        <c:majorGridlines/>
        <c:numFmt formatCode="General" sourceLinked="1"/>
        <c:majorTickMark val="none"/>
        <c:minorTickMark val="none"/>
        <c:tickLblPos val="nextTo"/>
        <c:crossAx val="1663360"/>
        <c:crosses val="autoZero"/>
        <c:crossBetween val="between"/>
      </c:valAx>
    </c:plotArea>
    <c:plotVisOnly val="1"/>
    <c:dispBlanksAs val="gap"/>
    <c:showDLblsOverMax val="0"/>
  </c:chart>
  <c:spPr>
    <a:solidFill>
      <a:schemeClr val="bg2"/>
    </a:solidFill>
    <a:ln>
      <a:solidFill>
        <a:schemeClr val="accent1"/>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i="0" baseline="0">
                <a:latin typeface="Arial" pitchFamily="34" charset="0"/>
              </a:defRPr>
            </a:pPr>
            <a:r>
              <a:rPr lang="en-US" sz="1600" b="0" i="0" baseline="0" dirty="0">
                <a:latin typeface="Arial" pitchFamily="34" charset="0"/>
              </a:rPr>
              <a:t>Distribution of Advertised Download Speed</a:t>
            </a:r>
          </a:p>
        </c:rich>
      </c:tx>
      <c:overlay val="0"/>
    </c:title>
    <c:autoTitleDeleted val="0"/>
    <c:plotArea>
      <c:layout>
        <c:manualLayout>
          <c:layoutTarget val="inner"/>
          <c:xMode val="edge"/>
          <c:yMode val="edge"/>
          <c:x val="0.46587343248760582"/>
          <c:y val="0.24444444444444535"/>
          <c:w val="0.46349693788276575"/>
          <c:h val="0.65428457806410723"/>
        </c:manualLayout>
      </c:layout>
      <c:barChart>
        <c:barDir val="bar"/>
        <c:grouping val="clustered"/>
        <c:varyColors val="0"/>
        <c:ser>
          <c:idx val="0"/>
          <c:order val="0"/>
          <c:tx>
            <c:strRef>
              <c:f>CAI_ADSSummary!$C$1</c:f>
              <c:strCache>
                <c:ptCount val="1"/>
                <c:pt idx="0">
                  <c:v>Count</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invertIfNegative val="0"/>
          <c:dLbls>
            <c:spPr>
              <a:solidFill>
                <a:schemeClr val="accent1"/>
              </a:solidFill>
            </c:spPr>
            <c:txPr>
              <a:bodyPr/>
              <a:lstStyle/>
              <a:p>
                <a:pPr>
                  <a:defRPr sz="800" b="1" i="0" baseline="0">
                    <a:solidFill>
                      <a:schemeClr val="bg1"/>
                    </a:solidFill>
                    <a:latin typeface="Arial" pitchFamily="34" charset="0"/>
                  </a:defRPr>
                </a:pPr>
                <a:endParaRPr lang="en-US"/>
              </a:p>
            </c:txPr>
            <c:dLblPos val="ctr"/>
            <c:showLegendKey val="0"/>
            <c:showVal val="1"/>
            <c:showCatName val="0"/>
            <c:showSerName val="0"/>
            <c:showPercent val="0"/>
            <c:showBubbleSize val="0"/>
            <c:showLeaderLines val="0"/>
          </c:dLbls>
          <c:cat>
            <c:strRef>
              <c:f>CAI_ADSSummary!$B$2:$B$11</c:f>
              <c:strCache>
                <c:ptCount val="10"/>
                <c:pt idx="0">
                  <c:v>Greater than or equal to 1 gbps</c:v>
                </c:pt>
                <c:pt idx="1">
                  <c:v>Greater than or equal to 100 mbps and less than 1 gbps</c:v>
                </c:pt>
                <c:pt idx="2">
                  <c:v>Greater than or equal to 50 mbps and less than 100 mbps</c:v>
                </c:pt>
                <c:pt idx="3">
                  <c:v>Greater than or equal to 25 mbps and less than 50 mbps</c:v>
                </c:pt>
                <c:pt idx="4">
                  <c:v>Greater than or equal to 10 mbps and less than 25 mbps</c:v>
                </c:pt>
                <c:pt idx="5">
                  <c:v>Greater than or equal to 6 mbps and less than 10 mbps</c:v>
                </c:pt>
                <c:pt idx="6">
                  <c:v>Greater than or equal to 3 mbps and less than 6 mbps</c:v>
                </c:pt>
                <c:pt idx="7">
                  <c:v>Greater than or equal to 1.5 mbps and less than 3 mbps</c:v>
                </c:pt>
                <c:pt idx="8">
                  <c:v>Greater than or equal to 768 kbps and less than 1.5 mbps</c:v>
                </c:pt>
                <c:pt idx="9">
                  <c:v>Greater than 200 kbps and less than 768 kbps</c:v>
                </c:pt>
              </c:strCache>
            </c:strRef>
          </c:cat>
          <c:val>
            <c:numRef>
              <c:f>CAI_ADSSummary!$C$2:$C$11</c:f>
              <c:numCache>
                <c:formatCode>General</c:formatCode>
                <c:ptCount val="10"/>
                <c:pt idx="0">
                  <c:v>16</c:v>
                </c:pt>
                <c:pt idx="1">
                  <c:v>58</c:v>
                </c:pt>
                <c:pt idx="2">
                  <c:v>33</c:v>
                </c:pt>
                <c:pt idx="3">
                  <c:v>104</c:v>
                </c:pt>
                <c:pt idx="4">
                  <c:v>712</c:v>
                </c:pt>
                <c:pt idx="5">
                  <c:v>455</c:v>
                </c:pt>
                <c:pt idx="6">
                  <c:v>389</c:v>
                </c:pt>
                <c:pt idx="7">
                  <c:v>351</c:v>
                </c:pt>
                <c:pt idx="8">
                  <c:v>143</c:v>
                </c:pt>
                <c:pt idx="9">
                  <c:v>21</c:v>
                </c:pt>
              </c:numCache>
            </c:numRef>
          </c:val>
        </c:ser>
        <c:dLbls>
          <c:showLegendKey val="0"/>
          <c:showVal val="0"/>
          <c:showCatName val="0"/>
          <c:showSerName val="0"/>
          <c:showPercent val="0"/>
          <c:showBubbleSize val="0"/>
        </c:dLbls>
        <c:gapWidth val="150"/>
        <c:axId val="94816128"/>
        <c:axId val="94817664"/>
      </c:barChart>
      <c:catAx>
        <c:axId val="94816128"/>
        <c:scaling>
          <c:orientation val="minMax"/>
        </c:scaling>
        <c:delete val="0"/>
        <c:axPos val="l"/>
        <c:majorTickMark val="out"/>
        <c:minorTickMark val="none"/>
        <c:tickLblPos val="nextTo"/>
        <c:crossAx val="94817664"/>
        <c:crosses val="autoZero"/>
        <c:auto val="1"/>
        <c:lblAlgn val="ctr"/>
        <c:lblOffset val="100"/>
        <c:noMultiLvlLbl val="0"/>
      </c:catAx>
      <c:valAx>
        <c:axId val="94817664"/>
        <c:scaling>
          <c:orientation val="minMax"/>
        </c:scaling>
        <c:delete val="0"/>
        <c:axPos val="b"/>
        <c:majorGridlines/>
        <c:numFmt formatCode="General" sourceLinked="1"/>
        <c:majorTickMark val="out"/>
        <c:minorTickMark val="none"/>
        <c:tickLblPos val="nextTo"/>
        <c:crossAx val="94816128"/>
        <c:crosses val="autoZero"/>
        <c:crossBetween val="between"/>
      </c:valAx>
    </c:plotArea>
    <c:plotVisOnly val="1"/>
    <c:dispBlanksAs val="gap"/>
    <c:showDLblsOverMax val="0"/>
  </c:chart>
  <c:spPr>
    <a:solidFill>
      <a:schemeClr val="bg2"/>
    </a:solidFill>
    <a:ln>
      <a:solidFill>
        <a:schemeClr val="accent1"/>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i="0" baseline="0">
                <a:latin typeface="Arial" pitchFamily="34" charset="0"/>
              </a:defRPr>
            </a:pPr>
            <a:r>
              <a:rPr lang="en-US" b="0" i="0" baseline="0">
                <a:latin typeface="Arial" pitchFamily="34" charset="0"/>
              </a:rPr>
              <a:t>Distribution by Type of Technology</a:t>
            </a:r>
          </a:p>
        </c:rich>
      </c:tx>
      <c:overlay val="0"/>
    </c:title>
    <c:autoTitleDeleted val="0"/>
    <c:plotArea>
      <c:layout/>
      <c:barChart>
        <c:barDir val="bar"/>
        <c:grouping val="clustered"/>
        <c:varyColors val="0"/>
        <c:ser>
          <c:idx val="0"/>
          <c:order val="0"/>
          <c:tx>
            <c:strRef>
              <c:f>CAI_TransTechSummary!$C$1</c:f>
              <c:strCache>
                <c:ptCount val="1"/>
                <c:pt idx="0">
                  <c:v>Count</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invertIfNegative val="0"/>
          <c:dLbls>
            <c:spPr>
              <a:solidFill>
                <a:schemeClr val="accent1"/>
              </a:solidFill>
            </c:spPr>
            <c:txPr>
              <a:bodyPr/>
              <a:lstStyle/>
              <a:p>
                <a:pPr>
                  <a:defRPr b="1" i="0" baseline="0">
                    <a:solidFill>
                      <a:schemeClr val="bg1"/>
                    </a:solidFill>
                    <a:latin typeface="Arial" pitchFamily="34" charset="0"/>
                  </a:defRPr>
                </a:pPr>
                <a:endParaRPr lang="en-US"/>
              </a:p>
            </c:txPr>
            <c:dLblPos val="inEnd"/>
            <c:showLegendKey val="0"/>
            <c:showVal val="1"/>
            <c:showCatName val="0"/>
            <c:showSerName val="0"/>
            <c:showPercent val="0"/>
            <c:showBubbleSize val="0"/>
            <c:showLeaderLines val="0"/>
          </c:dLbls>
          <c:cat>
            <c:strRef>
              <c:f>CAI_TransTechSummary!$B$2:$B$11</c:f>
              <c:strCache>
                <c:ptCount val="10"/>
                <c:pt idx="0">
                  <c:v>10 - Asymmetric xDSL</c:v>
                </c:pt>
                <c:pt idx="1">
                  <c:v>20 - Symmetric xDSL</c:v>
                </c:pt>
                <c:pt idx="2">
                  <c:v>30 - Other Copper Wireline</c:v>
                </c:pt>
                <c:pt idx="3">
                  <c:v>40 - Cable Modem - DOCSIS 3.0 Down</c:v>
                </c:pt>
                <c:pt idx="4">
                  <c:v>41 - Cable Modem - Other</c:v>
                </c:pt>
                <c:pt idx="5">
                  <c:v>50 -Optical Carrier/Fiber to the End User</c:v>
                </c:pt>
                <c:pt idx="6">
                  <c:v>60 - Satellite</c:v>
                </c:pt>
                <c:pt idx="7">
                  <c:v>70 - Terrestrial Fixed Wireless - Unlicensed</c:v>
                </c:pt>
                <c:pt idx="8">
                  <c:v>71 - Terrestrial Fixed Wireless - Licensed</c:v>
                </c:pt>
                <c:pt idx="9">
                  <c:v>80 - Terrestrial Mobile Wireless</c:v>
                </c:pt>
              </c:strCache>
            </c:strRef>
          </c:cat>
          <c:val>
            <c:numRef>
              <c:f>CAI_TransTechSummary!$C$2:$C$11</c:f>
              <c:numCache>
                <c:formatCode>General</c:formatCode>
                <c:ptCount val="10"/>
                <c:pt idx="0">
                  <c:v>290</c:v>
                </c:pt>
                <c:pt idx="1">
                  <c:v>44</c:v>
                </c:pt>
                <c:pt idx="2">
                  <c:v>437</c:v>
                </c:pt>
                <c:pt idx="3">
                  <c:v>51</c:v>
                </c:pt>
                <c:pt idx="4">
                  <c:v>1034</c:v>
                </c:pt>
                <c:pt idx="5">
                  <c:v>317</c:v>
                </c:pt>
                <c:pt idx="6">
                  <c:v>21</c:v>
                </c:pt>
                <c:pt idx="7">
                  <c:v>6</c:v>
                </c:pt>
                <c:pt idx="8">
                  <c:v>72</c:v>
                </c:pt>
                <c:pt idx="9">
                  <c:v>1</c:v>
                </c:pt>
              </c:numCache>
            </c:numRef>
          </c:val>
        </c:ser>
        <c:dLbls>
          <c:showLegendKey val="0"/>
          <c:showVal val="0"/>
          <c:showCatName val="0"/>
          <c:showSerName val="0"/>
          <c:showPercent val="0"/>
          <c:showBubbleSize val="0"/>
        </c:dLbls>
        <c:gapWidth val="75"/>
        <c:overlap val="40"/>
        <c:axId val="106239488"/>
        <c:axId val="106241024"/>
      </c:barChart>
      <c:catAx>
        <c:axId val="106239488"/>
        <c:scaling>
          <c:orientation val="minMax"/>
        </c:scaling>
        <c:delete val="0"/>
        <c:axPos val="l"/>
        <c:majorTickMark val="none"/>
        <c:minorTickMark val="none"/>
        <c:tickLblPos val="nextTo"/>
        <c:crossAx val="106241024"/>
        <c:crosses val="autoZero"/>
        <c:auto val="1"/>
        <c:lblAlgn val="ctr"/>
        <c:lblOffset val="100"/>
        <c:noMultiLvlLbl val="0"/>
      </c:catAx>
      <c:valAx>
        <c:axId val="106241024"/>
        <c:scaling>
          <c:orientation val="minMax"/>
        </c:scaling>
        <c:delete val="0"/>
        <c:axPos val="b"/>
        <c:majorGridlines/>
        <c:numFmt formatCode="General" sourceLinked="1"/>
        <c:majorTickMark val="none"/>
        <c:minorTickMark val="none"/>
        <c:tickLblPos val="nextTo"/>
        <c:crossAx val="106239488"/>
        <c:crosses val="autoZero"/>
        <c:crossBetween val="between"/>
      </c:valAx>
    </c:plotArea>
    <c:plotVisOnly val="1"/>
    <c:dispBlanksAs val="gap"/>
    <c:showDLblsOverMax val="0"/>
  </c:chart>
  <c:spPr>
    <a:solidFill>
      <a:schemeClr val="bg2"/>
    </a:solidFill>
    <a:ln>
      <a:solidFill>
        <a:schemeClr val="accent1"/>
      </a:solid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i="0" baseline="0">
                <a:latin typeface="Arial" pitchFamily="34" charset="0"/>
              </a:defRPr>
            </a:pPr>
            <a:r>
              <a:rPr lang="en-US" b="0" i="0" baseline="0">
                <a:latin typeface="Arial" pitchFamily="34" charset="0"/>
              </a:rPr>
              <a:t>Distribution of Advertised Download Speed</a:t>
            </a:r>
          </a:p>
        </c:rich>
      </c:tx>
      <c:overlay val="0"/>
    </c:title>
    <c:autoTitleDeleted val="0"/>
    <c:plotArea>
      <c:layout/>
      <c:barChart>
        <c:barDir val="bar"/>
        <c:grouping val="clustered"/>
        <c:varyColors val="0"/>
        <c:ser>
          <c:idx val="0"/>
          <c:order val="0"/>
          <c:tx>
            <c:strRef>
              <c:f>CAI_ADSSummary!$C$1</c:f>
              <c:strCache>
                <c:ptCount val="1"/>
                <c:pt idx="0">
                  <c:v>Count</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invertIfNegative val="0"/>
          <c:dLbls>
            <c:spPr>
              <a:solidFill>
                <a:schemeClr val="accent1"/>
              </a:solidFill>
            </c:spPr>
            <c:txPr>
              <a:bodyPr/>
              <a:lstStyle/>
              <a:p>
                <a:pPr>
                  <a:defRPr b="1" i="0" baseline="0">
                    <a:solidFill>
                      <a:schemeClr val="bg1"/>
                    </a:solidFill>
                    <a:latin typeface="Arial" pitchFamily="34" charset="0"/>
                  </a:defRPr>
                </a:pPr>
                <a:endParaRPr lang="en-US"/>
              </a:p>
            </c:txPr>
            <c:dLblPos val="ctr"/>
            <c:showLegendKey val="0"/>
            <c:showVal val="1"/>
            <c:showCatName val="0"/>
            <c:showSerName val="0"/>
            <c:showPercent val="0"/>
            <c:showBubbleSize val="0"/>
            <c:showLeaderLines val="0"/>
          </c:dLbls>
          <c:cat>
            <c:strRef>
              <c:f>CAI_ADSSummary!$B$2:$B$11</c:f>
              <c:strCache>
                <c:ptCount val="10"/>
                <c:pt idx="0">
                  <c:v>Greater than or equal to 1 gbps</c:v>
                </c:pt>
                <c:pt idx="1">
                  <c:v>Greater than or equal to 100 mbps and less than 1 gbps</c:v>
                </c:pt>
                <c:pt idx="2">
                  <c:v>Greater than or equal to 50 mbps and less than 100 mbps</c:v>
                </c:pt>
                <c:pt idx="3">
                  <c:v>Greater than or equal to 25 mbps and less than 50 mbps</c:v>
                </c:pt>
                <c:pt idx="4">
                  <c:v>Greater than or equal to 10 mbps and less than 25 mbps</c:v>
                </c:pt>
                <c:pt idx="5">
                  <c:v>Greater than or equal to 6 mbps and less than 10 mbps</c:v>
                </c:pt>
                <c:pt idx="6">
                  <c:v>Greater than or equal to 3 mbps and less than 6 mbps</c:v>
                </c:pt>
                <c:pt idx="7">
                  <c:v>Greater than or equal to 1.5 mbps and less than 3 mbps</c:v>
                </c:pt>
                <c:pt idx="8">
                  <c:v>Greater than or equal to 768 kbps and less than 1.5 mbps</c:v>
                </c:pt>
                <c:pt idx="9">
                  <c:v>Greater than 200 kbps and less than 768 kbps</c:v>
                </c:pt>
              </c:strCache>
            </c:strRef>
          </c:cat>
          <c:val>
            <c:numRef>
              <c:f>CAI_ADSSummary!$C$2:$C$11</c:f>
              <c:numCache>
                <c:formatCode>General</c:formatCode>
                <c:ptCount val="10"/>
                <c:pt idx="0">
                  <c:v>16</c:v>
                </c:pt>
                <c:pt idx="1">
                  <c:v>58</c:v>
                </c:pt>
                <c:pt idx="2">
                  <c:v>33</c:v>
                </c:pt>
                <c:pt idx="3">
                  <c:v>104</c:v>
                </c:pt>
                <c:pt idx="4">
                  <c:v>712</c:v>
                </c:pt>
                <c:pt idx="5">
                  <c:v>455</c:v>
                </c:pt>
                <c:pt idx="6">
                  <c:v>389</c:v>
                </c:pt>
                <c:pt idx="7">
                  <c:v>351</c:v>
                </c:pt>
                <c:pt idx="8">
                  <c:v>143</c:v>
                </c:pt>
                <c:pt idx="9">
                  <c:v>21</c:v>
                </c:pt>
              </c:numCache>
            </c:numRef>
          </c:val>
        </c:ser>
        <c:dLbls>
          <c:showLegendKey val="0"/>
          <c:showVal val="0"/>
          <c:showCatName val="0"/>
          <c:showSerName val="0"/>
          <c:showPercent val="0"/>
          <c:showBubbleSize val="0"/>
        </c:dLbls>
        <c:gapWidth val="150"/>
        <c:axId val="106261504"/>
        <c:axId val="106296064"/>
      </c:barChart>
      <c:catAx>
        <c:axId val="106261504"/>
        <c:scaling>
          <c:orientation val="minMax"/>
        </c:scaling>
        <c:delete val="0"/>
        <c:axPos val="l"/>
        <c:majorTickMark val="out"/>
        <c:minorTickMark val="none"/>
        <c:tickLblPos val="nextTo"/>
        <c:crossAx val="106296064"/>
        <c:crosses val="autoZero"/>
        <c:auto val="1"/>
        <c:lblAlgn val="ctr"/>
        <c:lblOffset val="100"/>
        <c:noMultiLvlLbl val="0"/>
      </c:catAx>
      <c:valAx>
        <c:axId val="106296064"/>
        <c:scaling>
          <c:orientation val="minMax"/>
        </c:scaling>
        <c:delete val="0"/>
        <c:axPos val="b"/>
        <c:majorGridlines/>
        <c:numFmt formatCode="General" sourceLinked="1"/>
        <c:majorTickMark val="out"/>
        <c:minorTickMark val="none"/>
        <c:tickLblPos val="nextTo"/>
        <c:crossAx val="106261504"/>
        <c:crosses val="autoZero"/>
        <c:crossBetween val="between"/>
      </c:valAx>
    </c:plotArea>
    <c:plotVisOnly val="1"/>
    <c:dispBlanksAs val="gap"/>
    <c:showDLblsOverMax val="0"/>
  </c:chart>
  <c:spPr>
    <a:solidFill>
      <a:schemeClr val="bg2"/>
    </a:solidFill>
    <a:ln>
      <a:solidFill>
        <a:schemeClr val="accent1"/>
      </a:solid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D8857-99F7-472E-97B1-E99625B5916E}" type="doc">
      <dgm:prSet loTypeId="urn:microsoft.com/office/officeart/2005/8/layout/chevron2" loCatId="list" qsTypeId="urn:microsoft.com/office/officeart/2005/8/quickstyle/simple1" qsCatId="simple" csTypeId="urn:microsoft.com/office/officeart/2005/8/colors/accent1_3" csCatId="accent1" phldr="1"/>
      <dgm:spPr/>
      <dgm:t>
        <a:bodyPr/>
        <a:lstStyle/>
        <a:p>
          <a:endParaRPr lang="en-US"/>
        </a:p>
      </dgm:t>
    </dgm:pt>
    <dgm:pt modelId="{AEB33A3E-9507-4D81-9E46-8993AA3AF648}">
      <dgm:prSet phldrT="[Text]"/>
      <dgm:spPr>
        <a:solidFill>
          <a:schemeClr val="accent1">
            <a:lumMod val="20000"/>
            <a:lumOff val="80000"/>
            <a:alpha val="90000"/>
          </a:schemeClr>
        </a:solidFill>
        <a:ln>
          <a:noFill/>
        </a:ln>
      </dgm:spPr>
      <dgm:t>
        <a:bodyPr/>
        <a:lstStyle/>
        <a:p>
          <a:r>
            <a:rPr lang="en-US" dirty="0" smtClean="0"/>
            <a:t>Obtain existing data from commercial and municipal sources</a:t>
          </a:r>
          <a:endParaRPr lang="en-US" dirty="0"/>
        </a:p>
      </dgm:t>
    </dgm:pt>
    <dgm:pt modelId="{947B5C0F-9F1E-43C4-B39E-1A2A81CCF1BB}" type="parTrans" cxnId="{4D322FF8-18CE-403D-9F3B-DDFD4415A15E}">
      <dgm:prSet/>
      <dgm:spPr/>
      <dgm:t>
        <a:bodyPr/>
        <a:lstStyle/>
        <a:p>
          <a:endParaRPr lang="en-US"/>
        </a:p>
      </dgm:t>
    </dgm:pt>
    <dgm:pt modelId="{7C36CFCD-D3BC-4EEB-8A85-9E7660AA7CF5}" type="sibTrans" cxnId="{4D322FF8-18CE-403D-9F3B-DDFD4415A15E}">
      <dgm:prSet/>
      <dgm:spPr/>
      <dgm:t>
        <a:bodyPr/>
        <a:lstStyle/>
        <a:p>
          <a:endParaRPr lang="en-US"/>
        </a:p>
      </dgm:t>
    </dgm:pt>
    <dgm:pt modelId="{60E07B44-1493-4FAA-A374-EE3385F4EC6C}">
      <dgm:prSet phldrT="[Text]"/>
      <dgm:spPr/>
      <dgm:t>
        <a:bodyPr/>
        <a:lstStyle/>
        <a:p>
          <a:r>
            <a:rPr lang="en-US" dirty="0" smtClean="0"/>
            <a:t> </a:t>
          </a:r>
          <a:endParaRPr lang="en-US" dirty="0"/>
        </a:p>
      </dgm:t>
    </dgm:pt>
    <dgm:pt modelId="{FCACC36D-44FF-4EE5-BCDE-2DD94951B5BE}" type="parTrans" cxnId="{84708AB0-4543-4C52-B6B3-84F0808A3DAF}">
      <dgm:prSet/>
      <dgm:spPr/>
      <dgm:t>
        <a:bodyPr/>
        <a:lstStyle/>
        <a:p>
          <a:endParaRPr lang="en-US"/>
        </a:p>
      </dgm:t>
    </dgm:pt>
    <dgm:pt modelId="{8109BAB8-D483-4C93-9F80-5A6919C2A64B}" type="sibTrans" cxnId="{84708AB0-4543-4C52-B6B3-84F0808A3DAF}">
      <dgm:prSet/>
      <dgm:spPr/>
      <dgm:t>
        <a:bodyPr/>
        <a:lstStyle/>
        <a:p>
          <a:endParaRPr lang="en-US"/>
        </a:p>
      </dgm:t>
    </dgm:pt>
    <dgm:pt modelId="{8D0591A1-3F50-449E-9904-C292D74298C0}">
      <dgm:prSet phldrT="[Text]"/>
      <dgm:spPr>
        <a:solidFill>
          <a:schemeClr val="accent1">
            <a:lumMod val="40000"/>
            <a:lumOff val="60000"/>
            <a:alpha val="90000"/>
          </a:schemeClr>
        </a:solidFill>
        <a:ln>
          <a:noFill/>
        </a:ln>
      </dgm:spPr>
      <dgm:t>
        <a:bodyPr/>
        <a:lstStyle/>
        <a:p>
          <a:r>
            <a:rPr lang="en-US" dirty="0" smtClean="0"/>
            <a:t>Develop data model and assign subcontract tasks to RPCs</a:t>
          </a:r>
          <a:endParaRPr lang="en-US" dirty="0"/>
        </a:p>
      </dgm:t>
    </dgm:pt>
    <dgm:pt modelId="{69FCC6F1-C660-4229-8C72-510C239650EB}" type="parTrans" cxnId="{E12A1642-76BD-43FB-9AB7-8B26FCBC3178}">
      <dgm:prSet/>
      <dgm:spPr/>
      <dgm:t>
        <a:bodyPr/>
        <a:lstStyle/>
        <a:p>
          <a:endParaRPr lang="en-US"/>
        </a:p>
      </dgm:t>
    </dgm:pt>
    <dgm:pt modelId="{D7C6A973-BAEC-4789-88ED-C2D3C2399721}" type="sibTrans" cxnId="{E12A1642-76BD-43FB-9AB7-8B26FCBC3178}">
      <dgm:prSet/>
      <dgm:spPr/>
      <dgm:t>
        <a:bodyPr/>
        <a:lstStyle/>
        <a:p>
          <a:endParaRPr lang="en-US"/>
        </a:p>
      </dgm:t>
    </dgm:pt>
    <dgm:pt modelId="{41D043FA-07A0-4FDE-89E9-1461B59B0A6B}">
      <dgm:prSet phldrT="[Text]"/>
      <dgm:spPr/>
      <dgm:t>
        <a:bodyPr/>
        <a:lstStyle/>
        <a:p>
          <a:r>
            <a:rPr lang="en-US" dirty="0" smtClean="0"/>
            <a:t> </a:t>
          </a:r>
          <a:endParaRPr lang="en-US" dirty="0"/>
        </a:p>
      </dgm:t>
    </dgm:pt>
    <dgm:pt modelId="{B78CB25D-0FAD-44E6-AA68-CE229F373A90}" type="parTrans" cxnId="{19462176-E5A9-47FC-8230-EAD2B56AB9FD}">
      <dgm:prSet/>
      <dgm:spPr/>
      <dgm:t>
        <a:bodyPr/>
        <a:lstStyle/>
        <a:p>
          <a:endParaRPr lang="en-US"/>
        </a:p>
      </dgm:t>
    </dgm:pt>
    <dgm:pt modelId="{E31BA7C0-A90D-444F-BC6E-6DF8CADF9AFF}" type="sibTrans" cxnId="{19462176-E5A9-47FC-8230-EAD2B56AB9FD}">
      <dgm:prSet/>
      <dgm:spPr/>
      <dgm:t>
        <a:bodyPr/>
        <a:lstStyle/>
        <a:p>
          <a:endParaRPr lang="en-US"/>
        </a:p>
      </dgm:t>
    </dgm:pt>
    <dgm:pt modelId="{7070F801-4660-4FE4-95DE-A2E0A148FF6E}">
      <dgm:prSet phldrT="[Text]"/>
      <dgm:spPr>
        <a:solidFill>
          <a:schemeClr val="accent1">
            <a:lumMod val="20000"/>
            <a:lumOff val="80000"/>
            <a:alpha val="90000"/>
          </a:schemeClr>
        </a:solidFill>
        <a:ln>
          <a:noFill/>
        </a:ln>
      </dgm:spPr>
      <dgm:t>
        <a:bodyPr/>
        <a:lstStyle/>
        <a:p>
          <a:r>
            <a:rPr lang="en-US" dirty="0" smtClean="0"/>
            <a:t>Organize volunteers, acquire equipment, and conduct trainings</a:t>
          </a:r>
          <a:endParaRPr lang="en-US" dirty="0"/>
        </a:p>
      </dgm:t>
    </dgm:pt>
    <dgm:pt modelId="{91F0EDEC-5206-4946-A0E2-11D400AE4D8C}" type="parTrans" cxnId="{E6093DE1-5C1E-4678-8CB1-81EF4863A486}">
      <dgm:prSet/>
      <dgm:spPr/>
      <dgm:t>
        <a:bodyPr/>
        <a:lstStyle/>
        <a:p>
          <a:endParaRPr lang="en-US"/>
        </a:p>
      </dgm:t>
    </dgm:pt>
    <dgm:pt modelId="{28F34867-8BDC-4705-877D-91F9E494AF5F}" type="sibTrans" cxnId="{E6093DE1-5C1E-4678-8CB1-81EF4863A486}">
      <dgm:prSet/>
      <dgm:spPr/>
      <dgm:t>
        <a:bodyPr/>
        <a:lstStyle/>
        <a:p>
          <a:endParaRPr lang="en-US"/>
        </a:p>
      </dgm:t>
    </dgm:pt>
    <dgm:pt modelId="{58B30963-9FF1-4A01-99AC-3AC3854C5E82}">
      <dgm:prSet phldrT="[Text]"/>
      <dgm:spPr/>
      <dgm:t>
        <a:bodyPr/>
        <a:lstStyle/>
        <a:p>
          <a:r>
            <a:rPr lang="en-US" dirty="0" smtClean="0"/>
            <a:t> </a:t>
          </a:r>
          <a:endParaRPr lang="en-US" dirty="0"/>
        </a:p>
      </dgm:t>
    </dgm:pt>
    <dgm:pt modelId="{8F931BFE-03CC-4CD8-9D20-6B70D1379464}" type="sibTrans" cxnId="{35269850-D8D9-4DF2-80A7-5D8EC13CC21D}">
      <dgm:prSet/>
      <dgm:spPr/>
      <dgm:t>
        <a:bodyPr/>
        <a:lstStyle/>
        <a:p>
          <a:endParaRPr lang="en-US"/>
        </a:p>
      </dgm:t>
    </dgm:pt>
    <dgm:pt modelId="{6FF09C01-99FA-42CE-9C7E-920B43481125}" type="parTrans" cxnId="{35269850-D8D9-4DF2-80A7-5D8EC13CC21D}">
      <dgm:prSet/>
      <dgm:spPr/>
      <dgm:t>
        <a:bodyPr/>
        <a:lstStyle/>
        <a:p>
          <a:endParaRPr lang="en-US"/>
        </a:p>
      </dgm:t>
    </dgm:pt>
    <dgm:pt modelId="{65149798-8525-4AA8-BDFC-5790FCF4B253}">
      <dgm:prSet/>
      <dgm:spPr/>
      <dgm:t>
        <a:bodyPr/>
        <a:lstStyle/>
        <a:p>
          <a:endParaRPr lang="en-US"/>
        </a:p>
      </dgm:t>
    </dgm:pt>
    <dgm:pt modelId="{31C8AD48-4946-476F-B249-0DAFE5D9761C}" type="parTrans" cxnId="{813DA86B-CDE2-416E-8808-E9261F2FF2A8}">
      <dgm:prSet/>
      <dgm:spPr/>
      <dgm:t>
        <a:bodyPr/>
        <a:lstStyle/>
        <a:p>
          <a:endParaRPr lang="en-US"/>
        </a:p>
      </dgm:t>
    </dgm:pt>
    <dgm:pt modelId="{B5693424-213C-430C-A66D-CA415223E3B0}" type="sibTrans" cxnId="{813DA86B-CDE2-416E-8808-E9261F2FF2A8}">
      <dgm:prSet/>
      <dgm:spPr/>
      <dgm:t>
        <a:bodyPr/>
        <a:lstStyle/>
        <a:p>
          <a:endParaRPr lang="en-US"/>
        </a:p>
      </dgm:t>
    </dgm:pt>
    <dgm:pt modelId="{B52A6FC0-9953-4965-AD3B-167221E75455}">
      <dgm:prSet/>
      <dgm:spPr>
        <a:solidFill>
          <a:schemeClr val="accent1">
            <a:lumMod val="40000"/>
            <a:lumOff val="60000"/>
            <a:alpha val="90000"/>
          </a:schemeClr>
        </a:solidFill>
        <a:ln>
          <a:noFill/>
        </a:ln>
      </dgm:spPr>
      <dgm:t>
        <a:bodyPr/>
        <a:lstStyle/>
        <a:p>
          <a:r>
            <a:rPr lang="en-US" dirty="0" smtClean="0"/>
            <a:t>Collect data (GPS and on-screen point creation)</a:t>
          </a:r>
          <a:endParaRPr lang="en-US" dirty="0"/>
        </a:p>
      </dgm:t>
    </dgm:pt>
    <dgm:pt modelId="{4AC13900-0C6E-40BD-BD8F-B737F4A684A8}" type="parTrans" cxnId="{6E936315-B672-4AF9-B7A8-75D71706A407}">
      <dgm:prSet/>
      <dgm:spPr/>
      <dgm:t>
        <a:bodyPr/>
        <a:lstStyle/>
        <a:p>
          <a:endParaRPr lang="en-US"/>
        </a:p>
      </dgm:t>
    </dgm:pt>
    <dgm:pt modelId="{0E6ECC3D-3E75-4439-B0EC-9BA57E020376}" type="sibTrans" cxnId="{6E936315-B672-4AF9-B7A8-75D71706A407}">
      <dgm:prSet/>
      <dgm:spPr/>
      <dgm:t>
        <a:bodyPr/>
        <a:lstStyle/>
        <a:p>
          <a:endParaRPr lang="en-US"/>
        </a:p>
      </dgm:t>
    </dgm:pt>
    <dgm:pt modelId="{B16DD9D4-84C1-49D9-9671-64E6C6D5E526}">
      <dgm:prSet/>
      <dgm:spPr/>
      <dgm:t>
        <a:bodyPr/>
        <a:lstStyle/>
        <a:p>
          <a:endParaRPr lang="en-US"/>
        </a:p>
      </dgm:t>
    </dgm:pt>
    <dgm:pt modelId="{0EE31682-F9DC-4CD9-818A-EE1A30633D6C}" type="parTrans" cxnId="{EE53F086-00E7-463C-B52B-0095EAA61A38}">
      <dgm:prSet/>
      <dgm:spPr/>
      <dgm:t>
        <a:bodyPr/>
        <a:lstStyle/>
        <a:p>
          <a:endParaRPr lang="en-US"/>
        </a:p>
      </dgm:t>
    </dgm:pt>
    <dgm:pt modelId="{E70339FA-7D7A-403D-BFDB-34322BAD523D}" type="sibTrans" cxnId="{EE53F086-00E7-463C-B52B-0095EAA61A38}">
      <dgm:prSet/>
      <dgm:spPr/>
      <dgm:t>
        <a:bodyPr/>
        <a:lstStyle/>
        <a:p>
          <a:endParaRPr lang="en-US"/>
        </a:p>
      </dgm:t>
    </dgm:pt>
    <dgm:pt modelId="{15D0E966-0F53-4271-9288-8F16B321C40D}">
      <dgm:prSet/>
      <dgm:spPr>
        <a:solidFill>
          <a:schemeClr val="accent1">
            <a:lumMod val="20000"/>
            <a:lumOff val="80000"/>
            <a:alpha val="90000"/>
          </a:schemeClr>
        </a:solidFill>
        <a:ln>
          <a:noFill/>
        </a:ln>
      </dgm:spPr>
      <dgm:t>
        <a:bodyPr/>
        <a:lstStyle/>
        <a:p>
          <a:r>
            <a:rPr lang="en-US" dirty="0" smtClean="0"/>
            <a:t>Verify data and integrate with SBI mapping data</a:t>
          </a:r>
          <a:endParaRPr lang="en-US" dirty="0"/>
        </a:p>
      </dgm:t>
    </dgm:pt>
    <dgm:pt modelId="{E082E4B0-5BCC-4B73-9A99-E9F2EC0B4AA2}" type="parTrans" cxnId="{E752DB9B-D50D-4185-8652-DCDC7685393B}">
      <dgm:prSet/>
      <dgm:spPr/>
      <dgm:t>
        <a:bodyPr/>
        <a:lstStyle/>
        <a:p>
          <a:endParaRPr lang="en-US"/>
        </a:p>
      </dgm:t>
    </dgm:pt>
    <dgm:pt modelId="{71FB597C-707A-43CC-B4E4-38BAC8875099}" type="sibTrans" cxnId="{E752DB9B-D50D-4185-8652-DCDC7685393B}">
      <dgm:prSet/>
      <dgm:spPr/>
      <dgm:t>
        <a:bodyPr/>
        <a:lstStyle/>
        <a:p>
          <a:endParaRPr lang="en-US"/>
        </a:p>
      </dgm:t>
    </dgm:pt>
    <dgm:pt modelId="{F5444F3D-C4B2-43BD-8697-D0C669870CCF}" type="pres">
      <dgm:prSet presAssocID="{61ED8857-99F7-472E-97B1-E99625B5916E}" presName="linearFlow" presStyleCnt="0">
        <dgm:presLayoutVars>
          <dgm:dir/>
          <dgm:animLvl val="lvl"/>
          <dgm:resizeHandles val="exact"/>
        </dgm:presLayoutVars>
      </dgm:prSet>
      <dgm:spPr/>
      <dgm:t>
        <a:bodyPr/>
        <a:lstStyle/>
        <a:p>
          <a:endParaRPr lang="en-US"/>
        </a:p>
      </dgm:t>
    </dgm:pt>
    <dgm:pt modelId="{676B2C28-6C74-4CE7-BD93-9D11329D1BCD}" type="pres">
      <dgm:prSet presAssocID="{58B30963-9FF1-4A01-99AC-3AC3854C5E82}" presName="composite" presStyleCnt="0"/>
      <dgm:spPr/>
    </dgm:pt>
    <dgm:pt modelId="{36826013-DFF4-430D-8FA6-39B452771C4A}" type="pres">
      <dgm:prSet presAssocID="{58B30963-9FF1-4A01-99AC-3AC3854C5E82}" presName="parentText" presStyleLbl="alignNode1" presStyleIdx="0" presStyleCnt="5">
        <dgm:presLayoutVars>
          <dgm:chMax val="1"/>
          <dgm:bulletEnabled val="1"/>
        </dgm:presLayoutVars>
      </dgm:prSet>
      <dgm:spPr/>
      <dgm:t>
        <a:bodyPr/>
        <a:lstStyle/>
        <a:p>
          <a:endParaRPr lang="en-US"/>
        </a:p>
      </dgm:t>
    </dgm:pt>
    <dgm:pt modelId="{DB791204-DBEE-4F57-8E28-65169896B4C1}" type="pres">
      <dgm:prSet presAssocID="{58B30963-9FF1-4A01-99AC-3AC3854C5E82}" presName="descendantText" presStyleLbl="alignAcc1" presStyleIdx="0" presStyleCnt="5">
        <dgm:presLayoutVars>
          <dgm:bulletEnabled val="1"/>
        </dgm:presLayoutVars>
      </dgm:prSet>
      <dgm:spPr/>
      <dgm:t>
        <a:bodyPr/>
        <a:lstStyle/>
        <a:p>
          <a:endParaRPr lang="en-US"/>
        </a:p>
      </dgm:t>
    </dgm:pt>
    <dgm:pt modelId="{1FA7A208-808A-48B8-BDA3-0954A516E0FC}" type="pres">
      <dgm:prSet presAssocID="{8F931BFE-03CC-4CD8-9D20-6B70D1379464}" presName="sp" presStyleCnt="0"/>
      <dgm:spPr/>
    </dgm:pt>
    <dgm:pt modelId="{D1951348-7CEC-4546-A7F1-002BE40AAF44}" type="pres">
      <dgm:prSet presAssocID="{60E07B44-1493-4FAA-A374-EE3385F4EC6C}" presName="composite" presStyleCnt="0"/>
      <dgm:spPr/>
    </dgm:pt>
    <dgm:pt modelId="{BDE14890-80F5-4066-BD34-513ED9CD6F1C}" type="pres">
      <dgm:prSet presAssocID="{60E07B44-1493-4FAA-A374-EE3385F4EC6C}" presName="parentText" presStyleLbl="alignNode1" presStyleIdx="1" presStyleCnt="5">
        <dgm:presLayoutVars>
          <dgm:chMax val="1"/>
          <dgm:bulletEnabled val="1"/>
        </dgm:presLayoutVars>
      </dgm:prSet>
      <dgm:spPr/>
      <dgm:t>
        <a:bodyPr/>
        <a:lstStyle/>
        <a:p>
          <a:endParaRPr lang="en-US"/>
        </a:p>
      </dgm:t>
    </dgm:pt>
    <dgm:pt modelId="{82897997-D423-457F-9A5B-59798BB68331}" type="pres">
      <dgm:prSet presAssocID="{60E07B44-1493-4FAA-A374-EE3385F4EC6C}" presName="descendantText" presStyleLbl="alignAcc1" presStyleIdx="1" presStyleCnt="5">
        <dgm:presLayoutVars>
          <dgm:bulletEnabled val="1"/>
        </dgm:presLayoutVars>
      </dgm:prSet>
      <dgm:spPr/>
      <dgm:t>
        <a:bodyPr/>
        <a:lstStyle/>
        <a:p>
          <a:endParaRPr lang="en-US"/>
        </a:p>
      </dgm:t>
    </dgm:pt>
    <dgm:pt modelId="{1740A7FD-B5CA-49DF-9595-D4194F8A6ECE}" type="pres">
      <dgm:prSet presAssocID="{8109BAB8-D483-4C93-9F80-5A6919C2A64B}" presName="sp" presStyleCnt="0"/>
      <dgm:spPr/>
    </dgm:pt>
    <dgm:pt modelId="{185C4B06-3CD1-4B9B-9531-00FBF4749F91}" type="pres">
      <dgm:prSet presAssocID="{41D043FA-07A0-4FDE-89E9-1461B59B0A6B}" presName="composite" presStyleCnt="0"/>
      <dgm:spPr/>
    </dgm:pt>
    <dgm:pt modelId="{B171DDA6-009E-4D13-A25D-E37B8910A943}" type="pres">
      <dgm:prSet presAssocID="{41D043FA-07A0-4FDE-89E9-1461B59B0A6B}" presName="parentText" presStyleLbl="alignNode1" presStyleIdx="2" presStyleCnt="5" custLinFactNeighborX="0" custLinFactNeighborY="-883">
        <dgm:presLayoutVars>
          <dgm:chMax val="1"/>
          <dgm:bulletEnabled val="1"/>
        </dgm:presLayoutVars>
      </dgm:prSet>
      <dgm:spPr/>
      <dgm:t>
        <a:bodyPr/>
        <a:lstStyle/>
        <a:p>
          <a:endParaRPr lang="en-US"/>
        </a:p>
      </dgm:t>
    </dgm:pt>
    <dgm:pt modelId="{9EFF9CAA-E3D1-451B-A6C0-4CCB70B0E5E5}" type="pres">
      <dgm:prSet presAssocID="{41D043FA-07A0-4FDE-89E9-1461B59B0A6B}" presName="descendantText" presStyleLbl="alignAcc1" presStyleIdx="2" presStyleCnt="5">
        <dgm:presLayoutVars>
          <dgm:bulletEnabled val="1"/>
        </dgm:presLayoutVars>
      </dgm:prSet>
      <dgm:spPr/>
      <dgm:t>
        <a:bodyPr/>
        <a:lstStyle/>
        <a:p>
          <a:endParaRPr lang="en-US"/>
        </a:p>
      </dgm:t>
    </dgm:pt>
    <dgm:pt modelId="{1C1DC858-049A-40CE-ACF8-7963859F7130}" type="pres">
      <dgm:prSet presAssocID="{E31BA7C0-A90D-444F-BC6E-6DF8CADF9AFF}" presName="sp" presStyleCnt="0"/>
      <dgm:spPr/>
    </dgm:pt>
    <dgm:pt modelId="{E30E1FF8-A7A5-459F-994C-294AA6B97C97}" type="pres">
      <dgm:prSet presAssocID="{65149798-8525-4AA8-BDFC-5790FCF4B253}" presName="composite" presStyleCnt="0"/>
      <dgm:spPr/>
    </dgm:pt>
    <dgm:pt modelId="{E6AB91D6-A445-4DDD-A032-6A94CD86E311}" type="pres">
      <dgm:prSet presAssocID="{65149798-8525-4AA8-BDFC-5790FCF4B253}" presName="parentText" presStyleLbl="alignNode1" presStyleIdx="3" presStyleCnt="5">
        <dgm:presLayoutVars>
          <dgm:chMax val="1"/>
          <dgm:bulletEnabled val="1"/>
        </dgm:presLayoutVars>
      </dgm:prSet>
      <dgm:spPr/>
      <dgm:t>
        <a:bodyPr/>
        <a:lstStyle/>
        <a:p>
          <a:endParaRPr lang="en-US"/>
        </a:p>
      </dgm:t>
    </dgm:pt>
    <dgm:pt modelId="{457B519B-BE38-405C-A11A-1FC7CAE5B568}" type="pres">
      <dgm:prSet presAssocID="{65149798-8525-4AA8-BDFC-5790FCF4B253}" presName="descendantText" presStyleLbl="alignAcc1" presStyleIdx="3" presStyleCnt="5">
        <dgm:presLayoutVars>
          <dgm:bulletEnabled val="1"/>
        </dgm:presLayoutVars>
      </dgm:prSet>
      <dgm:spPr/>
      <dgm:t>
        <a:bodyPr/>
        <a:lstStyle/>
        <a:p>
          <a:endParaRPr lang="en-US"/>
        </a:p>
      </dgm:t>
    </dgm:pt>
    <dgm:pt modelId="{137852D1-8CB1-4112-B793-D9E8DC3DDAC1}" type="pres">
      <dgm:prSet presAssocID="{B5693424-213C-430C-A66D-CA415223E3B0}" presName="sp" presStyleCnt="0"/>
      <dgm:spPr/>
    </dgm:pt>
    <dgm:pt modelId="{2E936FB8-CB28-47AA-8C82-486A4BF6448F}" type="pres">
      <dgm:prSet presAssocID="{B16DD9D4-84C1-49D9-9671-64E6C6D5E526}" presName="composite" presStyleCnt="0"/>
      <dgm:spPr/>
    </dgm:pt>
    <dgm:pt modelId="{2C654AEE-6693-4E80-B190-1D850274D809}" type="pres">
      <dgm:prSet presAssocID="{B16DD9D4-84C1-49D9-9671-64E6C6D5E526}" presName="parentText" presStyleLbl="alignNode1" presStyleIdx="4" presStyleCnt="5">
        <dgm:presLayoutVars>
          <dgm:chMax val="1"/>
          <dgm:bulletEnabled val="1"/>
        </dgm:presLayoutVars>
      </dgm:prSet>
      <dgm:spPr/>
      <dgm:t>
        <a:bodyPr/>
        <a:lstStyle/>
        <a:p>
          <a:endParaRPr lang="en-US"/>
        </a:p>
      </dgm:t>
    </dgm:pt>
    <dgm:pt modelId="{1B1D565E-EEA2-4D05-928C-CAECD037E2BE}" type="pres">
      <dgm:prSet presAssocID="{B16DD9D4-84C1-49D9-9671-64E6C6D5E526}" presName="descendantText" presStyleLbl="alignAcc1" presStyleIdx="4" presStyleCnt="5">
        <dgm:presLayoutVars>
          <dgm:bulletEnabled val="1"/>
        </dgm:presLayoutVars>
      </dgm:prSet>
      <dgm:spPr/>
      <dgm:t>
        <a:bodyPr/>
        <a:lstStyle/>
        <a:p>
          <a:endParaRPr lang="en-US"/>
        </a:p>
      </dgm:t>
    </dgm:pt>
  </dgm:ptLst>
  <dgm:cxnLst>
    <dgm:cxn modelId="{7BB75BDE-61E9-4DA3-B34B-19D43F9513EB}" type="presOf" srcId="{58B30963-9FF1-4A01-99AC-3AC3854C5E82}" destId="{36826013-DFF4-430D-8FA6-39B452771C4A}" srcOrd="0" destOrd="0" presId="urn:microsoft.com/office/officeart/2005/8/layout/chevron2"/>
    <dgm:cxn modelId="{19462176-E5A9-47FC-8230-EAD2B56AB9FD}" srcId="{61ED8857-99F7-472E-97B1-E99625B5916E}" destId="{41D043FA-07A0-4FDE-89E9-1461B59B0A6B}" srcOrd="2" destOrd="0" parTransId="{B78CB25D-0FAD-44E6-AA68-CE229F373A90}" sibTransId="{E31BA7C0-A90D-444F-BC6E-6DF8CADF9AFF}"/>
    <dgm:cxn modelId="{E752DB9B-D50D-4185-8652-DCDC7685393B}" srcId="{B16DD9D4-84C1-49D9-9671-64E6C6D5E526}" destId="{15D0E966-0F53-4271-9288-8F16B321C40D}" srcOrd="0" destOrd="0" parTransId="{E082E4B0-5BCC-4B73-9A99-E9F2EC0B4AA2}" sibTransId="{71FB597C-707A-43CC-B4E4-38BAC8875099}"/>
    <dgm:cxn modelId="{F39E0FE4-7D18-4CF4-A781-A68CFE9EF6A4}" type="presOf" srcId="{AEB33A3E-9507-4D81-9E46-8993AA3AF648}" destId="{DB791204-DBEE-4F57-8E28-65169896B4C1}" srcOrd="0" destOrd="0" presId="urn:microsoft.com/office/officeart/2005/8/layout/chevron2"/>
    <dgm:cxn modelId="{6E936315-B672-4AF9-B7A8-75D71706A407}" srcId="{65149798-8525-4AA8-BDFC-5790FCF4B253}" destId="{B52A6FC0-9953-4965-AD3B-167221E75455}" srcOrd="0" destOrd="0" parTransId="{4AC13900-0C6E-40BD-BD8F-B737F4A684A8}" sibTransId="{0E6ECC3D-3E75-4439-B0EC-9BA57E020376}"/>
    <dgm:cxn modelId="{BE812EC7-0DB2-4C39-AB73-91E84368A6A5}" type="presOf" srcId="{41D043FA-07A0-4FDE-89E9-1461B59B0A6B}" destId="{B171DDA6-009E-4D13-A25D-E37B8910A943}" srcOrd="0" destOrd="0" presId="urn:microsoft.com/office/officeart/2005/8/layout/chevron2"/>
    <dgm:cxn modelId="{7864A173-3A35-4FB0-ADCA-C783FEAE0852}" type="presOf" srcId="{15D0E966-0F53-4271-9288-8F16B321C40D}" destId="{1B1D565E-EEA2-4D05-928C-CAECD037E2BE}" srcOrd="0" destOrd="0" presId="urn:microsoft.com/office/officeart/2005/8/layout/chevron2"/>
    <dgm:cxn modelId="{D58C0AE5-82D6-4729-9244-0287F0B108A3}" type="presOf" srcId="{65149798-8525-4AA8-BDFC-5790FCF4B253}" destId="{E6AB91D6-A445-4DDD-A032-6A94CD86E311}" srcOrd="0" destOrd="0" presId="urn:microsoft.com/office/officeart/2005/8/layout/chevron2"/>
    <dgm:cxn modelId="{F0FE9993-2B34-4813-A866-DDFD160B4B6C}" type="presOf" srcId="{B52A6FC0-9953-4965-AD3B-167221E75455}" destId="{457B519B-BE38-405C-A11A-1FC7CAE5B568}" srcOrd="0" destOrd="0" presId="urn:microsoft.com/office/officeart/2005/8/layout/chevron2"/>
    <dgm:cxn modelId="{D22D7DAC-7BCD-4D06-B462-E7A6C11824EF}" type="presOf" srcId="{7070F801-4660-4FE4-95DE-A2E0A148FF6E}" destId="{9EFF9CAA-E3D1-451B-A6C0-4CCB70B0E5E5}" srcOrd="0" destOrd="0" presId="urn:microsoft.com/office/officeart/2005/8/layout/chevron2"/>
    <dgm:cxn modelId="{80B40D2A-B124-4EED-BB6D-055C587B9C4F}" type="presOf" srcId="{60E07B44-1493-4FAA-A374-EE3385F4EC6C}" destId="{BDE14890-80F5-4066-BD34-513ED9CD6F1C}" srcOrd="0" destOrd="0" presId="urn:microsoft.com/office/officeart/2005/8/layout/chevron2"/>
    <dgm:cxn modelId="{813DA86B-CDE2-416E-8808-E9261F2FF2A8}" srcId="{61ED8857-99F7-472E-97B1-E99625B5916E}" destId="{65149798-8525-4AA8-BDFC-5790FCF4B253}" srcOrd="3" destOrd="0" parTransId="{31C8AD48-4946-476F-B249-0DAFE5D9761C}" sibTransId="{B5693424-213C-430C-A66D-CA415223E3B0}"/>
    <dgm:cxn modelId="{EE53F086-00E7-463C-B52B-0095EAA61A38}" srcId="{61ED8857-99F7-472E-97B1-E99625B5916E}" destId="{B16DD9D4-84C1-49D9-9671-64E6C6D5E526}" srcOrd="4" destOrd="0" parTransId="{0EE31682-F9DC-4CD9-818A-EE1A30633D6C}" sibTransId="{E70339FA-7D7A-403D-BFDB-34322BAD523D}"/>
    <dgm:cxn modelId="{E6093DE1-5C1E-4678-8CB1-81EF4863A486}" srcId="{41D043FA-07A0-4FDE-89E9-1461B59B0A6B}" destId="{7070F801-4660-4FE4-95DE-A2E0A148FF6E}" srcOrd="0" destOrd="0" parTransId="{91F0EDEC-5206-4946-A0E2-11D400AE4D8C}" sibTransId="{28F34867-8BDC-4705-877D-91F9E494AF5F}"/>
    <dgm:cxn modelId="{A39125D8-B4C8-4CF0-870D-7E86B6426130}" type="presOf" srcId="{8D0591A1-3F50-449E-9904-C292D74298C0}" destId="{82897997-D423-457F-9A5B-59798BB68331}" srcOrd="0" destOrd="0" presId="urn:microsoft.com/office/officeart/2005/8/layout/chevron2"/>
    <dgm:cxn modelId="{35269850-D8D9-4DF2-80A7-5D8EC13CC21D}" srcId="{61ED8857-99F7-472E-97B1-E99625B5916E}" destId="{58B30963-9FF1-4A01-99AC-3AC3854C5E82}" srcOrd="0" destOrd="0" parTransId="{6FF09C01-99FA-42CE-9C7E-920B43481125}" sibTransId="{8F931BFE-03CC-4CD8-9D20-6B70D1379464}"/>
    <dgm:cxn modelId="{84708AB0-4543-4C52-B6B3-84F0808A3DAF}" srcId="{61ED8857-99F7-472E-97B1-E99625B5916E}" destId="{60E07B44-1493-4FAA-A374-EE3385F4EC6C}" srcOrd="1" destOrd="0" parTransId="{FCACC36D-44FF-4EE5-BCDE-2DD94951B5BE}" sibTransId="{8109BAB8-D483-4C93-9F80-5A6919C2A64B}"/>
    <dgm:cxn modelId="{E12A1642-76BD-43FB-9AB7-8B26FCBC3178}" srcId="{60E07B44-1493-4FAA-A374-EE3385F4EC6C}" destId="{8D0591A1-3F50-449E-9904-C292D74298C0}" srcOrd="0" destOrd="0" parTransId="{69FCC6F1-C660-4229-8C72-510C239650EB}" sibTransId="{D7C6A973-BAEC-4789-88ED-C2D3C2399721}"/>
    <dgm:cxn modelId="{7416598C-42D3-49DD-81A5-B6319A55BFD2}" type="presOf" srcId="{B16DD9D4-84C1-49D9-9671-64E6C6D5E526}" destId="{2C654AEE-6693-4E80-B190-1D850274D809}" srcOrd="0" destOrd="0" presId="urn:microsoft.com/office/officeart/2005/8/layout/chevron2"/>
    <dgm:cxn modelId="{236559FD-0506-4E95-821A-AFCA130976BF}" type="presOf" srcId="{61ED8857-99F7-472E-97B1-E99625B5916E}" destId="{F5444F3D-C4B2-43BD-8697-D0C669870CCF}" srcOrd="0" destOrd="0" presId="urn:microsoft.com/office/officeart/2005/8/layout/chevron2"/>
    <dgm:cxn modelId="{4D322FF8-18CE-403D-9F3B-DDFD4415A15E}" srcId="{58B30963-9FF1-4A01-99AC-3AC3854C5E82}" destId="{AEB33A3E-9507-4D81-9E46-8993AA3AF648}" srcOrd="0" destOrd="0" parTransId="{947B5C0F-9F1E-43C4-B39E-1A2A81CCF1BB}" sibTransId="{7C36CFCD-D3BC-4EEB-8A85-9E7660AA7CF5}"/>
    <dgm:cxn modelId="{4B02E8A8-E9E9-4EA1-85CC-0A50F67DC0BF}" type="presParOf" srcId="{F5444F3D-C4B2-43BD-8697-D0C669870CCF}" destId="{676B2C28-6C74-4CE7-BD93-9D11329D1BCD}" srcOrd="0" destOrd="0" presId="urn:microsoft.com/office/officeart/2005/8/layout/chevron2"/>
    <dgm:cxn modelId="{F5909FC9-8EC3-4DD8-A9F6-3FED3966E0A5}" type="presParOf" srcId="{676B2C28-6C74-4CE7-BD93-9D11329D1BCD}" destId="{36826013-DFF4-430D-8FA6-39B452771C4A}" srcOrd="0" destOrd="0" presId="urn:microsoft.com/office/officeart/2005/8/layout/chevron2"/>
    <dgm:cxn modelId="{3C9CFAAD-D5A1-434F-8554-2173FA445808}" type="presParOf" srcId="{676B2C28-6C74-4CE7-BD93-9D11329D1BCD}" destId="{DB791204-DBEE-4F57-8E28-65169896B4C1}" srcOrd="1" destOrd="0" presId="urn:microsoft.com/office/officeart/2005/8/layout/chevron2"/>
    <dgm:cxn modelId="{44B487A9-C12C-4BF0-B891-F47F3284AF9D}" type="presParOf" srcId="{F5444F3D-C4B2-43BD-8697-D0C669870CCF}" destId="{1FA7A208-808A-48B8-BDA3-0954A516E0FC}" srcOrd="1" destOrd="0" presId="urn:microsoft.com/office/officeart/2005/8/layout/chevron2"/>
    <dgm:cxn modelId="{CC4EA73E-87F4-4A52-B4EE-445518199A19}" type="presParOf" srcId="{F5444F3D-C4B2-43BD-8697-D0C669870CCF}" destId="{D1951348-7CEC-4546-A7F1-002BE40AAF44}" srcOrd="2" destOrd="0" presId="urn:microsoft.com/office/officeart/2005/8/layout/chevron2"/>
    <dgm:cxn modelId="{B3DBFA0E-E27E-4905-9AEB-E5DF56377539}" type="presParOf" srcId="{D1951348-7CEC-4546-A7F1-002BE40AAF44}" destId="{BDE14890-80F5-4066-BD34-513ED9CD6F1C}" srcOrd="0" destOrd="0" presId="urn:microsoft.com/office/officeart/2005/8/layout/chevron2"/>
    <dgm:cxn modelId="{1FAF2D36-782E-4229-9CAD-098A8FF9D0DA}" type="presParOf" srcId="{D1951348-7CEC-4546-A7F1-002BE40AAF44}" destId="{82897997-D423-457F-9A5B-59798BB68331}" srcOrd="1" destOrd="0" presId="urn:microsoft.com/office/officeart/2005/8/layout/chevron2"/>
    <dgm:cxn modelId="{123045CE-8462-4256-8635-EEDB655FBB77}" type="presParOf" srcId="{F5444F3D-C4B2-43BD-8697-D0C669870CCF}" destId="{1740A7FD-B5CA-49DF-9595-D4194F8A6ECE}" srcOrd="3" destOrd="0" presId="urn:microsoft.com/office/officeart/2005/8/layout/chevron2"/>
    <dgm:cxn modelId="{94B40C89-4A01-4CAF-BEEC-36B9EE05CB51}" type="presParOf" srcId="{F5444F3D-C4B2-43BD-8697-D0C669870CCF}" destId="{185C4B06-3CD1-4B9B-9531-00FBF4749F91}" srcOrd="4" destOrd="0" presId="urn:microsoft.com/office/officeart/2005/8/layout/chevron2"/>
    <dgm:cxn modelId="{80D5672B-E40C-4C12-8E1E-7B16F2E16E3F}" type="presParOf" srcId="{185C4B06-3CD1-4B9B-9531-00FBF4749F91}" destId="{B171DDA6-009E-4D13-A25D-E37B8910A943}" srcOrd="0" destOrd="0" presId="urn:microsoft.com/office/officeart/2005/8/layout/chevron2"/>
    <dgm:cxn modelId="{AC6A38B1-34EF-46A5-BE5C-CB462F1DB0F5}" type="presParOf" srcId="{185C4B06-3CD1-4B9B-9531-00FBF4749F91}" destId="{9EFF9CAA-E3D1-451B-A6C0-4CCB70B0E5E5}" srcOrd="1" destOrd="0" presId="urn:microsoft.com/office/officeart/2005/8/layout/chevron2"/>
    <dgm:cxn modelId="{62609049-0379-43B4-B18F-9E0FDF70207B}" type="presParOf" srcId="{F5444F3D-C4B2-43BD-8697-D0C669870CCF}" destId="{1C1DC858-049A-40CE-ACF8-7963859F7130}" srcOrd="5" destOrd="0" presId="urn:microsoft.com/office/officeart/2005/8/layout/chevron2"/>
    <dgm:cxn modelId="{1F19DBAB-619F-4806-AADF-3FD44C1B7740}" type="presParOf" srcId="{F5444F3D-C4B2-43BD-8697-D0C669870CCF}" destId="{E30E1FF8-A7A5-459F-994C-294AA6B97C97}" srcOrd="6" destOrd="0" presId="urn:microsoft.com/office/officeart/2005/8/layout/chevron2"/>
    <dgm:cxn modelId="{2BA70AD0-916A-4EDE-BAB1-EAE13EDD3EA2}" type="presParOf" srcId="{E30E1FF8-A7A5-459F-994C-294AA6B97C97}" destId="{E6AB91D6-A445-4DDD-A032-6A94CD86E311}" srcOrd="0" destOrd="0" presId="urn:microsoft.com/office/officeart/2005/8/layout/chevron2"/>
    <dgm:cxn modelId="{163B0830-75A9-441D-B91F-29AE0EAB26AE}" type="presParOf" srcId="{E30E1FF8-A7A5-459F-994C-294AA6B97C97}" destId="{457B519B-BE38-405C-A11A-1FC7CAE5B568}" srcOrd="1" destOrd="0" presId="urn:microsoft.com/office/officeart/2005/8/layout/chevron2"/>
    <dgm:cxn modelId="{59048235-5C99-4090-B468-B50A03434E26}" type="presParOf" srcId="{F5444F3D-C4B2-43BD-8697-D0C669870CCF}" destId="{137852D1-8CB1-4112-B793-D9E8DC3DDAC1}" srcOrd="7" destOrd="0" presId="urn:microsoft.com/office/officeart/2005/8/layout/chevron2"/>
    <dgm:cxn modelId="{607761D1-428D-41DE-98B8-B597BEC799C8}" type="presParOf" srcId="{F5444F3D-C4B2-43BD-8697-D0C669870CCF}" destId="{2E936FB8-CB28-47AA-8C82-486A4BF6448F}" srcOrd="8" destOrd="0" presId="urn:microsoft.com/office/officeart/2005/8/layout/chevron2"/>
    <dgm:cxn modelId="{32A36008-EF7A-4027-9F2D-DD273123C0E5}" type="presParOf" srcId="{2E936FB8-CB28-47AA-8C82-486A4BF6448F}" destId="{2C654AEE-6693-4E80-B190-1D850274D809}" srcOrd="0" destOrd="0" presId="urn:microsoft.com/office/officeart/2005/8/layout/chevron2"/>
    <dgm:cxn modelId="{24C255EE-C952-4694-B3EB-90AB55F30B3F}" type="presParOf" srcId="{2E936FB8-CB28-47AA-8C82-486A4BF6448F}" destId="{1B1D565E-EEA2-4D05-928C-CAECD037E2B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DDA44-B5CA-40F9-995C-C7E5FD5E4E0D}"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EC9F84D9-46B8-402D-B532-6FE7E91C0908}">
      <dgm:prSet phldrT="[Text]"/>
      <dgm:spPr/>
      <dgm:t>
        <a:bodyPr/>
        <a:lstStyle/>
        <a:p>
          <a:r>
            <a:rPr lang="en-US" dirty="0" smtClean="0"/>
            <a:t>TAT</a:t>
          </a:r>
          <a:endParaRPr lang="en-US" dirty="0"/>
        </a:p>
      </dgm:t>
    </dgm:pt>
    <dgm:pt modelId="{F6BFBD59-4DAB-4F4A-B8C0-2219A3AD612D}" type="parTrans" cxnId="{C5574CF0-E3C5-4303-AD92-8C7406334A36}">
      <dgm:prSet/>
      <dgm:spPr/>
      <dgm:t>
        <a:bodyPr/>
        <a:lstStyle/>
        <a:p>
          <a:endParaRPr lang="en-US"/>
        </a:p>
      </dgm:t>
    </dgm:pt>
    <dgm:pt modelId="{5EE937D6-BDF9-4397-ADA3-C5B404AAE788}" type="sibTrans" cxnId="{C5574CF0-E3C5-4303-AD92-8C7406334A36}">
      <dgm:prSet/>
      <dgm:spPr/>
      <dgm:t>
        <a:bodyPr/>
        <a:lstStyle/>
        <a:p>
          <a:endParaRPr lang="en-US"/>
        </a:p>
      </dgm:t>
    </dgm:pt>
    <dgm:pt modelId="{C75FB702-164F-446E-8C4C-9CF96588807A}">
      <dgm:prSet phldrT="[Text]" custT="1"/>
      <dgm:spPr>
        <a:solidFill>
          <a:schemeClr val="accent2"/>
        </a:solidFill>
      </dgm:spPr>
      <dgm:t>
        <a:bodyPr/>
        <a:lstStyle/>
        <a:p>
          <a:endParaRPr lang="en-US" sz="2000" u="sng" dirty="0" smtClean="0"/>
        </a:p>
        <a:p>
          <a:r>
            <a:rPr lang="en-US" sz="2000" b="1" u="sng" dirty="0" smtClean="0"/>
            <a:t>Organizations</a:t>
          </a:r>
        </a:p>
        <a:p>
          <a:r>
            <a:rPr lang="en-US" sz="1600" dirty="0" smtClean="0"/>
            <a:t>non-profits, foundations, health care providers, etc.</a:t>
          </a:r>
        </a:p>
        <a:p>
          <a:endParaRPr lang="en-US" sz="1300" dirty="0"/>
        </a:p>
      </dgm:t>
    </dgm:pt>
    <dgm:pt modelId="{07733575-0329-4C93-AF05-42A739BDF73E}" type="parTrans" cxnId="{D63AC1F0-58AB-464C-AD60-3890021FA5BF}">
      <dgm:prSet/>
      <dgm:spPr/>
      <dgm:t>
        <a:bodyPr/>
        <a:lstStyle/>
        <a:p>
          <a:endParaRPr lang="en-US"/>
        </a:p>
      </dgm:t>
    </dgm:pt>
    <dgm:pt modelId="{DEE16DC8-05EF-4A5A-B5FF-280DE540ABC3}" type="sibTrans" cxnId="{D63AC1F0-58AB-464C-AD60-3890021FA5BF}">
      <dgm:prSet/>
      <dgm:spPr/>
      <dgm:t>
        <a:bodyPr/>
        <a:lstStyle/>
        <a:p>
          <a:endParaRPr lang="en-US"/>
        </a:p>
      </dgm:t>
    </dgm:pt>
    <dgm:pt modelId="{B71A4508-D88D-41A0-9B5A-CF993AB58034}">
      <dgm:prSet phldrT="[Text]" custT="1"/>
      <dgm:spPr>
        <a:solidFill>
          <a:schemeClr val="accent4"/>
        </a:solidFill>
      </dgm:spPr>
      <dgm:t>
        <a:bodyPr/>
        <a:lstStyle/>
        <a:p>
          <a:r>
            <a:rPr lang="en-US" sz="2000" b="1" u="sng" dirty="0" smtClean="0"/>
            <a:t>Small</a:t>
          </a:r>
          <a:br>
            <a:rPr lang="en-US" sz="2000" b="1" u="sng" dirty="0" smtClean="0"/>
          </a:br>
          <a:r>
            <a:rPr lang="en-US" sz="2000" b="1" u="sng" dirty="0" smtClean="0"/>
            <a:t> Business</a:t>
          </a:r>
        </a:p>
        <a:p>
          <a:r>
            <a:rPr lang="en-US" sz="1800" dirty="0" smtClean="0"/>
            <a:t>agriculture, seafood, arts, and tourism</a:t>
          </a:r>
        </a:p>
        <a:p>
          <a:endParaRPr lang="en-US" sz="2000" dirty="0"/>
        </a:p>
      </dgm:t>
    </dgm:pt>
    <dgm:pt modelId="{D942832E-A313-4F18-8BF1-717826B5156E}" type="parTrans" cxnId="{17A6F06F-A3EE-440B-99ED-6DA2776B5147}">
      <dgm:prSet/>
      <dgm:spPr/>
      <dgm:t>
        <a:bodyPr/>
        <a:lstStyle/>
        <a:p>
          <a:endParaRPr lang="en-US"/>
        </a:p>
      </dgm:t>
    </dgm:pt>
    <dgm:pt modelId="{49AA7A21-EB16-43DE-9DD9-2112A5B23A06}" type="sibTrans" cxnId="{17A6F06F-A3EE-440B-99ED-6DA2776B5147}">
      <dgm:prSet/>
      <dgm:spPr/>
      <dgm:t>
        <a:bodyPr/>
        <a:lstStyle/>
        <a:p>
          <a:endParaRPr lang="en-US"/>
        </a:p>
      </dgm:t>
    </dgm:pt>
    <dgm:pt modelId="{8A106283-FA0D-47F1-BDA3-C9FB929CA5C8}">
      <dgm:prSet phldrT="[Text]" custT="1"/>
      <dgm:spPr>
        <a:solidFill>
          <a:schemeClr val="accent3"/>
        </a:solidFill>
      </dgm:spPr>
      <dgm:t>
        <a:bodyPr/>
        <a:lstStyle/>
        <a:p>
          <a:r>
            <a:rPr lang="en-US" sz="2000" b="1" u="sng" dirty="0" smtClean="0"/>
            <a:t>Municipalities</a:t>
          </a:r>
        </a:p>
        <a:p>
          <a:r>
            <a:rPr lang="en-US" sz="1800" dirty="0" smtClean="0"/>
            <a:t>local officials, boards, and service providers</a:t>
          </a:r>
          <a:endParaRPr lang="en-US" sz="1800" dirty="0"/>
        </a:p>
      </dgm:t>
    </dgm:pt>
    <dgm:pt modelId="{154D2CA8-D24C-4100-A03C-00C52B2AD749}" type="parTrans" cxnId="{B11310DA-843A-41AB-B69E-8FDBFA176BC7}">
      <dgm:prSet/>
      <dgm:spPr/>
      <dgm:t>
        <a:bodyPr/>
        <a:lstStyle/>
        <a:p>
          <a:endParaRPr lang="en-US"/>
        </a:p>
      </dgm:t>
    </dgm:pt>
    <dgm:pt modelId="{5B41812C-F82F-447E-AB67-9ED89A64C08B}" type="sibTrans" cxnId="{B11310DA-843A-41AB-B69E-8FDBFA176BC7}">
      <dgm:prSet/>
      <dgm:spPr/>
      <dgm:t>
        <a:bodyPr/>
        <a:lstStyle/>
        <a:p>
          <a:endParaRPr lang="en-US"/>
        </a:p>
      </dgm:t>
    </dgm:pt>
    <dgm:pt modelId="{E9001279-FBD6-489A-B66F-E3FEF7E280FD}">
      <dgm:prSet phldrT="[Text]" custT="1"/>
      <dgm:spPr>
        <a:solidFill>
          <a:schemeClr val="accent5"/>
        </a:solidFill>
      </dgm:spPr>
      <dgm:t>
        <a:bodyPr/>
        <a:lstStyle/>
        <a:p>
          <a:r>
            <a:rPr lang="en-US" sz="2000" b="1" i="0" u="sng" dirty="0" smtClean="0"/>
            <a:t>Institutions</a:t>
          </a:r>
        </a:p>
        <a:p>
          <a:r>
            <a:rPr lang="en-US" sz="1800" dirty="0" smtClean="0"/>
            <a:t>schools, colleges, libraries, hospitals, etc.</a:t>
          </a:r>
          <a:endParaRPr lang="en-US" sz="1800" dirty="0"/>
        </a:p>
      </dgm:t>
    </dgm:pt>
    <dgm:pt modelId="{198123F7-C53F-4664-9E8C-449AC699E1DE}" type="parTrans" cxnId="{27B3E3A5-CCE5-495F-B41C-A61985A8894F}">
      <dgm:prSet/>
      <dgm:spPr/>
      <dgm:t>
        <a:bodyPr/>
        <a:lstStyle/>
        <a:p>
          <a:endParaRPr lang="en-US"/>
        </a:p>
      </dgm:t>
    </dgm:pt>
    <dgm:pt modelId="{1463317F-C152-4C2A-9296-CF4BC0DC63EA}" type="sibTrans" cxnId="{27B3E3A5-CCE5-495F-B41C-A61985A8894F}">
      <dgm:prSet/>
      <dgm:spPr/>
      <dgm:t>
        <a:bodyPr/>
        <a:lstStyle/>
        <a:p>
          <a:endParaRPr lang="en-US"/>
        </a:p>
      </dgm:t>
    </dgm:pt>
    <dgm:pt modelId="{7D199A3A-80AF-4745-B7FC-975F66BD2A7C}" type="pres">
      <dgm:prSet presAssocID="{242DDA44-B5CA-40F9-995C-C7E5FD5E4E0D}" presName="cycle" presStyleCnt="0">
        <dgm:presLayoutVars>
          <dgm:chMax val="1"/>
          <dgm:dir/>
          <dgm:animLvl val="ctr"/>
          <dgm:resizeHandles val="exact"/>
        </dgm:presLayoutVars>
      </dgm:prSet>
      <dgm:spPr/>
      <dgm:t>
        <a:bodyPr/>
        <a:lstStyle/>
        <a:p>
          <a:endParaRPr lang="en-US"/>
        </a:p>
      </dgm:t>
    </dgm:pt>
    <dgm:pt modelId="{96A999AC-BADE-495E-99AA-E1AF1C233C4A}" type="pres">
      <dgm:prSet presAssocID="{EC9F84D9-46B8-402D-B532-6FE7E91C0908}" presName="centerShape" presStyleLbl="node0" presStyleIdx="0" presStyleCnt="1" custLinFactNeighborX="616" custLinFactNeighborY="39"/>
      <dgm:spPr/>
      <dgm:t>
        <a:bodyPr/>
        <a:lstStyle/>
        <a:p>
          <a:endParaRPr lang="en-US"/>
        </a:p>
      </dgm:t>
    </dgm:pt>
    <dgm:pt modelId="{F0215A38-1D21-476E-BBE1-77873E12AFEF}" type="pres">
      <dgm:prSet presAssocID="{07733575-0329-4C93-AF05-42A739BDF73E}" presName="Name9" presStyleLbl="parChTrans1D2" presStyleIdx="0" presStyleCnt="4"/>
      <dgm:spPr/>
      <dgm:t>
        <a:bodyPr/>
        <a:lstStyle/>
        <a:p>
          <a:endParaRPr lang="en-US"/>
        </a:p>
      </dgm:t>
    </dgm:pt>
    <dgm:pt modelId="{33EA2498-23D6-446F-953C-DE8E96AD3CE2}" type="pres">
      <dgm:prSet presAssocID="{07733575-0329-4C93-AF05-42A739BDF73E}" presName="connTx" presStyleLbl="parChTrans1D2" presStyleIdx="0" presStyleCnt="4"/>
      <dgm:spPr/>
      <dgm:t>
        <a:bodyPr/>
        <a:lstStyle/>
        <a:p>
          <a:endParaRPr lang="en-US"/>
        </a:p>
      </dgm:t>
    </dgm:pt>
    <dgm:pt modelId="{283852B0-103D-4C19-BF66-EB18B0F8C81A}" type="pres">
      <dgm:prSet presAssocID="{C75FB702-164F-446E-8C4C-9CF96588807A}" presName="node" presStyleLbl="node1" presStyleIdx="0" presStyleCnt="4" custScaleX="198562" custScaleY="132956" custRadScaleRad="94362" custRadScaleInc="1128">
        <dgm:presLayoutVars>
          <dgm:bulletEnabled val="1"/>
        </dgm:presLayoutVars>
      </dgm:prSet>
      <dgm:spPr/>
      <dgm:t>
        <a:bodyPr/>
        <a:lstStyle/>
        <a:p>
          <a:endParaRPr lang="en-US"/>
        </a:p>
      </dgm:t>
    </dgm:pt>
    <dgm:pt modelId="{7663EE3B-3818-48AC-8524-B5696A79105B}" type="pres">
      <dgm:prSet presAssocID="{D942832E-A313-4F18-8BF1-717826B5156E}" presName="Name9" presStyleLbl="parChTrans1D2" presStyleIdx="1" presStyleCnt="4"/>
      <dgm:spPr/>
      <dgm:t>
        <a:bodyPr/>
        <a:lstStyle/>
        <a:p>
          <a:endParaRPr lang="en-US"/>
        </a:p>
      </dgm:t>
    </dgm:pt>
    <dgm:pt modelId="{79C29B35-64C6-4E02-82AF-2DD5F0D629A4}" type="pres">
      <dgm:prSet presAssocID="{D942832E-A313-4F18-8BF1-717826B5156E}" presName="connTx" presStyleLbl="parChTrans1D2" presStyleIdx="1" presStyleCnt="4"/>
      <dgm:spPr/>
      <dgm:t>
        <a:bodyPr/>
        <a:lstStyle/>
        <a:p>
          <a:endParaRPr lang="en-US"/>
        </a:p>
      </dgm:t>
    </dgm:pt>
    <dgm:pt modelId="{5FEF27A0-EFDD-49E3-8059-022FFEAA285F}" type="pres">
      <dgm:prSet presAssocID="{B71A4508-D88D-41A0-9B5A-CF993AB58034}" presName="node" presStyleLbl="node1" presStyleIdx="1" presStyleCnt="4" custScaleX="199855" custScaleY="147056" custRadScaleRad="145014" custRadScaleInc="508">
        <dgm:presLayoutVars>
          <dgm:bulletEnabled val="1"/>
        </dgm:presLayoutVars>
      </dgm:prSet>
      <dgm:spPr/>
      <dgm:t>
        <a:bodyPr/>
        <a:lstStyle/>
        <a:p>
          <a:endParaRPr lang="en-US"/>
        </a:p>
      </dgm:t>
    </dgm:pt>
    <dgm:pt modelId="{4888A900-3F1C-45EC-874D-B6E925BC4F31}" type="pres">
      <dgm:prSet presAssocID="{154D2CA8-D24C-4100-A03C-00C52B2AD749}" presName="Name9" presStyleLbl="parChTrans1D2" presStyleIdx="2" presStyleCnt="4"/>
      <dgm:spPr/>
      <dgm:t>
        <a:bodyPr/>
        <a:lstStyle/>
        <a:p>
          <a:endParaRPr lang="en-US"/>
        </a:p>
      </dgm:t>
    </dgm:pt>
    <dgm:pt modelId="{96AA6C08-80B5-4372-8C1E-62C72D5640CC}" type="pres">
      <dgm:prSet presAssocID="{154D2CA8-D24C-4100-A03C-00C52B2AD749}" presName="connTx" presStyleLbl="parChTrans1D2" presStyleIdx="2" presStyleCnt="4"/>
      <dgm:spPr/>
      <dgm:t>
        <a:bodyPr/>
        <a:lstStyle/>
        <a:p>
          <a:endParaRPr lang="en-US"/>
        </a:p>
      </dgm:t>
    </dgm:pt>
    <dgm:pt modelId="{A6883968-F7CB-4DC7-9322-799251F88822}" type="pres">
      <dgm:prSet presAssocID="{8A106283-FA0D-47F1-BDA3-C9FB929CA5C8}" presName="node" presStyleLbl="node1" presStyleIdx="2" presStyleCnt="4" custScaleX="227596" custScaleY="133451" custRadScaleRad="94416" custRadScaleInc="-312">
        <dgm:presLayoutVars>
          <dgm:bulletEnabled val="1"/>
        </dgm:presLayoutVars>
      </dgm:prSet>
      <dgm:spPr/>
      <dgm:t>
        <a:bodyPr/>
        <a:lstStyle/>
        <a:p>
          <a:endParaRPr lang="en-US"/>
        </a:p>
      </dgm:t>
    </dgm:pt>
    <dgm:pt modelId="{C72110CF-4AD2-403C-ADD1-073845929B01}" type="pres">
      <dgm:prSet presAssocID="{198123F7-C53F-4664-9E8C-449AC699E1DE}" presName="Name9" presStyleLbl="parChTrans1D2" presStyleIdx="3" presStyleCnt="4"/>
      <dgm:spPr/>
      <dgm:t>
        <a:bodyPr/>
        <a:lstStyle/>
        <a:p>
          <a:endParaRPr lang="en-US"/>
        </a:p>
      </dgm:t>
    </dgm:pt>
    <dgm:pt modelId="{46F93A0C-891F-45DA-9D84-1D0A08C8FBB7}" type="pres">
      <dgm:prSet presAssocID="{198123F7-C53F-4664-9E8C-449AC699E1DE}" presName="connTx" presStyleLbl="parChTrans1D2" presStyleIdx="3" presStyleCnt="4"/>
      <dgm:spPr/>
      <dgm:t>
        <a:bodyPr/>
        <a:lstStyle/>
        <a:p>
          <a:endParaRPr lang="en-US"/>
        </a:p>
      </dgm:t>
    </dgm:pt>
    <dgm:pt modelId="{0E9CB7CA-B2FA-4913-BED3-0337DF680ACD}" type="pres">
      <dgm:prSet presAssocID="{E9001279-FBD6-489A-B66F-E3FEF7E280FD}" presName="node" presStyleLbl="node1" presStyleIdx="3" presStyleCnt="4" custScaleX="210433" custScaleY="148254" custRadScaleRad="145252" custRadScaleInc="-910">
        <dgm:presLayoutVars>
          <dgm:bulletEnabled val="1"/>
        </dgm:presLayoutVars>
      </dgm:prSet>
      <dgm:spPr/>
      <dgm:t>
        <a:bodyPr/>
        <a:lstStyle/>
        <a:p>
          <a:endParaRPr lang="en-US"/>
        </a:p>
      </dgm:t>
    </dgm:pt>
  </dgm:ptLst>
  <dgm:cxnLst>
    <dgm:cxn modelId="{96253DE6-369F-4209-8012-3E656EDD78FF}" type="presOf" srcId="{EC9F84D9-46B8-402D-B532-6FE7E91C0908}" destId="{96A999AC-BADE-495E-99AA-E1AF1C233C4A}" srcOrd="0" destOrd="0" presId="urn:microsoft.com/office/officeart/2005/8/layout/radial1"/>
    <dgm:cxn modelId="{B11310DA-843A-41AB-B69E-8FDBFA176BC7}" srcId="{EC9F84D9-46B8-402D-B532-6FE7E91C0908}" destId="{8A106283-FA0D-47F1-BDA3-C9FB929CA5C8}" srcOrd="2" destOrd="0" parTransId="{154D2CA8-D24C-4100-A03C-00C52B2AD749}" sibTransId="{5B41812C-F82F-447E-AB67-9ED89A64C08B}"/>
    <dgm:cxn modelId="{5E0FDABD-34ED-4070-8DF7-57BB46407229}" type="presOf" srcId="{242DDA44-B5CA-40F9-995C-C7E5FD5E4E0D}" destId="{7D199A3A-80AF-4745-B7FC-975F66BD2A7C}" srcOrd="0" destOrd="0" presId="urn:microsoft.com/office/officeart/2005/8/layout/radial1"/>
    <dgm:cxn modelId="{297855F0-E467-46D5-BB59-3476EC6D45BA}" type="presOf" srcId="{07733575-0329-4C93-AF05-42A739BDF73E}" destId="{F0215A38-1D21-476E-BBE1-77873E12AFEF}" srcOrd="0" destOrd="0" presId="urn:microsoft.com/office/officeart/2005/8/layout/radial1"/>
    <dgm:cxn modelId="{D63AC1F0-58AB-464C-AD60-3890021FA5BF}" srcId="{EC9F84D9-46B8-402D-B532-6FE7E91C0908}" destId="{C75FB702-164F-446E-8C4C-9CF96588807A}" srcOrd="0" destOrd="0" parTransId="{07733575-0329-4C93-AF05-42A739BDF73E}" sibTransId="{DEE16DC8-05EF-4A5A-B5FF-280DE540ABC3}"/>
    <dgm:cxn modelId="{E523A056-5D29-4115-8BAD-593396CF65C0}" type="presOf" srcId="{D942832E-A313-4F18-8BF1-717826B5156E}" destId="{7663EE3B-3818-48AC-8524-B5696A79105B}" srcOrd="0" destOrd="0" presId="urn:microsoft.com/office/officeart/2005/8/layout/radial1"/>
    <dgm:cxn modelId="{4DB57BEC-918F-40F0-8AFD-EB8B1943B188}" type="presOf" srcId="{B71A4508-D88D-41A0-9B5A-CF993AB58034}" destId="{5FEF27A0-EFDD-49E3-8059-022FFEAA285F}" srcOrd="0" destOrd="0" presId="urn:microsoft.com/office/officeart/2005/8/layout/radial1"/>
    <dgm:cxn modelId="{966F4E17-C734-42E9-A5B0-F9EEED6C1661}" type="presOf" srcId="{07733575-0329-4C93-AF05-42A739BDF73E}" destId="{33EA2498-23D6-446F-953C-DE8E96AD3CE2}" srcOrd="1" destOrd="0" presId="urn:microsoft.com/office/officeart/2005/8/layout/radial1"/>
    <dgm:cxn modelId="{D95E76C3-7ED8-4FAB-8D2F-4AE95941A4F6}" type="presOf" srcId="{154D2CA8-D24C-4100-A03C-00C52B2AD749}" destId="{4888A900-3F1C-45EC-874D-B6E925BC4F31}" srcOrd="0" destOrd="0" presId="urn:microsoft.com/office/officeart/2005/8/layout/radial1"/>
    <dgm:cxn modelId="{C5574CF0-E3C5-4303-AD92-8C7406334A36}" srcId="{242DDA44-B5CA-40F9-995C-C7E5FD5E4E0D}" destId="{EC9F84D9-46B8-402D-B532-6FE7E91C0908}" srcOrd="0" destOrd="0" parTransId="{F6BFBD59-4DAB-4F4A-B8C0-2219A3AD612D}" sibTransId="{5EE937D6-BDF9-4397-ADA3-C5B404AAE788}"/>
    <dgm:cxn modelId="{45FEB6B5-D5C5-4E4A-A097-E64FF3F3B31D}" type="presOf" srcId="{C75FB702-164F-446E-8C4C-9CF96588807A}" destId="{283852B0-103D-4C19-BF66-EB18B0F8C81A}" srcOrd="0" destOrd="0" presId="urn:microsoft.com/office/officeart/2005/8/layout/radial1"/>
    <dgm:cxn modelId="{B9538640-2EA9-42B8-A7FA-5AF0D9E3C59F}" type="presOf" srcId="{198123F7-C53F-4664-9E8C-449AC699E1DE}" destId="{C72110CF-4AD2-403C-ADD1-073845929B01}" srcOrd="0" destOrd="0" presId="urn:microsoft.com/office/officeart/2005/8/layout/radial1"/>
    <dgm:cxn modelId="{17A6F06F-A3EE-440B-99ED-6DA2776B5147}" srcId="{EC9F84D9-46B8-402D-B532-6FE7E91C0908}" destId="{B71A4508-D88D-41A0-9B5A-CF993AB58034}" srcOrd="1" destOrd="0" parTransId="{D942832E-A313-4F18-8BF1-717826B5156E}" sibTransId="{49AA7A21-EB16-43DE-9DD9-2112A5B23A06}"/>
    <dgm:cxn modelId="{6CAF627F-C944-4FAD-92BD-603C486639E9}" type="presOf" srcId="{D942832E-A313-4F18-8BF1-717826B5156E}" destId="{79C29B35-64C6-4E02-82AF-2DD5F0D629A4}" srcOrd="1" destOrd="0" presId="urn:microsoft.com/office/officeart/2005/8/layout/radial1"/>
    <dgm:cxn modelId="{9A54678B-C646-4C83-8476-D335A795063E}" type="presOf" srcId="{198123F7-C53F-4664-9E8C-449AC699E1DE}" destId="{46F93A0C-891F-45DA-9D84-1D0A08C8FBB7}" srcOrd="1" destOrd="0" presId="urn:microsoft.com/office/officeart/2005/8/layout/radial1"/>
    <dgm:cxn modelId="{27B3E3A5-CCE5-495F-B41C-A61985A8894F}" srcId="{EC9F84D9-46B8-402D-B532-6FE7E91C0908}" destId="{E9001279-FBD6-489A-B66F-E3FEF7E280FD}" srcOrd="3" destOrd="0" parTransId="{198123F7-C53F-4664-9E8C-449AC699E1DE}" sibTransId="{1463317F-C152-4C2A-9296-CF4BC0DC63EA}"/>
    <dgm:cxn modelId="{FFAA1461-6550-4CD1-8905-67B20AC42438}" type="presOf" srcId="{154D2CA8-D24C-4100-A03C-00C52B2AD749}" destId="{96AA6C08-80B5-4372-8C1E-62C72D5640CC}" srcOrd="1" destOrd="0" presId="urn:microsoft.com/office/officeart/2005/8/layout/radial1"/>
    <dgm:cxn modelId="{FB1F513B-7032-4B9D-9FEB-7FCB23FA2FAC}" type="presOf" srcId="{E9001279-FBD6-489A-B66F-E3FEF7E280FD}" destId="{0E9CB7CA-B2FA-4913-BED3-0337DF680ACD}" srcOrd="0" destOrd="0" presId="urn:microsoft.com/office/officeart/2005/8/layout/radial1"/>
    <dgm:cxn modelId="{296CF0CB-C49D-4615-8C60-B2CD39820A08}" type="presOf" srcId="{8A106283-FA0D-47F1-BDA3-C9FB929CA5C8}" destId="{A6883968-F7CB-4DC7-9322-799251F88822}" srcOrd="0" destOrd="0" presId="urn:microsoft.com/office/officeart/2005/8/layout/radial1"/>
    <dgm:cxn modelId="{9C95BCB6-E194-4AFD-A6ED-9156DCAA43B2}" type="presParOf" srcId="{7D199A3A-80AF-4745-B7FC-975F66BD2A7C}" destId="{96A999AC-BADE-495E-99AA-E1AF1C233C4A}" srcOrd="0" destOrd="0" presId="urn:microsoft.com/office/officeart/2005/8/layout/radial1"/>
    <dgm:cxn modelId="{A2A7555A-8827-40E2-A4E3-B4ECDEEFB5A6}" type="presParOf" srcId="{7D199A3A-80AF-4745-B7FC-975F66BD2A7C}" destId="{F0215A38-1D21-476E-BBE1-77873E12AFEF}" srcOrd="1" destOrd="0" presId="urn:microsoft.com/office/officeart/2005/8/layout/radial1"/>
    <dgm:cxn modelId="{B7705110-74F9-4618-A9CA-BBB5748D01D9}" type="presParOf" srcId="{F0215A38-1D21-476E-BBE1-77873E12AFEF}" destId="{33EA2498-23D6-446F-953C-DE8E96AD3CE2}" srcOrd="0" destOrd="0" presId="urn:microsoft.com/office/officeart/2005/8/layout/radial1"/>
    <dgm:cxn modelId="{70649FD8-7A03-4082-A21E-4F1D76A44220}" type="presParOf" srcId="{7D199A3A-80AF-4745-B7FC-975F66BD2A7C}" destId="{283852B0-103D-4C19-BF66-EB18B0F8C81A}" srcOrd="2" destOrd="0" presId="urn:microsoft.com/office/officeart/2005/8/layout/radial1"/>
    <dgm:cxn modelId="{7771D2A8-1E8C-4C00-85D2-C2F3530895AB}" type="presParOf" srcId="{7D199A3A-80AF-4745-B7FC-975F66BD2A7C}" destId="{7663EE3B-3818-48AC-8524-B5696A79105B}" srcOrd="3" destOrd="0" presId="urn:microsoft.com/office/officeart/2005/8/layout/radial1"/>
    <dgm:cxn modelId="{133B2950-A92C-43F0-BF00-CC067E8D1CD4}" type="presParOf" srcId="{7663EE3B-3818-48AC-8524-B5696A79105B}" destId="{79C29B35-64C6-4E02-82AF-2DD5F0D629A4}" srcOrd="0" destOrd="0" presId="urn:microsoft.com/office/officeart/2005/8/layout/radial1"/>
    <dgm:cxn modelId="{9E236989-5C50-4839-8890-C3A5748DCDFE}" type="presParOf" srcId="{7D199A3A-80AF-4745-B7FC-975F66BD2A7C}" destId="{5FEF27A0-EFDD-49E3-8059-022FFEAA285F}" srcOrd="4" destOrd="0" presId="urn:microsoft.com/office/officeart/2005/8/layout/radial1"/>
    <dgm:cxn modelId="{88DF83BE-B672-47C5-AD44-03C9DD710335}" type="presParOf" srcId="{7D199A3A-80AF-4745-B7FC-975F66BD2A7C}" destId="{4888A900-3F1C-45EC-874D-B6E925BC4F31}" srcOrd="5" destOrd="0" presId="urn:microsoft.com/office/officeart/2005/8/layout/radial1"/>
    <dgm:cxn modelId="{079FE4AA-E16A-45ED-8E40-69C6623E1193}" type="presParOf" srcId="{4888A900-3F1C-45EC-874D-B6E925BC4F31}" destId="{96AA6C08-80B5-4372-8C1E-62C72D5640CC}" srcOrd="0" destOrd="0" presId="urn:microsoft.com/office/officeart/2005/8/layout/radial1"/>
    <dgm:cxn modelId="{5FE89456-8885-45F1-B8DC-0DFFED0D94EE}" type="presParOf" srcId="{7D199A3A-80AF-4745-B7FC-975F66BD2A7C}" destId="{A6883968-F7CB-4DC7-9322-799251F88822}" srcOrd="6" destOrd="0" presId="urn:microsoft.com/office/officeart/2005/8/layout/radial1"/>
    <dgm:cxn modelId="{CAE62579-663C-4BDD-8D9B-E483A87A8816}" type="presParOf" srcId="{7D199A3A-80AF-4745-B7FC-975F66BD2A7C}" destId="{C72110CF-4AD2-403C-ADD1-073845929B01}" srcOrd="7" destOrd="0" presId="urn:microsoft.com/office/officeart/2005/8/layout/radial1"/>
    <dgm:cxn modelId="{5A9BCF76-54DE-440E-978A-F7D332F2CD92}" type="presParOf" srcId="{C72110CF-4AD2-403C-ADD1-073845929B01}" destId="{46F93A0C-891F-45DA-9D84-1D0A08C8FBB7}" srcOrd="0" destOrd="0" presId="urn:microsoft.com/office/officeart/2005/8/layout/radial1"/>
    <dgm:cxn modelId="{E20EBF0C-A913-4599-AD1E-2410BEB353C9}" type="presParOf" srcId="{7D199A3A-80AF-4745-B7FC-975F66BD2A7C}" destId="{0E9CB7CA-B2FA-4913-BED3-0337DF680ACD}"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ED8857-99F7-472E-97B1-E99625B5916E}" type="doc">
      <dgm:prSet loTypeId="urn:microsoft.com/office/officeart/2005/8/layout/chevron2" loCatId="list" qsTypeId="urn:microsoft.com/office/officeart/2005/8/quickstyle/simple1" qsCatId="simple" csTypeId="urn:microsoft.com/office/officeart/2005/8/colors/accent1_3" csCatId="accent1" phldr="1"/>
      <dgm:spPr/>
      <dgm:t>
        <a:bodyPr/>
        <a:lstStyle/>
        <a:p>
          <a:endParaRPr lang="en-US"/>
        </a:p>
      </dgm:t>
    </dgm:pt>
    <dgm:pt modelId="{AEB33A3E-9507-4D81-9E46-8993AA3AF648}">
      <dgm:prSet phldrT="[Text]" custT="1"/>
      <dgm:spPr>
        <a:solidFill>
          <a:schemeClr val="accent1">
            <a:lumMod val="20000"/>
            <a:lumOff val="80000"/>
            <a:alpha val="90000"/>
          </a:schemeClr>
        </a:solidFill>
        <a:ln>
          <a:noFill/>
        </a:ln>
      </dgm:spPr>
      <dgm:t>
        <a:bodyPr/>
        <a:lstStyle/>
        <a:p>
          <a:pPr>
            <a:lnSpc>
              <a:spcPct val="90000"/>
            </a:lnSpc>
            <a:spcAft>
              <a:spcPts val="0"/>
            </a:spcAft>
          </a:pPr>
          <a:r>
            <a:rPr lang="en-US" sz="1700" dirty="0" smtClean="0"/>
            <a:t>Small Businesses (agriculture, seafood, arts, and tourism)  </a:t>
          </a:r>
          <a:endParaRPr lang="en-US" sz="1700" dirty="0"/>
        </a:p>
      </dgm:t>
    </dgm:pt>
    <dgm:pt modelId="{947B5C0F-9F1E-43C4-B39E-1A2A81CCF1BB}" type="parTrans" cxnId="{4D322FF8-18CE-403D-9F3B-DDFD4415A15E}">
      <dgm:prSet/>
      <dgm:spPr/>
      <dgm:t>
        <a:bodyPr/>
        <a:lstStyle/>
        <a:p>
          <a:endParaRPr lang="en-US"/>
        </a:p>
      </dgm:t>
    </dgm:pt>
    <dgm:pt modelId="{7C36CFCD-D3BC-4EEB-8A85-9E7660AA7CF5}" type="sibTrans" cxnId="{4D322FF8-18CE-403D-9F3B-DDFD4415A15E}">
      <dgm:prSet/>
      <dgm:spPr/>
      <dgm:t>
        <a:bodyPr/>
        <a:lstStyle/>
        <a:p>
          <a:endParaRPr lang="en-US"/>
        </a:p>
      </dgm:t>
    </dgm:pt>
    <dgm:pt modelId="{60E07B44-1493-4FAA-A374-EE3385F4EC6C}">
      <dgm:prSet phldrT="[Text]"/>
      <dgm:spPr>
        <a:ln>
          <a:noFill/>
        </a:ln>
        <a:effectLst/>
        <a:scene3d>
          <a:camera prst="orthographicFront">
            <a:rot lat="0" lon="0" rev="0"/>
          </a:camera>
          <a:lightRig rig="balanced" dir="t">
            <a:rot lat="0" lon="0" rev="8700000"/>
          </a:lightRig>
        </a:scene3d>
        <a:sp3d/>
      </dgm:spPr>
      <dgm:t>
        <a:bodyPr/>
        <a:lstStyle/>
        <a:p>
          <a:r>
            <a:rPr lang="en-US" b="1" dirty="0" smtClean="0">
              <a:ln w="12700">
                <a:noFill/>
                <a:bevel/>
              </a:ln>
              <a:solidFill>
                <a:schemeClr val="tx1"/>
              </a:solidFill>
              <a:latin typeface="+mn-lt"/>
            </a:rPr>
            <a:t>Program</a:t>
          </a:r>
          <a:r>
            <a:rPr lang="en-US" b="1" dirty="0" smtClean="0">
              <a:ln w="12700">
                <a:solidFill>
                  <a:schemeClr val="bg1"/>
                </a:solidFill>
                <a:bevel/>
              </a:ln>
              <a:latin typeface="+mn-lt"/>
            </a:rPr>
            <a:t> </a:t>
          </a:r>
          <a:r>
            <a:rPr lang="en-US" b="1" dirty="0" smtClean="0">
              <a:ln w="12700">
                <a:noFill/>
                <a:bevel/>
              </a:ln>
              <a:solidFill>
                <a:schemeClr val="tx1"/>
              </a:solidFill>
              <a:latin typeface="+mn-lt"/>
            </a:rPr>
            <a:t>Activities</a:t>
          </a:r>
          <a:endParaRPr lang="en-US" b="1" dirty="0">
            <a:ln w="12700">
              <a:noFill/>
              <a:bevel/>
            </a:ln>
            <a:solidFill>
              <a:schemeClr val="tx1"/>
            </a:solidFill>
            <a:latin typeface="+mn-lt"/>
          </a:endParaRPr>
        </a:p>
      </dgm:t>
    </dgm:pt>
    <dgm:pt modelId="{FCACC36D-44FF-4EE5-BCDE-2DD94951B5BE}" type="parTrans" cxnId="{84708AB0-4543-4C52-B6B3-84F0808A3DAF}">
      <dgm:prSet/>
      <dgm:spPr/>
      <dgm:t>
        <a:bodyPr/>
        <a:lstStyle/>
        <a:p>
          <a:endParaRPr lang="en-US"/>
        </a:p>
      </dgm:t>
    </dgm:pt>
    <dgm:pt modelId="{8109BAB8-D483-4C93-9F80-5A6919C2A64B}" type="sibTrans" cxnId="{84708AB0-4543-4C52-B6B3-84F0808A3DAF}">
      <dgm:prSet/>
      <dgm:spPr/>
      <dgm:t>
        <a:bodyPr/>
        <a:lstStyle/>
        <a:p>
          <a:endParaRPr lang="en-US"/>
        </a:p>
      </dgm:t>
    </dgm:pt>
    <dgm:pt modelId="{8D0591A1-3F50-449E-9904-C292D74298C0}">
      <dgm:prSet phldrT="[Text]" custT="1"/>
      <dgm:spPr>
        <a:solidFill>
          <a:schemeClr val="accent1">
            <a:lumMod val="40000"/>
            <a:lumOff val="60000"/>
            <a:alpha val="90000"/>
          </a:schemeClr>
        </a:solidFill>
        <a:ln>
          <a:noFill/>
        </a:ln>
      </dgm:spPr>
      <dgm:t>
        <a:bodyPr/>
        <a:lstStyle/>
        <a:p>
          <a:r>
            <a:rPr lang="en-US" sz="1700" dirty="0" smtClean="0"/>
            <a:t>Needs Assessment</a:t>
          </a:r>
          <a:endParaRPr lang="en-US" sz="1700" dirty="0"/>
        </a:p>
      </dgm:t>
    </dgm:pt>
    <dgm:pt modelId="{69FCC6F1-C660-4229-8C72-510C239650EB}" type="parTrans" cxnId="{E12A1642-76BD-43FB-9AB7-8B26FCBC3178}">
      <dgm:prSet/>
      <dgm:spPr/>
      <dgm:t>
        <a:bodyPr/>
        <a:lstStyle/>
        <a:p>
          <a:endParaRPr lang="en-US"/>
        </a:p>
      </dgm:t>
    </dgm:pt>
    <dgm:pt modelId="{D7C6A973-BAEC-4789-88ED-C2D3C2399721}" type="sibTrans" cxnId="{E12A1642-76BD-43FB-9AB7-8B26FCBC3178}">
      <dgm:prSet/>
      <dgm:spPr/>
      <dgm:t>
        <a:bodyPr/>
        <a:lstStyle/>
        <a:p>
          <a:endParaRPr lang="en-US"/>
        </a:p>
      </dgm:t>
    </dgm:pt>
    <dgm:pt modelId="{41D043FA-07A0-4FDE-89E9-1461B59B0A6B}">
      <dgm:prSet phldrT="[Text]"/>
      <dgm:spPr>
        <a:ln>
          <a:noFill/>
        </a:ln>
        <a:effectLst/>
        <a:scene3d>
          <a:camera prst="orthographicFront">
            <a:rot lat="0" lon="0" rev="0"/>
          </a:camera>
          <a:lightRig rig="balanced" dir="t">
            <a:rot lat="0" lon="0" rev="8700000"/>
          </a:lightRig>
        </a:scene3d>
        <a:sp3d/>
      </dgm:spPr>
      <dgm:t>
        <a:bodyPr/>
        <a:lstStyle/>
        <a:p>
          <a:r>
            <a:rPr lang="en-US" b="1" dirty="0" smtClean="0">
              <a:ln w="12700">
                <a:noFill/>
                <a:bevel/>
              </a:ln>
              <a:solidFill>
                <a:schemeClr val="tx1"/>
              </a:solidFill>
            </a:rPr>
            <a:t>Outcomes</a:t>
          </a:r>
          <a:endParaRPr lang="en-US" b="1" dirty="0">
            <a:ln w="12700">
              <a:noFill/>
              <a:bevel/>
            </a:ln>
            <a:solidFill>
              <a:schemeClr val="tx1"/>
            </a:solidFill>
          </a:endParaRPr>
        </a:p>
      </dgm:t>
    </dgm:pt>
    <dgm:pt modelId="{B78CB25D-0FAD-44E6-AA68-CE229F373A90}" type="parTrans" cxnId="{19462176-E5A9-47FC-8230-EAD2B56AB9FD}">
      <dgm:prSet/>
      <dgm:spPr/>
      <dgm:t>
        <a:bodyPr/>
        <a:lstStyle/>
        <a:p>
          <a:endParaRPr lang="en-US"/>
        </a:p>
      </dgm:t>
    </dgm:pt>
    <dgm:pt modelId="{E31BA7C0-A90D-444F-BC6E-6DF8CADF9AFF}" type="sibTrans" cxnId="{19462176-E5A9-47FC-8230-EAD2B56AB9FD}">
      <dgm:prSet/>
      <dgm:spPr/>
      <dgm:t>
        <a:bodyPr/>
        <a:lstStyle/>
        <a:p>
          <a:endParaRPr lang="en-US"/>
        </a:p>
      </dgm:t>
    </dgm:pt>
    <dgm:pt modelId="{7070F801-4660-4FE4-95DE-A2E0A148FF6E}">
      <dgm:prSet phldrT="[Text]" custT="1"/>
      <dgm:spPr>
        <a:solidFill>
          <a:schemeClr val="accent1">
            <a:lumMod val="20000"/>
            <a:lumOff val="80000"/>
            <a:alpha val="90000"/>
          </a:schemeClr>
        </a:solidFill>
        <a:ln>
          <a:noFill/>
        </a:ln>
      </dgm:spPr>
      <dgm:t>
        <a:bodyPr/>
        <a:lstStyle/>
        <a:p>
          <a:r>
            <a:rPr lang="en-US" sz="1700" dirty="0" smtClean="0"/>
            <a:t>Strong businesses, municipalities, organizations and institutions</a:t>
          </a:r>
          <a:endParaRPr lang="en-US" sz="1700" dirty="0"/>
        </a:p>
      </dgm:t>
    </dgm:pt>
    <dgm:pt modelId="{91F0EDEC-5206-4946-A0E2-11D400AE4D8C}" type="parTrans" cxnId="{E6093DE1-5C1E-4678-8CB1-81EF4863A486}">
      <dgm:prSet/>
      <dgm:spPr/>
      <dgm:t>
        <a:bodyPr/>
        <a:lstStyle/>
        <a:p>
          <a:endParaRPr lang="en-US"/>
        </a:p>
      </dgm:t>
    </dgm:pt>
    <dgm:pt modelId="{28F34867-8BDC-4705-877D-91F9E494AF5F}" type="sibTrans" cxnId="{E6093DE1-5C1E-4678-8CB1-81EF4863A486}">
      <dgm:prSet/>
      <dgm:spPr/>
      <dgm:t>
        <a:bodyPr/>
        <a:lstStyle/>
        <a:p>
          <a:endParaRPr lang="en-US"/>
        </a:p>
      </dgm:t>
    </dgm:pt>
    <dgm:pt modelId="{58B30963-9FF1-4A01-99AC-3AC3854C5E82}">
      <dgm:prSet phldrT="[Text]" custT="1"/>
      <dgm:spPr>
        <a:ln>
          <a:noFill/>
        </a:ln>
        <a:effectLst/>
        <a:scene3d>
          <a:camera prst="orthographicFront">
            <a:rot lat="0" lon="0" rev="0"/>
          </a:camera>
          <a:lightRig rig="balanced" dir="t">
            <a:rot lat="0" lon="0" rev="8700000"/>
          </a:lightRig>
        </a:scene3d>
        <a:sp3d/>
      </dgm:spPr>
      <dgm:t>
        <a:bodyPr/>
        <a:lstStyle/>
        <a:p>
          <a:r>
            <a:rPr lang="en-US" sz="1800" b="1" dirty="0" smtClean="0">
              <a:ln w="12700">
                <a:noFill/>
                <a:bevel/>
              </a:ln>
              <a:solidFill>
                <a:schemeClr val="tx1"/>
              </a:solidFill>
              <a:latin typeface="+mn-lt"/>
            </a:rPr>
            <a:t>Audience</a:t>
          </a:r>
          <a:endParaRPr lang="en-US" sz="1800" b="1" dirty="0">
            <a:ln w="12700">
              <a:noFill/>
              <a:bevel/>
            </a:ln>
            <a:solidFill>
              <a:schemeClr val="tx1"/>
            </a:solidFill>
            <a:latin typeface="+mn-lt"/>
          </a:endParaRPr>
        </a:p>
      </dgm:t>
    </dgm:pt>
    <dgm:pt modelId="{8F931BFE-03CC-4CD8-9D20-6B70D1379464}" type="sibTrans" cxnId="{35269850-D8D9-4DF2-80A7-5D8EC13CC21D}">
      <dgm:prSet/>
      <dgm:spPr/>
      <dgm:t>
        <a:bodyPr/>
        <a:lstStyle/>
        <a:p>
          <a:endParaRPr lang="en-US"/>
        </a:p>
      </dgm:t>
    </dgm:pt>
    <dgm:pt modelId="{6FF09C01-99FA-42CE-9C7E-920B43481125}" type="parTrans" cxnId="{35269850-D8D9-4DF2-80A7-5D8EC13CC21D}">
      <dgm:prSet/>
      <dgm:spPr/>
      <dgm:t>
        <a:bodyPr/>
        <a:lstStyle/>
        <a:p>
          <a:endParaRPr lang="en-US"/>
        </a:p>
      </dgm:t>
    </dgm:pt>
    <dgm:pt modelId="{DD87232C-5B34-464C-8DFC-EAAC6A7FACF7}">
      <dgm:prSet phldrT="[Text]" custT="1"/>
      <dgm:spPr>
        <a:solidFill>
          <a:schemeClr val="accent1">
            <a:lumMod val="40000"/>
            <a:lumOff val="60000"/>
            <a:alpha val="90000"/>
          </a:schemeClr>
        </a:solidFill>
        <a:ln>
          <a:noFill/>
        </a:ln>
      </dgm:spPr>
      <dgm:t>
        <a:bodyPr/>
        <a:lstStyle/>
        <a:p>
          <a:r>
            <a:rPr lang="en-US" sz="1700" dirty="0" smtClean="0"/>
            <a:t>Technical Assistance</a:t>
          </a:r>
          <a:endParaRPr lang="en-US" sz="1700" dirty="0"/>
        </a:p>
      </dgm:t>
    </dgm:pt>
    <dgm:pt modelId="{30E566E5-44F7-4D49-9709-24F2DD84D8D2}" type="parTrans" cxnId="{E62AAF45-98A0-49B9-97C2-DCEE1727870C}">
      <dgm:prSet/>
      <dgm:spPr/>
      <dgm:t>
        <a:bodyPr/>
        <a:lstStyle/>
        <a:p>
          <a:endParaRPr lang="en-US"/>
        </a:p>
      </dgm:t>
    </dgm:pt>
    <dgm:pt modelId="{D742F130-92E6-4267-AAE1-AAB5B837502A}" type="sibTrans" cxnId="{E62AAF45-98A0-49B9-97C2-DCEE1727870C}">
      <dgm:prSet/>
      <dgm:spPr/>
      <dgm:t>
        <a:bodyPr/>
        <a:lstStyle/>
        <a:p>
          <a:endParaRPr lang="en-US"/>
        </a:p>
      </dgm:t>
    </dgm:pt>
    <dgm:pt modelId="{9023AABD-4792-4649-BDBB-883EF9D29DC8}">
      <dgm:prSet phldrT="[Text]" custT="1"/>
      <dgm:spPr>
        <a:solidFill>
          <a:schemeClr val="accent1">
            <a:lumMod val="40000"/>
            <a:lumOff val="60000"/>
            <a:alpha val="90000"/>
          </a:schemeClr>
        </a:solidFill>
        <a:ln>
          <a:noFill/>
        </a:ln>
      </dgm:spPr>
      <dgm:t>
        <a:bodyPr/>
        <a:lstStyle/>
        <a:p>
          <a:r>
            <a:rPr lang="en-US" sz="1700" dirty="0" smtClean="0"/>
            <a:t>Development of On-line Resources</a:t>
          </a:r>
          <a:endParaRPr lang="en-US" sz="1700" dirty="0"/>
        </a:p>
      </dgm:t>
    </dgm:pt>
    <dgm:pt modelId="{EBB7471A-2BD6-45A5-B889-163F3D55D35B}" type="parTrans" cxnId="{B8AB6722-17FD-4BD5-8644-8824221796FC}">
      <dgm:prSet/>
      <dgm:spPr/>
      <dgm:t>
        <a:bodyPr/>
        <a:lstStyle/>
        <a:p>
          <a:endParaRPr lang="en-US"/>
        </a:p>
      </dgm:t>
    </dgm:pt>
    <dgm:pt modelId="{74851AF5-606B-4934-BB46-A5A17CFA3155}" type="sibTrans" cxnId="{B8AB6722-17FD-4BD5-8644-8824221796FC}">
      <dgm:prSet/>
      <dgm:spPr/>
      <dgm:t>
        <a:bodyPr/>
        <a:lstStyle/>
        <a:p>
          <a:endParaRPr lang="en-US"/>
        </a:p>
      </dgm:t>
    </dgm:pt>
    <dgm:pt modelId="{03DCEC9D-AA5E-439B-958E-20EE0AC9E28B}">
      <dgm:prSet phldrT="[Text]" custT="1"/>
      <dgm:spPr>
        <a:solidFill>
          <a:schemeClr val="accent1">
            <a:lumMod val="40000"/>
            <a:lumOff val="60000"/>
            <a:alpha val="90000"/>
          </a:schemeClr>
        </a:solidFill>
        <a:ln>
          <a:noFill/>
        </a:ln>
      </dgm:spPr>
      <dgm:t>
        <a:bodyPr/>
        <a:lstStyle/>
        <a:p>
          <a:r>
            <a:rPr lang="en-US" sz="1700" dirty="0" smtClean="0"/>
            <a:t>Development of selected Value-added Software Applications</a:t>
          </a:r>
          <a:endParaRPr lang="en-US" sz="1700" dirty="0"/>
        </a:p>
      </dgm:t>
    </dgm:pt>
    <dgm:pt modelId="{8ADC8EA7-5D17-4266-9CFC-5A096FA92131}" type="parTrans" cxnId="{EFFE585E-B0EB-4BA4-91E7-7094F39763B1}">
      <dgm:prSet/>
      <dgm:spPr/>
      <dgm:t>
        <a:bodyPr/>
        <a:lstStyle/>
        <a:p>
          <a:endParaRPr lang="en-US"/>
        </a:p>
      </dgm:t>
    </dgm:pt>
    <dgm:pt modelId="{8C5A40EE-7A8E-4F2D-8DC4-1EF1AA7496E5}" type="sibTrans" cxnId="{EFFE585E-B0EB-4BA4-91E7-7094F39763B1}">
      <dgm:prSet/>
      <dgm:spPr/>
      <dgm:t>
        <a:bodyPr/>
        <a:lstStyle/>
        <a:p>
          <a:endParaRPr lang="en-US"/>
        </a:p>
      </dgm:t>
    </dgm:pt>
    <dgm:pt modelId="{A992CCA0-EC00-4EBF-8B15-ECC66F750D0B}">
      <dgm:prSet custT="1"/>
      <dgm:spPr/>
      <dgm:t>
        <a:bodyPr/>
        <a:lstStyle/>
        <a:p>
          <a:pPr>
            <a:lnSpc>
              <a:spcPct val="100000"/>
            </a:lnSpc>
            <a:spcAft>
              <a:spcPts val="0"/>
            </a:spcAft>
          </a:pPr>
          <a:r>
            <a:rPr lang="en-US" sz="1700" dirty="0" smtClean="0"/>
            <a:t>Municipalities (local officials, boards, and municipal service providers)</a:t>
          </a:r>
          <a:endParaRPr lang="en-US" sz="1700" dirty="0"/>
        </a:p>
      </dgm:t>
    </dgm:pt>
    <dgm:pt modelId="{78ACFDEA-A7D8-484D-A715-975340996934}" type="parTrans" cxnId="{005542F1-8C92-41F0-B432-B9260C701A25}">
      <dgm:prSet/>
      <dgm:spPr/>
      <dgm:t>
        <a:bodyPr/>
        <a:lstStyle/>
        <a:p>
          <a:endParaRPr lang="en-US"/>
        </a:p>
      </dgm:t>
    </dgm:pt>
    <dgm:pt modelId="{9A91812B-F9FC-4C4F-BB2A-AC17C3E64B75}" type="sibTrans" cxnId="{005542F1-8C92-41F0-B432-B9260C701A25}">
      <dgm:prSet/>
      <dgm:spPr/>
      <dgm:t>
        <a:bodyPr/>
        <a:lstStyle/>
        <a:p>
          <a:endParaRPr lang="en-US"/>
        </a:p>
      </dgm:t>
    </dgm:pt>
    <dgm:pt modelId="{6D1FABBE-0506-43EF-BDB8-0BBFFD0DB25D}">
      <dgm:prSet custT="1"/>
      <dgm:spPr/>
      <dgm:t>
        <a:bodyPr/>
        <a:lstStyle/>
        <a:p>
          <a:pPr>
            <a:lnSpc>
              <a:spcPct val="100000"/>
            </a:lnSpc>
            <a:spcAft>
              <a:spcPts val="0"/>
            </a:spcAft>
          </a:pPr>
          <a:r>
            <a:rPr lang="en-US" sz="1700" dirty="0" smtClean="0"/>
            <a:t>Organizations (non-profits, foundations, health care providers, etc.)</a:t>
          </a:r>
          <a:endParaRPr lang="en-US" sz="1700" dirty="0"/>
        </a:p>
      </dgm:t>
    </dgm:pt>
    <dgm:pt modelId="{11AED2AF-6D07-4E2F-9E68-6C847891BF50}" type="parTrans" cxnId="{56F103CE-E0DD-4174-A84C-15745D4AAA96}">
      <dgm:prSet/>
      <dgm:spPr/>
      <dgm:t>
        <a:bodyPr/>
        <a:lstStyle/>
        <a:p>
          <a:endParaRPr lang="en-US"/>
        </a:p>
      </dgm:t>
    </dgm:pt>
    <dgm:pt modelId="{06B6BFDD-BD7C-4864-A01B-4C1E775F91E5}" type="sibTrans" cxnId="{56F103CE-E0DD-4174-A84C-15745D4AAA96}">
      <dgm:prSet/>
      <dgm:spPr/>
      <dgm:t>
        <a:bodyPr/>
        <a:lstStyle/>
        <a:p>
          <a:endParaRPr lang="en-US"/>
        </a:p>
      </dgm:t>
    </dgm:pt>
    <dgm:pt modelId="{82391A59-8B9D-45D7-B18F-7439F2A4AB42}">
      <dgm:prSet custT="1"/>
      <dgm:spPr/>
      <dgm:t>
        <a:bodyPr/>
        <a:lstStyle/>
        <a:p>
          <a:r>
            <a:rPr lang="en-US" sz="1700" dirty="0" smtClean="0"/>
            <a:t>Better access to information critical to decision-making</a:t>
          </a:r>
          <a:endParaRPr lang="en-US" sz="1700" dirty="0"/>
        </a:p>
      </dgm:t>
    </dgm:pt>
    <dgm:pt modelId="{43A14527-44F8-4ACC-9CE9-D75B7136AC53}" type="parTrans" cxnId="{FC83B777-ECA5-4501-8592-6EEAA7ABECB1}">
      <dgm:prSet/>
      <dgm:spPr/>
      <dgm:t>
        <a:bodyPr/>
        <a:lstStyle/>
        <a:p>
          <a:endParaRPr lang="en-US"/>
        </a:p>
      </dgm:t>
    </dgm:pt>
    <dgm:pt modelId="{906F6426-F8D0-49FD-9CFD-BB5CD7A20DBF}" type="sibTrans" cxnId="{FC83B777-ECA5-4501-8592-6EEAA7ABECB1}">
      <dgm:prSet/>
      <dgm:spPr/>
      <dgm:t>
        <a:bodyPr/>
        <a:lstStyle/>
        <a:p>
          <a:endParaRPr lang="en-US"/>
        </a:p>
      </dgm:t>
    </dgm:pt>
    <dgm:pt modelId="{4A63A523-C5DB-42F7-B1D6-0BD0E16508C3}">
      <dgm:prSet custT="1"/>
      <dgm:spPr/>
      <dgm:t>
        <a:bodyPr/>
        <a:lstStyle/>
        <a:p>
          <a:r>
            <a:rPr lang="en-US" sz="1700" dirty="0" smtClean="0"/>
            <a:t>Effective communication of products, services, and/or functions</a:t>
          </a:r>
          <a:endParaRPr lang="en-US" sz="1700" dirty="0"/>
        </a:p>
      </dgm:t>
    </dgm:pt>
    <dgm:pt modelId="{2987AEB6-7BDD-4CE8-8B79-0EB5631F4961}" type="parTrans" cxnId="{6AC9663F-71FB-4E7F-BBDC-EB8C0EAC2127}">
      <dgm:prSet/>
      <dgm:spPr/>
      <dgm:t>
        <a:bodyPr/>
        <a:lstStyle/>
        <a:p>
          <a:endParaRPr lang="en-US"/>
        </a:p>
      </dgm:t>
    </dgm:pt>
    <dgm:pt modelId="{6904FBB4-345A-4B28-926D-42DFDC621DE1}" type="sibTrans" cxnId="{6AC9663F-71FB-4E7F-BBDC-EB8C0EAC2127}">
      <dgm:prSet/>
      <dgm:spPr/>
      <dgm:t>
        <a:bodyPr/>
        <a:lstStyle/>
        <a:p>
          <a:endParaRPr lang="en-US"/>
        </a:p>
      </dgm:t>
    </dgm:pt>
    <dgm:pt modelId="{BCE9A0EC-90A1-49CE-BA07-426693013907}">
      <dgm:prSet custT="1"/>
      <dgm:spPr/>
      <dgm:t>
        <a:bodyPr/>
        <a:lstStyle/>
        <a:p>
          <a:r>
            <a:rPr lang="en-US" sz="1700" dirty="0" smtClean="0"/>
            <a:t>Enhanced knowledge and understanding of broadband capacity and opportunities</a:t>
          </a:r>
          <a:endParaRPr lang="en-US" sz="1700" dirty="0"/>
        </a:p>
      </dgm:t>
    </dgm:pt>
    <dgm:pt modelId="{986B337C-025A-40C1-BA1E-E48B8C399B1B}" type="parTrans" cxnId="{182C4D51-3A69-4055-8E74-11EB5FD7220A}">
      <dgm:prSet/>
      <dgm:spPr/>
      <dgm:t>
        <a:bodyPr/>
        <a:lstStyle/>
        <a:p>
          <a:endParaRPr lang="en-US"/>
        </a:p>
      </dgm:t>
    </dgm:pt>
    <dgm:pt modelId="{A006BF68-4588-49BA-8CCE-1CA51ADC9B45}" type="sibTrans" cxnId="{182C4D51-3A69-4055-8E74-11EB5FD7220A}">
      <dgm:prSet/>
      <dgm:spPr/>
      <dgm:t>
        <a:bodyPr/>
        <a:lstStyle/>
        <a:p>
          <a:endParaRPr lang="en-US"/>
        </a:p>
      </dgm:t>
    </dgm:pt>
    <dgm:pt modelId="{A8CF21DE-F12C-4009-BEE9-F3A633C5826D}">
      <dgm:prSet phldrT="[Text]" custT="1"/>
      <dgm:spPr>
        <a:solidFill>
          <a:schemeClr val="accent1">
            <a:lumMod val="40000"/>
            <a:lumOff val="60000"/>
            <a:alpha val="90000"/>
          </a:schemeClr>
        </a:solidFill>
        <a:ln>
          <a:noFill/>
        </a:ln>
      </dgm:spPr>
      <dgm:t>
        <a:bodyPr/>
        <a:lstStyle/>
        <a:p>
          <a:r>
            <a:rPr lang="en-US" sz="1700" dirty="0" smtClean="0"/>
            <a:t>Trainings &amp; Workshops </a:t>
          </a:r>
          <a:endParaRPr lang="en-US" sz="1700" dirty="0"/>
        </a:p>
      </dgm:t>
    </dgm:pt>
    <dgm:pt modelId="{F9EBA140-6B84-4FF7-AE33-5ADF8CA59E54}" type="parTrans" cxnId="{785E469E-DE62-4DA9-8126-6A0D91FA64AD}">
      <dgm:prSet/>
      <dgm:spPr/>
      <dgm:t>
        <a:bodyPr/>
        <a:lstStyle/>
        <a:p>
          <a:endParaRPr lang="en-US"/>
        </a:p>
      </dgm:t>
    </dgm:pt>
    <dgm:pt modelId="{B22F1D62-9478-4E53-B3CB-BAF5157A897D}" type="sibTrans" cxnId="{785E469E-DE62-4DA9-8126-6A0D91FA64AD}">
      <dgm:prSet/>
      <dgm:spPr/>
      <dgm:t>
        <a:bodyPr/>
        <a:lstStyle/>
        <a:p>
          <a:endParaRPr lang="en-US"/>
        </a:p>
      </dgm:t>
    </dgm:pt>
    <dgm:pt modelId="{DE4BF225-CB73-4759-BF8B-3E574DC15C92}">
      <dgm:prSet custT="1"/>
      <dgm:spPr/>
      <dgm:t>
        <a:bodyPr/>
        <a:lstStyle/>
        <a:p>
          <a:pPr>
            <a:lnSpc>
              <a:spcPct val="100000"/>
            </a:lnSpc>
            <a:spcAft>
              <a:spcPts val="0"/>
            </a:spcAft>
          </a:pPr>
          <a:r>
            <a:rPr lang="en-US" sz="1700" dirty="0" smtClean="0"/>
            <a:t>Institutions (schools, colleges, libraries, hospitals, etc.)</a:t>
          </a:r>
          <a:endParaRPr lang="en-US" sz="1700" dirty="0"/>
        </a:p>
      </dgm:t>
    </dgm:pt>
    <dgm:pt modelId="{4BFB15E1-B347-407B-AF53-A5CE5CCFB9C5}" type="parTrans" cxnId="{4434E339-F20E-4B42-9FE8-EFF6B9271C58}">
      <dgm:prSet/>
      <dgm:spPr/>
      <dgm:t>
        <a:bodyPr/>
        <a:lstStyle/>
        <a:p>
          <a:endParaRPr lang="en-US"/>
        </a:p>
      </dgm:t>
    </dgm:pt>
    <dgm:pt modelId="{F5E56A12-8ACE-4301-BFA3-ACF98B132208}" type="sibTrans" cxnId="{4434E339-F20E-4B42-9FE8-EFF6B9271C58}">
      <dgm:prSet/>
      <dgm:spPr/>
      <dgm:t>
        <a:bodyPr/>
        <a:lstStyle/>
        <a:p>
          <a:endParaRPr lang="en-US"/>
        </a:p>
      </dgm:t>
    </dgm:pt>
    <dgm:pt modelId="{F5444F3D-C4B2-43BD-8697-D0C669870CCF}" type="pres">
      <dgm:prSet presAssocID="{61ED8857-99F7-472E-97B1-E99625B5916E}" presName="linearFlow" presStyleCnt="0">
        <dgm:presLayoutVars>
          <dgm:dir/>
          <dgm:animLvl val="lvl"/>
          <dgm:resizeHandles val="exact"/>
        </dgm:presLayoutVars>
      </dgm:prSet>
      <dgm:spPr/>
      <dgm:t>
        <a:bodyPr/>
        <a:lstStyle/>
        <a:p>
          <a:endParaRPr lang="en-US"/>
        </a:p>
      </dgm:t>
    </dgm:pt>
    <dgm:pt modelId="{676B2C28-6C74-4CE7-BD93-9D11329D1BCD}" type="pres">
      <dgm:prSet presAssocID="{58B30963-9FF1-4A01-99AC-3AC3854C5E82}" presName="composite" presStyleCnt="0"/>
      <dgm:spPr/>
    </dgm:pt>
    <dgm:pt modelId="{36826013-DFF4-430D-8FA6-39B452771C4A}" type="pres">
      <dgm:prSet presAssocID="{58B30963-9FF1-4A01-99AC-3AC3854C5E82}" presName="parentText" presStyleLbl="alignNode1" presStyleIdx="0" presStyleCnt="3" custScaleY="131872">
        <dgm:presLayoutVars>
          <dgm:chMax val="1"/>
          <dgm:bulletEnabled val="1"/>
        </dgm:presLayoutVars>
      </dgm:prSet>
      <dgm:spPr/>
      <dgm:t>
        <a:bodyPr/>
        <a:lstStyle/>
        <a:p>
          <a:endParaRPr lang="en-US"/>
        </a:p>
      </dgm:t>
    </dgm:pt>
    <dgm:pt modelId="{DB791204-DBEE-4F57-8E28-65169896B4C1}" type="pres">
      <dgm:prSet presAssocID="{58B30963-9FF1-4A01-99AC-3AC3854C5E82}" presName="descendantText" presStyleLbl="alignAcc1" presStyleIdx="0" presStyleCnt="3" custAng="0" custScaleX="100758" custScaleY="135890">
        <dgm:presLayoutVars>
          <dgm:bulletEnabled val="1"/>
        </dgm:presLayoutVars>
      </dgm:prSet>
      <dgm:spPr/>
      <dgm:t>
        <a:bodyPr/>
        <a:lstStyle/>
        <a:p>
          <a:endParaRPr lang="en-US"/>
        </a:p>
      </dgm:t>
    </dgm:pt>
    <dgm:pt modelId="{1FA7A208-808A-48B8-BDA3-0954A516E0FC}" type="pres">
      <dgm:prSet presAssocID="{8F931BFE-03CC-4CD8-9D20-6B70D1379464}" presName="sp" presStyleCnt="0"/>
      <dgm:spPr/>
    </dgm:pt>
    <dgm:pt modelId="{D1951348-7CEC-4546-A7F1-002BE40AAF44}" type="pres">
      <dgm:prSet presAssocID="{60E07B44-1493-4FAA-A374-EE3385F4EC6C}" presName="composite" presStyleCnt="0"/>
      <dgm:spPr/>
    </dgm:pt>
    <dgm:pt modelId="{BDE14890-80F5-4066-BD34-513ED9CD6F1C}" type="pres">
      <dgm:prSet presAssocID="{60E07B44-1493-4FAA-A374-EE3385F4EC6C}" presName="parentText" presStyleLbl="alignNode1" presStyleIdx="1" presStyleCnt="3" custScaleY="129720" custLinFactNeighborY="-1018">
        <dgm:presLayoutVars>
          <dgm:chMax val="1"/>
          <dgm:bulletEnabled val="1"/>
        </dgm:presLayoutVars>
      </dgm:prSet>
      <dgm:spPr/>
      <dgm:t>
        <a:bodyPr/>
        <a:lstStyle/>
        <a:p>
          <a:endParaRPr lang="en-US"/>
        </a:p>
      </dgm:t>
    </dgm:pt>
    <dgm:pt modelId="{82897997-D423-457F-9A5B-59798BB68331}" type="pres">
      <dgm:prSet presAssocID="{60E07B44-1493-4FAA-A374-EE3385F4EC6C}" presName="descendantText" presStyleLbl="alignAcc1" presStyleIdx="1" presStyleCnt="3" custScaleY="147806">
        <dgm:presLayoutVars>
          <dgm:bulletEnabled val="1"/>
        </dgm:presLayoutVars>
      </dgm:prSet>
      <dgm:spPr/>
      <dgm:t>
        <a:bodyPr/>
        <a:lstStyle/>
        <a:p>
          <a:endParaRPr lang="en-US"/>
        </a:p>
      </dgm:t>
    </dgm:pt>
    <dgm:pt modelId="{1740A7FD-B5CA-49DF-9595-D4194F8A6ECE}" type="pres">
      <dgm:prSet presAssocID="{8109BAB8-D483-4C93-9F80-5A6919C2A64B}" presName="sp" presStyleCnt="0"/>
      <dgm:spPr/>
    </dgm:pt>
    <dgm:pt modelId="{185C4B06-3CD1-4B9B-9531-00FBF4749F91}" type="pres">
      <dgm:prSet presAssocID="{41D043FA-07A0-4FDE-89E9-1461B59B0A6B}" presName="composite" presStyleCnt="0"/>
      <dgm:spPr/>
    </dgm:pt>
    <dgm:pt modelId="{B171DDA6-009E-4D13-A25D-E37B8910A943}" type="pres">
      <dgm:prSet presAssocID="{41D043FA-07A0-4FDE-89E9-1461B59B0A6B}" presName="parentText" presStyleLbl="alignNode1" presStyleIdx="2" presStyleCnt="3" custScaleY="128136" custLinFactNeighborX="0" custLinFactNeighborY="-883">
        <dgm:presLayoutVars>
          <dgm:chMax val="1"/>
          <dgm:bulletEnabled val="1"/>
        </dgm:presLayoutVars>
      </dgm:prSet>
      <dgm:spPr/>
      <dgm:t>
        <a:bodyPr/>
        <a:lstStyle/>
        <a:p>
          <a:endParaRPr lang="en-US"/>
        </a:p>
      </dgm:t>
    </dgm:pt>
    <dgm:pt modelId="{9EFF9CAA-E3D1-451B-A6C0-4CCB70B0E5E5}" type="pres">
      <dgm:prSet presAssocID="{41D043FA-07A0-4FDE-89E9-1461B59B0A6B}" presName="descendantText" presStyleLbl="alignAcc1" presStyleIdx="2" presStyleCnt="3" custScaleY="135053" custLinFactNeighborY="-1379">
        <dgm:presLayoutVars>
          <dgm:bulletEnabled val="1"/>
        </dgm:presLayoutVars>
      </dgm:prSet>
      <dgm:spPr/>
      <dgm:t>
        <a:bodyPr/>
        <a:lstStyle/>
        <a:p>
          <a:endParaRPr lang="en-US"/>
        </a:p>
      </dgm:t>
    </dgm:pt>
  </dgm:ptLst>
  <dgm:cxnLst>
    <dgm:cxn modelId="{1E551200-C813-4808-A4B5-871477766BFB}" type="presOf" srcId="{61ED8857-99F7-472E-97B1-E99625B5916E}" destId="{F5444F3D-C4B2-43BD-8697-D0C669870CCF}" srcOrd="0" destOrd="0" presId="urn:microsoft.com/office/officeart/2005/8/layout/chevron2"/>
    <dgm:cxn modelId="{19462176-E5A9-47FC-8230-EAD2B56AB9FD}" srcId="{61ED8857-99F7-472E-97B1-E99625B5916E}" destId="{41D043FA-07A0-4FDE-89E9-1461B59B0A6B}" srcOrd="2" destOrd="0" parTransId="{B78CB25D-0FAD-44E6-AA68-CE229F373A90}" sibTransId="{E31BA7C0-A90D-444F-BC6E-6DF8CADF9AFF}"/>
    <dgm:cxn modelId="{4434E339-F20E-4B42-9FE8-EFF6B9271C58}" srcId="{58B30963-9FF1-4A01-99AC-3AC3854C5E82}" destId="{DE4BF225-CB73-4759-BF8B-3E574DC15C92}" srcOrd="3" destOrd="0" parTransId="{4BFB15E1-B347-407B-AF53-A5CE5CCFB9C5}" sibTransId="{F5E56A12-8ACE-4301-BFA3-ACF98B132208}"/>
    <dgm:cxn modelId="{025D50D8-000F-47F3-83F0-DC2B9E3547DD}" type="presOf" srcId="{BCE9A0EC-90A1-49CE-BA07-426693013907}" destId="{9EFF9CAA-E3D1-451B-A6C0-4CCB70B0E5E5}" srcOrd="0" destOrd="3" presId="urn:microsoft.com/office/officeart/2005/8/layout/chevron2"/>
    <dgm:cxn modelId="{5D7B5448-14D5-46BA-B659-225FE3C7B673}" type="presOf" srcId="{4A63A523-C5DB-42F7-B1D6-0BD0E16508C3}" destId="{9EFF9CAA-E3D1-451B-A6C0-4CCB70B0E5E5}" srcOrd="0" destOrd="2" presId="urn:microsoft.com/office/officeart/2005/8/layout/chevron2"/>
    <dgm:cxn modelId="{A289820E-8100-4F9A-BE3F-E13EA5C62CEE}" type="presOf" srcId="{AEB33A3E-9507-4D81-9E46-8993AA3AF648}" destId="{DB791204-DBEE-4F57-8E28-65169896B4C1}" srcOrd="0" destOrd="0" presId="urn:microsoft.com/office/officeart/2005/8/layout/chevron2"/>
    <dgm:cxn modelId="{35269850-D8D9-4DF2-80A7-5D8EC13CC21D}" srcId="{61ED8857-99F7-472E-97B1-E99625B5916E}" destId="{58B30963-9FF1-4A01-99AC-3AC3854C5E82}" srcOrd="0" destOrd="0" parTransId="{6FF09C01-99FA-42CE-9C7E-920B43481125}" sibTransId="{8F931BFE-03CC-4CD8-9D20-6B70D1379464}"/>
    <dgm:cxn modelId="{43D552BF-6841-48D2-8AB4-688B63DBF89D}" type="presOf" srcId="{DD87232C-5B34-464C-8DFC-EAAC6A7FACF7}" destId="{82897997-D423-457F-9A5B-59798BB68331}" srcOrd="0" destOrd="2" presId="urn:microsoft.com/office/officeart/2005/8/layout/chevron2"/>
    <dgm:cxn modelId="{0957CE18-B522-4E31-AF3E-EDBC03A70E51}" type="presOf" srcId="{9023AABD-4792-4649-BDBB-883EF9D29DC8}" destId="{82897997-D423-457F-9A5B-59798BB68331}" srcOrd="0" destOrd="4" presId="urn:microsoft.com/office/officeart/2005/8/layout/chevron2"/>
    <dgm:cxn modelId="{56F103CE-E0DD-4174-A84C-15745D4AAA96}" srcId="{58B30963-9FF1-4A01-99AC-3AC3854C5E82}" destId="{6D1FABBE-0506-43EF-BDB8-0BBFFD0DB25D}" srcOrd="2" destOrd="0" parTransId="{11AED2AF-6D07-4E2F-9E68-6C847891BF50}" sibTransId="{06B6BFDD-BD7C-4864-A01B-4C1E775F91E5}"/>
    <dgm:cxn modelId="{291033DC-6CB7-4763-9412-1DC76A6629EA}" type="presOf" srcId="{8D0591A1-3F50-449E-9904-C292D74298C0}" destId="{82897997-D423-457F-9A5B-59798BB68331}" srcOrd="0" destOrd="0" presId="urn:microsoft.com/office/officeart/2005/8/layout/chevron2"/>
    <dgm:cxn modelId="{EFDB14B6-03E9-4E28-90E9-9D987B750DFD}" type="presOf" srcId="{DE4BF225-CB73-4759-BF8B-3E574DC15C92}" destId="{DB791204-DBEE-4F57-8E28-65169896B4C1}" srcOrd="0" destOrd="3" presId="urn:microsoft.com/office/officeart/2005/8/layout/chevron2"/>
    <dgm:cxn modelId="{EE7D3ED1-71DA-4197-A402-C72927D78E95}" type="presOf" srcId="{03DCEC9D-AA5E-439B-958E-20EE0AC9E28B}" destId="{82897997-D423-457F-9A5B-59798BB68331}" srcOrd="0" destOrd="3" presId="urn:microsoft.com/office/officeart/2005/8/layout/chevron2"/>
    <dgm:cxn modelId="{182C4D51-3A69-4055-8E74-11EB5FD7220A}" srcId="{41D043FA-07A0-4FDE-89E9-1461B59B0A6B}" destId="{BCE9A0EC-90A1-49CE-BA07-426693013907}" srcOrd="3" destOrd="0" parTransId="{986B337C-025A-40C1-BA1E-E48B8C399B1B}" sibTransId="{A006BF68-4588-49BA-8CCE-1CA51ADC9B45}"/>
    <dgm:cxn modelId="{9F9C739E-FEFF-4062-B7BC-053112BEE061}" type="presOf" srcId="{41D043FA-07A0-4FDE-89E9-1461B59B0A6B}" destId="{B171DDA6-009E-4D13-A25D-E37B8910A943}" srcOrd="0" destOrd="0" presId="urn:microsoft.com/office/officeart/2005/8/layout/chevron2"/>
    <dgm:cxn modelId="{D4FE2C38-307C-4701-980C-D6E5A76405B1}" type="presOf" srcId="{58B30963-9FF1-4A01-99AC-3AC3854C5E82}" destId="{36826013-DFF4-430D-8FA6-39B452771C4A}" srcOrd="0" destOrd="0" presId="urn:microsoft.com/office/officeart/2005/8/layout/chevron2"/>
    <dgm:cxn modelId="{1708CEB1-398E-4061-BAE1-3EFF20A320FE}" type="presOf" srcId="{A992CCA0-EC00-4EBF-8B15-ECC66F750D0B}" destId="{DB791204-DBEE-4F57-8E28-65169896B4C1}" srcOrd="0" destOrd="1" presId="urn:microsoft.com/office/officeart/2005/8/layout/chevron2"/>
    <dgm:cxn modelId="{D2306EE2-896C-4A64-A366-643FE717D0FD}" type="presOf" srcId="{7070F801-4660-4FE4-95DE-A2E0A148FF6E}" destId="{9EFF9CAA-E3D1-451B-A6C0-4CCB70B0E5E5}" srcOrd="0" destOrd="0" presId="urn:microsoft.com/office/officeart/2005/8/layout/chevron2"/>
    <dgm:cxn modelId="{E6093DE1-5C1E-4678-8CB1-81EF4863A486}" srcId="{41D043FA-07A0-4FDE-89E9-1461B59B0A6B}" destId="{7070F801-4660-4FE4-95DE-A2E0A148FF6E}" srcOrd="0" destOrd="0" parTransId="{91F0EDEC-5206-4946-A0E2-11D400AE4D8C}" sibTransId="{28F34867-8BDC-4705-877D-91F9E494AF5F}"/>
    <dgm:cxn modelId="{8454B51C-497F-4C9E-92FD-8ED12FEFBD53}" type="presOf" srcId="{60E07B44-1493-4FAA-A374-EE3385F4EC6C}" destId="{BDE14890-80F5-4066-BD34-513ED9CD6F1C}" srcOrd="0" destOrd="0" presId="urn:microsoft.com/office/officeart/2005/8/layout/chevron2"/>
    <dgm:cxn modelId="{B8AB6722-17FD-4BD5-8644-8824221796FC}" srcId="{60E07B44-1493-4FAA-A374-EE3385F4EC6C}" destId="{9023AABD-4792-4649-BDBB-883EF9D29DC8}" srcOrd="4" destOrd="0" parTransId="{EBB7471A-2BD6-45A5-B889-163F3D55D35B}" sibTransId="{74851AF5-606B-4934-BB46-A5A17CFA3155}"/>
    <dgm:cxn modelId="{BDCFBFBE-5CF0-4B03-A8AA-CDB3B231FC4D}" type="presOf" srcId="{A8CF21DE-F12C-4009-BEE9-F3A633C5826D}" destId="{82897997-D423-457F-9A5B-59798BB68331}" srcOrd="0" destOrd="1" presId="urn:microsoft.com/office/officeart/2005/8/layout/chevron2"/>
    <dgm:cxn modelId="{460C90BF-F18A-4858-B161-03CBAE2073CE}" type="presOf" srcId="{82391A59-8B9D-45D7-B18F-7439F2A4AB42}" destId="{9EFF9CAA-E3D1-451B-A6C0-4CCB70B0E5E5}" srcOrd="0" destOrd="1" presId="urn:microsoft.com/office/officeart/2005/8/layout/chevron2"/>
    <dgm:cxn modelId="{EFFE585E-B0EB-4BA4-91E7-7094F39763B1}" srcId="{60E07B44-1493-4FAA-A374-EE3385F4EC6C}" destId="{03DCEC9D-AA5E-439B-958E-20EE0AC9E28B}" srcOrd="3" destOrd="0" parTransId="{8ADC8EA7-5D17-4266-9CFC-5A096FA92131}" sibTransId="{8C5A40EE-7A8E-4F2D-8DC4-1EF1AA7496E5}"/>
    <dgm:cxn modelId="{84708AB0-4543-4C52-B6B3-84F0808A3DAF}" srcId="{61ED8857-99F7-472E-97B1-E99625B5916E}" destId="{60E07B44-1493-4FAA-A374-EE3385F4EC6C}" srcOrd="1" destOrd="0" parTransId="{FCACC36D-44FF-4EE5-BCDE-2DD94951B5BE}" sibTransId="{8109BAB8-D483-4C93-9F80-5A6919C2A64B}"/>
    <dgm:cxn modelId="{785E469E-DE62-4DA9-8126-6A0D91FA64AD}" srcId="{60E07B44-1493-4FAA-A374-EE3385F4EC6C}" destId="{A8CF21DE-F12C-4009-BEE9-F3A633C5826D}" srcOrd="1" destOrd="0" parTransId="{F9EBA140-6B84-4FF7-AE33-5ADF8CA59E54}" sibTransId="{B22F1D62-9478-4E53-B3CB-BAF5157A897D}"/>
    <dgm:cxn modelId="{E62AAF45-98A0-49B9-97C2-DCEE1727870C}" srcId="{60E07B44-1493-4FAA-A374-EE3385F4EC6C}" destId="{DD87232C-5B34-464C-8DFC-EAAC6A7FACF7}" srcOrd="2" destOrd="0" parTransId="{30E566E5-44F7-4D49-9709-24F2DD84D8D2}" sibTransId="{D742F130-92E6-4267-AAE1-AAB5B837502A}"/>
    <dgm:cxn modelId="{6AC9663F-71FB-4E7F-BBDC-EB8C0EAC2127}" srcId="{41D043FA-07A0-4FDE-89E9-1461B59B0A6B}" destId="{4A63A523-C5DB-42F7-B1D6-0BD0E16508C3}" srcOrd="2" destOrd="0" parTransId="{2987AEB6-7BDD-4CE8-8B79-0EB5631F4961}" sibTransId="{6904FBB4-345A-4B28-926D-42DFDC621DE1}"/>
    <dgm:cxn modelId="{E12A1642-76BD-43FB-9AB7-8B26FCBC3178}" srcId="{60E07B44-1493-4FAA-A374-EE3385F4EC6C}" destId="{8D0591A1-3F50-449E-9904-C292D74298C0}" srcOrd="0" destOrd="0" parTransId="{69FCC6F1-C660-4229-8C72-510C239650EB}" sibTransId="{D7C6A973-BAEC-4789-88ED-C2D3C2399721}"/>
    <dgm:cxn modelId="{FC83B777-ECA5-4501-8592-6EEAA7ABECB1}" srcId="{41D043FA-07A0-4FDE-89E9-1461B59B0A6B}" destId="{82391A59-8B9D-45D7-B18F-7439F2A4AB42}" srcOrd="1" destOrd="0" parTransId="{43A14527-44F8-4ACC-9CE9-D75B7136AC53}" sibTransId="{906F6426-F8D0-49FD-9CFD-BB5CD7A20DBF}"/>
    <dgm:cxn modelId="{712AE8A6-46E6-405C-9195-84408941E273}" type="presOf" srcId="{6D1FABBE-0506-43EF-BDB8-0BBFFD0DB25D}" destId="{DB791204-DBEE-4F57-8E28-65169896B4C1}" srcOrd="0" destOrd="2" presId="urn:microsoft.com/office/officeart/2005/8/layout/chevron2"/>
    <dgm:cxn modelId="{005542F1-8C92-41F0-B432-B9260C701A25}" srcId="{58B30963-9FF1-4A01-99AC-3AC3854C5E82}" destId="{A992CCA0-EC00-4EBF-8B15-ECC66F750D0B}" srcOrd="1" destOrd="0" parTransId="{78ACFDEA-A7D8-484D-A715-975340996934}" sibTransId="{9A91812B-F9FC-4C4F-BB2A-AC17C3E64B75}"/>
    <dgm:cxn modelId="{4D322FF8-18CE-403D-9F3B-DDFD4415A15E}" srcId="{58B30963-9FF1-4A01-99AC-3AC3854C5E82}" destId="{AEB33A3E-9507-4D81-9E46-8993AA3AF648}" srcOrd="0" destOrd="0" parTransId="{947B5C0F-9F1E-43C4-B39E-1A2A81CCF1BB}" sibTransId="{7C36CFCD-D3BC-4EEB-8A85-9E7660AA7CF5}"/>
    <dgm:cxn modelId="{F2347C14-4166-4662-AB9E-9DB6749C7FB8}" type="presParOf" srcId="{F5444F3D-C4B2-43BD-8697-D0C669870CCF}" destId="{676B2C28-6C74-4CE7-BD93-9D11329D1BCD}" srcOrd="0" destOrd="0" presId="urn:microsoft.com/office/officeart/2005/8/layout/chevron2"/>
    <dgm:cxn modelId="{1B231A5D-88C7-4BCA-AD6E-6885816967B5}" type="presParOf" srcId="{676B2C28-6C74-4CE7-BD93-9D11329D1BCD}" destId="{36826013-DFF4-430D-8FA6-39B452771C4A}" srcOrd="0" destOrd="0" presId="urn:microsoft.com/office/officeart/2005/8/layout/chevron2"/>
    <dgm:cxn modelId="{D09B9378-080D-4B25-B733-89F3F1137ED8}" type="presParOf" srcId="{676B2C28-6C74-4CE7-BD93-9D11329D1BCD}" destId="{DB791204-DBEE-4F57-8E28-65169896B4C1}" srcOrd="1" destOrd="0" presId="urn:microsoft.com/office/officeart/2005/8/layout/chevron2"/>
    <dgm:cxn modelId="{02E2E9A3-5DF1-4825-AFA3-6D58597E0AAF}" type="presParOf" srcId="{F5444F3D-C4B2-43BD-8697-D0C669870CCF}" destId="{1FA7A208-808A-48B8-BDA3-0954A516E0FC}" srcOrd="1" destOrd="0" presId="urn:microsoft.com/office/officeart/2005/8/layout/chevron2"/>
    <dgm:cxn modelId="{57B2D4FF-E02C-4CB3-AD4D-9532435C8858}" type="presParOf" srcId="{F5444F3D-C4B2-43BD-8697-D0C669870CCF}" destId="{D1951348-7CEC-4546-A7F1-002BE40AAF44}" srcOrd="2" destOrd="0" presId="urn:microsoft.com/office/officeart/2005/8/layout/chevron2"/>
    <dgm:cxn modelId="{5451341E-8AD1-4054-ADEE-3751B37DC325}" type="presParOf" srcId="{D1951348-7CEC-4546-A7F1-002BE40AAF44}" destId="{BDE14890-80F5-4066-BD34-513ED9CD6F1C}" srcOrd="0" destOrd="0" presId="urn:microsoft.com/office/officeart/2005/8/layout/chevron2"/>
    <dgm:cxn modelId="{C3ECF6CD-AE2A-4ACD-AC50-34C3B467E7B7}" type="presParOf" srcId="{D1951348-7CEC-4546-A7F1-002BE40AAF44}" destId="{82897997-D423-457F-9A5B-59798BB68331}" srcOrd="1" destOrd="0" presId="urn:microsoft.com/office/officeart/2005/8/layout/chevron2"/>
    <dgm:cxn modelId="{2265AEA4-A542-4B95-84EB-836A4A082753}" type="presParOf" srcId="{F5444F3D-C4B2-43BD-8697-D0C669870CCF}" destId="{1740A7FD-B5CA-49DF-9595-D4194F8A6ECE}" srcOrd="3" destOrd="0" presId="urn:microsoft.com/office/officeart/2005/8/layout/chevron2"/>
    <dgm:cxn modelId="{DA16B28B-DC69-4214-8BEE-F5EFD4D8CAD1}" type="presParOf" srcId="{F5444F3D-C4B2-43BD-8697-D0C669870CCF}" destId="{185C4B06-3CD1-4B9B-9531-00FBF4749F91}" srcOrd="4" destOrd="0" presId="urn:microsoft.com/office/officeart/2005/8/layout/chevron2"/>
    <dgm:cxn modelId="{514C3957-8132-4B15-BD48-D4E1BFD303A5}" type="presParOf" srcId="{185C4B06-3CD1-4B9B-9531-00FBF4749F91}" destId="{B171DDA6-009E-4D13-A25D-E37B8910A943}" srcOrd="0" destOrd="0" presId="urn:microsoft.com/office/officeart/2005/8/layout/chevron2"/>
    <dgm:cxn modelId="{F19C9348-35C4-4476-9B04-5D8B5199C3C9}" type="presParOf" srcId="{185C4B06-3CD1-4B9B-9531-00FBF4749F91}" destId="{9EFF9CAA-E3D1-451B-A6C0-4CCB70B0E5E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ED8857-99F7-472E-97B1-E99625B5916E}" type="doc">
      <dgm:prSet loTypeId="urn:microsoft.com/office/officeart/2005/8/layout/chevron2" loCatId="list" qsTypeId="urn:microsoft.com/office/officeart/2005/8/quickstyle/simple1" qsCatId="simple" csTypeId="urn:microsoft.com/office/officeart/2005/8/colors/accent1_3" csCatId="accent1" phldr="1"/>
      <dgm:spPr/>
      <dgm:t>
        <a:bodyPr/>
        <a:lstStyle/>
        <a:p>
          <a:endParaRPr lang="en-US"/>
        </a:p>
      </dgm:t>
    </dgm:pt>
    <dgm:pt modelId="{AEB33A3E-9507-4D81-9E46-8993AA3AF648}">
      <dgm:prSet phldrT="[Text]" custT="1"/>
      <dgm:spPr>
        <a:solidFill>
          <a:schemeClr val="accent1">
            <a:lumMod val="20000"/>
            <a:lumOff val="80000"/>
            <a:alpha val="90000"/>
          </a:schemeClr>
        </a:solidFill>
        <a:ln>
          <a:noFill/>
        </a:ln>
      </dgm:spPr>
      <dgm:t>
        <a:bodyPr/>
        <a:lstStyle/>
        <a:p>
          <a:r>
            <a:rPr lang="en-US" sz="2200" dirty="0" smtClean="0"/>
            <a:t>Form Regional Broadband Stakeholder Groups (BSG) </a:t>
          </a:r>
          <a:endParaRPr lang="en-US" sz="2200" dirty="0"/>
        </a:p>
      </dgm:t>
    </dgm:pt>
    <dgm:pt modelId="{947B5C0F-9F1E-43C4-B39E-1A2A81CCF1BB}" type="parTrans" cxnId="{4D322FF8-18CE-403D-9F3B-DDFD4415A15E}">
      <dgm:prSet/>
      <dgm:spPr/>
      <dgm:t>
        <a:bodyPr/>
        <a:lstStyle/>
        <a:p>
          <a:endParaRPr lang="en-US"/>
        </a:p>
      </dgm:t>
    </dgm:pt>
    <dgm:pt modelId="{7C36CFCD-D3BC-4EEB-8A85-9E7660AA7CF5}" type="sibTrans" cxnId="{4D322FF8-18CE-403D-9F3B-DDFD4415A15E}">
      <dgm:prSet/>
      <dgm:spPr/>
      <dgm:t>
        <a:bodyPr/>
        <a:lstStyle/>
        <a:p>
          <a:endParaRPr lang="en-US"/>
        </a:p>
      </dgm:t>
    </dgm:pt>
    <dgm:pt modelId="{60E07B44-1493-4FAA-A374-EE3385F4EC6C}">
      <dgm:prSet phldrT="[Text]"/>
      <dgm:spPr/>
      <dgm:t>
        <a:bodyPr/>
        <a:lstStyle/>
        <a:p>
          <a:r>
            <a:rPr lang="en-US" dirty="0" smtClean="0"/>
            <a:t> </a:t>
          </a:r>
          <a:endParaRPr lang="en-US" dirty="0"/>
        </a:p>
      </dgm:t>
    </dgm:pt>
    <dgm:pt modelId="{FCACC36D-44FF-4EE5-BCDE-2DD94951B5BE}" type="parTrans" cxnId="{84708AB0-4543-4C52-B6B3-84F0808A3DAF}">
      <dgm:prSet/>
      <dgm:spPr/>
      <dgm:t>
        <a:bodyPr/>
        <a:lstStyle/>
        <a:p>
          <a:endParaRPr lang="en-US"/>
        </a:p>
      </dgm:t>
    </dgm:pt>
    <dgm:pt modelId="{8109BAB8-D483-4C93-9F80-5A6919C2A64B}" type="sibTrans" cxnId="{84708AB0-4543-4C52-B6B3-84F0808A3DAF}">
      <dgm:prSet/>
      <dgm:spPr/>
      <dgm:t>
        <a:bodyPr/>
        <a:lstStyle/>
        <a:p>
          <a:endParaRPr lang="en-US"/>
        </a:p>
      </dgm:t>
    </dgm:pt>
    <dgm:pt modelId="{8D0591A1-3F50-449E-9904-C292D74298C0}">
      <dgm:prSet phldrT="[Text]" custT="1"/>
      <dgm:spPr>
        <a:solidFill>
          <a:schemeClr val="accent1">
            <a:lumMod val="40000"/>
            <a:lumOff val="60000"/>
            <a:alpha val="90000"/>
          </a:schemeClr>
        </a:solidFill>
        <a:ln>
          <a:noFill/>
        </a:ln>
      </dgm:spPr>
      <dgm:t>
        <a:bodyPr/>
        <a:lstStyle/>
        <a:p>
          <a:r>
            <a:rPr lang="en-US" sz="2200" dirty="0" smtClean="0"/>
            <a:t>Conduct meetings and provide staff support to BSGs</a:t>
          </a:r>
          <a:endParaRPr lang="en-US" sz="2200" dirty="0"/>
        </a:p>
      </dgm:t>
    </dgm:pt>
    <dgm:pt modelId="{69FCC6F1-C660-4229-8C72-510C239650EB}" type="parTrans" cxnId="{E12A1642-76BD-43FB-9AB7-8B26FCBC3178}">
      <dgm:prSet/>
      <dgm:spPr/>
      <dgm:t>
        <a:bodyPr/>
        <a:lstStyle/>
        <a:p>
          <a:endParaRPr lang="en-US"/>
        </a:p>
      </dgm:t>
    </dgm:pt>
    <dgm:pt modelId="{D7C6A973-BAEC-4789-88ED-C2D3C2399721}" type="sibTrans" cxnId="{E12A1642-76BD-43FB-9AB7-8B26FCBC3178}">
      <dgm:prSet/>
      <dgm:spPr/>
      <dgm:t>
        <a:bodyPr/>
        <a:lstStyle/>
        <a:p>
          <a:endParaRPr lang="en-US"/>
        </a:p>
      </dgm:t>
    </dgm:pt>
    <dgm:pt modelId="{41D043FA-07A0-4FDE-89E9-1461B59B0A6B}">
      <dgm:prSet phldrT="[Text]"/>
      <dgm:spPr/>
      <dgm:t>
        <a:bodyPr/>
        <a:lstStyle/>
        <a:p>
          <a:r>
            <a:rPr lang="en-US" dirty="0" smtClean="0"/>
            <a:t> </a:t>
          </a:r>
          <a:endParaRPr lang="en-US" dirty="0"/>
        </a:p>
      </dgm:t>
    </dgm:pt>
    <dgm:pt modelId="{B78CB25D-0FAD-44E6-AA68-CE229F373A90}" type="parTrans" cxnId="{19462176-E5A9-47FC-8230-EAD2B56AB9FD}">
      <dgm:prSet/>
      <dgm:spPr/>
      <dgm:t>
        <a:bodyPr/>
        <a:lstStyle/>
        <a:p>
          <a:endParaRPr lang="en-US"/>
        </a:p>
      </dgm:t>
    </dgm:pt>
    <dgm:pt modelId="{E31BA7C0-A90D-444F-BC6E-6DF8CADF9AFF}" type="sibTrans" cxnId="{19462176-E5A9-47FC-8230-EAD2B56AB9FD}">
      <dgm:prSet/>
      <dgm:spPr/>
      <dgm:t>
        <a:bodyPr/>
        <a:lstStyle/>
        <a:p>
          <a:endParaRPr lang="en-US"/>
        </a:p>
      </dgm:t>
    </dgm:pt>
    <dgm:pt modelId="{7070F801-4660-4FE4-95DE-A2E0A148FF6E}">
      <dgm:prSet phldrT="[Text]" custT="1"/>
      <dgm:spPr>
        <a:solidFill>
          <a:schemeClr val="accent1">
            <a:lumMod val="20000"/>
            <a:lumOff val="80000"/>
            <a:alpha val="90000"/>
          </a:schemeClr>
        </a:solidFill>
        <a:ln>
          <a:noFill/>
        </a:ln>
      </dgm:spPr>
      <dgm:t>
        <a:bodyPr/>
        <a:lstStyle/>
        <a:p>
          <a:r>
            <a:rPr lang="en-US" sz="2200" dirty="0" smtClean="0"/>
            <a:t>Conduct Regional Broadband Public Forums</a:t>
          </a:r>
          <a:endParaRPr lang="en-US" sz="2200" dirty="0"/>
        </a:p>
      </dgm:t>
    </dgm:pt>
    <dgm:pt modelId="{91F0EDEC-5206-4946-A0E2-11D400AE4D8C}" type="parTrans" cxnId="{E6093DE1-5C1E-4678-8CB1-81EF4863A486}">
      <dgm:prSet/>
      <dgm:spPr/>
      <dgm:t>
        <a:bodyPr/>
        <a:lstStyle/>
        <a:p>
          <a:endParaRPr lang="en-US"/>
        </a:p>
      </dgm:t>
    </dgm:pt>
    <dgm:pt modelId="{28F34867-8BDC-4705-877D-91F9E494AF5F}" type="sibTrans" cxnId="{E6093DE1-5C1E-4678-8CB1-81EF4863A486}">
      <dgm:prSet/>
      <dgm:spPr/>
      <dgm:t>
        <a:bodyPr/>
        <a:lstStyle/>
        <a:p>
          <a:endParaRPr lang="en-US"/>
        </a:p>
      </dgm:t>
    </dgm:pt>
    <dgm:pt modelId="{58B30963-9FF1-4A01-99AC-3AC3854C5E82}">
      <dgm:prSet phldrT="[Text]"/>
      <dgm:spPr/>
      <dgm:t>
        <a:bodyPr/>
        <a:lstStyle/>
        <a:p>
          <a:r>
            <a:rPr lang="en-US" dirty="0" smtClean="0"/>
            <a:t> </a:t>
          </a:r>
          <a:endParaRPr lang="en-US" dirty="0"/>
        </a:p>
      </dgm:t>
    </dgm:pt>
    <dgm:pt modelId="{8F931BFE-03CC-4CD8-9D20-6B70D1379464}" type="sibTrans" cxnId="{35269850-D8D9-4DF2-80A7-5D8EC13CC21D}">
      <dgm:prSet/>
      <dgm:spPr/>
      <dgm:t>
        <a:bodyPr/>
        <a:lstStyle/>
        <a:p>
          <a:endParaRPr lang="en-US"/>
        </a:p>
      </dgm:t>
    </dgm:pt>
    <dgm:pt modelId="{6FF09C01-99FA-42CE-9C7E-920B43481125}" type="parTrans" cxnId="{35269850-D8D9-4DF2-80A7-5D8EC13CC21D}">
      <dgm:prSet/>
      <dgm:spPr/>
      <dgm:t>
        <a:bodyPr/>
        <a:lstStyle/>
        <a:p>
          <a:endParaRPr lang="en-US"/>
        </a:p>
      </dgm:t>
    </dgm:pt>
    <dgm:pt modelId="{65149798-8525-4AA8-BDFC-5790FCF4B253}">
      <dgm:prSet/>
      <dgm:spPr/>
      <dgm:t>
        <a:bodyPr/>
        <a:lstStyle/>
        <a:p>
          <a:endParaRPr lang="en-US"/>
        </a:p>
      </dgm:t>
    </dgm:pt>
    <dgm:pt modelId="{31C8AD48-4946-476F-B249-0DAFE5D9761C}" type="parTrans" cxnId="{813DA86B-CDE2-416E-8808-E9261F2FF2A8}">
      <dgm:prSet/>
      <dgm:spPr/>
      <dgm:t>
        <a:bodyPr/>
        <a:lstStyle/>
        <a:p>
          <a:endParaRPr lang="en-US"/>
        </a:p>
      </dgm:t>
    </dgm:pt>
    <dgm:pt modelId="{B5693424-213C-430C-A66D-CA415223E3B0}" type="sibTrans" cxnId="{813DA86B-CDE2-416E-8808-E9261F2FF2A8}">
      <dgm:prSet/>
      <dgm:spPr/>
      <dgm:t>
        <a:bodyPr/>
        <a:lstStyle/>
        <a:p>
          <a:endParaRPr lang="en-US"/>
        </a:p>
      </dgm:t>
    </dgm:pt>
    <dgm:pt modelId="{B52A6FC0-9953-4965-AD3B-167221E75455}">
      <dgm:prSet custT="1"/>
      <dgm:spPr>
        <a:solidFill>
          <a:schemeClr val="accent1">
            <a:lumMod val="40000"/>
            <a:lumOff val="60000"/>
            <a:alpha val="90000"/>
          </a:schemeClr>
        </a:solidFill>
        <a:ln>
          <a:noFill/>
        </a:ln>
      </dgm:spPr>
      <dgm:t>
        <a:bodyPr/>
        <a:lstStyle/>
        <a:p>
          <a:r>
            <a:rPr lang="en-US" sz="2200" dirty="0" smtClean="0"/>
            <a:t>Coordinate/integrate other NHBMPP activities</a:t>
          </a:r>
          <a:endParaRPr lang="en-US" sz="2200" dirty="0"/>
        </a:p>
      </dgm:t>
    </dgm:pt>
    <dgm:pt modelId="{4AC13900-0C6E-40BD-BD8F-B737F4A684A8}" type="parTrans" cxnId="{6E936315-B672-4AF9-B7A8-75D71706A407}">
      <dgm:prSet/>
      <dgm:spPr/>
      <dgm:t>
        <a:bodyPr/>
        <a:lstStyle/>
        <a:p>
          <a:endParaRPr lang="en-US"/>
        </a:p>
      </dgm:t>
    </dgm:pt>
    <dgm:pt modelId="{0E6ECC3D-3E75-4439-B0EC-9BA57E020376}" type="sibTrans" cxnId="{6E936315-B672-4AF9-B7A8-75D71706A407}">
      <dgm:prSet/>
      <dgm:spPr/>
      <dgm:t>
        <a:bodyPr/>
        <a:lstStyle/>
        <a:p>
          <a:endParaRPr lang="en-US"/>
        </a:p>
      </dgm:t>
    </dgm:pt>
    <dgm:pt modelId="{B16DD9D4-84C1-49D9-9671-64E6C6D5E526}">
      <dgm:prSet/>
      <dgm:spPr/>
      <dgm:t>
        <a:bodyPr/>
        <a:lstStyle/>
        <a:p>
          <a:endParaRPr lang="en-US"/>
        </a:p>
      </dgm:t>
    </dgm:pt>
    <dgm:pt modelId="{0EE31682-F9DC-4CD9-818A-EE1A30633D6C}" type="parTrans" cxnId="{EE53F086-00E7-463C-B52B-0095EAA61A38}">
      <dgm:prSet/>
      <dgm:spPr/>
      <dgm:t>
        <a:bodyPr/>
        <a:lstStyle/>
        <a:p>
          <a:endParaRPr lang="en-US"/>
        </a:p>
      </dgm:t>
    </dgm:pt>
    <dgm:pt modelId="{E70339FA-7D7A-403D-BFDB-34322BAD523D}" type="sibTrans" cxnId="{EE53F086-00E7-463C-B52B-0095EAA61A38}">
      <dgm:prSet/>
      <dgm:spPr/>
      <dgm:t>
        <a:bodyPr/>
        <a:lstStyle/>
        <a:p>
          <a:endParaRPr lang="en-US"/>
        </a:p>
      </dgm:t>
    </dgm:pt>
    <dgm:pt modelId="{15D0E966-0F53-4271-9288-8F16B321C40D}">
      <dgm:prSet custT="1"/>
      <dgm:spPr>
        <a:solidFill>
          <a:schemeClr val="accent1">
            <a:lumMod val="20000"/>
            <a:lumOff val="80000"/>
            <a:alpha val="90000"/>
          </a:schemeClr>
        </a:solidFill>
        <a:ln>
          <a:noFill/>
        </a:ln>
      </dgm:spPr>
      <dgm:t>
        <a:bodyPr/>
        <a:lstStyle/>
        <a:p>
          <a:r>
            <a:rPr lang="en-US" sz="2200" dirty="0" smtClean="0"/>
            <a:t>Develop Regional Broadband Planning Documents</a:t>
          </a:r>
          <a:endParaRPr lang="en-US" sz="2200" dirty="0"/>
        </a:p>
      </dgm:t>
    </dgm:pt>
    <dgm:pt modelId="{E082E4B0-5BCC-4B73-9A99-E9F2EC0B4AA2}" type="parTrans" cxnId="{E752DB9B-D50D-4185-8652-DCDC7685393B}">
      <dgm:prSet/>
      <dgm:spPr/>
      <dgm:t>
        <a:bodyPr/>
        <a:lstStyle/>
        <a:p>
          <a:endParaRPr lang="en-US"/>
        </a:p>
      </dgm:t>
    </dgm:pt>
    <dgm:pt modelId="{71FB597C-707A-43CC-B4E4-38BAC8875099}" type="sibTrans" cxnId="{E752DB9B-D50D-4185-8652-DCDC7685393B}">
      <dgm:prSet/>
      <dgm:spPr/>
      <dgm:t>
        <a:bodyPr/>
        <a:lstStyle/>
        <a:p>
          <a:endParaRPr lang="en-US"/>
        </a:p>
      </dgm:t>
    </dgm:pt>
    <dgm:pt modelId="{F5444F3D-C4B2-43BD-8697-D0C669870CCF}" type="pres">
      <dgm:prSet presAssocID="{61ED8857-99F7-472E-97B1-E99625B5916E}" presName="linearFlow" presStyleCnt="0">
        <dgm:presLayoutVars>
          <dgm:dir/>
          <dgm:animLvl val="lvl"/>
          <dgm:resizeHandles val="exact"/>
        </dgm:presLayoutVars>
      </dgm:prSet>
      <dgm:spPr/>
      <dgm:t>
        <a:bodyPr/>
        <a:lstStyle/>
        <a:p>
          <a:endParaRPr lang="en-US"/>
        </a:p>
      </dgm:t>
    </dgm:pt>
    <dgm:pt modelId="{676B2C28-6C74-4CE7-BD93-9D11329D1BCD}" type="pres">
      <dgm:prSet presAssocID="{58B30963-9FF1-4A01-99AC-3AC3854C5E82}" presName="composite" presStyleCnt="0"/>
      <dgm:spPr/>
    </dgm:pt>
    <dgm:pt modelId="{36826013-DFF4-430D-8FA6-39B452771C4A}" type="pres">
      <dgm:prSet presAssocID="{58B30963-9FF1-4A01-99AC-3AC3854C5E82}" presName="parentText" presStyleLbl="alignNode1" presStyleIdx="0" presStyleCnt="5">
        <dgm:presLayoutVars>
          <dgm:chMax val="1"/>
          <dgm:bulletEnabled val="1"/>
        </dgm:presLayoutVars>
      </dgm:prSet>
      <dgm:spPr/>
      <dgm:t>
        <a:bodyPr/>
        <a:lstStyle/>
        <a:p>
          <a:endParaRPr lang="en-US"/>
        </a:p>
      </dgm:t>
    </dgm:pt>
    <dgm:pt modelId="{DB791204-DBEE-4F57-8E28-65169896B4C1}" type="pres">
      <dgm:prSet presAssocID="{58B30963-9FF1-4A01-99AC-3AC3854C5E82}" presName="descendantText" presStyleLbl="alignAcc1" presStyleIdx="0" presStyleCnt="5">
        <dgm:presLayoutVars>
          <dgm:bulletEnabled val="1"/>
        </dgm:presLayoutVars>
      </dgm:prSet>
      <dgm:spPr/>
      <dgm:t>
        <a:bodyPr/>
        <a:lstStyle/>
        <a:p>
          <a:endParaRPr lang="en-US"/>
        </a:p>
      </dgm:t>
    </dgm:pt>
    <dgm:pt modelId="{1FA7A208-808A-48B8-BDA3-0954A516E0FC}" type="pres">
      <dgm:prSet presAssocID="{8F931BFE-03CC-4CD8-9D20-6B70D1379464}" presName="sp" presStyleCnt="0"/>
      <dgm:spPr/>
    </dgm:pt>
    <dgm:pt modelId="{D1951348-7CEC-4546-A7F1-002BE40AAF44}" type="pres">
      <dgm:prSet presAssocID="{60E07B44-1493-4FAA-A374-EE3385F4EC6C}" presName="composite" presStyleCnt="0"/>
      <dgm:spPr/>
    </dgm:pt>
    <dgm:pt modelId="{BDE14890-80F5-4066-BD34-513ED9CD6F1C}" type="pres">
      <dgm:prSet presAssocID="{60E07B44-1493-4FAA-A374-EE3385F4EC6C}" presName="parentText" presStyleLbl="alignNode1" presStyleIdx="1" presStyleCnt="5">
        <dgm:presLayoutVars>
          <dgm:chMax val="1"/>
          <dgm:bulletEnabled val="1"/>
        </dgm:presLayoutVars>
      </dgm:prSet>
      <dgm:spPr/>
      <dgm:t>
        <a:bodyPr/>
        <a:lstStyle/>
        <a:p>
          <a:endParaRPr lang="en-US"/>
        </a:p>
      </dgm:t>
    </dgm:pt>
    <dgm:pt modelId="{82897997-D423-457F-9A5B-59798BB68331}" type="pres">
      <dgm:prSet presAssocID="{60E07B44-1493-4FAA-A374-EE3385F4EC6C}" presName="descendantText" presStyleLbl="alignAcc1" presStyleIdx="1" presStyleCnt="5">
        <dgm:presLayoutVars>
          <dgm:bulletEnabled val="1"/>
        </dgm:presLayoutVars>
      </dgm:prSet>
      <dgm:spPr/>
      <dgm:t>
        <a:bodyPr/>
        <a:lstStyle/>
        <a:p>
          <a:endParaRPr lang="en-US"/>
        </a:p>
      </dgm:t>
    </dgm:pt>
    <dgm:pt modelId="{1740A7FD-B5CA-49DF-9595-D4194F8A6ECE}" type="pres">
      <dgm:prSet presAssocID="{8109BAB8-D483-4C93-9F80-5A6919C2A64B}" presName="sp" presStyleCnt="0"/>
      <dgm:spPr/>
    </dgm:pt>
    <dgm:pt modelId="{185C4B06-3CD1-4B9B-9531-00FBF4749F91}" type="pres">
      <dgm:prSet presAssocID="{41D043FA-07A0-4FDE-89E9-1461B59B0A6B}" presName="composite" presStyleCnt="0"/>
      <dgm:spPr/>
    </dgm:pt>
    <dgm:pt modelId="{B171DDA6-009E-4D13-A25D-E37B8910A943}" type="pres">
      <dgm:prSet presAssocID="{41D043FA-07A0-4FDE-89E9-1461B59B0A6B}" presName="parentText" presStyleLbl="alignNode1" presStyleIdx="2" presStyleCnt="5" custLinFactNeighborX="0" custLinFactNeighborY="-883">
        <dgm:presLayoutVars>
          <dgm:chMax val="1"/>
          <dgm:bulletEnabled val="1"/>
        </dgm:presLayoutVars>
      </dgm:prSet>
      <dgm:spPr/>
      <dgm:t>
        <a:bodyPr/>
        <a:lstStyle/>
        <a:p>
          <a:endParaRPr lang="en-US"/>
        </a:p>
      </dgm:t>
    </dgm:pt>
    <dgm:pt modelId="{9EFF9CAA-E3D1-451B-A6C0-4CCB70B0E5E5}" type="pres">
      <dgm:prSet presAssocID="{41D043FA-07A0-4FDE-89E9-1461B59B0A6B}" presName="descendantText" presStyleLbl="alignAcc1" presStyleIdx="2" presStyleCnt="5">
        <dgm:presLayoutVars>
          <dgm:bulletEnabled val="1"/>
        </dgm:presLayoutVars>
      </dgm:prSet>
      <dgm:spPr/>
      <dgm:t>
        <a:bodyPr/>
        <a:lstStyle/>
        <a:p>
          <a:endParaRPr lang="en-US"/>
        </a:p>
      </dgm:t>
    </dgm:pt>
    <dgm:pt modelId="{1C1DC858-049A-40CE-ACF8-7963859F7130}" type="pres">
      <dgm:prSet presAssocID="{E31BA7C0-A90D-444F-BC6E-6DF8CADF9AFF}" presName="sp" presStyleCnt="0"/>
      <dgm:spPr/>
    </dgm:pt>
    <dgm:pt modelId="{E30E1FF8-A7A5-459F-994C-294AA6B97C97}" type="pres">
      <dgm:prSet presAssocID="{65149798-8525-4AA8-BDFC-5790FCF4B253}" presName="composite" presStyleCnt="0"/>
      <dgm:spPr/>
    </dgm:pt>
    <dgm:pt modelId="{E6AB91D6-A445-4DDD-A032-6A94CD86E311}" type="pres">
      <dgm:prSet presAssocID="{65149798-8525-4AA8-BDFC-5790FCF4B253}" presName="parentText" presStyleLbl="alignNode1" presStyleIdx="3" presStyleCnt="5">
        <dgm:presLayoutVars>
          <dgm:chMax val="1"/>
          <dgm:bulletEnabled val="1"/>
        </dgm:presLayoutVars>
      </dgm:prSet>
      <dgm:spPr/>
      <dgm:t>
        <a:bodyPr/>
        <a:lstStyle/>
        <a:p>
          <a:endParaRPr lang="en-US"/>
        </a:p>
      </dgm:t>
    </dgm:pt>
    <dgm:pt modelId="{457B519B-BE38-405C-A11A-1FC7CAE5B568}" type="pres">
      <dgm:prSet presAssocID="{65149798-8525-4AA8-BDFC-5790FCF4B253}" presName="descendantText" presStyleLbl="alignAcc1" presStyleIdx="3" presStyleCnt="5">
        <dgm:presLayoutVars>
          <dgm:bulletEnabled val="1"/>
        </dgm:presLayoutVars>
      </dgm:prSet>
      <dgm:spPr/>
      <dgm:t>
        <a:bodyPr/>
        <a:lstStyle/>
        <a:p>
          <a:endParaRPr lang="en-US"/>
        </a:p>
      </dgm:t>
    </dgm:pt>
    <dgm:pt modelId="{137852D1-8CB1-4112-B793-D9E8DC3DDAC1}" type="pres">
      <dgm:prSet presAssocID="{B5693424-213C-430C-A66D-CA415223E3B0}" presName="sp" presStyleCnt="0"/>
      <dgm:spPr/>
    </dgm:pt>
    <dgm:pt modelId="{2E936FB8-CB28-47AA-8C82-486A4BF6448F}" type="pres">
      <dgm:prSet presAssocID="{B16DD9D4-84C1-49D9-9671-64E6C6D5E526}" presName="composite" presStyleCnt="0"/>
      <dgm:spPr/>
    </dgm:pt>
    <dgm:pt modelId="{2C654AEE-6693-4E80-B190-1D850274D809}" type="pres">
      <dgm:prSet presAssocID="{B16DD9D4-84C1-49D9-9671-64E6C6D5E526}" presName="parentText" presStyleLbl="alignNode1" presStyleIdx="4" presStyleCnt="5">
        <dgm:presLayoutVars>
          <dgm:chMax val="1"/>
          <dgm:bulletEnabled val="1"/>
        </dgm:presLayoutVars>
      </dgm:prSet>
      <dgm:spPr/>
      <dgm:t>
        <a:bodyPr/>
        <a:lstStyle/>
        <a:p>
          <a:endParaRPr lang="en-US"/>
        </a:p>
      </dgm:t>
    </dgm:pt>
    <dgm:pt modelId="{1B1D565E-EEA2-4D05-928C-CAECD037E2BE}" type="pres">
      <dgm:prSet presAssocID="{B16DD9D4-84C1-49D9-9671-64E6C6D5E526}" presName="descendantText" presStyleLbl="alignAcc1" presStyleIdx="4" presStyleCnt="5">
        <dgm:presLayoutVars>
          <dgm:bulletEnabled val="1"/>
        </dgm:presLayoutVars>
      </dgm:prSet>
      <dgm:spPr/>
      <dgm:t>
        <a:bodyPr/>
        <a:lstStyle/>
        <a:p>
          <a:endParaRPr lang="en-US"/>
        </a:p>
      </dgm:t>
    </dgm:pt>
  </dgm:ptLst>
  <dgm:cxnLst>
    <dgm:cxn modelId="{E752DB9B-D50D-4185-8652-DCDC7685393B}" srcId="{B16DD9D4-84C1-49D9-9671-64E6C6D5E526}" destId="{15D0E966-0F53-4271-9288-8F16B321C40D}" srcOrd="0" destOrd="0" parTransId="{E082E4B0-5BCC-4B73-9A99-E9F2EC0B4AA2}" sibTransId="{71FB597C-707A-43CC-B4E4-38BAC8875099}"/>
    <dgm:cxn modelId="{19462176-E5A9-47FC-8230-EAD2B56AB9FD}" srcId="{61ED8857-99F7-472E-97B1-E99625B5916E}" destId="{41D043FA-07A0-4FDE-89E9-1461B59B0A6B}" srcOrd="2" destOrd="0" parTransId="{B78CB25D-0FAD-44E6-AA68-CE229F373A90}" sibTransId="{E31BA7C0-A90D-444F-BC6E-6DF8CADF9AFF}"/>
    <dgm:cxn modelId="{6E936315-B672-4AF9-B7A8-75D71706A407}" srcId="{65149798-8525-4AA8-BDFC-5790FCF4B253}" destId="{B52A6FC0-9953-4965-AD3B-167221E75455}" srcOrd="0" destOrd="0" parTransId="{4AC13900-0C6E-40BD-BD8F-B737F4A684A8}" sibTransId="{0E6ECC3D-3E75-4439-B0EC-9BA57E020376}"/>
    <dgm:cxn modelId="{D029EDAD-11FD-4E81-9BEF-3F5CC6D1BB26}" type="presOf" srcId="{AEB33A3E-9507-4D81-9E46-8993AA3AF648}" destId="{DB791204-DBEE-4F57-8E28-65169896B4C1}" srcOrd="0" destOrd="0" presId="urn:microsoft.com/office/officeart/2005/8/layout/chevron2"/>
    <dgm:cxn modelId="{1426D58C-E75D-4606-8A89-093DC77F5BE3}" type="presOf" srcId="{60E07B44-1493-4FAA-A374-EE3385F4EC6C}" destId="{BDE14890-80F5-4066-BD34-513ED9CD6F1C}" srcOrd="0" destOrd="0" presId="urn:microsoft.com/office/officeart/2005/8/layout/chevron2"/>
    <dgm:cxn modelId="{55C8ED94-C4D2-4834-B8D4-2E8357992071}" type="presOf" srcId="{7070F801-4660-4FE4-95DE-A2E0A148FF6E}" destId="{9EFF9CAA-E3D1-451B-A6C0-4CCB70B0E5E5}" srcOrd="0" destOrd="0" presId="urn:microsoft.com/office/officeart/2005/8/layout/chevron2"/>
    <dgm:cxn modelId="{ADD78E81-9DAC-4E58-A0B5-B7B08F1F59D3}" type="presOf" srcId="{15D0E966-0F53-4271-9288-8F16B321C40D}" destId="{1B1D565E-EEA2-4D05-928C-CAECD037E2BE}" srcOrd="0" destOrd="0" presId="urn:microsoft.com/office/officeart/2005/8/layout/chevron2"/>
    <dgm:cxn modelId="{B42B5EDB-0A8A-42E4-A817-E866B2FCD52E}" type="presOf" srcId="{58B30963-9FF1-4A01-99AC-3AC3854C5E82}" destId="{36826013-DFF4-430D-8FA6-39B452771C4A}" srcOrd="0" destOrd="0" presId="urn:microsoft.com/office/officeart/2005/8/layout/chevron2"/>
    <dgm:cxn modelId="{813DA86B-CDE2-416E-8808-E9261F2FF2A8}" srcId="{61ED8857-99F7-472E-97B1-E99625B5916E}" destId="{65149798-8525-4AA8-BDFC-5790FCF4B253}" srcOrd="3" destOrd="0" parTransId="{31C8AD48-4946-476F-B249-0DAFE5D9761C}" sibTransId="{B5693424-213C-430C-A66D-CA415223E3B0}"/>
    <dgm:cxn modelId="{D7013D5C-0ECB-4051-9D60-68DC87932A37}" type="presOf" srcId="{61ED8857-99F7-472E-97B1-E99625B5916E}" destId="{F5444F3D-C4B2-43BD-8697-D0C669870CCF}" srcOrd="0" destOrd="0" presId="urn:microsoft.com/office/officeart/2005/8/layout/chevron2"/>
    <dgm:cxn modelId="{EE53F086-00E7-463C-B52B-0095EAA61A38}" srcId="{61ED8857-99F7-472E-97B1-E99625B5916E}" destId="{B16DD9D4-84C1-49D9-9671-64E6C6D5E526}" srcOrd="4" destOrd="0" parTransId="{0EE31682-F9DC-4CD9-818A-EE1A30633D6C}" sibTransId="{E70339FA-7D7A-403D-BFDB-34322BAD523D}"/>
    <dgm:cxn modelId="{99F183EF-DDEE-415C-8F66-2A6D40A584B1}" type="presOf" srcId="{41D043FA-07A0-4FDE-89E9-1461B59B0A6B}" destId="{B171DDA6-009E-4D13-A25D-E37B8910A943}" srcOrd="0" destOrd="0" presId="urn:microsoft.com/office/officeart/2005/8/layout/chevron2"/>
    <dgm:cxn modelId="{E6093DE1-5C1E-4678-8CB1-81EF4863A486}" srcId="{41D043FA-07A0-4FDE-89E9-1461B59B0A6B}" destId="{7070F801-4660-4FE4-95DE-A2E0A148FF6E}" srcOrd="0" destOrd="0" parTransId="{91F0EDEC-5206-4946-A0E2-11D400AE4D8C}" sibTransId="{28F34867-8BDC-4705-877D-91F9E494AF5F}"/>
    <dgm:cxn modelId="{35269850-D8D9-4DF2-80A7-5D8EC13CC21D}" srcId="{61ED8857-99F7-472E-97B1-E99625B5916E}" destId="{58B30963-9FF1-4A01-99AC-3AC3854C5E82}" srcOrd="0" destOrd="0" parTransId="{6FF09C01-99FA-42CE-9C7E-920B43481125}" sibTransId="{8F931BFE-03CC-4CD8-9D20-6B70D1379464}"/>
    <dgm:cxn modelId="{84708AB0-4543-4C52-B6B3-84F0808A3DAF}" srcId="{61ED8857-99F7-472E-97B1-E99625B5916E}" destId="{60E07B44-1493-4FAA-A374-EE3385F4EC6C}" srcOrd="1" destOrd="0" parTransId="{FCACC36D-44FF-4EE5-BCDE-2DD94951B5BE}" sibTransId="{8109BAB8-D483-4C93-9F80-5A6919C2A64B}"/>
    <dgm:cxn modelId="{AE38D749-9696-499E-8FCC-1A5FBA3CFD86}" type="presOf" srcId="{65149798-8525-4AA8-BDFC-5790FCF4B253}" destId="{E6AB91D6-A445-4DDD-A032-6A94CD86E311}" srcOrd="0" destOrd="0" presId="urn:microsoft.com/office/officeart/2005/8/layout/chevron2"/>
    <dgm:cxn modelId="{E12A1642-76BD-43FB-9AB7-8B26FCBC3178}" srcId="{60E07B44-1493-4FAA-A374-EE3385F4EC6C}" destId="{8D0591A1-3F50-449E-9904-C292D74298C0}" srcOrd="0" destOrd="0" parTransId="{69FCC6F1-C660-4229-8C72-510C239650EB}" sibTransId="{D7C6A973-BAEC-4789-88ED-C2D3C2399721}"/>
    <dgm:cxn modelId="{80B5C1C9-29C1-4026-B52C-FC932195C9F0}" type="presOf" srcId="{8D0591A1-3F50-449E-9904-C292D74298C0}" destId="{82897997-D423-457F-9A5B-59798BB68331}" srcOrd="0" destOrd="0" presId="urn:microsoft.com/office/officeart/2005/8/layout/chevron2"/>
    <dgm:cxn modelId="{FDF0913B-D37F-4A18-BB62-0CCD2BCBFA72}" type="presOf" srcId="{B52A6FC0-9953-4965-AD3B-167221E75455}" destId="{457B519B-BE38-405C-A11A-1FC7CAE5B568}" srcOrd="0" destOrd="0" presId="urn:microsoft.com/office/officeart/2005/8/layout/chevron2"/>
    <dgm:cxn modelId="{4D322FF8-18CE-403D-9F3B-DDFD4415A15E}" srcId="{58B30963-9FF1-4A01-99AC-3AC3854C5E82}" destId="{AEB33A3E-9507-4D81-9E46-8993AA3AF648}" srcOrd="0" destOrd="0" parTransId="{947B5C0F-9F1E-43C4-B39E-1A2A81CCF1BB}" sibTransId="{7C36CFCD-D3BC-4EEB-8A85-9E7660AA7CF5}"/>
    <dgm:cxn modelId="{E2F3F7D3-CF90-42B6-8620-18189686999D}" type="presOf" srcId="{B16DD9D4-84C1-49D9-9671-64E6C6D5E526}" destId="{2C654AEE-6693-4E80-B190-1D850274D809}" srcOrd="0" destOrd="0" presId="urn:microsoft.com/office/officeart/2005/8/layout/chevron2"/>
    <dgm:cxn modelId="{CD148A0F-BD52-40C6-8E5E-FB80E8FD2AE4}" type="presParOf" srcId="{F5444F3D-C4B2-43BD-8697-D0C669870CCF}" destId="{676B2C28-6C74-4CE7-BD93-9D11329D1BCD}" srcOrd="0" destOrd="0" presId="urn:microsoft.com/office/officeart/2005/8/layout/chevron2"/>
    <dgm:cxn modelId="{D6244289-75D9-4DCC-85C6-EAEFD8B4178B}" type="presParOf" srcId="{676B2C28-6C74-4CE7-BD93-9D11329D1BCD}" destId="{36826013-DFF4-430D-8FA6-39B452771C4A}" srcOrd="0" destOrd="0" presId="urn:microsoft.com/office/officeart/2005/8/layout/chevron2"/>
    <dgm:cxn modelId="{8E5AF03A-9C6F-4B63-9AC0-CD73E6472F23}" type="presParOf" srcId="{676B2C28-6C74-4CE7-BD93-9D11329D1BCD}" destId="{DB791204-DBEE-4F57-8E28-65169896B4C1}" srcOrd="1" destOrd="0" presId="urn:microsoft.com/office/officeart/2005/8/layout/chevron2"/>
    <dgm:cxn modelId="{8E4B42E1-BA56-4FD8-A5CE-B975F8014F24}" type="presParOf" srcId="{F5444F3D-C4B2-43BD-8697-D0C669870CCF}" destId="{1FA7A208-808A-48B8-BDA3-0954A516E0FC}" srcOrd="1" destOrd="0" presId="urn:microsoft.com/office/officeart/2005/8/layout/chevron2"/>
    <dgm:cxn modelId="{E51804CF-CAF1-45CC-A6D6-A1B02C563C6C}" type="presParOf" srcId="{F5444F3D-C4B2-43BD-8697-D0C669870CCF}" destId="{D1951348-7CEC-4546-A7F1-002BE40AAF44}" srcOrd="2" destOrd="0" presId="urn:microsoft.com/office/officeart/2005/8/layout/chevron2"/>
    <dgm:cxn modelId="{A9D3D825-3B89-4E29-B629-C23B79BD864C}" type="presParOf" srcId="{D1951348-7CEC-4546-A7F1-002BE40AAF44}" destId="{BDE14890-80F5-4066-BD34-513ED9CD6F1C}" srcOrd="0" destOrd="0" presId="urn:microsoft.com/office/officeart/2005/8/layout/chevron2"/>
    <dgm:cxn modelId="{69E781F0-70F1-4C68-B1AC-60BECA2A0138}" type="presParOf" srcId="{D1951348-7CEC-4546-A7F1-002BE40AAF44}" destId="{82897997-D423-457F-9A5B-59798BB68331}" srcOrd="1" destOrd="0" presId="urn:microsoft.com/office/officeart/2005/8/layout/chevron2"/>
    <dgm:cxn modelId="{5402EC23-AFB7-486E-923D-5A42F7088359}" type="presParOf" srcId="{F5444F3D-C4B2-43BD-8697-D0C669870CCF}" destId="{1740A7FD-B5CA-49DF-9595-D4194F8A6ECE}" srcOrd="3" destOrd="0" presId="urn:microsoft.com/office/officeart/2005/8/layout/chevron2"/>
    <dgm:cxn modelId="{824FF1DD-8C85-4804-8E3D-C466CB7F1BE1}" type="presParOf" srcId="{F5444F3D-C4B2-43BD-8697-D0C669870CCF}" destId="{185C4B06-3CD1-4B9B-9531-00FBF4749F91}" srcOrd="4" destOrd="0" presId="urn:microsoft.com/office/officeart/2005/8/layout/chevron2"/>
    <dgm:cxn modelId="{F7FF06DF-D967-45F9-BB78-AD3F92D87E5A}" type="presParOf" srcId="{185C4B06-3CD1-4B9B-9531-00FBF4749F91}" destId="{B171DDA6-009E-4D13-A25D-E37B8910A943}" srcOrd="0" destOrd="0" presId="urn:microsoft.com/office/officeart/2005/8/layout/chevron2"/>
    <dgm:cxn modelId="{29706ED8-A3A9-4FA7-A6F3-A88B747B4018}" type="presParOf" srcId="{185C4B06-3CD1-4B9B-9531-00FBF4749F91}" destId="{9EFF9CAA-E3D1-451B-A6C0-4CCB70B0E5E5}" srcOrd="1" destOrd="0" presId="urn:microsoft.com/office/officeart/2005/8/layout/chevron2"/>
    <dgm:cxn modelId="{33A5F83E-8917-4E17-A4C8-3EA9E96A8ABB}" type="presParOf" srcId="{F5444F3D-C4B2-43BD-8697-D0C669870CCF}" destId="{1C1DC858-049A-40CE-ACF8-7963859F7130}" srcOrd="5" destOrd="0" presId="urn:microsoft.com/office/officeart/2005/8/layout/chevron2"/>
    <dgm:cxn modelId="{2C1CA683-0B21-429C-B54A-0B4B1462E967}" type="presParOf" srcId="{F5444F3D-C4B2-43BD-8697-D0C669870CCF}" destId="{E30E1FF8-A7A5-459F-994C-294AA6B97C97}" srcOrd="6" destOrd="0" presId="urn:microsoft.com/office/officeart/2005/8/layout/chevron2"/>
    <dgm:cxn modelId="{50200F61-9D26-448B-AA26-305659245E34}" type="presParOf" srcId="{E30E1FF8-A7A5-459F-994C-294AA6B97C97}" destId="{E6AB91D6-A445-4DDD-A032-6A94CD86E311}" srcOrd="0" destOrd="0" presId="urn:microsoft.com/office/officeart/2005/8/layout/chevron2"/>
    <dgm:cxn modelId="{920A2826-A3D8-42E0-8A74-E81FB1559D0A}" type="presParOf" srcId="{E30E1FF8-A7A5-459F-994C-294AA6B97C97}" destId="{457B519B-BE38-405C-A11A-1FC7CAE5B568}" srcOrd="1" destOrd="0" presId="urn:microsoft.com/office/officeart/2005/8/layout/chevron2"/>
    <dgm:cxn modelId="{FCD78CF8-BE0E-4275-9564-008834CB2B69}" type="presParOf" srcId="{F5444F3D-C4B2-43BD-8697-D0C669870CCF}" destId="{137852D1-8CB1-4112-B793-D9E8DC3DDAC1}" srcOrd="7" destOrd="0" presId="urn:microsoft.com/office/officeart/2005/8/layout/chevron2"/>
    <dgm:cxn modelId="{68A864AE-7769-4F35-9BDA-898063C54ECA}" type="presParOf" srcId="{F5444F3D-C4B2-43BD-8697-D0C669870CCF}" destId="{2E936FB8-CB28-47AA-8C82-486A4BF6448F}" srcOrd="8" destOrd="0" presId="urn:microsoft.com/office/officeart/2005/8/layout/chevron2"/>
    <dgm:cxn modelId="{5CB3D90D-2E2A-4C68-A863-D1F4359767FC}" type="presParOf" srcId="{2E936FB8-CB28-47AA-8C82-486A4BF6448F}" destId="{2C654AEE-6693-4E80-B190-1D850274D809}" srcOrd="0" destOrd="0" presId="urn:microsoft.com/office/officeart/2005/8/layout/chevron2"/>
    <dgm:cxn modelId="{B52ED464-6644-4916-8970-FE313A824858}" type="presParOf" srcId="{2E936FB8-CB28-47AA-8C82-486A4BF6448F}" destId="{1B1D565E-EEA2-4D05-928C-CAECD037E2B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B4BA84-1FBD-4C67-AD53-21793B1D7BE9}"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83DECF7B-51AA-4664-90C5-70A9D81574C2}">
      <dgm:prSet phldrT="[Text]"/>
      <dgm:spPr/>
      <dgm:t>
        <a:bodyPr/>
        <a:lstStyle/>
        <a:p>
          <a:r>
            <a:rPr lang="en-US" dirty="0" smtClean="0"/>
            <a:t>BSG</a:t>
          </a:r>
          <a:endParaRPr lang="en-US" dirty="0"/>
        </a:p>
      </dgm:t>
    </dgm:pt>
    <dgm:pt modelId="{7D064CCE-B964-42CC-9D5E-CBCE5A5B93EC}" type="parTrans" cxnId="{C43CBEBB-A3C4-490A-995B-344C3B7EC827}">
      <dgm:prSet/>
      <dgm:spPr/>
      <dgm:t>
        <a:bodyPr/>
        <a:lstStyle/>
        <a:p>
          <a:endParaRPr lang="en-US"/>
        </a:p>
      </dgm:t>
    </dgm:pt>
    <dgm:pt modelId="{F172E7D3-C788-4E04-81D5-241AF6711C6E}" type="sibTrans" cxnId="{C43CBEBB-A3C4-490A-995B-344C3B7EC827}">
      <dgm:prSet/>
      <dgm:spPr/>
      <dgm:t>
        <a:bodyPr/>
        <a:lstStyle/>
        <a:p>
          <a:endParaRPr lang="en-US"/>
        </a:p>
      </dgm:t>
    </dgm:pt>
    <dgm:pt modelId="{EFD31BBE-7DB1-459F-990D-D72B99D593CD}">
      <dgm:prSet phldrT="[Text]" custT="1"/>
      <dgm:spPr/>
      <dgm:t>
        <a:bodyPr/>
        <a:lstStyle/>
        <a:p>
          <a:r>
            <a:rPr lang="en-US" sz="1800" dirty="0" smtClean="0"/>
            <a:t>Citizens</a:t>
          </a:r>
          <a:endParaRPr lang="en-US" sz="1800" dirty="0"/>
        </a:p>
      </dgm:t>
    </dgm:pt>
    <dgm:pt modelId="{D5C2371D-BC5B-462C-8476-6AA5E104BB3B}" type="parTrans" cxnId="{60C9F4FB-6FA4-415A-8B6F-30DEB1AEC4CB}">
      <dgm:prSet/>
      <dgm:spPr/>
      <dgm:t>
        <a:bodyPr/>
        <a:lstStyle/>
        <a:p>
          <a:endParaRPr lang="en-US"/>
        </a:p>
      </dgm:t>
    </dgm:pt>
    <dgm:pt modelId="{E42CCE2D-D575-430C-A4B3-3AE3E4328F86}" type="sibTrans" cxnId="{60C9F4FB-6FA4-415A-8B6F-30DEB1AEC4CB}">
      <dgm:prSet/>
      <dgm:spPr/>
      <dgm:t>
        <a:bodyPr/>
        <a:lstStyle/>
        <a:p>
          <a:endParaRPr lang="en-US"/>
        </a:p>
      </dgm:t>
    </dgm:pt>
    <dgm:pt modelId="{ABD0ED03-1EBA-4B3E-9A0A-8F1913A81296}">
      <dgm:prSet phldrT="[Text]" custT="1"/>
      <dgm:spPr>
        <a:solidFill>
          <a:schemeClr val="accent3">
            <a:lumMod val="75000"/>
          </a:schemeClr>
        </a:solidFill>
      </dgm:spPr>
      <dgm:t>
        <a:bodyPr/>
        <a:lstStyle/>
        <a:p>
          <a:r>
            <a:rPr lang="en-US" sz="1800" dirty="0" smtClean="0"/>
            <a:t>Libraries</a:t>
          </a:r>
          <a:endParaRPr lang="en-US" sz="1800" dirty="0"/>
        </a:p>
      </dgm:t>
    </dgm:pt>
    <dgm:pt modelId="{72C0E6AA-4235-4755-8483-2915FCB479B9}" type="parTrans" cxnId="{63658055-58B8-495F-BA77-513E45754D10}">
      <dgm:prSet/>
      <dgm:spPr/>
      <dgm:t>
        <a:bodyPr/>
        <a:lstStyle/>
        <a:p>
          <a:endParaRPr lang="en-US"/>
        </a:p>
      </dgm:t>
    </dgm:pt>
    <dgm:pt modelId="{2C428436-2C11-41EB-8864-7BC628D3200F}" type="sibTrans" cxnId="{63658055-58B8-495F-BA77-513E45754D10}">
      <dgm:prSet/>
      <dgm:spPr/>
      <dgm:t>
        <a:bodyPr/>
        <a:lstStyle/>
        <a:p>
          <a:endParaRPr lang="en-US"/>
        </a:p>
      </dgm:t>
    </dgm:pt>
    <dgm:pt modelId="{443151A6-E4FB-4A3A-88C5-293FCC341D87}">
      <dgm:prSet phldrT="[Text]" custT="1"/>
      <dgm:spPr>
        <a:solidFill>
          <a:schemeClr val="accent2">
            <a:lumMod val="75000"/>
          </a:schemeClr>
        </a:solidFill>
      </dgm:spPr>
      <dgm:t>
        <a:bodyPr/>
        <a:lstStyle/>
        <a:p>
          <a:r>
            <a:rPr lang="en-US" sz="1800" dirty="0" smtClean="0"/>
            <a:t>Chambers</a:t>
          </a:r>
          <a:endParaRPr lang="en-US" sz="1800" dirty="0"/>
        </a:p>
      </dgm:t>
    </dgm:pt>
    <dgm:pt modelId="{A7262F4D-8D47-4224-BBB6-719D59B47920}" type="parTrans" cxnId="{C7869EDA-0964-4329-930F-A2F892ACA21C}">
      <dgm:prSet/>
      <dgm:spPr/>
      <dgm:t>
        <a:bodyPr/>
        <a:lstStyle/>
        <a:p>
          <a:endParaRPr lang="en-US"/>
        </a:p>
      </dgm:t>
    </dgm:pt>
    <dgm:pt modelId="{E10506E7-3178-4BDE-B8A6-5CEB819C2732}" type="sibTrans" cxnId="{C7869EDA-0964-4329-930F-A2F892ACA21C}">
      <dgm:prSet/>
      <dgm:spPr/>
      <dgm:t>
        <a:bodyPr/>
        <a:lstStyle/>
        <a:p>
          <a:endParaRPr lang="en-US"/>
        </a:p>
      </dgm:t>
    </dgm:pt>
    <dgm:pt modelId="{926E7434-8968-4F21-9BCC-AB7F424D3886}">
      <dgm:prSet phldrT="[Text]" custT="1"/>
      <dgm:spPr>
        <a:solidFill>
          <a:schemeClr val="accent2">
            <a:lumMod val="50000"/>
          </a:schemeClr>
        </a:solidFill>
      </dgm:spPr>
      <dgm:t>
        <a:bodyPr/>
        <a:lstStyle/>
        <a:p>
          <a:r>
            <a:rPr lang="en-US" sz="1800" dirty="0" smtClean="0"/>
            <a:t>Recreation &amp; Tourism</a:t>
          </a:r>
          <a:endParaRPr lang="en-US" sz="1800" dirty="0"/>
        </a:p>
      </dgm:t>
    </dgm:pt>
    <dgm:pt modelId="{DD0BA883-7A05-4EC4-BA0D-3E22885DFAD2}" type="parTrans" cxnId="{290CC2F9-404B-4B01-B870-BCE328F5D9A4}">
      <dgm:prSet/>
      <dgm:spPr/>
      <dgm:t>
        <a:bodyPr/>
        <a:lstStyle/>
        <a:p>
          <a:endParaRPr lang="en-US"/>
        </a:p>
      </dgm:t>
    </dgm:pt>
    <dgm:pt modelId="{A38FE2F8-457A-4E3A-A123-1ED636C235D6}" type="sibTrans" cxnId="{290CC2F9-404B-4B01-B870-BCE328F5D9A4}">
      <dgm:prSet/>
      <dgm:spPr/>
      <dgm:t>
        <a:bodyPr/>
        <a:lstStyle/>
        <a:p>
          <a:endParaRPr lang="en-US"/>
        </a:p>
      </dgm:t>
    </dgm:pt>
    <dgm:pt modelId="{26D578AF-6AA4-463B-8A47-39B59177C6CD}">
      <dgm:prSet custT="1"/>
      <dgm:spPr>
        <a:solidFill>
          <a:schemeClr val="accent3">
            <a:lumMod val="75000"/>
          </a:schemeClr>
        </a:solidFill>
      </dgm:spPr>
      <dgm:t>
        <a:bodyPr/>
        <a:lstStyle/>
        <a:p>
          <a:r>
            <a:rPr lang="en-US" sz="1800" dirty="0" smtClean="0"/>
            <a:t>Municipalities</a:t>
          </a:r>
          <a:endParaRPr lang="en-US" sz="1800" dirty="0"/>
        </a:p>
      </dgm:t>
    </dgm:pt>
    <dgm:pt modelId="{C5A27255-54D8-4476-AF4A-43504BEC6309}" type="parTrans" cxnId="{68D84948-563C-4DA8-BFC3-240607357092}">
      <dgm:prSet/>
      <dgm:spPr/>
      <dgm:t>
        <a:bodyPr/>
        <a:lstStyle/>
        <a:p>
          <a:endParaRPr lang="en-US"/>
        </a:p>
      </dgm:t>
    </dgm:pt>
    <dgm:pt modelId="{CD57F760-228D-4EBA-9F7D-BCE7D5AF1D22}" type="sibTrans" cxnId="{68D84948-563C-4DA8-BFC3-240607357092}">
      <dgm:prSet/>
      <dgm:spPr/>
      <dgm:t>
        <a:bodyPr/>
        <a:lstStyle/>
        <a:p>
          <a:endParaRPr lang="en-US"/>
        </a:p>
      </dgm:t>
    </dgm:pt>
    <dgm:pt modelId="{1935A56C-0F3F-4802-B417-4B1675317ED8}">
      <dgm:prSet custT="1"/>
      <dgm:spPr>
        <a:solidFill>
          <a:schemeClr val="tx1">
            <a:lumMod val="50000"/>
            <a:lumOff val="50000"/>
          </a:schemeClr>
        </a:solidFill>
      </dgm:spPr>
      <dgm:t>
        <a:bodyPr/>
        <a:lstStyle/>
        <a:p>
          <a:r>
            <a:rPr lang="en-US" sz="1800" dirty="0" smtClean="0"/>
            <a:t>Media</a:t>
          </a:r>
          <a:endParaRPr lang="en-US" sz="1800" dirty="0"/>
        </a:p>
      </dgm:t>
    </dgm:pt>
    <dgm:pt modelId="{DB851D7E-EB5E-4A39-B377-67BCEAC3FA4E}" type="parTrans" cxnId="{91C8AD21-F8BD-40DE-8C81-49D7F0252787}">
      <dgm:prSet/>
      <dgm:spPr/>
      <dgm:t>
        <a:bodyPr/>
        <a:lstStyle/>
        <a:p>
          <a:endParaRPr lang="en-US"/>
        </a:p>
      </dgm:t>
    </dgm:pt>
    <dgm:pt modelId="{8EED3471-C47C-4033-8937-C127CE773E24}" type="sibTrans" cxnId="{91C8AD21-F8BD-40DE-8C81-49D7F0252787}">
      <dgm:prSet/>
      <dgm:spPr/>
      <dgm:t>
        <a:bodyPr/>
        <a:lstStyle/>
        <a:p>
          <a:endParaRPr lang="en-US"/>
        </a:p>
      </dgm:t>
    </dgm:pt>
    <dgm:pt modelId="{3792C026-FAEA-4B60-97A8-B33B74B6AF78}">
      <dgm:prSet custT="1"/>
      <dgm:spPr>
        <a:solidFill>
          <a:schemeClr val="accent2">
            <a:lumMod val="75000"/>
          </a:schemeClr>
        </a:solidFill>
      </dgm:spPr>
      <dgm:t>
        <a:bodyPr/>
        <a:lstStyle/>
        <a:p>
          <a:r>
            <a:rPr lang="en-US" sz="1800" dirty="0" smtClean="0"/>
            <a:t>Com / Econ Dev</a:t>
          </a:r>
          <a:endParaRPr lang="en-US" sz="1800" dirty="0"/>
        </a:p>
      </dgm:t>
    </dgm:pt>
    <dgm:pt modelId="{30E456CD-D2AE-4176-8F22-E13C30D8B9CF}" type="parTrans" cxnId="{022635EE-18CB-4798-B8CE-865B9C99FE78}">
      <dgm:prSet/>
      <dgm:spPr/>
      <dgm:t>
        <a:bodyPr/>
        <a:lstStyle/>
        <a:p>
          <a:endParaRPr lang="en-US"/>
        </a:p>
      </dgm:t>
    </dgm:pt>
    <dgm:pt modelId="{B363DDA2-DADA-4002-BD00-7ECC0729FDBA}" type="sibTrans" cxnId="{022635EE-18CB-4798-B8CE-865B9C99FE78}">
      <dgm:prSet/>
      <dgm:spPr/>
      <dgm:t>
        <a:bodyPr/>
        <a:lstStyle/>
        <a:p>
          <a:endParaRPr lang="en-US"/>
        </a:p>
      </dgm:t>
    </dgm:pt>
    <dgm:pt modelId="{5006FB57-44C9-4B6A-BB1D-260FF1033237}">
      <dgm:prSet custT="1"/>
      <dgm:spPr>
        <a:solidFill>
          <a:schemeClr val="accent5">
            <a:lumMod val="75000"/>
          </a:schemeClr>
        </a:solidFill>
      </dgm:spPr>
      <dgm:t>
        <a:bodyPr/>
        <a:lstStyle/>
        <a:p>
          <a:r>
            <a:rPr lang="en-US" sz="1800" dirty="0" smtClean="0"/>
            <a:t>Telecommunications</a:t>
          </a:r>
          <a:endParaRPr lang="en-US" sz="1800" dirty="0"/>
        </a:p>
      </dgm:t>
    </dgm:pt>
    <dgm:pt modelId="{2684029F-8CD1-4DFB-BE2E-04D02AA1E82D}" type="parTrans" cxnId="{1D3EDBE2-E01E-416E-BA03-0AF1606122A7}">
      <dgm:prSet/>
      <dgm:spPr/>
      <dgm:t>
        <a:bodyPr/>
        <a:lstStyle/>
        <a:p>
          <a:endParaRPr lang="en-US"/>
        </a:p>
      </dgm:t>
    </dgm:pt>
    <dgm:pt modelId="{FAAE10AF-2C79-4834-9AED-5400C26E71A4}" type="sibTrans" cxnId="{1D3EDBE2-E01E-416E-BA03-0AF1606122A7}">
      <dgm:prSet/>
      <dgm:spPr/>
      <dgm:t>
        <a:bodyPr/>
        <a:lstStyle/>
        <a:p>
          <a:endParaRPr lang="en-US"/>
        </a:p>
      </dgm:t>
    </dgm:pt>
    <dgm:pt modelId="{9B5866D7-AFC2-475D-AB86-DA294024A5DD}">
      <dgm:prSet custT="1"/>
      <dgm:spPr>
        <a:solidFill>
          <a:schemeClr val="tx2">
            <a:lumMod val="75000"/>
          </a:schemeClr>
        </a:solidFill>
      </dgm:spPr>
      <dgm:t>
        <a:bodyPr/>
        <a:lstStyle/>
        <a:p>
          <a:r>
            <a:rPr lang="en-US" sz="1800" dirty="0" smtClean="0"/>
            <a:t>Medical</a:t>
          </a:r>
          <a:endParaRPr lang="en-US" sz="1800" dirty="0"/>
        </a:p>
      </dgm:t>
    </dgm:pt>
    <dgm:pt modelId="{E33FB4B5-6D8E-40E1-97D8-804062422791}" type="parTrans" cxnId="{79917D6C-FBD9-45B6-A2E4-4567B7067097}">
      <dgm:prSet/>
      <dgm:spPr/>
      <dgm:t>
        <a:bodyPr/>
        <a:lstStyle/>
        <a:p>
          <a:endParaRPr lang="en-US"/>
        </a:p>
      </dgm:t>
    </dgm:pt>
    <dgm:pt modelId="{FFFA0B67-79D5-4BD8-9B95-FCF2E3399BAC}" type="sibTrans" cxnId="{79917D6C-FBD9-45B6-A2E4-4567B7067097}">
      <dgm:prSet/>
      <dgm:spPr/>
      <dgm:t>
        <a:bodyPr/>
        <a:lstStyle/>
        <a:p>
          <a:endParaRPr lang="en-US"/>
        </a:p>
      </dgm:t>
    </dgm:pt>
    <dgm:pt modelId="{BECEE000-46B6-4AB5-9AE8-3FF4DD2CC7F9}">
      <dgm:prSet custT="1"/>
      <dgm:spPr>
        <a:solidFill>
          <a:schemeClr val="accent5">
            <a:lumMod val="75000"/>
          </a:schemeClr>
        </a:solidFill>
      </dgm:spPr>
      <dgm:t>
        <a:bodyPr/>
        <a:lstStyle/>
        <a:p>
          <a:r>
            <a:rPr lang="en-US" sz="1800" dirty="0" smtClean="0"/>
            <a:t>Internet Service Providers</a:t>
          </a:r>
          <a:endParaRPr lang="en-US" sz="1800" dirty="0"/>
        </a:p>
      </dgm:t>
    </dgm:pt>
    <dgm:pt modelId="{0C148FD7-0F2E-4BFF-B8E2-858AEE91BF72}" type="parTrans" cxnId="{C1776371-AC8F-48F3-A3FE-6BBDC3B7D5D5}">
      <dgm:prSet/>
      <dgm:spPr/>
      <dgm:t>
        <a:bodyPr/>
        <a:lstStyle/>
        <a:p>
          <a:endParaRPr lang="en-US"/>
        </a:p>
      </dgm:t>
    </dgm:pt>
    <dgm:pt modelId="{3FAC3E1A-E758-4EAA-A0D2-C62F7B30EF22}" type="sibTrans" cxnId="{C1776371-AC8F-48F3-A3FE-6BBDC3B7D5D5}">
      <dgm:prSet/>
      <dgm:spPr/>
      <dgm:t>
        <a:bodyPr/>
        <a:lstStyle/>
        <a:p>
          <a:endParaRPr lang="en-US"/>
        </a:p>
      </dgm:t>
    </dgm:pt>
    <dgm:pt modelId="{23C8A597-B32F-46EB-9981-9937524C8740}">
      <dgm:prSet custT="1"/>
      <dgm:spPr>
        <a:solidFill>
          <a:schemeClr val="bg2">
            <a:lumMod val="50000"/>
          </a:schemeClr>
        </a:solidFill>
      </dgm:spPr>
      <dgm:t>
        <a:bodyPr/>
        <a:lstStyle/>
        <a:p>
          <a:r>
            <a:rPr lang="en-US" sz="1800" dirty="0" smtClean="0"/>
            <a:t>Culture / Arts</a:t>
          </a:r>
          <a:endParaRPr lang="en-US" sz="1800" dirty="0"/>
        </a:p>
      </dgm:t>
    </dgm:pt>
    <dgm:pt modelId="{1290A41F-37F4-4C41-ABD6-21EB81E61911}" type="parTrans" cxnId="{F9B3E167-1B02-44A0-99F6-FA448F2D0FC0}">
      <dgm:prSet/>
      <dgm:spPr/>
      <dgm:t>
        <a:bodyPr/>
        <a:lstStyle/>
        <a:p>
          <a:endParaRPr lang="en-US"/>
        </a:p>
      </dgm:t>
    </dgm:pt>
    <dgm:pt modelId="{AAE6CE7B-3C2C-474E-85DE-4401D7CFED0C}" type="sibTrans" cxnId="{F9B3E167-1B02-44A0-99F6-FA448F2D0FC0}">
      <dgm:prSet/>
      <dgm:spPr/>
      <dgm:t>
        <a:bodyPr/>
        <a:lstStyle/>
        <a:p>
          <a:endParaRPr lang="en-US"/>
        </a:p>
      </dgm:t>
    </dgm:pt>
    <dgm:pt modelId="{8ED7A6AE-CE6F-4263-B51E-E899BE562998}">
      <dgm:prSet custT="1"/>
      <dgm:spPr>
        <a:solidFill>
          <a:schemeClr val="accent4">
            <a:lumMod val="50000"/>
          </a:schemeClr>
        </a:solidFill>
      </dgm:spPr>
      <dgm:t>
        <a:bodyPr/>
        <a:lstStyle/>
        <a:p>
          <a:r>
            <a:rPr lang="en-US" sz="1800" dirty="0" smtClean="0"/>
            <a:t>Education</a:t>
          </a:r>
          <a:r>
            <a:rPr lang="en-US" sz="1100" dirty="0" smtClean="0"/>
            <a:t> </a:t>
          </a:r>
          <a:endParaRPr lang="en-US" sz="1100" dirty="0"/>
        </a:p>
      </dgm:t>
    </dgm:pt>
    <dgm:pt modelId="{FBBB1361-A2C5-483F-8963-418C58EA616E}" type="parTrans" cxnId="{17F92133-4CF3-44B4-BF5D-066D0B89566F}">
      <dgm:prSet/>
      <dgm:spPr/>
      <dgm:t>
        <a:bodyPr/>
        <a:lstStyle/>
        <a:p>
          <a:endParaRPr lang="en-US"/>
        </a:p>
      </dgm:t>
    </dgm:pt>
    <dgm:pt modelId="{1C4E6E14-3DC6-4864-B05B-6F7FBD06C1C6}" type="sibTrans" cxnId="{17F92133-4CF3-44B4-BF5D-066D0B89566F}">
      <dgm:prSet/>
      <dgm:spPr/>
      <dgm:t>
        <a:bodyPr/>
        <a:lstStyle/>
        <a:p>
          <a:endParaRPr lang="en-US"/>
        </a:p>
      </dgm:t>
    </dgm:pt>
    <dgm:pt modelId="{B35C04C3-E44F-47FB-BA8E-0B072F71349D}">
      <dgm:prSet custT="1"/>
      <dgm:spPr>
        <a:solidFill>
          <a:schemeClr val="tx2">
            <a:lumMod val="75000"/>
          </a:schemeClr>
        </a:solidFill>
      </dgm:spPr>
      <dgm:t>
        <a:bodyPr/>
        <a:lstStyle/>
        <a:p>
          <a:r>
            <a:rPr lang="en-US" sz="1800" dirty="0" smtClean="0"/>
            <a:t>Emergency Management </a:t>
          </a:r>
          <a:endParaRPr lang="en-US" sz="1800" dirty="0"/>
        </a:p>
      </dgm:t>
    </dgm:pt>
    <dgm:pt modelId="{E10CD142-47C8-4BB4-BEF1-06D30F7B6DF3}" type="parTrans" cxnId="{C8703DE2-F891-4B90-A624-418116E27295}">
      <dgm:prSet/>
      <dgm:spPr/>
      <dgm:t>
        <a:bodyPr/>
        <a:lstStyle/>
        <a:p>
          <a:endParaRPr lang="en-US"/>
        </a:p>
      </dgm:t>
    </dgm:pt>
    <dgm:pt modelId="{0AD44951-0DC4-465D-9B2B-C06D2C4C2F9B}" type="sibTrans" cxnId="{C8703DE2-F891-4B90-A624-418116E27295}">
      <dgm:prSet/>
      <dgm:spPr/>
      <dgm:t>
        <a:bodyPr/>
        <a:lstStyle/>
        <a:p>
          <a:endParaRPr lang="en-US"/>
        </a:p>
      </dgm:t>
    </dgm:pt>
    <dgm:pt modelId="{2CBAD901-021D-4861-B50A-D234448E3FEB}">
      <dgm:prSet custT="1"/>
      <dgm:spPr>
        <a:solidFill>
          <a:schemeClr val="accent6">
            <a:lumMod val="75000"/>
          </a:schemeClr>
        </a:solidFill>
      </dgm:spPr>
      <dgm:t>
        <a:bodyPr/>
        <a:lstStyle/>
        <a:p>
          <a:r>
            <a:rPr lang="en-US" sz="1800" dirty="0" smtClean="0"/>
            <a:t>Realtors</a:t>
          </a:r>
          <a:endParaRPr lang="en-US" sz="1800" dirty="0"/>
        </a:p>
      </dgm:t>
    </dgm:pt>
    <dgm:pt modelId="{0E4EF17F-C314-451F-B7FA-5BBCC1BFD9ED}" type="parTrans" cxnId="{782C785E-E438-4864-9510-42E00C85072D}">
      <dgm:prSet/>
      <dgm:spPr/>
      <dgm:t>
        <a:bodyPr/>
        <a:lstStyle/>
        <a:p>
          <a:endParaRPr lang="en-US"/>
        </a:p>
      </dgm:t>
    </dgm:pt>
    <dgm:pt modelId="{A2459087-3A68-4A7C-B27E-25D63BF9C1C0}" type="sibTrans" cxnId="{782C785E-E438-4864-9510-42E00C85072D}">
      <dgm:prSet/>
      <dgm:spPr/>
      <dgm:t>
        <a:bodyPr/>
        <a:lstStyle/>
        <a:p>
          <a:endParaRPr lang="en-US"/>
        </a:p>
      </dgm:t>
    </dgm:pt>
    <dgm:pt modelId="{711B2DE6-5FCA-46AA-8FB8-37BB0B530257}" type="pres">
      <dgm:prSet presAssocID="{7AB4BA84-1FBD-4C67-AD53-21793B1D7BE9}" presName="cycle" presStyleCnt="0">
        <dgm:presLayoutVars>
          <dgm:chMax val="1"/>
          <dgm:dir/>
          <dgm:animLvl val="ctr"/>
          <dgm:resizeHandles val="exact"/>
        </dgm:presLayoutVars>
      </dgm:prSet>
      <dgm:spPr/>
      <dgm:t>
        <a:bodyPr/>
        <a:lstStyle/>
        <a:p>
          <a:endParaRPr lang="en-US"/>
        </a:p>
      </dgm:t>
    </dgm:pt>
    <dgm:pt modelId="{F14A3D3F-708F-49D8-ADD5-C12A89177793}" type="pres">
      <dgm:prSet presAssocID="{83DECF7B-51AA-4664-90C5-70A9D81574C2}" presName="centerShape" presStyleLbl="node0" presStyleIdx="0" presStyleCnt="1"/>
      <dgm:spPr/>
      <dgm:t>
        <a:bodyPr/>
        <a:lstStyle/>
        <a:p>
          <a:endParaRPr lang="en-US"/>
        </a:p>
      </dgm:t>
    </dgm:pt>
    <dgm:pt modelId="{4D4599D1-34ED-46A1-986D-44B86B091C17}" type="pres">
      <dgm:prSet presAssocID="{D5C2371D-BC5B-462C-8476-6AA5E104BB3B}" presName="Name9" presStyleLbl="parChTrans1D2" presStyleIdx="0" presStyleCnt="14"/>
      <dgm:spPr/>
      <dgm:t>
        <a:bodyPr/>
        <a:lstStyle/>
        <a:p>
          <a:endParaRPr lang="en-US"/>
        </a:p>
      </dgm:t>
    </dgm:pt>
    <dgm:pt modelId="{E70C8518-47D8-44BA-B954-B2995272912B}" type="pres">
      <dgm:prSet presAssocID="{D5C2371D-BC5B-462C-8476-6AA5E104BB3B}" presName="connTx" presStyleLbl="parChTrans1D2" presStyleIdx="0" presStyleCnt="14"/>
      <dgm:spPr/>
      <dgm:t>
        <a:bodyPr/>
        <a:lstStyle/>
        <a:p>
          <a:endParaRPr lang="en-US"/>
        </a:p>
      </dgm:t>
    </dgm:pt>
    <dgm:pt modelId="{C248F5DB-C3BA-4731-8AE0-D87C3BB67F6B}" type="pres">
      <dgm:prSet presAssocID="{EFD31BBE-7DB1-459F-990D-D72B99D593CD}" presName="node" presStyleLbl="node1" presStyleIdx="0" presStyleCnt="14" custScaleX="147775">
        <dgm:presLayoutVars>
          <dgm:bulletEnabled val="1"/>
        </dgm:presLayoutVars>
      </dgm:prSet>
      <dgm:spPr/>
      <dgm:t>
        <a:bodyPr/>
        <a:lstStyle/>
        <a:p>
          <a:endParaRPr lang="en-US"/>
        </a:p>
      </dgm:t>
    </dgm:pt>
    <dgm:pt modelId="{E45A3812-FEBE-4EF4-8ADD-85ED4BE40368}" type="pres">
      <dgm:prSet presAssocID="{DB851D7E-EB5E-4A39-B377-67BCEAC3FA4E}" presName="Name9" presStyleLbl="parChTrans1D2" presStyleIdx="1" presStyleCnt="14"/>
      <dgm:spPr/>
      <dgm:t>
        <a:bodyPr/>
        <a:lstStyle/>
        <a:p>
          <a:endParaRPr lang="en-US"/>
        </a:p>
      </dgm:t>
    </dgm:pt>
    <dgm:pt modelId="{E60FC1A8-33D1-43A1-BA12-85D15DD376D8}" type="pres">
      <dgm:prSet presAssocID="{DB851D7E-EB5E-4A39-B377-67BCEAC3FA4E}" presName="connTx" presStyleLbl="parChTrans1D2" presStyleIdx="1" presStyleCnt="14"/>
      <dgm:spPr/>
      <dgm:t>
        <a:bodyPr/>
        <a:lstStyle/>
        <a:p>
          <a:endParaRPr lang="en-US"/>
        </a:p>
      </dgm:t>
    </dgm:pt>
    <dgm:pt modelId="{BC1B6FE1-79DE-477C-A54E-C95C6272124E}" type="pres">
      <dgm:prSet presAssocID="{1935A56C-0F3F-4802-B417-4B1675317ED8}" presName="node" presStyleLbl="node1" presStyleIdx="1" presStyleCnt="14" custScaleX="122990" custRadScaleRad="109663" custRadScaleInc="55318">
        <dgm:presLayoutVars>
          <dgm:bulletEnabled val="1"/>
        </dgm:presLayoutVars>
      </dgm:prSet>
      <dgm:spPr/>
      <dgm:t>
        <a:bodyPr/>
        <a:lstStyle/>
        <a:p>
          <a:endParaRPr lang="en-US"/>
        </a:p>
      </dgm:t>
    </dgm:pt>
    <dgm:pt modelId="{90191417-F91E-4BC2-9921-140277F4AF04}" type="pres">
      <dgm:prSet presAssocID="{30E456CD-D2AE-4176-8F22-E13C30D8B9CF}" presName="Name9" presStyleLbl="parChTrans1D2" presStyleIdx="2" presStyleCnt="14"/>
      <dgm:spPr/>
      <dgm:t>
        <a:bodyPr/>
        <a:lstStyle/>
        <a:p>
          <a:endParaRPr lang="en-US"/>
        </a:p>
      </dgm:t>
    </dgm:pt>
    <dgm:pt modelId="{0A74C9FD-4EF9-4472-9267-544CAF955332}" type="pres">
      <dgm:prSet presAssocID="{30E456CD-D2AE-4176-8F22-E13C30D8B9CF}" presName="connTx" presStyleLbl="parChTrans1D2" presStyleIdx="2" presStyleCnt="14"/>
      <dgm:spPr/>
      <dgm:t>
        <a:bodyPr/>
        <a:lstStyle/>
        <a:p>
          <a:endParaRPr lang="en-US"/>
        </a:p>
      </dgm:t>
    </dgm:pt>
    <dgm:pt modelId="{9E3D28BF-364F-43FE-BCCD-91F9AB349995}" type="pres">
      <dgm:prSet presAssocID="{3792C026-FAEA-4B60-97A8-B33B74B6AF78}" presName="node" presStyleLbl="node1" presStyleIdx="2" presStyleCnt="14" custScaleX="268477" custRadScaleRad="140608" custRadScaleInc="58998">
        <dgm:presLayoutVars>
          <dgm:bulletEnabled val="1"/>
        </dgm:presLayoutVars>
      </dgm:prSet>
      <dgm:spPr/>
      <dgm:t>
        <a:bodyPr/>
        <a:lstStyle/>
        <a:p>
          <a:endParaRPr lang="en-US"/>
        </a:p>
      </dgm:t>
    </dgm:pt>
    <dgm:pt modelId="{60605B86-FB33-488A-A4EF-3F6AEDF2475D}" type="pres">
      <dgm:prSet presAssocID="{2684029F-8CD1-4DFB-BE2E-04D02AA1E82D}" presName="Name9" presStyleLbl="parChTrans1D2" presStyleIdx="3" presStyleCnt="14"/>
      <dgm:spPr/>
      <dgm:t>
        <a:bodyPr/>
        <a:lstStyle/>
        <a:p>
          <a:endParaRPr lang="en-US"/>
        </a:p>
      </dgm:t>
    </dgm:pt>
    <dgm:pt modelId="{A17842B1-94A4-4695-95E0-8E5A39E39A8B}" type="pres">
      <dgm:prSet presAssocID="{2684029F-8CD1-4DFB-BE2E-04D02AA1E82D}" presName="connTx" presStyleLbl="parChTrans1D2" presStyleIdx="3" presStyleCnt="14"/>
      <dgm:spPr/>
      <dgm:t>
        <a:bodyPr/>
        <a:lstStyle/>
        <a:p>
          <a:endParaRPr lang="en-US"/>
        </a:p>
      </dgm:t>
    </dgm:pt>
    <dgm:pt modelId="{0CF94FB5-AAD5-4D59-82B9-F2E7D58A16D5}" type="pres">
      <dgm:prSet presAssocID="{5006FB57-44C9-4B6A-BB1D-260FF1033237}" presName="node" presStyleLbl="node1" presStyleIdx="3" presStyleCnt="14" custScaleX="409073" custRadScaleRad="128056" custRadScaleInc="7901">
        <dgm:presLayoutVars>
          <dgm:bulletEnabled val="1"/>
        </dgm:presLayoutVars>
      </dgm:prSet>
      <dgm:spPr/>
      <dgm:t>
        <a:bodyPr/>
        <a:lstStyle/>
        <a:p>
          <a:endParaRPr lang="en-US"/>
        </a:p>
      </dgm:t>
    </dgm:pt>
    <dgm:pt modelId="{9C71568F-27AF-49B8-A356-AA1A1EB92212}" type="pres">
      <dgm:prSet presAssocID="{0C148FD7-0F2E-4BFF-B8E2-858AEE91BF72}" presName="Name9" presStyleLbl="parChTrans1D2" presStyleIdx="4" presStyleCnt="14"/>
      <dgm:spPr/>
      <dgm:t>
        <a:bodyPr/>
        <a:lstStyle/>
        <a:p>
          <a:endParaRPr lang="en-US"/>
        </a:p>
      </dgm:t>
    </dgm:pt>
    <dgm:pt modelId="{7CE3C3E3-9CBC-45F8-B60E-A65F4062FA08}" type="pres">
      <dgm:prSet presAssocID="{0C148FD7-0F2E-4BFF-B8E2-858AEE91BF72}" presName="connTx" presStyleLbl="parChTrans1D2" presStyleIdx="4" presStyleCnt="14"/>
      <dgm:spPr/>
      <dgm:t>
        <a:bodyPr/>
        <a:lstStyle/>
        <a:p>
          <a:endParaRPr lang="en-US"/>
        </a:p>
      </dgm:t>
    </dgm:pt>
    <dgm:pt modelId="{3F92A185-31ED-4916-91EC-3AD10CFD2917}" type="pres">
      <dgm:prSet presAssocID="{BECEE000-46B6-4AB5-9AE8-3FF4DD2CC7F9}" presName="node" presStyleLbl="node1" presStyleIdx="4" presStyleCnt="14" custScaleX="394135" custRadScaleRad="140551" custRadScaleInc="-47433">
        <dgm:presLayoutVars>
          <dgm:bulletEnabled val="1"/>
        </dgm:presLayoutVars>
      </dgm:prSet>
      <dgm:spPr/>
      <dgm:t>
        <a:bodyPr/>
        <a:lstStyle/>
        <a:p>
          <a:endParaRPr lang="en-US"/>
        </a:p>
      </dgm:t>
    </dgm:pt>
    <dgm:pt modelId="{EC92FC5A-1DF4-4A4C-A91E-984A0455CB97}" type="pres">
      <dgm:prSet presAssocID="{1290A41F-37F4-4C41-ABD6-21EB81E61911}" presName="Name9" presStyleLbl="parChTrans1D2" presStyleIdx="5" presStyleCnt="14"/>
      <dgm:spPr/>
      <dgm:t>
        <a:bodyPr/>
        <a:lstStyle/>
        <a:p>
          <a:endParaRPr lang="en-US"/>
        </a:p>
      </dgm:t>
    </dgm:pt>
    <dgm:pt modelId="{8664C0F8-C2EF-4B79-80F3-CCEEB5737F15}" type="pres">
      <dgm:prSet presAssocID="{1290A41F-37F4-4C41-ABD6-21EB81E61911}" presName="connTx" presStyleLbl="parChTrans1D2" presStyleIdx="5" presStyleCnt="14"/>
      <dgm:spPr/>
      <dgm:t>
        <a:bodyPr/>
        <a:lstStyle/>
        <a:p>
          <a:endParaRPr lang="en-US"/>
        </a:p>
      </dgm:t>
    </dgm:pt>
    <dgm:pt modelId="{D9816FEA-9857-4B4E-AC35-C9F771C832F5}" type="pres">
      <dgm:prSet presAssocID="{23C8A597-B32F-46EB-9981-9937524C8740}" presName="node" presStyleLbl="node1" presStyleIdx="5" presStyleCnt="14" custScaleX="266158" custRadScaleRad="174394" custRadScaleInc="-127187">
        <dgm:presLayoutVars>
          <dgm:bulletEnabled val="1"/>
        </dgm:presLayoutVars>
      </dgm:prSet>
      <dgm:spPr/>
      <dgm:t>
        <a:bodyPr/>
        <a:lstStyle/>
        <a:p>
          <a:endParaRPr lang="en-US"/>
        </a:p>
      </dgm:t>
    </dgm:pt>
    <dgm:pt modelId="{1D12FF61-1DC0-443F-9D69-BF25D0116173}" type="pres">
      <dgm:prSet presAssocID="{FBBB1361-A2C5-483F-8963-418C58EA616E}" presName="Name9" presStyleLbl="parChTrans1D2" presStyleIdx="6" presStyleCnt="14"/>
      <dgm:spPr/>
      <dgm:t>
        <a:bodyPr/>
        <a:lstStyle/>
        <a:p>
          <a:endParaRPr lang="en-US"/>
        </a:p>
      </dgm:t>
    </dgm:pt>
    <dgm:pt modelId="{221A8C4D-5B39-431F-8095-E2B8228F895D}" type="pres">
      <dgm:prSet presAssocID="{FBBB1361-A2C5-483F-8963-418C58EA616E}" presName="connTx" presStyleLbl="parChTrans1D2" presStyleIdx="6" presStyleCnt="14"/>
      <dgm:spPr/>
      <dgm:t>
        <a:bodyPr/>
        <a:lstStyle/>
        <a:p>
          <a:endParaRPr lang="en-US"/>
        </a:p>
      </dgm:t>
    </dgm:pt>
    <dgm:pt modelId="{8114DD01-C680-4BC2-9004-428168EE1150}" type="pres">
      <dgm:prSet presAssocID="{8ED7A6AE-CE6F-4263-B51E-E899BE562998}" presName="node" presStyleLbl="node1" presStyleIdx="6" presStyleCnt="14" custScaleX="190331" custRadScaleRad="132119" custRadScaleInc="-155342">
        <dgm:presLayoutVars>
          <dgm:bulletEnabled val="1"/>
        </dgm:presLayoutVars>
      </dgm:prSet>
      <dgm:spPr/>
      <dgm:t>
        <a:bodyPr/>
        <a:lstStyle/>
        <a:p>
          <a:endParaRPr lang="en-US"/>
        </a:p>
      </dgm:t>
    </dgm:pt>
    <dgm:pt modelId="{3FD4FE4B-7514-4562-ADDD-0C4A2692FD85}" type="pres">
      <dgm:prSet presAssocID="{E10CD142-47C8-4BB4-BEF1-06D30F7B6DF3}" presName="Name9" presStyleLbl="parChTrans1D2" presStyleIdx="7" presStyleCnt="14"/>
      <dgm:spPr/>
      <dgm:t>
        <a:bodyPr/>
        <a:lstStyle/>
        <a:p>
          <a:endParaRPr lang="en-US"/>
        </a:p>
      </dgm:t>
    </dgm:pt>
    <dgm:pt modelId="{9F2CA653-5129-471B-9BAC-EE5CDD28AA95}" type="pres">
      <dgm:prSet presAssocID="{E10CD142-47C8-4BB4-BEF1-06D30F7B6DF3}" presName="connTx" presStyleLbl="parChTrans1D2" presStyleIdx="7" presStyleCnt="14"/>
      <dgm:spPr/>
      <dgm:t>
        <a:bodyPr/>
        <a:lstStyle/>
        <a:p>
          <a:endParaRPr lang="en-US"/>
        </a:p>
      </dgm:t>
    </dgm:pt>
    <dgm:pt modelId="{96B51DDC-8950-49D9-B7ED-BF64DE9EB9B8}" type="pres">
      <dgm:prSet presAssocID="{B35C04C3-E44F-47FB-BA8E-0B072F71349D}" presName="node" presStyleLbl="node1" presStyleIdx="7" presStyleCnt="14" custScaleX="290787" custRadScaleRad="76043" custRadScaleInc="-33588">
        <dgm:presLayoutVars>
          <dgm:bulletEnabled val="1"/>
        </dgm:presLayoutVars>
      </dgm:prSet>
      <dgm:spPr/>
      <dgm:t>
        <a:bodyPr/>
        <a:lstStyle/>
        <a:p>
          <a:endParaRPr lang="en-US"/>
        </a:p>
      </dgm:t>
    </dgm:pt>
    <dgm:pt modelId="{7575C21A-87A6-4B2A-8E2A-3E551CB8DE8F}" type="pres">
      <dgm:prSet presAssocID="{E33FB4B5-6D8E-40E1-97D8-804062422791}" presName="Name9" presStyleLbl="parChTrans1D2" presStyleIdx="8" presStyleCnt="14"/>
      <dgm:spPr/>
      <dgm:t>
        <a:bodyPr/>
        <a:lstStyle/>
        <a:p>
          <a:endParaRPr lang="en-US"/>
        </a:p>
      </dgm:t>
    </dgm:pt>
    <dgm:pt modelId="{0D0975DC-009A-44A5-B46E-7BC86EEC1A46}" type="pres">
      <dgm:prSet presAssocID="{E33FB4B5-6D8E-40E1-97D8-804062422791}" presName="connTx" presStyleLbl="parChTrans1D2" presStyleIdx="8" presStyleCnt="14"/>
      <dgm:spPr/>
      <dgm:t>
        <a:bodyPr/>
        <a:lstStyle/>
        <a:p>
          <a:endParaRPr lang="en-US"/>
        </a:p>
      </dgm:t>
    </dgm:pt>
    <dgm:pt modelId="{786F5087-2358-4042-92D8-F0B9FB97595E}" type="pres">
      <dgm:prSet presAssocID="{9B5866D7-AFC2-475D-AB86-DA294024A5DD}" presName="node" presStyleLbl="node1" presStyleIdx="8" presStyleCnt="14" custScaleX="169179" custRadScaleRad="113523" custRadScaleInc="98446">
        <dgm:presLayoutVars>
          <dgm:bulletEnabled val="1"/>
        </dgm:presLayoutVars>
      </dgm:prSet>
      <dgm:spPr/>
      <dgm:t>
        <a:bodyPr/>
        <a:lstStyle/>
        <a:p>
          <a:endParaRPr lang="en-US"/>
        </a:p>
      </dgm:t>
    </dgm:pt>
    <dgm:pt modelId="{54C029FA-6B65-459A-AA75-535B8F48B7CF}" type="pres">
      <dgm:prSet presAssocID="{72C0E6AA-4235-4755-8483-2915FCB479B9}" presName="Name9" presStyleLbl="parChTrans1D2" presStyleIdx="9" presStyleCnt="14"/>
      <dgm:spPr/>
      <dgm:t>
        <a:bodyPr/>
        <a:lstStyle/>
        <a:p>
          <a:endParaRPr lang="en-US"/>
        </a:p>
      </dgm:t>
    </dgm:pt>
    <dgm:pt modelId="{D8772D47-617B-424B-BE82-2539D8778BFB}" type="pres">
      <dgm:prSet presAssocID="{72C0E6AA-4235-4755-8483-2915FCB479B9}" presName="connTx" presStyleLbl="parChTrans1D2" presStyleIdx="9" presStyleCnt="14"/>
      <dgm:spPr/>
      <dgm:t>
        <a:bodyPr/>
        <a:lstStyle/>
        <a:p>
          <a:endParaRPr lang="en-US"/>
        </a:p>
      </dgm:t>
    </dgm:pt>
    <dgm:pt modelId="{C35702B6-5FEA-4310-B47F-68A111C5136A}" type="pres">
      <dgm:prSet presAssocID="{ABD0ED03-1EBA-4B3E-9A0A-8F1913A81296}" presName="node" presStyleLbl="node1" presStyleIdx="9" presStyleCnt="14" custScaleX="183471" custRadScaleRad="139964" custRadScaleInc="69390">
        <dgm:presLayoutVars>
          <dgm:bulletEnabled val="1"/>
        </dgm:presLayoutVars>
      </dgm:prSet>
      <dgm:spPr/>
      <dgm:t>
        <a:bodyPr/>
        <a:lstStyle/>
        <a:p>
          <a:endParaRPr lang="en-US"/>
        </a:p>
      </dgm:t>
    </dgm:pt>
    <dgm:pt modelId="{54DC2FA5-93EE-4729-9646-E995D1EC9074}" type="pres">
      <dgm:prSet presAssocID="{C5A27255-54D8-4476-AF4A-43504BEC6309}" presName="Name9" presStyleLbl="parChTrans1D2" presStyleIdx="10" presStyleCnt="14"/>
      <dgm:spPr/>
      <dgm:t>
        <a:bodyPr/>
        <a:lstStyle/>
        <a:p>
          <a:endParaRPr lang="en-US"/>
        </a:p>
      </dgm:t>
    </dgm:pt>
    <dgm:pt modelId="{53B7C394-6C74-4735-A1C9-B9E10F3E10FD}" type="pres">
      <dgm:prSet presAssocID="{C5A27255-54D8-4476-AF4A-43504BEC6309}" presName="connTx" presStyleLbl="parChTrans1D2" presStyleIdx="10" presStyleCnt="14"/>
      <dgm:spPr/>
      <dgm:t>
        <a:bodyPr/>
        <a:lstStyle/>
        <a:p>
          <a:endParaRPr lang="en-US"/>
        </a:p>
      </dgm:t>
    </dgm:pt>
    <dgm:pt modelId="{B4367D33-D770-466E-AAA7-EDA568CBE37B}" type="pres">
      <dgm:prSet presAssocID="{26D578AF-6AA4-463B-8A47-39B59177C6CD}" presName="node" presStyleLbl="node1" presStyleIdx="10" presStyleCnt="14" custScaleX="300129" custRadScaleRad="126883" custRadScaleInc="18313">
        <dgm:presLayoutVars>
          <dgm:bulletEnabled val="1"/>
        </dgm:presLayoutVars>
      </dgm:prSet>
      <dgm:spPr/>
      <dgm:t>
        <a:bodyPr/>
        <a:lstStyle/>
        <a:p>
          <a:endParaRPr lang="en-US"/>
        </a:p>
      </dgm:t>
    </dgm:pt>
    <dgm:pt modelId="{C75DCDB2-0B53-4A07-9AA3-A0AA227834CF}" type="pres">
      <dgm:prSet presAssocID="{A7262F4D-8D47-4224-BBB6-719D59B47920}" presName="Name9" presStyleLbl="parChTrans1D2" presStyleIdx="11" presStyleCnt="14"/>
      <dgm:spPr/>
      <dgm:t>
        <a:bodyPr/>
        <a:lstStyle/>
        <a:p>
          <a:endParaRPr lang="en-US"/>
        </a:p>
      </dgm:t>
    </dgm:pt>
    <dgm:pt modelId="{7522E770-9B27-4A93-A5BE-6204454C3C29}" type="pres">
      <dgm:prSet presAssocID="{A7262F4D-8D47-4224-BBB6-719D59B47920}" presName="connTx" presStyleLbl="parChTrans1D2" presStyleIdx="11" presStyleCnt="14"/>
      <dgm:spPr/>
      <dgm:t>
        <a:bodyPr/>
        <a:lstStyle/>
        <a:p>
          <a:endParaRPr lang="en-US"/>
        </a:p>
      </dgm:t>
    </dgm:pt>
    <dgm:pt modelId="{71338C34-E238-49F6-9B7F-65CC3CC0A7D2}" type="pres">
      <dgm:prSet presAssocID="{443151A6-E4FB-4A3A-88C5-293FCC341D87}" presName="node" presStyleLbl="node1" presStyleIdx="11" presStyleCnt="14" custScaleX="203765" custRadScaleRad="130719" custRadScaleInc="-9804">
        <dgm:presLayoutVars>
          <dgm:bulletEnabled val="1"/>
        </dgm:presLayoutVars>
      </dgm:prSet>
      <dgm:spPr/>
      <dgm:t>
        <a:bodyPr/>
        <a:lstStyle/>
        <a:p>
          <a:endParaRPr lang="en-US"/>
        </a:p>
      </dgm:t>
    </dgm:pt>
    <dgm:pt modelId="{A71C9DA9-809A-4912-BC34-6E519E55562C}" type="pres">
      <dgm:prSet presAssocID="{DD0BA883-7A05-4EC4-BA0D-3E22885DFAD2}" presName="Name9" presStyleLbl="parChTrans1D2" presStyleIdx="12" presStyleCnt="14"/>
      <dgm:spPr/>
      <dgm:t>
        <a:bodyPr/>
        <a:lstStyle/>
        <a:p>
          <a:endParaRPr lang="en-US"/>
        </a:p>
      </dgm:t>
    </dgm:pt>
    <dgm:pt modelId="{5EA4BAB7-E29B-49D1-BCBC-7F99D960D035}" type="pres">
      <dgm:prSet presAssocID="{DD0BA883-7A05-4EC4-BA0D-3E22885DFAD2}" presName="connTx" presStyleLbl="parChTrans1D2" presStyleIdx="12" presStyleCnt="14"/>
      <dgm:spPr/>
      <dgm:t>
        <a:bodyPr/>
        <a:lstStyle/>
        <a:p>
          <a:endParaRPr lang="en-US"/>
        </a:p>
      </dgm:t>
    </dgm:pt>
    <dgm:pt modelId="{0A90B62C-F8D9-441A-8DB8-EAB3187577D1}" type="pres">
      <dgm:prSet presAssocID="{926E7434-8968-4F21-9BCC-AB7F424D3886}" presName="node" presStyleLbl="node1" presStyleIdx="12" presStyleCnt="14" custScaleX="245015" custRadScaleRad="161405" custRadScaleInc="-72151">
        <dgm:presLayoutVars>
          <dgm:bulletEnabled val="1"/>
        </dgm:presLayoutVars>
      </dgm:prSet>
      <dgm:spPr/>
      <dgm:t>
        <a:bodyPr/>
        <a:lstStyle/>
        <a:p>
          <a:endParaRPr lang="en-US"/>
        </a:p>
      </dgm:t>
    </dgm:pt>
    <dgm:pt modelId="{D42A2521-FE0A-48FD-AF6C-A41826CCD85E}" type="pres">
      <dgm:prSet presAssocID="{0E4EF17F-C314-451F-B7FA-5BBCC1BFD9ED}" presName="Name9" presStyleLbl="parChTrans1D2" presStyleIdx="13" presStyleCnt="14"/>
      <dgm:spPr/>
      <dgm:t>
        <a:bodyPr/>
        <a:lstStyle/>
        <a:p>
          <a:endParaRPr lang="en-US"/>
        </a:p>
      </dgm:t>
    </dgm:pt>
    <dgm:pt modelId="{CB158FB2-82F7-4D39-AB07-89156613E23F}" type="pres">
      <dgm:prSet presAssocID="{0E4EF17F-C314-451F-B7FA-5BBCC1BFD9ED}" presName="connTx" presStyleLbl="parChTrans1D2" presStyleIdx="13" presStyleCnt="14"/>
      <dgm:spPr/>
      <dgm:t>
        <a:bodyPr/>
        <a:lstStyle/>
        <a:p>
          <a:endParaRPr lang="en-US"/>
        </a:p>
      </dgm:t>
    </dgm:pt>
    <dgm:pt modelId="{25008ACC-5A23-40CD-AE10-DBA5713BC435}" type="pres">
      <dgm:prSet presAssocID="{2CBAD901-021D-4861-B50A-D234448E3FEB}" presName="node" presStyleLbl="node1" presStyleIdx="13" presStyleCnt="14" custScaleX="154169" custRadScaleRad="104272" custRadScaleInc="-94845">
        <dgm:presLayoutVars>
          <dgm:bulletEnabled val="1"/>
        </dgm:presLayoutVars>
      </dgm:prSet>
      <dgm:spPr/>
      <dgm:t>
        <a:bodyPr/>
        <a:lstStyle/>
        <a:p>
          <a:endParaRPr lang="en-US"/>
        </a:p>
      </dgm:t>
    </dgm:pt>
  </dgm:ptLst>
  <dgm:cxnLst>
    <dgm:cxn modelId="{76B2CF5A-CA29-414B-9518-BAE0815B7C51}" type="presOf" srcId="{E33FB4B5-6D8E-40E1-97D8-804062422791}" destId="{0D0975DC-009A-44A5-B46E-7BC86EEC1A46}" srcOrd="1" destOrd="0" presId="urn:microsoft.com/office/officeart/2005/8/layout/radial1"/>
    <dgm:cxn modelId="{32C1165E-0B58-48EA-A79F-0E2655B96308}" type="presOf" srcId="{26D578AF-6AA4-463B-8A47-39B59177C6CD}" destId="{B4367D33-D770-466E-AAA7-EDA568CBE37B}" srcOrd="0" destOrd="0" presId="urn:microsoft.com/office/officeart/2005/8/layout/radial1"/>
    <dgm:cxn modelId="{8F0FCA49-CA79-4D4E-9F33-1A61508D6CF2}" type="presOf" srcId="{C5A27255-54D8-4476-AF4A-43504BEC6309}" destId="{53B7C394-6C74-4735-A1C9-B9E10F3E10FD}" srcOrd="1" destOrd="0" presId="urn:microsoft.com/office/officeart/2005/8/layout/radial1"/>
    <dgm:cxn modelId="{25CC9527-F781-4FBA-90BF-F5E908BFF22A}" type="presOf" srcId="{ABD0ED03-1EBA-4B3E-9A0A-8F1913A81296}" destId="{C35702B6-5FEA-4310-B47F-68A111C5136A}" srcOrd="0" destOrd="0" presId="urn:microsoft.com/office/officeart/2005/8/layout/radial1"/>
    <dgm:cxn modelId="{A18AD64C-A918-415A-9126-0BF28E0AF787}" type="presOf" srcId="{1290A41F-37F4-4C41-ABD6-21EB81E61911}" destId="{EC92FC5A-1DF4-4A4C-A91E-984A0455CB97}" srcOrd="0" destOrd="0" presId="urn:microsoft.com/office/officeart/2005/8/layout/radial1"/>
    <dgm:cxn modelId="{867103A9-3015-4B32-947F-69ECCEAA9DD3}" type="presOf" srcId="{A7262F4D-8D47-4224-BBB6-719D59B47920}" destId="{C75DCDB2-0B53-4A07-9AA3-A0AA227834CF}" srcOrd="0" destOrd="0" presId="urn:microsoft.com/office/officeart/2005/8/layout/radial1"/>
    <dgm:cxn modelId="{EE8B3081-DE6A-459D-828D-B714642929BC}" type="presOf" srcId="{2684029F-8CD1-4DFB-BE2E-04D02AA1E82D}" destId="{60605B86-FB33-488A-A4EF-3F6AEDF2475D}" srcOrd="0" destOrd="0" presId="urn:microsoft.com/office/officeart/2005/8/layout/radial1"/>
    <dgm:cxn modelId="{4011CE5A-D2CC-4180-85AB-58BC505582B1}" type="presOf" srcId="{B35C04C3-E44F-47FB-BA8E-0B072F71349D}" destId="{96B51DDC-8950-49D9-B7ED-BF64DE9EB9B8}" srcOrd="0" destOrd="0" presId="urn:microsoft.com/office/officeart/2005/8/layout/radial1"/>
    <dgm:cxn modelId="{A675752E-F4E0-4E25-8586-6540C3114C07}" type="presOf" srcId="{D5C2371D-BC5B-462C-8476-6AA5E104BB3B}" destId="{4D4599D1-34ED-46A1-986D-44B86B091C17}" srcOrd="0" destOrd="0" presId="urn:microsoft.com/office/officeart/2005/8/layout/radial1"/>
    <dgm:cxn modelId="{D1622124-95F5-43C8-B943-F01E0EF65135}" type="presOf" srcId="{A7262F4D-8D47-4224-BBB6-719D59B47920}" destId="{7522E770-9B27-4A93-A5BE-6204454C3C29}" srcOrd="1" destOrd="0" presId="urn:microsoft.com/office/officeart/2005/8/layout/radial1"/>
    <dgm:cxn modelId="{9A4DDC01-0B75-495E-9EDF-1D65319E1E2C}" type="presOf" srcId="{2CBAD901-021D-4861-B50A-D234448E3FEB}" destId="{25008ACC-5A23-40CD-AE10-DBA5713BC435}" srcOrd="0" destOrd="0" presId="urn:microsoft.com/office/officeart/2005/8/layout/radial1"/>
    <dgm:cxn modelId="{06FF1618-A3F8-4698-A2DF-E9D7C159426A}" type="presOf" srcId="{2684029F-8CD1-4DFB-BE2E-04D02AA1E82D}" destId="{A17842B1-94A4-4695-95E0-8E5A39E39A8B}" srcOrd="1" destOrd="0" presId="urn:microsoft.com/office/officeart/2005/8/layout/radial1"/>
    <dgm:cxn modelId="{C9F213BE-E787-4A8A-BFF0-E6B6ECCB7A16}" type="presOf" srcId="{3792C026-FAEA-4B60-97A8-B33B74B6AF78}" destId="{9E3D28BF-364F-43FE-BCCD-91F9AB349995}" srcOrd="0" destOrd="0" presId="urn:microsoft.com/office/officeart/2005/8/layout/radial1"/>
    <dgm:cxn modelId="{34451A8A-3180-4ADA-8EAB-72942C025A70}" type="presOf" srcId="{1290A41F-37F4-4C41-ABD6-21EB81E61911}" destId="{8664C0F8-C2EF-4B79-80F3-CCEEB5737F15}" srcOrd="1" destOrd="0" presId="urn:microsoft.com/office/officeart/2005/8/layout/radial1"/>
    <dgm:cxn modelId="{C37A8F01-9BCA-4995-A34A-8CDD5471D25A}" type="presOf" srcId="{DB851D7E-EB5E-4A39-B377-67BCEAC3FA4E}" destId="{E45A3812-FEBE-4EF4-8ADD-85ED4BE40368}" srcOrd="0" destOrd="0" presId="urn:microsoft.com/office/officeart/2005/8/layout/radial1"/>
    <dgm:cxn modelId="{13B5F6D2-9991-4F75-8ED2-335DEBF8E0A4}" type="presOf" srcId="{83DECF7B-51AA-4664-90C5-70A9D81574C2}" destId="{F14A3D3F-708F-49D8-ADD5-C12A89177793}" srcOrd="0" destOrd="0" presId="urn:microsoft.com/office/officeart/2005/8/layout/radial1"/>
    <dgm:cxn modelId="{4AD687FA-C3E3-47DB-BCCD-C5D16EE4C8A9}" type="presOf" srcId="{DB851D7E-EB5E-4A39-B377-67BCEAC3FA4E}" destId="{E60FC1A8-33D1-43A1-BA12-85D15DD376D8}" srcOrd="1" destOrd="0" presId="urn:microsoft.com/office/officeart/2005/8/layout/radial1"/>
    <dgm:cxn modelId="{D2A04480-49C6-4A76-A85F-CB625EC63975}" type="presOf" srcId="{0C148FD7-0F2E-4BFF-B8E2-858AEE91BF72}" destId="{7CE3C3E3-9CBC-45F8-B60E-A65F4062FA08}" srcOrd="1" destOrd="0" presId="urn:microsoft.com/office/officeart/2005/8/layout/radial1"/>
    <dgm:cxn modelId="{705EBCEE-4817-42E6-9ADE-32B6766F5685}" type="presOf" srcId="{E33FB4B5-6D8E-40E1-97D8-804062422791}" destId="{7575C21A-87A6-4B2A-8E2A-3E551CB8DE8F}" srcOrd="0" destOrd="0" presId="urn:microsoft.com/office/officeart/2005/8/layout/radial1"/>
    <dgm:cxn modelId="{D97349BC-A2D1-4544-BE3A-EE7075E967D8}" type="presOf" srcId="{FBBB1361-A2C5-483F-8963-418C58EA616E}" destId="{1D12FF61-1DC0-443F-9D69-BF25D0116173}" srcOrd="0" destOrd="0" presId="urn:microsoft.com/office/officeart/2005/8/layout/radial1"/>
    <dgm:cxn modelId="{8AA8EA46-AD2A-4485-BDF0-85B55B829BF4}" type="presOf" srcId="{30E456CD-D2AE-4176-8F22-E13C30D8B9CF}" destId="{0A74C9FD-4EF9-4472-9267-544CAF955332}" srcOrd="1" destOrd="0" presId="urn:microsoft.com/office/officeart/2005/8/layout/radial1"/>
    <dgm:cxn modelId="{C3817930-59EB-4C73-A97A-C6CCEA039316}" type="presOf" srcId="{72C0E6AA-4235-4755-8483-2915FCB479B9}" destId="{54C029FA-6B65-459A-AA75-535B8F48B7CF}" srcOrd="0" destOrd="0" presId="urn:microsoft.com/office/officeart/2005/8/layout/radial1"/>
    <dgm:cxn modelId="{D9F48DC4-1A0E-4A37-A33E-437BCC113642}" type="presOf" srcId="{EFD31BBE-7DB1-459F-990D-D72B99D593CD}" destId="{C248F5DB-C3BA-4731-8AE0-D87C3BB67F6B}" srcOrd="0" destOrd="0" presId="urn:microsoft.com/office/officeart/2005/8/layout/radial1"/>
    <dgm:cxn modelId="{1393DA3E-54A6-4E8E-9B47-E40B5B6E96C6}" type="presOf" srcId="{FBBB1361-A2C5-483F-8963-418C58EA616E}" destId="{221A8C4D-5B39-431F-8095-E2B8228F895D}" srcOrd="1" destOrd="0" presId="urn:microsoft.com/office/officeart/2005/8/layout/radial1"/>
    <dgm:cxn modelId="{6C5AC59B-E149-423B-AD29-FBEED7C3D195}" type="presOf" srcId="{E10CD142-47C8-4BB4-BEF1-06D30F7B6DF3}" destId="{9F2CA653-5129-471B-9BAC-EE5CDD28AA95}" srcOrd="1" destOrd="0" presId="urn:microsoft.com/office/officeart/2005/8/layout/radial1"/>
    <dgm:cxn modelId="{1EFDD947-9362-4513-95C4-F3BB6130D9DB}" type="presOf" srcId="{7AB4BA84-1FBD-4C67-AD53-21793B1D7BE9}" destId="{711B2DE6-5FCA-46AA-8FB8-37BB0B530257}" srcOrd="0" destOrd="0" presId="urn:microsoft.com/office/officeart/2005/8/layout/radial1"/>
    <dgm:cxn modelId="{88F34CBD-18DA-45FA-9427-7FED5A4AD8D9}" type="presOf" srcId="{5006FB57-44C9-4B6A-BB1D-260FF1033237}" destId="{0CF94FB5-AAD5-4D59-82B9-F2E7D58A16D5}" srcOrd="0" destOrd="0" presId="urn:microsoft.com/office/officeart/2005/8/layout/radial1"/>
    <dgm:cxn modelId="{60C9F4FB-6FA4-415A-8B6F-30DEB1AEC4CB}" srcId="{83DECF7B-51AA-4664-90C5-70A9D81574C2}" destId="{EFD31BBE-7DB1-459F-990D-D72B99D593CD}" srcOrd="0" destOrd="0" parTransId="{D5C2371D-BC5B-462C-8476-6AA5E104BB3B}" sibTransId="{E42CCE2D-D575-430C-A4B3-3AE3E4328F86}"/>
    <dgm:cxn modelId="{5C02FA6C-17FD-4198-B889-54C30F7FC510}" type="presOf" srcId="{9B5866D7-AFC2-475D-AB86-DA294024A5DD}" destId="{786F5087-2358-4042-92D8-F0B9FB97595E}" srcOrd="0" destOrd="0" presId="urn:microsoft.com/office/officeart/2005/8/layout/radial1"/>
    <dgm:cxn modelId="{782C785E-E438-4864-9510-42E00C85072D}" srcId="{83DECF7B-51AA-4664-90C5-70A9D81574C2}" destId="{2CBAD901-021D-4861-B50A-D234448E3FEB}" srcOrd="13" destOrd="0" parTransId="{0E4EF17F-C314-451F-B7FA-5BBCC1BFD9ED}" sibTransId="{A2459087-3A68-4A7C-B27E-25D63BF9C1C0}"/>
    <dgm:cxn modelId="{C8703DE2-F891-4B90-A624-418116E27295}" srcId="{83DECF7B-51AA-4664-90C5-70A9D81574C2}" destId="{B35C04C3-E44F-47FB-BA8E-0B072F71349D}" srcOrd="7" destOrd="0" parTransId="{E10CD142-47C8-4BB4-BEF1-06D30F7B6DF3}" sibTransId="{0AD44951-0DC4-465D-9B2B-C06D2C4C2F9B}"/>
    <dgm:cxn modelId="{17F92133-4CF3-44B4-BF5D-066D0B89566F}" srcId="{83DECF7B-51AA-4664-90C5-70A9D81574C2}" destId="{8ED7A6AE-CE6F-4263-B51E-E899BE562998}" srcOrd="6" destOrd="0" parTransId="{FBBB1361-A2C5-483F-8963-418C58EA616E}" sibTransId="{1C4E6E14-3DC6-4864-B05B-6F7FBD06C1C6}"/>
    <dgm:cxn modelId="{C1776371-AC8F-48F3-A3FE-6BBDC3B7D5D5}" srcId="{83DECF7B-51AA-4664-90C5-70A9D81574C2}" destId="{BECEE000-46B6-4AB5-9AE8-3FF4DD2CC7F9}" srcOrd="4" destOrd="0" parTransId="{0C148FD7-0F2E-4BFF-B8E2-858AEE91BF72}" sibTransId="{3FAC3E1A-E758-4EAA-A0D2-C62F7B30EF22}"/>
    <dgm:cxn modelId="{63658055-58B8-495F-BA77-513E45754D10}" srcId="{83DECF7B-51AA-4664-90C5-70A9D81574C2}" destId="{ABD0ED03-1EBA-4B3E-9A0A-8F1913A81296}" srcOrd="9" destOrd="0" parTransId="{72C0E6AA-4235-4755-8483-2915FCB479B9}" sibTransId="{2C428436-2C11-41EB-8864-7BC628D3200F}"/>
    <dgm:cxn modelId="{719780DF-7E31-45FA-A403-7E01A338120E}" type="presOf" srcId="{C5A27255-54D8-4476-AF4A-43504BEC6309}" destId="{54DC2FA5-93EE-4729-9646-E995D1EC9074}" srcOrd="0" destOrd="0" presId="urn:microsoft.com/office/officeart/2005/8/layout/radial1"/>
    <dgm:cxn modelId="{1063FA25-9590-41FB-A4BB-81363414C5A0}" type="presOf" srcId="{443151A6-E4FB-4A3A-88C5-293FCC341D87}" destId="{71338C34-E238-49F6-9B7F-65CC3CC0A7D2}" srcOrd="0" destOrd="0" presId="urn:microsoft.com/office/officeart/2005/8/layout/radial1"/>
    <dgm:cxn modelId="{022635EE-18CB-4798-B8CE-865B9C99FE78}" srcId="{83DECF7B-51AA-4664-90C5-70A9D81574C2}" destId="{3792C026-FAEA-4B60-97A8-B33B74B6AF78}" srcOrd="2" destOrd="0" parTransId="{30E456CD-D2AE-4176-8F22-E13C30D8B9CF}" sibTransId="{B363DDA2-DADA-4002-BD00-7ECC0729FDBA}"/>
    <dgm:cxn modelId="{D230E60F-4195-4C13-A995-6524799E878D}" type="presOf" srcId="{8ED7A6AE-CE6F-4263-B51E-E899BE562998}" destId="{8114DD01-C680-4BC2-9004-428168EE1150}" srcOrd="0" destOrd="0" presId="urn:microsoft.com/office/officeart/2005/8/layout/radial1"/>
    <dgm:cxn modelId="{290CC2F9-404B-4B01-B870-BCE328F5D9A4}" srcId="{83DECF7B-51AA-4664-90C5-70A9D81574C2}" destId="{926E7434-8968-4F21-9BCC-AB7F424D3886}" srcOrd="12" destOrd="0" parTransId="{DD0BA883-7A05-4EC4-BA0D-3E22885DFAD2}" sibTransId="{A38FE2F8-457A-4E3A-A123-1ED636C235D6}"/>
    <dgm:cxn modelId="{68D84948-563C-4DA8-BFC3-240607357092}" srcId="{83DECF7B-51AA-4664-90C5-70A9D81574C2}" destId="{26D578AF-6AA4-463B-8A47-39B59177C6CD}" srcOrd="10" destOrd="0" parTransId="{C5A27255-54D8-4476-AF4A-43504BEC6309}" sibTransId="{CD57F760-228D-4EBA-9F7D-BCE7D5AF1D22}"/>
    <dgm:cxn modelId="{C43CBEBB-A3C4-490A-995B-344C3B7EC827}" srcId="{7AB4BA84-1FBD-4C67-AD53-21793B1D7BE9}" destId="{83DECF7B-51AA-4664-90C5-70A9D81574C2}" srcOrd="0" destOrd="0" parTransId="{7D064CCE-B964-42CC-9D5E-CBCE5A5B93EC}" sibTransId="{F172E7D3-C788-4E04-81D5-241AF6711C6E}"/>
    <dgm:cxn modelId="{DBB361CC-4A77-4564-8714-185A4A9CCE66}" type="presOf" srcId="{30E456CD-D2AE-4176-8F22-E13C30D8B9CF}" destId="{90191417-F91E-4BC2-9921-140277F4AF04}" srcOrd="0" destOrd="0" presId="urn:microsoft.com/office/officeart/2005/8/layout/radial1"/>
    <dgm:cxn modelId="{EA9C1305-3F45-4F87-9523-EF050E30623F}" type="presOf" srcId="{DD0BA883-7A05-4EC4-BA0D-3E22885DFAD2}" destId="{5EA4BAB7-E29B-49D1-BCBC-7F99D960D035}" srcOrd="1" destOrd="0" presId="urn:microsoft.com/office/officeart/2005/8/layout/radial1"/>
    <dgm:cxn modelId="{DA628B5D-9DC6-4517-AFA5-2D7331AD8995}" type="presOf" srcId="{0E4EF17F-C314-451F-B7FA-5BBCC1BFD9ED}" destId="{CB158FB2-82F7-4D39-AB07-89156613E23F}" srcOrd="1" destOrd="0" presId="urn:microsoft.com/office/officeart/2005/8/layout/radial1"/>
    <dgm:cxn modelId="{2C937C42-9C74-426D-80C3-5500852D52D7}" type="presOf" srcId="{DD0BA883-7A05-4EC4-BA0D-3E22885DFAD2}" destId="{A71C9DA9-809A-4912-BC34-6E519E55562C}" srcOrd="0" destOrd="0" presId="urn:microsoft.com/office/officeart/2005/8/layout/radial1"/>
    <dgm:cxn modelId="{F9B3E167-1B02-44A0-99F6-FA448F2D0FC0}" srcId="{83DECF7B-51AA-4664-90C5-70A9D81574C2}" destId="{23C8A597-B32F-46EB-9981-9937524C8740}" srcOrd="5" destOrd="0" parTransId="{1290A41F-37F4-4C41-ABD6-21EB81E61911}" sibTransId="{AAE6CE7B-3C2C-474E-85DE-4401D7CFED0C}"/>
    <dgm:cxn modelId="{28855BAB-E1DD-45F9-8374-FDD43BA73A63}" type="presOf" srcId="{BECEE000-46B6-4AB5-9AE8-3FF4DD2CC7F9}" destId="{3F92A185-31ED-4916-91EC-3AD10CFD2917}" srcOrd="0" destOrd="0" presId="urn:microsoft.com/office/officeart/2005/8/layout/radial1"/>
    <dgm:cxn modelId="{91C8AD21-F8BD-40DE-8C81-49D7F0252787}" srcId="{83DECF7B-51AA-4664-90C5-70A9D81574C2}" destId="{1935A56C-0F3F-4802-B417-4B1675317ED8}" srcOrd="1" destOrd="0" parTransId="{DB851D7E-EB5E-4A39-B377-67BCEAC3FA4E}" sibTransId="{8EED3471-C47C-4033-8937-C127CE773E24}"/>
    <dgm:cxn modelId="{79917D6C-FBD9-45B6-A2E4-4567B7067097}" srcId="{83DECF7B-51AA-4664-90C5-70A9D81574C2}" destId="{9B5866D7-AFC2-475D-AB86-DA294024A5DD}" srcOrd="8" destOrd="0" parTransId="{E33FB4B5-6D8E-40E1-97D8-804062422791}" sibTransId="{FFFA0B67-79D5-4BD8-9B95-FCF2E3399BAC}"/>
    <dgm:cxn modelId="{923A7692-C7E4-477E-A4FB-0D10074D8300}" type="presOf" srcId="{72C0E6AA-4235-4755-8483-2915FCB479B9}" destId="{D8772D47-617B-424B-BE82-2539D8778BFB}" srcOrd="1" destOrd="0" presId="urn:microsoft.com/office/officeart/2005/8/layout/radial1"/>
    <dgm:cxn modelId="{C7869EDA-0964-4329-930F-A2F892ACA21C}" srcId="{83DECF7B-51AA-4664-90C5-70A9D81574C2}" destId="{443151A6-E4FB-4A3A-88C5-293FCC341D87}" srcOrd="11" destOrd="0" parTransId="{A7262F4D-8D47-4224-BBB6-719D59B47920}" sibTransId="{E10506E7-3178-4BDE-B8A6-5CEB819C2732}"/>
    <dgm:cxn modelId="{DB776D8D-F92A-479B-BC65-57CAE52E0952}" type="presOf" srcId="{0C148FD7-0F2E-4BFF-B8E2-858AEE91BF72}" destId="{9C71568F-27AF-49B8-A356-AA1A1EB92212}" srcOrd="0" destOrd="0" presId="urn:microsoft.com/office/officeart/2005/8/layout/radial1"/>
    <dgm:cxn modelId="{3523500F-82C7-4941-B398-B4CC5CE71B15}" type="presOf" srcId="{1935A56C-0F3F-4802-B417-4B1675317ED8}" destId="{BC1B6FE1-79DE-477C-A54E-C95C6272124E}" srcOrd="0" destOrd="0" presId="urn:microsoft.com/office/officeart/2005/8/layout/radial1"/>
    <dgm:cxn modelId="{DECE6FBE-EFA5-45C8-AE4C-50B66BE4E2F1}" type="presOf" srcId="{23C8A597-B32F-46EB-9981-9937524C8740}" destId="{D9816FEA-9857-4B4E-AC35-C9F771C832F5}" srcOrd="0" destOrd="0" presId="urn:microsoft.com/office/officeart/2005/8/layout/radial1"/>
    <dgm:cxn modelId="{681B6989-2C0F-4F49-9856-78769800033A}" type="presOf" srcId="{D5C2371D-BC5B-462C-8476-6AA5E104BB3B}" destId="{E70C8518-47D8-44BA-B954-B2995272912B}" srcOrd="1" destOrd="0" presId="urn:microsoft.com/office/officeart/2005/8/layout/radial1"/>
    <dgm:cxn modelId="{1D3EDBE2-E01E-416E-BA03-0AF1606122A7}" srcId="{83DECF7B-51AA-4664-90C5-70A9D81574C2}" destId="{5006FB57-44C9-4B6A-BB1D-260FF1033237}" srcOrd="3" destOrd="0" parTransId="{2684029F-8CD1-4DFB-BE2E-04D02AA1E82D}" sibTransId="{FAAE10AF-2C79-4834-9AED-5400C26E71A4}"/>
    <dgm:cxn modelId="{EB2D10D2-8693-4169-BB9C-BCCD4C9DAE00}" type="presOf" srcId="{E10CD142-47C8-4BB4-BEF1-06D30F7B6DF3}" destId="{3FD4FE4B-7514-4562-ADDD-0C4A2692FD85}" srcOrd="0" destOrd="0" presId="urn:microsoft.com/office/officeart/2005/8/layout/radial1"/>
    <dgm:cxn modelId="{8751FF7E-0071-46FF-AF78-14850A3D7C87}" type="presOf" srcId="{926E7434-8968-4F21-9BCC-AB7F424D3886}" destId="{0A90B62C-F8D9-441A-8DB8-EAB3187577D1}" srcOrd="0" destOrd="0" presId="urn:microsoft.com/office/officeart/2005/8/layout/radial1"/>
    <dgm:cxn modelId="{044A928A-5464-44E9-8FA6-D6823AFF47A0}" type="presOf" srcId="{0E4EF17F-C314-451F-B7FA-5BBCC1BFD9ED}" destId="{D42A2521-FE0A-48FD-AF6C-A41826CCD85E}" srcOrd="0" destOrd="0" presId="urn:microsoft.com/office/officeart/2005/8/layout/radial1"/>
    <dgm:cxn modelId="{9624D16D-0D66-4177-AB26-1DBE269AB38E}" type="presParOf" srcId="{711B2DE6-5FCA-46AA-8FB8-37BB0B530257}" destId="{F14A3D3F-708F-49D8-ADD5-C12A89177793}" srcOrd="0" destOrd="0" presId="urn:microsoft.com/office/officeart/2005/8/layout/radial1"/>
    <dgm:cxn modelId="{6953229C-8083-48D4-BC9F-1087F15C81FE}" type="presParOf" srcId="{711B2DE6-5FCA-46AA-8FB8-37BB0B530257}" destId="{4D4599D1-34ED-46A1-986D-44B86B091C17}" srcOrd="1" destOrd="0" presId="urn:microsoft.com/office/officeart/2005/8/layout/radial1"/>
    <dgm:cxn modelId="{D5B88602-8EA0-4B42-B98B-AECF7A9F82C7}" type="presParOf" srcId="{4D4599D1-34ED-46A1-986D-44B86B091C17}" destId="{E70C8518-47D8-44BA-B954-B2995272912B}" srcOrd="0" destOrd="0" presId="urn:microsoft.com/office/officeart/2005/8/layout/radial1"/>
    <dgm:cxn modelId="{712C6C2B-8EE1-43C0-8A38-354966C07DDF}" type="presParOf" srcId="{711B2DE6-5FCA-46AA-8FB8-37BB0B530257}" destId="{C248F5DB-C3BA-4731-8AE0-D87C3BB67F6B}" srcOrd="2" destOrd="0" presId="urn:microsoft.com/office/officeart/2005/8/layout/radial1"/>
    <dgm:cxn modelId="{56448980-CF3F-48C9-8B01-1EC28B0C87AE}" type="presParOf" srcId="{711B2DE6-5FCA-46AA-8FB8-37BB0B530257}" destId="{E45A3812-FEBE-4EF4-8ADD-85ED4BE40368}" srcOrd="3" destOrd="0" presId="urn:microsoft.com/office/officeart/2005/8/layout/radial1"/>
    <dgm:cxn modelId="{DF09A05A-D540-4D2C-ADAC-7AE2A89A24CD}" type="presParOf" srcId="{E45A3812-FEBE-4EF4-8ADD-85ED4BE40368}" destId="{E60FC1A8-33D1-43A1-BA12-85D15DD376D8}" srcOrd="0" destOrd="0" presId="urn:microsoft.com/office/officeart/2005/8/layout/radial1"/>
    <dgm:cxn modelId="{BA87B397-9EB7-48F3-ADC4-6285F163E7C0}" type="presParOf" srcId="{711B2DE6-5FCA-46AA-8FB8-37BB0B530257}" destId="{BC1B6FE1-79DE-477C-A54E-C95C6272124E}" srcOrd="4" destOrd="0" presId="urn:microsoft.com/office/officeart/2005/8/layout/radial1"/>
    <dgm:cxn modelId="{0FB9E955-A63E-4805-89D3-C8D8E20B908E}" type="presParOf" srcId="{711B2DE6-5FCA-46AA-8FB8-37BB0B530257}" destId="{90191417-F91E-4BC2-9921-140277F4AF04}" srcOrd="5" destOrd="0" presId="urn:microsoft.com/office/officeart/2005/8/layout/radial1"/>
    <dgm:cxn modelId="{1AA3E7AD-95E7-4974-A130-E46F34E6AB51}" type="presParOf" srcId="{90191417-F91E-4BC2-9921-140277F4AF04}" destId="{0A74C9FD-4EF9-4472-9267-544CAF955332}" srcOrd="0" destOrd="0" presId="urn:microsoft.com/office/officeart/2005/8/layout/radial1"/>
    <dgm:cxn modelId="{107827B4-C053-477F-ADDC-E838C4AB8ACE}" type="presParOf" srcId="{711B2DE6-5FCA-46AA-8FB8-37BB0B530257}" destId="{9E3D28BF-364F-43FE-BCCD-91F9AB349995}" srcOrd="6" destOrd="0" presId="urn:microsoft.com/office/officeart/2005/8/layout/radial1"/>
    <dgm:cxn modelId="{7ABBA59C-09FC-430E-BF45-28624492754E}" type="presParOf" srcId="{711B2DE6-5FCA-46AA-8FB8-37BB0B530257}" destId="{60605B86-FB33-488A-A4EF-3F6AEDF2475D}" srcOrd="7" destOrd="0" presId="urn:microsoft.com/office/officeart/2005/8/layout/radial1"/>
    <dgm:cxn modelId="{F65F20AC-768B-4687-98ED-C1B19D792EF8}" type="presParOf" srcId="{60605B86-FB33-488A-A4EF-3F6AEDF2475D}" destId="{A17842B1-94A4-4695-95E0-8E5A39E39A8B}" srcOrd="0" destOrd="0" presId="urn:microsoft.com/office/officeart/2005/8/layout/radial1"/>
    <dgm:cxn modelId="{2AEB4845-A8F9-4DE2-96F7-AB2150A67981}" type="presParOf" srcId="{711B2DE6-5FCA-46AA-8FB8-37BB0B530257}" destId="{0CF94FB5-AAD5-4D59-82B9-F2E7D58A16D5}" srcOrd="8" destOrd="0" presId="urn:microsoft.com/office/officeart/2005/8/layout/radial1"/>
    <dgm:cxn modelId="{C12D8F73-089D-4380-8BDA-D09F8DE5BCAB}" type="presParOf" srcId="{711B2DE6-5FCA-46AA-8FB8-37BB0B530257}" destId="{9C71568F-27AF-49B8-A356-AA1A1EB92212}" srcOrd="9" destOrd="0" presId="urn:microsoft.com/office/officeart/2005/8/layout/radial1"/>
    <dgm:cxn modelId="{39D55C2E-9A12-49D7-A100-0B47C34171B1}" type="presParOf" srcId="{9C71568F-27AF-49B8-A356-AA1A1EB92212}" destId="{7CE3C3E3-9CBC-45F8-B60E-A65F4062FA08}" srcOrd="0" destOrd="0" presId="urn:microsoft.com/office/officeart/2005/8/layout/radial1"/>
    <dgm:cxn modelId="{D14F3BE0-6D0D-43D4-A3E9-7C15E275E725}" type="presParOf" srcId="{711B2DE6-5FCA-46AA-8FB8-37BB0B530257}" destId="{3F92A185-31ED-4916-91EC-3AD10CFD2917}" srcOrd="10" destOrd="0" presId="urn:microsoft.com/office/officeart/2005/8/layout/radial1"/>
    <dgm:cxn modelId="{403DE6D3-D6D0-4AF1-ACB7-CF8FE15D3485}" type="presParOf" srcId="{711B2DE6-5FCA-46AA-8FB8-37BB0B530257}" destId="{EC92FC5A-1DF4-4A4C-A91E-984A0455CB97}" srcOrd="11" destOrd="0" presId="urn:microsoft.com/office/officeart/2005/8/layout/radial1"/>
    <dgm:cxn modelId="{F9220D68-03C5-41E3-BFB7-A8BD108968EC}" type="presParOf" srcId="{EC92FC5A-1DF4-4A4C-A91E-984A0455CB97}" destId="{8664C0F8-C2EF-4B79-80F3-CCEEB5737F15}" srcOrd="0" destOrd="0" presId="urn:microsoft.com/office/officeart/2005/8/layout/radial1"/>
    <dgm:cxn modelId="{A1FB0E37-7244-4775-B3B4-C068DE07FAC4}" type="presParOf" srcId="{711B2DE6-5FCA-46AA-8FB8-37BB0B530257}" destId="{D9816FEA-9857-4B4E-AC35-C9F771C832F5}" srcOrd="12" destOrd="0" presId="urn:microsoft.com/office/officeart/2005/8/layout/radial1"/>
    <dgm:cxn modelId="{D864CEB5-FAB9-4376-AEB8-C90C33BEDE2E}" type="presParOf" srcId="{711B2DE6-5FCA-46AA-8FB8-37BB0B530257}" destId="{1D12FF61-1DC0-443F-9D69-BF25D0116173}" srcOrd="13" destOrd="0" presId="urn:microsoft.com/office/officeart/2005/8/layout/radial1"/>
    <dgm:cxn modelId="{220ADB78-F2CB-432A-B786-416ACACBF2BD}" type="presParOf" srcId="{1D12FF61-1DC0-443F-9D69-BF25D0116173}" destId="{221A8C4D-5B39-431F-8095-E2B8228F895D}" srcOrd="0" destOrd="0" presId="urn:microsoft.com/office/officeart/2005/8/layout/radial1"/>
    <dgm:cxn modelId="{4B701461-6D08-48E0-861A-4829EBC135C1}" type="presParOf" srcId="{711B2DE6-5FCA-46AA-8FB8-37BB0B530257}" destId="{8114DD01-C680-4BC2-9004-428168EE1150}" srcOrd="14" destOrd="0" presId="urn:microsoft.com/office/officeart/2005/8/layout/radial1"/>
    <dgm:cxn modelId="{C498D2DD-0351-459E-AE54-BF7BFDCEE78B}" type="presParOf" srcId="{711B2DE6-5FCA-46AA-8FB8-37BB0B530257}" destId="{3FD4FE4B-7514-4562-ADDD-0C4A2692FD85}" srcOrd="15" destOrd="0" presId="urn:microsoft.com/office/officeart/2005/8/layout/radial1"/>
    <dgm:cxn modelId="{16AC3CDC-EDD2-47F1-9A8A-21B0B0212B10}" type="presParOf" srcId="{3FD4FE4B-7514-4562-ADDD-0C4A2692FD85}" destId="{9F2CA653-5129-471B-9BAC-EE5CDD28AA95}" srcOrd="0" destOrd="0" presId="urn:microsoft.com/office/officeart/2005/8/layout/radial1"/>
    <dgm:cxn modelId="{3A5CD7FA-3852-406B-8C26-668AC8A7A7F3}" type="presParOf" srcId="{711B2DE6-5FCA-46AA-8FB8-37BB0B530257}" destId="{96B51DDC-8950-49D9-B7ED-BF64DE9EB9B8}" srcOrd="16" destOrd="0" presId="urn:microsoft.com/office/officeart/2005/8/layout/radial1"/>
    <dgm:cxn modelId="{8B7076A6-A707-42F0-ACD6-D16368337777}" type="presParOf" srcId="{711B2DE6-5FCA-46AA-8FB8-37BB0B530257}" destId="{7575C21A-87A6-4B2A-8E2A-3E551CB8DE8F}" srcOrd="17" destOrd="0" presId="urn:microsoft.com/office/officeart/2005/8/layout/radial1"/>
    <dgm:cxn modelId="{CDFA398E-E5DE-4A73-A1A9-A2693FB96991}" type="presParOf" srcId="{7575C21A-87A6-4B2A-8E2A-3E551CB8DE8F}" destId="{0D0975DC-009A-44A5-B46E-7BC86EEC1A46}" srcOrd="0" destOrd="0" presId="urn:microsoft.com/office/officeart/2005/8/layout/radial1"/>
    <dgm:cxn modelId="{75347894-4744-4C75-B9FC-365EE6CEA399}" type="presParOf" srcId="{711B2DE6-5FCA-46AA-8FB8-37BB0B530257}" destId="{786F5087-2358-4042-92D8-F0B9FB97595E}" srcOrd="18" destOrd="0" presId="urn:microsoft.com/office/officeart/2005/8/layout/radial1"/>
    <dgm:cxn modelId="{5100E565-C7CE-4593-832C-BC2D7094CDEF}" type="presParOf" srcId="{711B2DE6-5FCA-46AA-8FB8-37BB0B530257}" destId="{54C029FA-6B65-459A-AA75-535B8F48B7CF}" srcOrd="19" destOrd="0" presId="urn:microsoft.com/office/officeart/2005/8/layout/radial1"/>
    <dgm:cxn modelId="{40D412BB-B274-48E9-B224-9096E0E465F8}" type="presParOf" srcId="{54C029FA-6B65-459A-AA75-535B8F48B7CF}" destId="{D8772D47-617B-424B-BE82-2539D8778BFB}" srcOrd="0" destOrd="0" presId="urn:microsoft.com/office/officeart/2005/8/layout/radial1"/>
    <dgm:cxn modelId="{84572CFB-1304-4CB1-B198-3E238166B7BA}" type="presParOf" srcId="{711B2DE6-5FCA-46AA-8FB8-37BB0B530257}" destId="{C35702B6-5FEA-4310-B47F-68A111C5136A}" srcOrd="20" destOrd="0" presId="urn:microsoft.com/office/officeart/2005/8/layout/radial1"/>
    <dgm:cxn modelId="{D833048C-AEF0-424F-B59E-46123664A3DC}" type="presParOf" srcId="{711B2DE6-5FCA-46AA-8FB8-37BB0B530257}" destId="{54DC2FA5-93EE-4729-9646-E995D1EC9074}" srcOrd="21" destOrd="0" presId="urn:microsoft.com/office/officeart/2005/8/layout/radial1"/>
    <dgm:cxn modelId="{516D5B29-7E67-4E9E-9C48-04DE767BAA5E}" type="presParOf" srcId="{54DC2FA5-93EE-4729-9646-E995D1EC9074}" destId="{53B7C394-6C74-4735-A1C9-B9E10F3E10FD}" srcOrd="0" destOrd="0" presId="urn:microsoft.com/office/officeart/2005/8/layout/radial1"/>
    <dgm:cxn modelId="{B58B4710-EB91-45F9-91CB-1A357BC7B08D}" type="presParOf" srcId="{711B2DE6-5FCA-46AA-8FB8-37BB0B530257}" destId="{B4367D33-D770-466E-AAA7-EDA568CBE37B}" srcOrd="22" destOrd="0" presId="urn:microsoft.com/office/officeart/2005/8/layout/radial1"/>
    <dgm:cxn modelId="{55ACE4B2-8A92-42DA-8EB7-C4B7A054060F}" type="presParOf" srcId="{711B2DE6-5FCA-46AA-8FB8-37BB0B530257}" destId="{C75DCDB2-0B53-4A07-9AA3-A0AA227834CF}" srcOrd="23" destOrd="0" presId="urn:microsoft.com/office/officeart/2005/8/layout/radial1"/>
    <dgm:cxn modelId="{D1A5A622-A06D-400D-B885-4364ED154E8A}" type="presParOf" srcId="{C75DCDB2-0B53-4A07-9AA3-A0AA227834CF}" destId="{7522E770-9B27-4A93-A5BE-6204454C3C29}" srcOrd="0" destOrd="0" presId="urn:microsoft.com/office/officeart/2005/8/layout/radial1"/>
    <dgm:cxn modelId="{CCA46C58-3A9A-46E3-A886-F1651871FAE3}" type="presParOf" srcId="{711B2DE6-5FCA-46AA-8FB8-37BB0B530257}" destId="{71338C34-E238-49F6-9B7F-65CC3CC0A7D2}" srcOrd="24" destOrd="0" presId="urn:microsoft.com/office/officeart/2005/8/layout/radial1"/>
    <dgm:cxn modelId="{8F7530B3-A871-46F1-882B-C91921979280}" type="presParOf" srcId="{711B2DE6-5FCA-46AA-8FB8-37BB0B530257}" destId="{A71C9DA9-809A-4912-BC34-6E519E55562C}" srcOrd="25" destOrd="0" presId="urn:microsoft.com/office/officeart/2005/8/layout/radial1"/>
    <dgm:cxn modelId="{5DF6B637-4E5F-4B22-9D56-EFF2B54D2D01}" type="presParOf" srcId="{A71C9DA9-809A-4912-BC34-6E519E55562C}" destId="{5EA4BAB7-E29B-49D1-BCBC-7F99D960D035}" srcOrd="0" destOrd="0" presId="urn:microsoft.com/office/officeart/2005/8/layout/radial1"/>
    <dgm:cxn modelId="{3ED26DF0-0156-44D4-8BED-8CD173C42A4A}" type="presParOf" srcId="{711B2DE6-5FCA-46AA-8FB8-37BB0B530257}" destId="{0A90B62C-F8D9-441A-8DB8-EAB3187577D1}" srcOrd="26" destOrd="0" presId="urn:microsoft.com/office/officeart/2005/8/layout/radial1"/>
    <dgm:cxn modelId="{D1D5D5BC-D7B7-4D1F-93E7-A607C01417AD}" type="presParOf" srcId="{711B2DE6-5FCA-46AA-8FB8-37BB0B530257}" destId="{D42A2521-FE0A-48FD-AF6C-A41826CCD85E}" srcOrd="27" destOrd="0" presId="urn:microsoft.com/office/officeart/2005/8/layout/radial1"/>
    <dgm:cxn modelId="{296C3673-6E7E-4723-9B70-BC0DFC87FE07}" type="presParOf" srcId="{D42A2521-FE0A-48FD-AF6C-A41826CCD85E}" destId="{CB158FB2-82F7-4D39-AB07-89156613E23F}" srcOrd="0" destOrd="0" presId="urn:microsoft.com/office/officeart/2005/8/layout/radial1"/>
    <dgm:cxn modelId="{041D7961-40EA-4A6E-A4F9-16EF24213440}" type="presParOf" srcId="{711B2DE6-5FCA-46AA-8FB8-37BB0B530257}" destId="{25008ACC-5A23-40CD-AE10-DBA5713BC435}" srcOrd="2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drawing1.xml><?xml version="1.0" encoding="utf-8"?>
<c:userShapes xmlns:c="http://schemas.openxmlformats.org/drawingml/2006/chart">
  <cdr:relSizeAnchor xmlns:cdr="http://schemas.openxmlformats.org/drawingml/2006/chartDrawing">
    <cdr:from>
      <cdr:x>0</cdr:x>
      <cdr:y>0.05233</cdr:y>
    </cdr:from>
    <cdr:to>
      <cdr:x>0.24432</cdr:x>
      <cdr:y>0.14108</cdr:y>
    </cdr:to>
    <cdr:sp macro="" textlink="">
      <cdr:nvSpPr>
        <cdr:cNvPr id="2" name="TextBox 1"/>
        <cdr:cNvSpPr txBox="1"/>
      </cdr:nvSpPr>
      <cdr:spPr>
        <a:xfrm xmlns:a="http://schemas.openxmlformats.org/drawingml/2006/main">
          <a:off x="-990600" y="228600"/>
          <a:ext cx="1670880" cy="3877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u="sng" dirty="0" smtClean="0"/>
            <a:t>Hours:Min:Sec</a:t>
          </a:r>
          <a:endParaRPr lang="en-US" sz="1400" b="1" u="sng" dirty="0"/>
        </a:p>
      </cdr:txBody>
    </cdr:sp>
  </cdr:relSizeAnchor>
  <cdr:relSizeAnchor xmlns:cdr="http://schemas.openxmlformats.org/drawingml/2006/chartDrawing">
    <cdr:from>
      <cdr:x>0.60167</cdr:x>
      <cdr:y>0.60526</cdr:y>
    </cdr:from>
    <cdr:to>
      <cdr:x>0.71309</cdr:x>
      <cdr:y>0.65759</cdr:y>
    </cdr:to>
    <cdr:cxnSp macro="">
      <cdr:nvCxnSpPr>
        <cdr:cNvPr id="5" name="Straight Arrow Connector 4"/>
        <cdr:cNvCxnSpPr/>
      </cdr:nvCxnSpPr>
      <cdr:spPr>
        <a:xfrm xmlns:a="http://schemas.openxmlformats.org/drawingml/2006/main" flipH="1">
          <a:off x="4114800" y="2644274"/>
          <a:ext cx="762000" cy="228600"/>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3"/>
        </a:lnRef>
        <a:fillRef xmlns:a="http://schemas.openxmlformats.org/drawingml/2006/main" idx="0">
          <a:schemeClr val="accent3"/>
        </a:fillRef>
        <a:effectRef xmlns:a="http://schemas.openxmlformats.org/drawingml/2006/main" idx="1">
          <a:schemeClr val="accent3"/>
        </a:effectRef>
        <a:fontRef xmlns:a="http://schemas.openxmlformats.org/drawingml/2006/main" idx="minor">
          <a:schemeClr val="tx1"/>
        </a:fontRef>
      </cdr:style>
    </cdr:cxnSp>
  </cdr:relSizeAnchor>
  <cdr:relSizeAnchor xmlns:cdr="http://schemas.openxmlformats.org/drawingml/2006/chartDrawing">
    <cdr:from>
      <cdr:x>0.65738</cdr:x>
      <cdr:y>0.69247</cdr:y>
    </cdr:from>
    <cdr:to>
      <cdr:x>0.71309</cdr:x>
      <cdr:y>0.7448</cdr:y>
    </cdr:to>
    <cdr:cxnSp macro="">
      <cdr:nvCxnSpPr>
        <cdr:cNvPr id="9" name="Straight Arrow Connector 8"/>
        <cdr:cNvCxnSpPr/>
      </cdr:nvCxnSpPr>
      <cdr:spPr>
        <a:xfrm xmlns:a="http://schemas.openxmlformats.org/drawingml/2006/main" flipH="1">
          <a:off x="4495800" y="3025274"/>
          <a:ext cx="381000" cy="228600"/>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4"/>
        </a:lnRef>
        <a:fillRef xmlns:a="http://schemas.openxmlformats.org/drawingml/2006/main" idx="0">
          <a:schemeClr val="accent4"/>
        </a:fillRef>
        <a:effectRef xmlns:a="http://schemas.openxmlformats.org/drawingml/2006/main" idx="1">
          <a:schemeClr val="accent4"/>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653E391-3A30-49D8-9ADA-B09307E08D1B}" type="datetimeFigureOut">
              <a:rPr lang="en-US"/>
              <a:pPr>
                <a:defRPr/>
              </a:pPr>
              <a:t>9/30/2012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654B5C7-083B-4A42-AF75-9C9AB8BE115D}" type="slidenum">
              <a:rPr lang="en-US"/>
              <a:pPr>
                <a:defRPr/>
              </a:pPr>
              <a:t>‹#›</a:t>
            </a:fld>
            <a:endParaRPr lang="en-US"/>
          </a:p>
        </p:txBody>
      </p:sp>
    </p:spTree>
    <p:extLst>
      <p:ext uri="{BB962C8B-B14F-4D97-AF65-F5344CB8AC3E}">
        <p14:creationId xmlns:p14="http://schemas.microsoft.com/office/powerpoint/2010/main" val="3088588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5CA14639-7F37-42F2-B636-6D504CACA919}" type="datetimeFigureOut">
              <a:rPr lang="en-US"/>
              <a:pPr>
                <a:defRPr/>
              </a:pPr>
              <a:t>9/30/2012</a:t>
            </a:fld>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C56596F-6697-49E4-8D57-6366780BA72C}" type="slidenum">
              <a:rPr lang="en-US"/>
              <a:pPr>
                <a:defRPr/>
              </a:pPr>
              <a:t>‹#›</a:t>
            </a:fld>
            <a:endParaRPr lang="en-US"/>
          </a:p>
        </p:txBody>
      </p:sp>
    </p:spTree>
    <p:extLst>
      <p:ext uri="{BB962C8B-B14F-4D97-AF65-F5344CB8AC3E}">
        <p14:creationId xmlns:p14="http://schemas.microsoft.com/office/powerpoint/2010/main" val="18255957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r>
              <a:rPr lang="en-US" smtClean="0"/>
              <a:t>Note key definition of broadband – 768 kbps down and 200 kbps up</a:t>
            </a:r>
          </a:p>
          <a:p>
            <a:pPr eaLnBrk="1" hangingPunct="1"/>
            <a:r>
              <a:rPr lang="en-US" smtClean="0"/>
              <a:t>Broadband availability as reported by providers – provider either currently delivers access or can deliver access within 10 business days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smtClean="0"/>
              <a:t>The NHBMPP mapping program has also created community profiles to see broadband availability by census block this is accessible by the website iwantbroadbandnh.org.  The maps shows technology with the fastest reported download speed and id what service providers are available.  </a:t>
            </a:r>
          </a:p>
        </p:txBody>
      </p:sp>
      <p:sp>
        <p:nvSpPr>
          <p:cNvPr id="68612" name="Slide Number Placeholder 3"/>
          <p:cNvSpPr>
            <a:spLocks noGrp="1"/>
          </p:cNvSpPr>
          <p:nvPr>
            <p:ph type="sldNum" sz="quarter" idx="5"/>
          </p:nvPr>
        </p:nvSpPr>
        <p:spPr>
          <a:noFill/>
        </p:spPr>
        <p:txBody>
          <a:bodyPr/>
          <a:lstStyle/>
          <a:p>
            <a:fld id="{BA3A8071-3FE0-4FF8-9BB8-082F80DDF964}" type="slidenum">
              <a:rPr lang="en-US" smtClean="0"/>
              <a:pPr/>
              <a:t>20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eaLnBrk="1" hangingPunct="1"/>
            <a:r>
              <a:rPr lang="en-US" smtClean="0"/>
              <a:t>Supplemental activities being undertaken by various RPC partners to enhance/extend our mapping and therefore our understanding of broadband availability in the state.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This map shows broadband access info provided as of May 31 2010 -  Darker colors shows that an institutions has access to broadband which is defined as 768 kbps down and 200 kbps up and the lighter colors are those that do not have access to broadband.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eaLnBrk="1" hangingPunct="1"/>
            <a:r>
              <a:rPr lang="en-US" smtClean="0"/>
              <a:t>Visit project web site for information, for project results, for resources, etc.  Current focus is on mapping activities, but will be expanded as the non-mapping components evolve.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US" smtClean="0"/>
              <a:t>NTIA has awarded total of $293 million to 56 grantees</a:t>
            </a:r>
          </a:p>
          <a:p>
            <a:pPr eaLnBrk="1" hangingPunct="1"/>
            <a:r>
              <a:rPr lang="en-US" smtClean="0"/>
              <a:t>Comprehensive program to integrate broadband and information technology into state, regional, and local economies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r>
              <a:rPr lang="en-US" smtClean="0"/>
              <a:t>Note key definition of broadband – 768 kbps down and 200 kbps up</a:t>
            </a:r>
          </a:p>
          <a:p>
            <a:pPr eaLnBrk="1" hangingPunct="1"/>
            <a:r>
              <a:rPr lang="en-US" smtClean="0"/>
              <a:t>Broadband availability as reported by providers – provider either currently delivers access or can deliver access within 10 business days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itchFamily="18" charset="0"/>
              </a:defRPr>
            </a:lvl1pPr>
            <a:lvl2pPr marL="724366" indent="-278602">
              <a:defRPr sz="2000">
                <a:solidFill>
                  <a:schemeClr val="tx1"/>
                </a:solidFill>
                <a:latin typeface="Times New Roman" pitchFamily="18" charset="0"/>
              </a:defRPr>
            </a:lvl2pPr>
            <a:lvl3pPr marL="1114408" indent="-222882">
              <a:defRPr sz="2000">
                <a:solidFill>
                  <a:schemeClr val="tx1"/>
                </a:solidFill>
                <a:latin typeface="Times New Roman" pitchFamily="18" charset="0"/>
              </a:defRPr>
            </a:lvl3pPr>
            <a:lvl4pPr marL="1560170" indent="-222882">
              <a:defRPr sz="2000">
                <a:solidFill>
                  <a:schemeClr val="tx1"/>
                </a:solidFill>
                <a:latin typeface="Times New Roman" pitchFamily="18" charset="0"/>
              </a:defRPr>
            </a:lvl4pPr>
            <a:lvl5pPr marL="2005934" indent="-222882">
              <a:defRPr sz="2000">
                <a:solidFill>
                  <a:schemeClr val="tx1"/>
                </a:solidFill>
                <a:latin typeface="Times New Roman" pitchFamily="18" charset="0"/>
              </a:defRPr>
            </a:lvl5pPr>
            <a:lvl6pPr marL="2451696" indent="-222882" eaLnBrk="0" fontAlgn="base" hangingPunct="0">
              <a:spcBef>
                <a:spcPct val="0"/>
              </a:spcBef>
              <a:spcAft>
                <a:spcPct val="0"/>
              </a:spcAft>
              <a:defRPr sz="2000">
                <a:solidFill>
                  <a:schemeClr val="tx1"/>
                </a:solidFill>
                <a:latin typeface="Times New Roman" pitchFamily="18" charset="0"/>
              </a:defRPr>
            </a:lvl6pPr>
            <a:lvl7pPr marL="2897460" indent="-222882" eaLnBrk="0" fontAlgn="base" hangingPunct="0">
              <a:spcBef>
                <a:spcPct val="0"/>
              </a:spcBef>
              <a:spcAft>
                <a:spcPct val="0"/>
              </a:spcAft>
              <a:defRPr sz="2000">
                <a:solidFill>
                  <a:schemeClr val="tx1"/>
                </a:solidFill>
                <a:latin typeface="Times New Roman" pitchFamily="18" charset="0"/>
              </a:defRPr>
            </a:lvl7pPr>
            <a:lvl8pPr marL="3343223" indent="-222882" eaLnBrk="0" fontAlgn="base" hangingPunct="0">
              <a:spcBef>
                <a:spcPct val="0"/>
              </a:spcBef>
              <a:spcAft>
                <a:spcPct val="0"/>
              </a:spcAft>
              <a:defRPr sz="2000">
                <a:solidFill>
                  <a:schemeClr val="tx1"/>
                </a:solidFill>
                <a:latin typeface="Times New Roman" pitchFamily="18" charset="0"/>
              </a:defRPr>
            </a:lvl8pPr>
            <a:lvl9pPr marL="3788986" indent="-222882" eaLnBrk="0" fontAlgn="base" hangingPunct="0">
              <a:spcBef>
                <a:spcPct val="0"/>
              </a:spcBef>
              <a:spcAft>
                <a:spcPct val="0"/>
              </a:spcAft>
              <a:defRPr sz="2000">
                <a:solidFill>
                  <a:schemeClr val="tx1"/>
                </a:solidFill>
                <a:latin typeface="Times New Roman" pitchFamily="18" charset="0"/>
              </a:defRPr>
            </a:lvl9pPr>
          </a:lstStyle>
          <a:p>
            <a:fld id="{5B59F283-21B9-48A4-8A2A-2CDAE6D654EA}" type="slidenum">
              <a:rPr lang="en-US" sz="1200">
                <a:latin typeface="Arial" charset="0"/>
              </a:rPr>
              <a:pPr/>
              <a:t>9</a:t>
            </a:fld>
            <a:endParaRPr lang="en-US" sz="1200" dirty="0">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BB86558-DF78-4E0E-81D6-CC3DE7EAC472}" type="datetime1">
              <a:rPr lang="en-US"/>
              <a:pPr>
                <a:defRPr/>
              </a:pPr>
              <a:t>9/30/2012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7D96D67C-DECB-4467-8C94-491DB0AA58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704C79-3F85-4BAE-A630-4DEB67CE51FC}" type="datetime1">
              <a:rPr lang="en-US"/>
              <a:pPr>
                <a:defRPr/>
              </a:pPr>
              <a:t>9/30/2012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1EEBF148-7076-4618-B769-EF3E23B6807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812135-69EC-4E32-8AC2-3559053BF746}" type="datetime1">
              <a:rPr lang="en-US"/>
              <a:pPr>
                <a:defRPr/>
              </a:pPr>
              <a:t>9/30/2012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774A825D-822B-4D31-975B-52AC33D3214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5A6EF7-8EB2-4532-A1DB-1FA51A2CF60F}" type="datetime1">
              <a:rPr lang="en-US"/>
              <a:pPr>
                <a:defRPr/>
              </a:pPr>
              <a:t>9/30/2012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7B3BCA59-DB6A-459D-911A-A08B6AACF9E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3947B4-CC8D-42DA-B7B5-20EE8B28FE2B}" type="datetime1">
              <a:rPr lang="en-US"/>
              <a:pPr>
                <a:defRPr/>
              </a:pPr>
              <a:t>9/30/2012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9FAC921E-D0A4-4D68-AF4C-9DE15F85D2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D84696C-1DFA-44B4-BFFF-FB6A96814E8B}" type="datetime1">
              <a:rPr lang="en-US"/>
              <a:pPr>
                <a:defRPr/>
              </a:pPr>
              <a:t>9/30/2012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7" name="Slide Number Placeholder 5"/>
          <p:cNvSpPr>
            <a:spLocks noGrp="1"/>
          </p:cNvSpPr>
          <p:nvPr>
            <p:ph type="sldNum" sz="quarter" idx="12"/>
          </p:nvPr>
        </p:nvSpPr>
        <p:spPr/>
        <p:txBody>
          <a:bodyPr/>
          <a:lstStyle>
            <a:lvl1pPr>
              <a:defRPr/>
            </a:lvl1pPr>
          </a:lstStyle>
          <a:p>
            <a:pPr>
              <a:defRPr/>
            </a:pPr>
            <a:fld id="{467308E1-3652-4C12-8210-6FB63D3EF2E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45BE-7510-407D-A098-78E3EF258FF0}" type="datetime1">
              <a:rPr lang="en-US"/>
              <a:pPr>
                <a:defRPr/>
              </a:pPr>
              <a:t>9/30/2012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9" name="Slide Number Placeholder 5"/>
          <p:cNvSpPr>
            <a:spLocks noGrp="1"/>
          </p:cNvSpPr>
          <p:nvPr>
            <p:ph type="sldNum" sz="quarter" idx="12"/>
          </p:nvPr>
        </p:nvSpPr>
        <p:spPr/>
        <p:txBody>
          <a:bodyPr/>
          <a:lstStyle>
            <a:lvl1pPr>
              <a:defRPr/>
            </a:lvl1pPr>
          </a:lstStyle>
          <a:p>
            <a:pPr>
              <a:defRPr/>
            </a:pPr>
            <a:fld id="{BB485139-7E67-4B7B-8442-A9F28D10D8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71A632-BD9B-4CAC-B698-20AB345DE8EB}" type="datetime1">
              <a:rPr lang="en-US"/>
              <a:pPr>
                <a:defRPr/>
              </a:pPr>
              <a:t>9/30/2012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5" name="Slide Number Placeholder 5"/>
          <p:cNvSpPr>
            <a:spLocks noGrp="1"/>
          </p:cNvSpPr>
          <p:nvPr>
            <p:ph type="sldNum" sz="quarter" idx="12"/>
          </p:nvPr>
        </p:nvSpPr>
        <p:spPr/>
        <p:txBody>
          <a:bodyPr/>
          <a:lstStyle>
            <a:lvl1pPr>
              <a:defRPr/>
            </a:lvl1pPr>
          </a:lstStyle>
          <a:p>
            <a:pPr>
              <a:defRPr/>
            </a:pPr>
            <a:fld id="{849E7774-43DD-4FA5-B6D8-798B7041E43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EF4CA58-C869-4D33-B802-78598F94BC18}" type="datetime1">
              <a:rPr lang="en-US"/>
              <a:pPr>
                <a:defRPr/>
              </a:pPr>
              <a:t>9/30/2012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4" name="Slide Number Placeholder 5"/>
          <p:cNvSpPr>
            <a:spLocks noGrp="1"/>
          </p:cNvSpPr>
          <p:nvPr>
            <p:ph type="sldNum" sz="quarter" idx="12"/>
          </p:nvPr>
        </p:nvSpPr>
        <p:spPr/>
        <p:txBody>
          <a:bodyPr/>
          <a:lstStyle>
            <a:lvl1pPr>
              <a:defRPr/>
            </a:lvl1pPr>
          </a:lstStyle>
          <a:p>
            <a:pPr>
              <a:defRPr/>
            </a:pPr>
            <a:fld id="{CE68C9CA-CC13-45C4-8518-E7F93EE24A3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C93FDE-3EFA-4823-B9FC-FEE3DC1C9F27}" type="datetime1">
              <a:rPr lang="en-US"/>
              <a:pPr>
                <a:defRPr/>
              </a:pPr>
              <a:t>9/30/2012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7" name="Slide Number Placeholder 5"/>
          <p:cNvSpPr>
            <a:spLocks noGrp="1"/>
          </p:cNvSpPr>
          <p:nvPr>
            <p:ph type="sldNum" sz="quarter" idx="12"/>
          </p:nvPr>
        </p:nvSpPr>
        <p:spPr/>
        <p:txBody>
          <a:bodyPr/>
          <a:lstStyle>
            <a:lvl1pPr>
              <a:defRPr/>
            </a:lvl1pPr>
          </a:lstStyle>
          <a:p>
            <a:pPr>
              <a:defRPr/>
            </a:pPr>
            <a:fld id="{C3BEBA16-787C-471A-9AB3-E9EB62FCE9D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C0B23E-C492-4A37-8EE5-7CEF28121FAE}" type="datetime1">
              <a:rPr lang="en-US"/>
              <a:pPr>
                <a:defRPr/>
              </a:pPr>
              <a:t>9/30/2012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7" name="Slide Number Placeholder 5"/>
          <p:cNvSpPr>
            <a:spLocks noGrp="1"/>
          </p:cNvSpPr>
          <p:nvPr>
            <p:ph type="sldNum" sz="quarter" idx="12"/>
          </p:nvPr>
        </p:nvSpPr>
        <p:spPr/>
        <p:txBody>
          <a:bodyPr/>
          <a:lstStyle>
            <a:lvl1pPr>
              <a:defRPr/>
            </a:lvl1pPr>
          </a:lstStyle>
          <a:p>
            <a:pPr>
              <a:defRPr/>
            </a:pPr>
            <a:fld id="{753B3AD7-41F9-49E5-897D-ACE383FC9BC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9C5D33D-1663-43C8-BEA2-803C294FD616}" type="datetime1">
              <a:rPr lang="en-US"/>
              <a:pPr>
                <a:defRPr/>
              </a:pPr>
              <a:t>9/30/2012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a:p>
            <a:pPr>
              <a:defRPr/>
            </a:pPr>
            <a:r>
              <a:rPr lang="en-US"/>
              <a:t>www.iwantbroadbandnh.org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7FD9EE5-6401-4959-B4AA-DBF9FC1A54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2.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3.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4.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5.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www.cellular-expert.co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7.e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hyperlink" Target="http://www.granit.unh.edu/"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www.iwantbroadbandnh.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ael.blair@unh.edu" TargetMode="External"/><Relationship Id="rId2" Type="http://schemas.openxmlformats.org/officeDocument/2006/relationships/hyperlink" Target="mailto:fay.rubin@unh.edu"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chart" Target="../charts/chart5.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chart" Target="../charts/chart4.xml"/><Relationship Id="rId5" Type="http://schemas.openxmlformats.org/officeDocument/2006/relationships/image" Target="../media/image41.emf"/><Relationship Id="rId4" Type="http://schemas.openxmlformats.org/officeDocument/2006/relationships/oleObject" Target="../embeddings/oleObject7.bin"/></Relationships>
</file>

<file path=ppt/slides/_rels/slide36.xml.rels><?xml version="1.0" encoding="UTF-8" standalone="yes"?>
<Relationships xmlns="http://schemas.openxmlformats.org/package/2006/relationships"><Relationship Id="rId3" Type="http://schemas.openxmlformats.org/officeDocument/2006/relationships/hyperlink" Target="mailto:fay.rubin@unh.edu" TargetMode="External"/><Relationship Id="rId2" Type="http://schemas.openxmlformats.org/officeDocument/2006/relationships/hyperlink" Target="mailto:rruppel@uvlsrpc.org" TargetMode="External"/><Relationship Id="rId1" Type="http://schemas.openxmlformats.org/officeDocument/2006/relationships/slideLayout" Target="../slideLayouts/slideLayout7.xml"/><Relationship Id="rId4" Type="http://schemas.openxmlformats.org/officeDocument/2006/relationships/hyperlink" Target="mailto:michael.blair@unh.ed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mailto:fay.rubin@unh.edu" TargetMode="External"/><Relationship Id="rId2" Type="http://schemas.openxmlformats.org/officeDocument/2006/relationships/hyperlink" Target="mailto:ryanF@nashuarpc.org" TargetMode="External"/><Relationship Id="rId1" Type="http://schemas.openxmlformats.org/officeDocument/2006/relationships/slideLayout" Target="../slideLayouts/slideLayout7.xml"/><Relationship Id="rId4" Type="http://schemas.openxmlformats.org/officeDocument/2006/relationships/hyperlink" Target="mailto:michael.blair@unh.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nheconomy.com/default.aspx"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hyperlink" Target="mailto:Carol.miller@dred.state.nh.us"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mailto:Carol.miller@dred.state.nh.us"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mailto:aveenstra@nhcdfa.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mailto:charlie.french@unh.edu"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mailto:David.Foote@unh.edu"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mailto:tmurphy@swrpc.org"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mailto:tgermond@swrpc.or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a:stretch>
            <a:fillRect/>
          </a:stretch>
        </p:blipFill>
        <p:spPr bwMode="auto">
          <a:xfrm>
            <a:off x="152400" y="5715000"/>
            <a:ext cx="1066800" cy="1019175"/>
          </a:xfrm>
          <a:prstGeom prst="rect">
            <a:avLst/>
          </a:prstGeom>
          <a:noFill/>
          <a:ln w="9525">
            <a:noFill/>
            <a:miter lim="800000"/>
            <a:headEnd/>
            <a:tailEnd/>
          </a:ln>
        </p:spPr>
      </p:pic>
      <p:sp>
        <p:nvSpPr>
          <p:cNvPr id="8198" name="TextBox 5"/>
          <p:cNvSpPr txBox="1">
            <a:spLocks noChangeArrowheads="1"/>
          </p:cNvSpPr>
          <p:nvPr/>
        </p:nvSpPr>
        <p:spPr bwMode="auto">
          <a:xfrm>
            <a:off x="0" y="3707060"/>
            <a:ext cx="8534400" cy="1477328"/>
          </a:xfrm>
          <a:prstGeom prst="rect">
            <a:avLst/>
          </a:prstGeom>
          <a:noFill/>
          <a:ln w="9525">
            <a:noFill/>
            <a:miter lim="800000"/>
            <a:headEnd/>
            <a:tailEnd/>
          </a:ln>
        </p:spPr>
        <p:txBody>
          <a:bodyPr>
            <a:spAutoFit/>
          </a:bodyPr>
          <a:lstStyle/>
          <a:p>
            <a:pPr algn="ctr"/>
            <a:r>
              <a:rPr lang="en-US" sz="5400" dirty="0" smtClean="0">
                <a:solidFill>
                  <a:schemeClr val="accent1">
                    <a:lumMod val="50000"/>
                  </a:schemeClr>
                </a:solidFill>
                <a:effectLst>
                  <a:outerShdw blurRad="38100" dist="38100" dir="2700000" algn="tl">
                    <a:srgbClr val="000000">
                      <a:alpha val="43137"/>
                    </a:srgbClr>
                  </a:outerShdw>
                </a:effectLst>
                <a:latin typeface="Calibri" pitchFamily="34" charset="0"/>
                <a:cs typeface="Calibri" pitchFamily="34" charset="0"/>
              </a:rPr>
              <a:t>PROGRAM OVERVIEW</a:t>
            </a:r>
          </a:p>
          <a:p>
            <a:pPr algn="ctr"/>
            <a:r>
              <a:rPr lang="en-US" sz="3600" dirty="0" smtClean="0">
                <a:solidFill>
                  <a:schemeClr val="accent1">
                    <a:lumMod val="50000"/>
                  </a:schemeClr>
                </a:solidFill>
                <a:latin typeface="Calibri" pitchFamily="34" charset="0"/>
                <a:cs typeface="Calibri" pitchFamily="34" charset="0"/>
              </a:rPr>
              <a:t>October 4, 2012</a:t>
            </a:r>
            <a:endParaRPr lang="en-US" sz="3600" dirty="0">
              <a:solidFill>
                <a:schemeClr val="accent1">
                  <a:lumMod val="50000"/>
                </a:schemeClr>
              </a:solidFill>
              <a:latin typeface="Calibri" pitchFamily="34" charset="0"/>
              <a:cs typeface="Calibri" pitchFamily="34" charset="0"/>
            </a:endParaRPr>
          </a:p>
        </p:txBody>
      </p:sp>
      <p:sp>
        <p:nvSpPr>
          <p:cNvPr id="8199" name="Footer Placeholder 6"/>
          <p:cNvSpPr>
            <a:spLocks noGrp="1"/>
          </p:cNvSpPr>
          <p:nvPr>
            <p:ph type="ftr" sz="quarter" idx="11"/>
          </p:nvPr>
        </p:nvSpPr>
        <p:spPr bwMode="auto">
          <a:xfrm>
            <a:off x="2667000" y="6172200"/>
            <a:ext cx="3429000" cy="365125"/>
          </a:xfrm>
          <a:noFill/>
          <a:ln>
            <a:miter lim="800000"/>
            <a:headEnd/>
            <a:tailEnd/>
          </a:ln>
        </p:spPr>
        <p:txBody>
          <a:bodyPr/>
          <a:lstStyle/>
          <a:p>
            <a:r>
              <a:rPr lang="en-US" sz="2400" i="1" dirty="0">
                <a:solidFill>
                  <a:schemeClr val="accent1">
                    <a:lumMod val="50000"/>
                  </a:schemeClr>
                </a:solidFill>
              </a:rPr>
              <a:t>i</a:t>
            </a:r>
            <a:r>
              <a:rPr lang="en-US" sz="2400" i="1" dirty="0" smtClean="0">
                <a:solidFill>
                  <a:schemeClr val="accent1">
                    <a:lumMod val="50000"/>
                  </a:schemeClr>
                </a:solidFill>
              </a:rPr>
              <a:t>wantbroadbandnh.org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990600"/>
            <a:ext cx="6477000" cy="202221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NNHN Program Overview</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976059045"/>
              </p:ext>
            </p:extLst>
          </p:nvPr>
        </p:nvGraphicFramePr>
        <p:xfrm>
          <a:off x="304800" y="1828800"/>
          <a:ext cx="8534400" cy="4480560"/>
        </p:xfrm>
        <a:graphic>
          <a:graphicData uri="http://schemas.openxmlformats.org/drawingml/2006/table">
            <a:tbl>
              <a:tblPr firstRow="1" bandRow="1">
                <a:tableStyleId>{5C22544A-7EE6-4342-B048-85BDC9FD1C3A}</a:tableStyleId>
              </a:tblPr>
              <a:tblGrid>
                <a:gridCol w="1981200"/>
                <a:gridCol w="3581400"/>
                <a:gridCol w="2971800"/>
              </a:tblGrid>
              <a:tr h="525841">
                <a:tc>
                  <a:txBody>
                    <a:bodyPr/>
                    <a:lstStyle/>
                    <a:p>
                      <a:r>
                        <a:rPr lang="en-US" sz="1200" dirty="0" smtClean="0">
                          <a:latin typeface="+mj-lt"/>
                          <a:cs typeface="Times New Roman" pitchFamily="18" charset="0"/>
                        </a:rPr>
                        <a:t>Program Component</a:t>
                      </a:r>
                      <a:endParaRPr lang="en-US" sz="1200" dirty="0">
                        <a:latin typeface="+mj-lt"/>
                        <a:cs typeface="Times New Roman" pitchFamily="18" charset="0"/>
                      </a:endParaRPr>
                    </a:p>
                  </a:txBody>
                  <a:tcPr/>
                </a:tc>
                <a:tc>
                  <a:txBody>
                    <a:bodyPr/>
                    <a:lstStyle/>
                    <a:p>
                      <a:r>
                        <a:rPr lang="en-US" sz="1200" dirty="0" smtClean="0">
                          <a:latin typeface="+mj-lt"/>
                          <a:cs typeface="Times New Roman" pitchFamily="18" charset="0"/>
                        </a:rPr>
                        <a:t>Description</a:t>
                      </a:r>
                      <a:endParaRPr lang="en-US" sz="1200" dirty="0">
                        <a:latin typeface="+mj-lt"/>
                        <a:cs typeface="Times New Roman" pitchFamily="18" charset="0"/>
                      </a:endParaRPr>
                    </a:p>
                  </a:txBody>
                  <a:tcPr/>
                </a:tc>
                <a:tc>
                  <a:txBody>
                    <a:bodyPr/>
                    <a:lstStyle/>
                    <a:p>
                      <a:r>
                        <a:rPr lang="en-US" sz="1200" dirty="0" smtClean="0">
                          <a:latin typeface="+mj-lt"/>
                          <a:cs typeface="Times New Roman" pitchFamily="18" charset="0"/>
                        </a:rPr>
                        <a:t>Program Partners</a:t>
                      </a:r>
                      <a:endParaRPr lang="en-US" sz="1200" dirty="0">
                        <a:latin typeface="+mj-lt"/>
                        <a:cs typeface="Times New Roman" pitchFamily="18" charset="0"/>
                      </a:endParaRPr>
                    </a:p>
                  </a:txBody>
                  <a:tcPr/>
                </a:tc>
              </a:tr>
              <a:tr h="1074359">
                <a:tc>
                  <a:txBody>
                    <a:bodyPr/>
                    <a:lstStyle/>
                    <a:p>
                      <a:r>
                        <a:rPr lang="en-US" sz="2400" dirty="0" smtClean="0">
                          <a:latin typeface="+mj-lt"/>
                          <a:cs typeface="Times New Roman" pitchFamily="18" charset="0"/>
                        </a:rPr>
                        <a:t>Middle Mile Fiber</a:t>
                      </a:r>
                      <a:endParaRPr lang="en-US" sz="2400" dirty="0">
                        <a:latin typeface="+mj-lt"/>
                        <a:cs typeface="Times New Roman" pitchFamily="18" charset="0"/>
                      </a:endParaRPr>
                    </a:p>
                  </a:txBody>
                  <a:tcPr/>
                </a:tc>
                <a:tc>
                  <a:txBody>
                    <a:bodyPr/>
                    <a:lstStyle/>
                    <a:p>
                      <a:r>
                        <a:rPr lang="en-US" sz="1200" dirty="0" smtClean="0">
                          <a:latin typeface="+mj-lt"/>
                          <a:cs typeface="Times New Roman" pitchFamily="18" charset="0"/>
                        </a:rPr>
                        <a:t>Assemble</a:t>
                      </a:r>
                      <a:r>
                        <a:rPr lang="en-US" sz="1200" baseline="0" dirty="0" smtClean="0">
                          <a:latin typeface="+mj-lt"/>
                          <a:cs typeface="Times New Roman" pitchFamily="18" charset="0"/>
                        </a:rPr>
                        <a:t> and construct a fiber network that expands the availability, capability and capacity of network services in NH.  Includes all 10 counties.</a:t>
                      </a:r>
                    </a:p>
                  </a:txBody>
                  <a:tcPr/>
                </a:tc>
                <a:tc>
                  <a:txBody>
                    <a:bodyPr/>
                    <a:lstStyle/>
                    <a:p>
                      <a:r>
                        <a:rPr lang="en-US" sz="1200" dirty="0" smtClean="0">
                          <a:latin typeface="+mj-lt"/>
                          <a:cs typeface="Times New Roman" pitchFamily="18" charset="0"/>
                        </a:rPr>
                        <a:t>UNH IT, NH</a:t>
                      </a:r>
                      <a:r>
                        <a:rPr lang="en-US" sz="1200" baseline="0" dirty="0" smtClean="0">
                          <a:latin typeface="+mj-lt"/>
                          <a:cs typeface="Times New Roman" pitchFamily="18" charset="0"/>
                        </a:rPr>
                        <a:t> DRED, New Hampshire Optical Systems (NHOS), other partners</a:t>
                      </a:r>
                      <a:endParaRPr lang="en-US" sz="1200" dirty="0">
                        <a:latin typeface="+mj-lt"/>
                        <a:cs typeface="Times New Roman" pitchFamily="18" charset="0"/>
                      </a:endParaRPr>
                    </a:p>
                  </a:txBody>
                  <a:tcPr/>
                </a:tc>
              </a:tr>
              <a:tr h="822960">
                <a:tc>
                  <a:txBody>
                    <a:bodyPr/>
                    <a:lstStyle/>
                    <a:p>
                      <a:r>
                        <a:rPr lang="en-US" sz="2400" dirty="0" smtClean="0">
                          <a:latin typeface="+mj-lt"/>
                          <a:cs typeface="Times New Roman" pitchFamily="18" charset="0"/>
                        </a:rPr>
                        <a:t>Microwave Wireless (NHSafeNet)</a:t>
                      </a:r>
                      <a:endParaRPr lang="en-US" sz="1200" dirty="0">
                        <a:latin typeface="+mj-lt"/>
                        <a:cs typeface="Times New Roman" pitchFamily="18" charset="0"/>
                      </a:endParaRPr>
                    </a:p>
                  </a:txBody>
                  <a:tcPr/>
                </a:tc>
                <a:tc>
                  <a:txBody>
                    <a:bodyPr/>
                    <a:lstStyle/>
                    <a:p>
                      <a:r>
                        <a:rPr lang="en-US" sz="1200" dirty="0" smtClean="0">
                          <a:latin typeface="+mj-lt"/>
                          <a:cs typeface="Times New Roman" pitchFamily="18" charset="0"/>
                        </a:rPr>
                        <a:t>Upgrade</a:t>
                      </a:r>
                      <a:r>
                        <a:rPr lang="en-US" sz="1200" baseline="0" dirty="0" smtClean="0">
                          <a:latin typeface="+mj-lt"/>
                          <a:cs typeface="Times New Roman" pitchFamily="18" charset="0"/>
                        </a:rPr>
                        <a:t> and expand NH’s wireless public television and safety network</a:t>
                      </a:r>
                    </a:p>
                  </a:txBody>
                  <a:tcPr/>
                </a:tc>
                <a:tc>
                  <a:txBody>
                    <a:bodyPr/>
                    <a:lstStyle/>
                    <a:p>
                      <a:r>
                        <a:rPr lang="en-US" sz="1200" dirty="0" smtClean="0">
                          <a:latin typeface="+mj-lt"/>
                          <a:cs typeface="Times New Roman" pitchFamily="18" charset="0"/>
                        </a:rPr>
                        <a:t>NHPTV, State Police, National</a:t>
                      </a:r>
                      <a:r>
                        <a:rPr lang="en-US" sz="1200" baseline="0" dirty="0" smtClean="0">
                          <a:latin typeface="+mj-lt"/>
                          <a:cs typeface="Times New Roman" pitchFamily="18" charset="0"/>
                        </a:rPr>
                        <a:t> Guard, NHDOT and other public safety entities</a:t>
                      </a:r>
                      <a:endParaRPr lang="en-US" sz="1200" dirty="0">
                        <a:latin typeface="+mj-lt"/>
                        <a:cs typeface="Times New Roman" pitchFamily="18" charset="0"/>
                      </a:endParaRPr>
                    </a:p>
                  </a:txBody>
                  <a:tcPr/>
                </a:tc>
              </a:tr>
              <a:tr h="822960">
                <a:tc>
                  <a:txBody>
                    <a:bodyPr/>
                    <a:lstStyle/>
                    <a:p>
                      <a:r>
                        <a:rPr lang="en-US" sz="2400" dirty="0" smtClean="0">
                          <a:latin typeface="+mj-lt"/>
                          <a:cs typeface="Times New Roman" pitchFamily="18" charset="0"/>
                        </a:rPr>
                        <a:t>Last Mile </a:t>
                      </a:r>
                    </a:p>
                    <a:p>
                      <a:r>
                        <a:rPr lang="en-US" sz="2400" dirty="0" smtClean="0">
                          <a:latin typeface="+mj-lt"/>
                          <a:cs typeface="Times New Roman" pitchFamily="18" charset="0"/>
                        </a:rPr>
                        <a:t>NHFastRoads</a:t>
                      </a:r>
                      <a:endParaRPr lang="en-US" sz="1200" dirty="0">
                        <a:latin typeface="+mj-lt"/>
                        <a:cs typeface="Times New Roman" pitchFamily="18" charset="0"/>
                      </a:endParaRPr>
                    </a:p>
                  </a:txBody>
                  <a:tcPr/>
                </a:tc>
                <a:tc>
                  <a:txBody>
                    <a:bodyPr/>
                    <a:lstStyle/>
                    <a:p>
                      <a:r>
                        <a:rPr lang="en-US" sz="1200" dirty="0" smtClean="0">
                          <a:latin typeface="+mj-lt"/>
                          <a:cs typeface="Times New Roman" pitchFamily="18" charset="0"/>
                        </a:rPr>
                        <a:t>Construct</a:t>
                      </a:r>
                      <a:r>
                        <a:rPr lang="en-US" sz="1200" baseline="0" dirty="0" smtClean="0">
                          <a:latin typeface="+mj-lt"/>
                          <a:cs typeface="Times New Roman" pitchFamily="18" charset="0"/>
                        </a:rPr>
                        <a:t> a “fiber to the premises” (FTTP)  network in 2 NH communities: Rindge and Enfield</a:t>
                      </a:r>
                    </a:p>
                  </a:txBody>
                  <a:tcPr/>
                </a:tc>
                <a:tc>
                  <a:txBody>
                    <a:bodyPr/>
                    <a:lstStyle/>
                    <a:p>
                      <a:r>
                        <a:rPr lang="en-US" sz="1200" dirty="0" smtClean="0">
                          <a:latin typeface="+mj-lt"/>
                          <a:cs typeface="Times New Roman" pitchFamily="18" charset="0"/>
                        </a:rPr>
                        <a:t>NH FastRoads (a wholly owned</a:t>
                      </a:r>
                      <a:r>
                        <a:rPr lang="en-US" sz="1200" baseline="0" dirty="0" smtClean="0">
                          <a:latin typeface="+mj-lt"/>
                          <a:cs typeface="Times New Roman" pitchFamily="18" charset="0"/>
                        </a:rPr>
                        <a:t> subsidiary of Monadnock Economic Development Corporation), other partners</a:t>
                      </a:r>
                      <a:endParaRPr lang="en-US" sz="1200" dirty="0">
                        <a:latin typeface="+mj-lt"/>
                        <a:cs typeface="Times New Roman" pitchFamily="18" charset="0"/>
                      </a:endParaRPr>
                    </a:p>
                  </a:txBody>
                  <a:tcPr/>
                </a:tc>
              </a:tr>
              <a:tr h="868680">
                <a:tc>
                  <a:txBody>
                    <a:bodyPr/>
                    <a:lstStyle/>
                    <a:p>
                      <a:r>
                        <a:rPr lang="en-US" sz="2400" dirty="0" smtClean="0">
                          <a:latin typeface="+mj-lt"/>
                          <a:cs typeface="Times New Roman" pitchFamily="18" charset="0"/>
                        </a:rPr>
                        <a:t>NHDOT ITS Network </a:t>
                      </a:r>
                      <a:endParaRPr lang="en-US" sz="1200" dirty="0">
                        <a:latin typeface="+mj-lt"/>
                        <a:cs typeface="Times New Roman" pitchFamily="18" charset="0"/>
                      </a:endParaRPr>
                    </a:p>
                  </a:txBody>
                  <a:tcPr/>
                </a:tc>
                <a:tc>
                  <a:txBody>
                    <a:bodyPr/>
                    <a:lstStyle/>
                    <a:p>
                      <a:r>
                        <a:rPr lang="en-US" sz="1200" dirty="0" smtClean="0">
                          <a:latin typeface="+mj-lt"/>
                          <a:cs typeface="Times New Roman" pitchFamily="18" charset="0"/>
                        </a:rPr>
                        <a:t>Underground fiber between Manchester and Concord in support of intelligent</a:t>
                      </a:r>
                      <a:r>
                        <a:rPr lang="en-US" sz="1200" baseline="0" dirty="0" smtClean="0">
                          <a:latin typeface="+mj-lt"/>
                          <a:cs typeface="Times New Roman" pitchFamily="18" charset="0"/>
                        </a:rPr>
                        <a:t> </a:t>
                      </a:r>
                      <a:r>
                        <a:rPr lang="en-US" sz="1200" dirty="0" smtClean="0">
                          <a:latin typeface="+mj-lt"/>
                          <a:cs typeface="Times New Roman" pitchFamily="18" charset="0"/>
                        </a:rPr>
                        <a:t>transportatio</a:t>
                      </a:r>
                      <a:r>
                        <a:rPr lang="en-US" sz="1200" baseline="0" dirty="0" smtClean="0">
                          <a:latin typeface="+mj-lt"/>
                          <a:cs typeface="Times New Roman" pitchFamily="18" charset="0"/>
                        </a:rPr>
                        <a:t>n systems (ITS)</a:t>
                      </a:r>
                    </a:p>
                  </a:txBody>
                  <a:tcPr/>
                </a:tc>
                <a:tc>
                  <a:txBody>
                    <a:bodyPr/>
                    <a:lstStyle/>
                    <a:p>
                      <a:r>
                        <a:rPr lang="en-US" sz="1200" dirty="0" smtClean="0">
                          <a:latin typeface="+mj-lt"/>
                          <a:cs typeface="Times New Roman" pitchFamily="18" charset="0"/>
                        </a:rPr>
                        <a:t>New</a:t>
                      </a:r>
                      <a:r>
                        <a:rPr lang="en-US" sz="1200" baseline="0" dirty="0" smtClean="0">
                          <a:latin typeface="+mj-lt"/>
                          <a:cs typeface="Times New Roman" pitchFamily="18" charset="0"/>
                        </a:rPr>
                        <a:t> Hampshire Department of Transportation (</a:t>
                      </a:r>
                      <a:r>
                        <a:rPr lang="en-US" sz="1200" dirty="0" smtClean="0">
                          <a:latin typeface="+mj-lt"/>
                          <a:cs typeface="Times New Roman" pitchFamily="18" charset="0"/>
                        </a:rPr>
                        <a:t>DOT), other partners</a:t>
                      </a:r>
                      <a:endParaRPr lang="en-US" sz="1200" dirty="0">
                        <a:latin typeface="+mj-lt"/>
                        <a:cs typeface="Times New Roman" pitchFamily="18" charset="0"/>
                      </a:endParaRPr>
                    </a:p>
                  </a:txBody>
                  <a:tcPr/>
                </a:tc>
              </a:tr>
            </a:tbl>
          </a:graphicData>
        </a:graphic>
      </p:graphicFrame>
      <p:sp>
        <p:nvSpPr>
          <p:cNvPr id="5" name="Rectangle 4"/>
          <p:cNvSpPr/>
          <p:nvPr/>
        </p:nvSpPr>
        <p:spPr>
          <a:xfrm>
            <a:off x="533400" y="1295401"/>
            <a:ext cx="8763000" cy="400110"/>
          </a:xfrm>
          <a:prstGeom prst="rect">
            <a:avLst/>
          </a:prstGeom>
        </p:spPr>
        <p:txBody>
          <a:bodyPr wrap="square">
            <a:spAutoFit/>
          </a:bodyPr>
          <a:lstStyle/>
          <a:p>
            <a:r>
              <a:rPr lang="en-US" sz="2000" dirty="0" smtClean="0"/>
              <a:t>4 components, managed by partners within the grant program </a:t>
            </a:r>
          </a:p>
        </p:txBody>
      </p:sp>
      <p:sp>
        <p:nvSpPr>
          <p:cNvPr id="6" name="Title 1"/>
          <p:cNvSpPr txBox="1">
            <a:spLocks/>
          </p:cNvSpPr>
          <p:nvPr/>
        </p:nvSpPr>
        <p:spPr bwMode="auto">
          <a:xfrm>
            <a:off x="685800" y="609601"/>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NNHN Program Overview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ustDataLst>
      <p:tags r:id="rId1"/>
    </p:custDataLst>
    <p:extLst>
      <p:ext uri="{BB962C8B-B14F-4D97-AF65-F5344CB8AC3E}">
        <p14:creationId xmlns:p14="http://schemas.microsoft.com/office/powerpoint/2010/main" val="181801324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Broadband Availability - Overview</a:t>
            </a:r>
          </a:p>
        </p:txBody>
      </p:sp>
      <p:sp>
        <p:nvSpPr>
          <p:cNvPr id="15363" name="Content Placeholder 2"/>
          <p:cNvSpPr>
            <a:spLocks noGrp="1"/>
          </p:cNvSpPr>
          <p:nvPr>
            <p:ph idx="4294967295"/>
          </p:nvPr>
        </p:nvSpPr>
        <p:spPr>
          <a:xfrm>
            <a:off x="228600" y="1295400"/>
            <a:ext cx="8686800" cy="5486400"/>
          </a:xfrm>
        </p:spPr>
        <p:txBody>
          <a:bodyPr/>
          <a:lstStyle/>
          <a:p>
            <a:pPr eaLnBrk="1" hangingPunct="1">
              <a:buFont typeface="Arial" charset="0"/>
              <a:buNone/>
            </a:pPr>
            <a:endParaRPr lang="en-US" sz="1100" smtClean="0"/>
          </a:p>
          <a:p>
            <a:pPr eaLnBrk="1" hangingPunct="1">
              <a:spcBef>
                <a:spcPct val="5000"/>
              </a:spcBef>
            </a:pPr>
            <a:r>
              <a:rPr lang="en-US" sz="2000" smtClean="0"/>
              <a:t>Goal – map broadband availability by type of technology and speed, in order to identify areas served/unserved/underserved in the state</a:t>
            </a:r>
            <a:br>
              <a:rPr lang="en-US" sz="2000" smtClean="0"/>
            </a:br>
            <a:endParaRPr lang="en-US" sz="2000" smtClean="0"/>
          </a:p>
          <a:p>
            <a:pPr eaLnBrk="1" hangingPunct="1">
              <a:spcBef>
                <a:spcPct val="5000"/>
              </a:spcBef>
            </a:pPr>
            <a:r>
              <a:rPr lang="en-US" sz="2000" smtClean="0"/>
              <a:t>Broadband defined by NTIA as 768 kbps downstream and 200 kbps upstream</a:t>
            </a:r>
          </a:p>
          <a:p>
            <a:pPr eaLnBrk="1" hangingPunct="1">
              <a:spcBef>
                <a:spcPct val="5000"/>
              </a:spcBef>
            </a:pPr>
            <a:endParaRPr lang="en-US" sz="2000" smtClean="0"/>
          </a:p>
          <a:p>
            <a:pPr eaLnBrk="1" hangingPunct="1">
              <a:spcBef>
                <a:spcPct val="5000"/>
              </a:spcBef>
            </a:pPr>
            <a:r>
              <a:rPr lang="en-US" sz="2000" smtClean="0"/>
              <a:t>Based on data submitted by the 60+ active providers in the state</a:t>
            </a:r>
            <a:br>
              <a:rPr lang="en-US" sz="2000" smtClean="0"/>
            </a:br>
            <a:endParaRPr lang="en-US" sz="2000" smtClean="0"/>
          </a:p>
          <a:p>
            <a:pPr eaLnBrk="1" hangingPunct="1">
              <a:spcBef>
                <a:spcPct val="5000"/>
              </a:spcBef>
            </a:pPr>
            <a:r>
              <a:rPr lang="en-US" sz="2000" smtClean="0"/>
              <a:t>Data aggregated to census block geography for analysis and display</a:t>
            </a:r>
            <a:br>
              <a:rPr lang="en-US" sz="2000" smtClean="0"/>
            </a:br>
            <a:endParaRPr lang="en-US" sz="2000" smtClean="0"/>
          </a:p>
          <a:p>
            <a:pPr eaLnBrk="1" hangingPunct="1">
              <a:spcBef>
                <a:spcPct val="5000"/>
              </a:spcBef>
            </a:pPr>
            <a:r>
              <a:rPr lang="en-US" sz="2000" smtClean="0"/>
              <a:t>Multi-source data verification methodology utilized</a:t>
            </a:r>
            <a:br>
              <a:rPr lang="en-US" sz="2000" smtClean="0"/>
            </a:br>
            <a:endParaRPr lang="en-US" sz="2000" smtClean="0"/>
          </a:p>
          <a:p>
            <a:pPr eaLnBrk="1" hangingPunct="1">
              <a:spcBef>
                <a:spcPct val="5000"/>
              </a:spcBef>
            </a:pPr>
            <a:r>
              <a:rPr lang="en-US" sz="2000" smtClean="0"/>
              <a:t>Data collected and processed by UNH; submitted to NTIA on a 6-month cycle (March 31, September 30) for inclusion in the National Broadband Map (http://broadbandmap.gov)</a:t>
            </a:r>
          </a:p>
        </p:txBody>
      </p:sp>
      <p:sp>
        <p:nvSpPr>
          <p:cNvPr id="15364"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200400" cy="2667000"/>
          </a:xfrm>
          <a:solidFill>
            <a:schemeClr val="accent1">
              <a:lumMod val="75000"/>
            </a:schemeClr>
          </a:solidFill>
        </p:spPr>
        <p:txBody>
          <a:bodyPr>
            <a:normAutofit/>
          </a:bodyPr>
          <a:lstStyle/>
          <a:p>
            <a:pPr algn="l" eaLnBrk="1" hangingPunct="1">
              <a:defRPr/>
            </a:pPr>
            <a:r>
              <a:rPr lang="en-US" sz="3600" dirty="0" smtClean="0">
                <a:solidFill>
                  <a:srgbClr val="F2F2F2"/>
                </a:solidFill>
                <a:latin typeface="Candara" pitchFamily="34" charset="0"/>
                <a:cs typeface="Arial" charset="0"/>
              </a:rPr>
              <a:t>Broadband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September 2011 Results</a:t>
            </a:r>
          </a:p>
        </p:txBody>
      </p:sp>
      <p:sp>
        <p:nvSpPr>
          <p:cNvPr id="1028"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graphicFrame>
        <p:nvGraphicFramePr>
          <p:cNvPr id="1026" name="Object 6"/>
          <p:cNvGraphicFramePr>
            <a:graphicFrameLocks noChangeAspect="1"/>
          </p:cNvGraphicFramePr>
          <p:nvPr/>
        </p:nvGraphicFramePr>
        <p:xfrm>
          <a:off x="3581400" y="304800"/>
          <a:ext cx="4664075" cy="6035675"/>
        </p:xfrm>
        <a:graphic>
          <a:graphicData uri="http://schemas.openxmlformats.org/presentationml/2006/ole">
            <mc:AlternateContent xmlns:mc="http://schemas.openxmlformats.org/markup-compatibility/2006">
              <mc:Choice xmlns:v="urn:schemas-microsoft-com:vml" Requires="v">
                <p:oleObj spid="_x0000_s1037" name="Acrobat Document" r:id="rId4" imgW="7776720" imgH="10046880" progId="AcroExch.Document.7">
                  <p:embed/>
                </p:oleObj>
              </mc:Choice>
              <mc:Fallback>
                <p:oleObj name="Acrobat Document" r:id="rId4" imgW="7776720" imgH="10046880" progId="AcroExch.Document.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04800"/>
                        <a:ext cx="4664075" cy="6035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5"/>
          <p:cNvGraphicFramePr>
            <a:graphicFrameLocks noChangeAspect="1"/>
          </p:cNvGraphicFramePr>
          <p:nvPr/>
        </p:nvGraphicFramePr>
        <p:xfrm>
          <a:off x="935038" y="1524000"/>
          <a:ext cx="8208962" cy="5737225"/>
        </p:xfrm>
        <a:graphic>
          <a:graphicData uri="http://schemas.openxmlformats.org/presentationml/2006/ole">
            <mc:AlternateContent xmlns:mc="http://schemas.openxmlformats.org/markup-compatibility/2006">
              <mc:Choice xmlns:v="urn:schemas-microsoft-com:vml" Requires="v">
                <p:oleObj spid="_x0000_s2061" name="Acrobat Document" r:id="rId4" imgW="12109680" imgH="8448480" progId="AcroExch.Document.7">
                  <p:embed/>
                </p:oleObj>
              </mc:Choice>
              <mc:Fallback>
                <p:oleObj name="Acrobat Document" r:id="rId4" imgW="12109680" imgH="8448480"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38" y="1524000"/>
                        <a:ext cx="8208962" cy="573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nvPr>
        </p:nvSpPr>
        <p:spPr>
          <a:xfrm>
            <a:off x="0" y="0"/>
            <a:ext cx="3200400" cy="2667000"/>
          </a:xfrm>
          <a:solidFill>
            <a:schemeClr val="accent1">
              <a:lumMod val="75000"/>
            </a:schemeClr>
          </a:solidFill>
        </p:spPr>
        <p:txBody>
          <a:bodyPr>
            <a:normAutofit fontScale="90000"/>
          </a:bodyPr>
          <a:lstStyle/>
          <a:p>
            <a:pPr algn="l" eaLnBrk="1" hangingPunct="1">
              <a:defRPr/>
            </a:pPr>
            <a:r>
              <a:rPr lang="en-US" sz="3600" dirty="0" smtClean="0">
                <a:solidFill>
                  <a:srgbClr val="F2F2F2"/>
                </a:solidFill>
                <a:latin typeface="Candara" pitchFamily="34" charset="0"/>
                <a:cs typeface="Arial" charset="0"/>
              </a:rPr>
              <a:t>Cable Service</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Broadband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September 2011 Results</a:t>
            </a:r>
          </a:p>
        </p:txBody>
      </p:sp>
      <p:sp>
        <p:nvSpPr>
          <p:cNvPr id="2052"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5"/>
          <p:cNvGraphicFramePr>
            <a:graphicFrameLocks noChangeAspect="1"/>
          </p:cNvGraphicFramePr>
          <p:nvPr/>
        </p:nvGraphicFramePr>
        <p:xfrm>
          <a:off x="925513" y="1752600"/>
          <a:ext cx="8218487" cy="5745163"/>
        </p:xfrm>
        <a:graphic>
          <a:graphicData uri="http://schemas.openxmlformats.org/presentationml/2006/ole">
            <mc:AlternateContent xmlns:mc="http://schemas.openxmlformats.org/markup-compatibility/2006">
              <mc:Choice xmlns:v="urn:schemas-microsoft-com:vml" Requires="v">
                <p:oleObj spid="_x0000_s3085" name="Acrobat Document" r:id="rId4" imgW="12109680" imgH="8448480" progId="AcroExch.Document.7">
                  <p:embed/>
                </p:oleObj>
              </mc:Choice>
              <mc:Fallback>
                <p:oleObj name="Acrobat Document" r:id="rId4" imgW="12109680" imgH="8448480"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513" y="1752600"/>
                        <a:ext cx="8218487" cy="574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nvPr>
        </p:nvSpPr>
        <p:spPr>
          <a:xfrm>
            <a:off x="0" y="0"/>
            <a:ext cx="3200400" cy="2667000"/>
          </a:xfrm>
          <a:solidFill>
            <a:schemeClr val="accent1">
              <a:lumMod val="75000"/>
            </a:schemeClr>
          </a:solidFill>
        </p:spPr>
        <p:txBody>
          <a:bodyPr>
            <a:normAutofit fontScale="90000"/>
          </a:bodyPr>
          <a:lstStyle/>
          <a:p>
            <a:pPr algn="l" eaLnBrk="1" hangingPunct="1">
              <a:defRPr/>
            </a:pPr>
            <a:r>
              <a:rPr lang="en-US" sz="3600" dirty="0" smtClean="0">
                <a:solidFill>
                  <a:srgbClr val="F2F2F2"/>
                </a:solidFill>
                <a:latin typeface="Candara" pitchFamily="34" charset="0"/>
                <a:cs typeface="Arial" charset="0"/>
              </a:rPr>
              <a:t>DSL Service</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Broadband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September 2011 Results</a:t>
            </a:r>
          </a:p>
        </p:txBody>
      </p:sp>
      <p:sp>
        <p:nvSpPr>
          <p:cNvPr id="3076"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5"/>
          <p:cNvGraphicFramePr>
            <a:graphicFrameLocks noChangeAspect="1"/>
          </p:cNvGraphicFramePr>
          <p:nvPr/>
        </p:nvGraphicFramePr>
        <p:xfrm>
          <a:off x="1066800" y="1752600"/>
          <a:ext cx="8218488" cy="5745163"/>
        </p:xfrm>
        <a:graphic>
          <a:graphicData uri="http://schemas.openxmlformats.org/presentationml/2006/ole">
            <mc:AlternateContent xmlns:mc="http://schemas.openxmlformats.org/markup-compatibility/2006">
              <mc:Choice xmlns:v="urn:schemas-microsoft-com:vml" Requires="v">
                <p:oleObj spid="_x0000_s4109" name="Acrobat Document" r:id="rId4" imgW="12109680" imgH="8448480" progId="AcroExch.Document.7">
                  <p:embed/>
                </p:oleObj>
              </mc:Choice>
              <mc:Fallback>
                <p:oleObj name="Acrobat Document" r:id="rId4" imgW="12109680" imgH="8448480"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752600"/>
                        <a:ext cx="8218488" cy="574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nvPr>
        </p:nvSpPr>
        <p:spPr>
          <a:xfrm>
            <a:off x="0" y="0"/>
            <a:ext cx="3200400" cy="2971800"/>
          </a:xfrm>
          <a:solidFill>
            <a:schemeClr val="accent1">
              <a:lumMod val="75000"/>
            </a:schemeClr>
          </a:solidFill>
        </p:spPr>
        <p:txBody>
          <a:bodyPr>
            <a:normAutofit/>
          </a:bodyPr>
          <a:lstStyle/>
          <a:p>
            <a:pPr algn="l" eaLnBrk="1" hangingPunct="1">
              <a:defRPr/>
            </a:pPr>
            <a:r>
              <a:rPr lang="en-US" sz="3600" dirty="0" smtClean="0">
                <a:solidFill>
                  <a:srgbClr val="F2F2F2"/>
                </a:solidFill>
                <a:latin typeface="Candara" pitchFamily="34" charset="0"/>
                <a:cs typeface="Arial" charset="0"/>
              </a:rPr>
              <a:t>Cellular Service</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Broadband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September 2011 Results</a:t>
            </a:r>
          </a:p>
        </p:txBody>
      </p:sp>
      <p:sp>
        <p:nvSpPr>
          <p:cNvPr id="4100"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Broadband 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Signal Propagation Modeling</a:t>
            </a:r>
          </a:p>
        </p:txBody>
      </p:sp>
      <p:sp>
        <p:nvSpPr>
          <p:cNvPr id="16387" name="Footer Placeholder 5"/>
          <p:cNvSpPr>
            <a:spLocks noGrp="1"/>
          </p:cNvSpPr>
          <p:nvPr>
            <p:ph type="ftr" sz="quarter" idx="11"/>
          </p:nvPr>
        </p:nvSpPr>
        <p:spPr bwMode="auto">
          <a:noFill/>
          <a:ln>
            <a:miter lim="800000"/>
            <a:headEnd/>
            <a:tailEnd/>
          </a:ln>
        </p:spPr>
        <p:txBody>
          <a:bodyPr/>
          <a:lstStyle/>
          <a:p>
            <a:r>
              <a:rPr lang="en-US" smtClean="0"/>
              <a:t> </a:t>
            </a:r>
          </a:p>
        </p:txBody>
      </p:sp>
      <p:pic>
        <p:nvPicPr>
          <p:cNvPr id="16388" name="Picture 4" descr="KingsHillAll"/>
          <p:cNvPicPr>
            <a:picLocks noChangeAspect="1" noChangeArrowheads="1"/>
          </p:cNvPicPr>
          <p:nvPr/>
        </p:nvPicPr>
        <p:blipFill>
          <a:blip r:embed="rId3" cstate="print"/>
          <a:srcRect/>
          <a:stretch>
            <a:fillRect/>
          </a:stretch>
        </p:blipFill>
        <p:spPr bwMode="auto">
          <a:xfrm>
            <a:off x="1295400" y="1295400"/>
            <a:ext cx="6629400" cy="4837113"/>
          </a:xfrm>
          <a:prstGeom prst="rect">
            <a:avLst/>
          </a:prstGeom>
          <a:noFill/>
          <a:ln w="9525">
            <a:noFill/>
            <a:miter lim="800000"/>
            <a:headEnd/>
            <a:tailEnd/>
          </a:ln>
        </p:spPr>
      </p:pic>
      <p:sp>
        <p:nvSpPr>
          <p:cNvPr id="16389" name="Text Box 9"/>
          <p:cNvSpPr txBox="1">
            <a:spLocks noChangeArrowheads="1"/>
          </p:cNvSpPr>
          <p:nvPr/>
        </p:nvSpPr>
        <p:spPr bwMode="auto">
          <a:xfrm>
            <a:off x="1066800" y="6172200"/>
            <a:ext cx="7848600" cy="396875"/>
          </a:xfrm>
          <a:prstGeom prst="rect">
            <a:avLst/>
          </a:prstGeom>
          <a:noFill/>
          <a:ln w="9525">
            <a:noFill/>
            <a:miter lim="800000"/>
            <a:headEnd/>
            <a:tailEnd/>
          </a:ln>
        </p:spPr>
        <p:txBody>
          <a:bodyPr>
            <a:spAutoFit/>
          </a:bodyPr>
          <a:lstStyle/>
          <a:p>
            <a:r>
              <a:rPr lang="en-US" sz="1000"/>
              <a:t>Using Cellular Expert software (</a:t>
            </a:r>
            <a:r>
              <a:rPr lang="en-US" sz="1000">
                <a:hlinkClick r:id="rId4"/>
              </a:rPr>
              <a:t>www.cellular-expert.com</a:t>
            </a:r>
            <a:r>
              <a:rPr lang="en-US" sz="1000"/>
              <a:t>) to predict signal strength.  Note:  This data was generated for display purposes only, and does not represent the actual coverage area of any service provider.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5"/>
          <p:cNvGraphicFramePr>
            <a:graphicFrameLocks noChangeAspect="1"/>
          </p:cNvGraphicFramePr>
          <p:nvPr/>
        </p:nvGraphicFramePr>
        <p:xfrm>
          <a:off x="941388" y="1525588"/>
          <a:ext cx="8218487" cy="5745162"/>
        </p:xfrm>
        <a:graphic>
          <a:graphicData uri="http://schemas.openxmlformats.org/presentationml/2006/ole">
            <mc:AlternateContent xmlns:mc="http://schemas.openxmlformats.org/markup-compatibility/2006">
              <mc:Choice xmlns:v="urn:schemas-microsoft-com:vml" Requires="v">
                <p:oleObj spid="_x0000_s5133" name="Acrobat Document" r:id="rId4" imgW="12109680" imgH="8448480" progId="AcroExch.Document.7">
                  <p:embed/>
                </p:oleObj>
              </mc:Choice>
              <mc:Fallback>
                <p:oleObj name="Acrobat Document" r:id="rId4" imgW="12109680" imgH="8448480"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388" y="1525588"/>
                        <a:ext cx="8218487" cy="5745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nvPr>
        </p:nvSpPr>
        <p:spPr>
          <a:xfrm>
            <a:off x="0" y="0"/>
            <a:ext cx="3200400" cy="2971800"/>
          </a:xfrm>
          <a:solidFill>
            <a:schemeClr val="accent1">
              <a:lumMod val="75000"/>
            </a:schemeClr>
          </a:solidFill>
        </p:spPr>
        <p:txBody>
          <a:bodyPr>
            <a:normAutofit fontScale="90000"/>
          </a:bodyPr>
          <a:lstStyle/>
          <a:p>
            <a:pPr algn="l" eaLnBrk="1" hangingPunct="1">
              <a:defRPr/>
            </a:pPr>
            <a:r>
              <a:rPr lang="en-US" sz="3600" dirty="0" smtClean="0">
                <a:solidFill>
                  <a:srgbClr val="F2F2F2"/>
                </a:solidFill>
                <a:latin typeface="Candara" pitchFamily="34" charset="0"/>
                <a:cs typeface="Arial" charset="0"/>
              </a:rPr>
              <a:t>Fixed-Wireless Service</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Broadband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September 2011 Results</a:t>
            </a:r>
          </a:p>
        </p:txBody>
      </p:sp>
      <p:sp>
        <p:nvSpPr>
          <p:cNvPr id="5124"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NHBMPP – Data Availability</a:t>
            </a:r>
          </a:p>
        </p:txBody>
      </p:sp>
      <p:sp>
        <p:nvSpPr>
          <p:cNvPr id="11267" name="Content Placeholder 2"/>
          <p:cNvSpPr>
            <a:spLocks noGrp="1"/>
          </p:cNvSpPr>
          <p:nvPr>
            <p:ph idx="4294967295"/>
          </p:nvPr>
        </p:nvSpPr>
        <p:spPr>
          <a:xfrm>
            <a:off x="228600" y="1219200"/>
            <a:ext cx="8763000" cy="2286000"/>
          </a:xfrm>
        </p:spPr>
        <p:txBody>
          <a:bodyPr/>
          <a:lstStyle/>
          <a:p>
            <a:pPr eaLnBrk="1" hangingPunct="1">
              <a:buFont typeface="Arial" charset="0"/>
              <a:buNone/>
            </a:pPr>
            <a:endParaRPr lang="en-US" sz="1100" smtClean="0"/>
          </a:p>
          <a:p>
            <a:pPr eaLnBrk="1" hangingPunct="1"/>
            <a:endParaRPr lang="en-US" sz="2800" smtClean="0"/>
          </a:p>
          <a:p>
            <a:pPr eaLnBrk="1" hangingPunct="1">
              <a:buFont typeface="Arial" charset="0"/>
              <a:buNone/>
            </a:pPr>
            <a:endParaRPr lang="en-US" sz="2800" smtClean="0"/>
          </a:p>
        </p:txBody>
      </p:sp>
      <p:sp>
        <p:nvSpPr>
          <p:cNvPr id="11268" name="Content Placeholder 2"/>
          <p:cNvSpPr>
            <a:spLocks/>
          </p:cNvSpPr>
          <p:nvPr/>
        </p:nvSpPr>
        <p:spPr bwMode="auto">
          <a:xfrm>
            <a:off x="228600" y="1524000"/>
            <a:ext cx="8763000" cy="5181600"/>
          </a:xfrm>
          <a:prstGeom prst="rect">
            <a:avLst/>
          </a:prstGeom>
          <a:noFill/>
          <a:ln w="9525">
            <a:noFill/>
            <a:miter lim="800000"/>
            <a:headEnd/>
            <a:tailEnd/>
          </a:ln>
        </p:spPr>
        <p:txBody>
          <a:bodyPr/>
          <a:lstStyle/>
          <a:p>
            <a:pPr marL="342900" indent="-342900">
              <a:buFontTx/>
              <a:buChar char="•"/>
            </a:pPr>
            <a:r>
              <a:rPr lang="en-US" sz="2200" dirty="0" smtClean="0">
                <a:latin typeface="Calibri" pitchFamily="34" charset="0"/>
              </a:rPr>
              <a:t>The information developed from the NHBMPP data collection process can be found at:</a:t>
            </a:r>
          </a:p>
          <a:p>
            <a:pPr marL="800100" lvl="1" indent="-342900">
              <a:buFontTx/>
              <a:buChar char="•"/>
            </a:pPr>
            <a:r>
              <a:rPr lang="en-US" sz="2200" dirty="0" smtClean="0">
                <a:latin typeface="Calibri" pitchFamily="34" charset="0"/>
                <a:hlinkClick r:id="rId3"/>
              </a:rPr>
              <a:t>http://www.granit.unh.edu/</a:t>
            </a:r>
            <a:r>
              <a:rPr lang="en-US" sz="2200" dirty="0" smtClean="0">
                <a:latin typeface="Calibri" pitchFamily="34" charset="0"/>
              </a:rPr>
              <a:t> as downloadable GIS </a:t>
            </a:r>
            <a:r>
              <a:rPr lang="en-US" sz="2200" dirty="0" err="1" smtClean="0">
                <a:latin typeface="Calibri" pitchFamily="34" charset="0"/>
              </a:rPr>
              <a:t>shapefiles</a:t>
            </a:r>
            <a:r>
              <a:rPr lang="en-US" sz="2200" dirty="0" smtClean="0">
                <a:latin typeface="Calibri" pitchFamily="34" charset="0"/>
              </a:rPr>
              <a:t>;</a:t>
            </a:r>
          </a:p>
          <a:p>
            <a:pPr marL="800100" lvl="1" indent="-342900">
              <a:buFontTx/>
              <a:buChar char="•"/>
            </a:pPr>
            <a:r>
              <a:rPr lang="en-US" sz="2200" dirty="0" smtClean="0">
                <a:latin typeface="Calibri" pitchFamily="34" charset="0"/>
              </a:rPr>
              <a:t>Using the Interactive Map Viewer found on the program website at </a:t>
            </a:r>
            <a:r>
              <a:rPr lang="en-US" sz="2200" dirty="0" smtClean="0">
                <a:latin typeface="Calibri" pitchFamily="34" charset="0"/>
                <a:hlinkClick r:id="rId4"/>
              </a:rPr>
              <a:t>www.iwantbroadbandnh.org</a:t>
            </a:r>
            <a:r>
              <a:rPr lang="en-US" sz="2200" dirty="0" smtClean="0">
                <a:latin typeface="Calibri" pitchFamily="34" charset="0"/>
              </a:rPr>
              <a:t>, people without GIS software can query and display the various datasets;</a:t>
            </a:r>
          </a:p>
          <a:p>
            <a:pPr marL="800100" lvl="1" indent="-342900">
              <a:buFontTx/>
              <a:buChar char="•"/>
            </a:pPr>
            <a:r>
              <a:rPr lang="en-US" sz="2200" dirty="0" smtClean="0">
                <a:latin typeface="Calibri" pitchFamily="34" charset="0"/>
              </a:rPr>
              <a:t>Individual town profiles can be reviewed from the </a:t>
            </a:r>
            <a:r>
              <a:rPr lang="en-US" sz="2200" dirty="0" smtClean="0">
                <a:latin typeface="Calibri" pitchFamily="34" charset="0"/>
                <a:hlinkClick r:id="rId4"/>
              </a:rPr>
              <a:t>www.iwantbroadbandnh.org</a:t>
            </a:r>
            <a:r>
              <a:rPr lang="en-US" sz="2200" dirty="0" smtClean="0">
                <a:latin typeface="Calibri" pitchFamily="34" charset="0"/>
              </a:rPr>
              <a:t> website and selecting individual towns</a:t>
            </a:r>
          </a:p>
          <a:p>
            <a:pPr marL="800100" lvl="1" indent="-342900">
              <a:buFontTx/>
              <a:buChar char="•"/>
            </a:pPr>
            <a:r>
              <a:rPr lang="en-US" sz="2200" dirty="0" smtClean="0">
                <a:latin typeface="Calibri" pitchFamily="34" charset="0"/>
              </a:rPr>
              <a:t>Statewide maps of coverage can also be viewed on the </a:t>
            </a:r>
            <a:r>
              <a:rPr lang="en-US" sz="2200" dirty="0" smtClean="0">
                <a:latin typeface="Calibri" pitchFamily="34" charset="0"/>
                <a:hlinkClick r:id="rId4"/>
              </a:rPr>
              <a:t>www.iwantbroadbandnh.org</a:t>
            </a:r>
            <a:r>
              <a:rPr lang="en-US" sz="2200" dirty="0" smtClean="0">
                <a:latin typeface="Calibri" pitchFamily="34" charset="0"/>
              </a:rPr>
              <a:t> website</a:t>
            </a:r>
          </a:p>
          <a:p>
            <a:pPr marL="800100" lvl="1" indent="-342900">
              <a:buFontTx/>
              <a:buChar char="•"/>
            </a:pPr>
            <a:r>
              <a:rPr lang="en-US" sz="2200" dirty="0" smtClean="0">
                <a:latin typeface="Calibri" pitchFamily="34" charset="0"/>
              </a:rPr>
              <a:t>The aggregate datasets of all 56 state broadband initiatives can be viewed on the National Broadband Map, </a:t>
            </a:r>
            <a:r>
              <a:rPr lang="en-US" sz="2200" u="sng" dirty="0" smtClean="0">
                <a:solidFill>
                  <a:schemeClr val="accent3">
                    <a:lumMod val="50000"/>
                  </a:schemeClr>
                </a:solidFill>
                <a:latin typeface="Calibri" pitchFamily="34" charset="0"/>
              </a:rPr>
              <a:t>www.broadbandmap.gov</a:t>
            </a:r>
            <a:endParaRPr lang="en-US" sz="2200" u="sng" dirty="0">
              <a:solidFill>
                <a:schemeClr val="accent3">
                  <a:lumMod val="50000"/>
                </a:schemeClr>
              </a:solidFill>
              <a:latin typeface="Calibri" pitchFamily="34" charset="0"/>
            </a:endParaRPr>
          </a:p>
          <a:p>
            <a:pPr marL="342900" indent="-342900"/>
            <a:r>
              <a:rPr lang="en-US" sz="1600" dirty="0">
                <a:latin typeface="Calibri" pitchFamily="34" charset="0"/>
              </a:rPr>
              <a:t> </a:t>
            </a:r>
          </a:p>
          <a:p>
            <a:pPr marL="342900" indent="-342900"/>
            <a:endParaRPr lang="en-US" sz="2200" dirty="0">
              <a:latin typeface="Candara" pitchFamily="34" charset="0"/>
            </a:endParaRPr>
          </a:p>
        </p:txBody>
      </p:sp>
      <p:sp>
        <p:nvSpPr>
          <p:cNvPr id="11269"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NHBMPP – Data Availability</a:t>
            </a:r>
          </a:p>
        </p:txBody>
      </p:sp>
      <p:sp>
        <p:nvSpPr>
          <p:cNvPr id="11269"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pic>
        <p:nvPicPr>
          <p:cNvPr id="111618" name="Picture 2"/>
          <p:cNvPicPr>
            <a:picLocks noChangeAspect="1" noChangeArrowheads="1"/>
          </p:cNvPicPr>
          <p:nvPr/>
        </p:nvPicPr>
        <p:blipFill>
          <a:blip r:embed="rId3" cstate="print"/>
          <a:srcRect l="16875" t="8233" r="17500" b="2230"/>
          <a:stretch>
            <a:fillRect/>
          </a:stretch>
        </p:blipFill>
        <p:spPr bwMode="auto">
          <a:xfrm>
            <a:off x="1524000" y="1807029"/>
            <a:ext cx="6096000" cy="5050971"/>
          </a:xfrm>
          <a:prstGeom prst="rect">
            <a:avLst/>
          </a:prstGeom>
          <a:noFill/>
          <a:ln w="9525">
            <a:noFill/>
            <a:miter lim="800000"/>
            <a:headEnd/>
            <a:tailEnd/>
          </a:ln>
        </p:spPr>
      </p:pic>
      <p:sp>
        <p:nvSpPr>
          <p:cNvPr id="7" name="TextBox 6"/>
          <p:cNvSpPr txBox="1"/>
          <p:nvPr/>
        </p:nvSpPr>
        <p:spPr>
          <a:xfrm>
            <a:off x="1981200" y="1219200"/>
            <a:ext cx="5240345" cy="584775"/>
          </a:xfrm>
          <a:prstGeom prst="rect">
            <a:avLst/>
          </a:prstGeom>
          <a:noFill/>
        </p:spPr>
        <p:txBody>
          <a:bodyPr wrap="none" rtlCol="0">
            <a:spAutoFit/>
          </a:bodyPr>
          <a:lstStyle/>
          <a:p>
            <a:r>
              <a:rPr lang="en-US" sz="3200" dirty="0" smtClean="0"/>
              <a:t>www.iwantbroadbandnh.org</a:t>
            </a:r>
            <a:endParaRPr lang="en-US"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200" dirty="0" smtClean="0">
                <a:solidFill>
                  <a:srgbClr val="F2F2F2"/>
                </a:solidFill>
                <a:latin typeface="Candara" pitchFamily="34" charset="0"/>
                <a:cs typeface="Arial" charset="0"/>
              </a:rPr>
              <a:t>American Recovery and Reinvestment Act of 2009</a:t>
            </a:r>
          </a:p>
        </p:txBody>
      </p:sp>
      <p:sp>
        <p:nvSpPr>
          <p:cNvPr id="9219" name="Content Placeholder 2"/>
          <p:cNvSpPr>
            <a:spLocks noGrp="1"/>
          </p:cNvSpPr>
          <p:nvPr>
            <p:ph idx="4294967295"/>
          </p:nvPr>
        </p:nvSpPr>
        <p:spPr>
          <a:xfrm>
            <a:off x="228600" y="1447800"/>
            <a:ext cx="8763000" cy="5181600"/>
          </a:xfrm>
        </p:spPr>
        <p:txBody>
          <a:bodyPr/>
          <a:lstStyle/>
          <a:p>
            <a:pPr marL="0" indent="0" eaLnBrk="1" hangingPunct="1">
              <a:buFontTx/>
              <a:buNone/>
            </a:pPr>
            <a:r>
              <a:rPr lang="en-US" sz="2200" dirty="0" smtClean="0"/>
              <a:t>Appropriated $7.2 billion to expand broadband access to unserved and underserved communities across the U.S. to increase</a:t>
            </a:r>
            <a:r>
              <a:rPr lang="en-US" sz="2200" b="1" dirty="0" smtClean="0"/>
              <a:t> jobs</a:t>
            </a:r>
            <a:r>
              <a:rPr lang="en-US" sz="2200" dirty="0" smtClean="0"/>
              <a:t>, spur </a:t>
            </a:r>
            <a:r>
              <a:rPr lang="en-US" sz="2200" b="1" dirty="0" smtClean="0"/>
              <a:t>investments in technology and infrastructure</a:t>
            </a:r>
            <a:r>
              <a:rPr lang="en-US" sz="2200" dirty="0" smtClean="0"/>
              <a:t>, and provide </a:t>
            </a:r>
            <a:r>
              <a:rPr lang="en-US" sz="2200" b="1" dirty="0" smtClean="0"/>
              <a:t>long-term economic benefits.</a:t>
            </a:r>
          </a:p>
          <a:p>
            <a:pPr eaLnBrk="1" hangingPunct="1">
              <a:buFontTx/>
              <a:buNone/>
            </a:pPr>
            <a:endParaRPr lang="en-US" sz="2200" dirty="0"/>
          </a:p>
          <a:p>
            <a:pPr eaLnBrk="1" hangingPunct="1">
              <a:buFontTx/>
              <a:buNone/>
            </a:pPr>
            <a:r>
              <a:rPr lang="en-US" sz="2200" dirty="0" smtClean="0"/>
              <a:t>Two programs established:</a:t>
            </a:r>
          </a:p>
          <a:p>
            <a:pPr lvl="1" eaLnBrk="1" hangingPunct="1">
              <a:buFont typeface="Arial" pitchFamily="34" charset="0"/>
              <a:buChar char="•"/>
            </a:pPr>
            <a:r>
              <a:rPr lang="en-US" sz="2200" dirty="0" smtClean="0"/>
              <a:t>Dept. of Agriculture, RUS Broadband Initiatives Program (</a:t>
            </a:r>
            <a:r>
              <a:rPr lang="en-US" sz="2200" b="1" dirty="0" smtClean="0"/>
              <a:t>BIP</a:t>
            </a:r>
            <a:r>
              <a:rPr lang="en-US" sz="2200" dirty="0" smtClean="0"/>
              <a:t>) – loans/grants for broadband infrastructure projects in rural areas</a:t>
            </a:r>
          </a:p>
          <a:p>
            <a:pPr lvl="1" eaLnBrk="1" hangingPunct="1">
              <a:buFont typeface="Arial" pitchFamily="34" charset="0"/>
              <a:buChar char="•"/>
            </a:pPr>
            <a:r>
              <a:rPr lang="en-US" sz="2200" dirty="0" smtClean="0"/>
              <a:t>Dept. of Commerce, NTIA Broadband Technology Opportunities Program (</a:t>
            </a:r>
            <a:r>
              <a:rPr lang="en-US" sz="2200" b="1" dirty="0" smtClean="0"/>
              <a:t>BTOP</a:t>
            </a:r>
            <a:r>
              <a:rPr lang="en-US" sz="2200" dirty="0" smtClean="0"/>
              <a:t>) – grants to fund broadband infrastructure, public computer centers and sustainable broadband adoption projects. </a:t>
            </a:r>
          </a:p>
        </p:txBody>
      </p:sp>
      <p:sp>
        <p:nvSpPr>
          <p:cNvPr id="9220" name="Content Placeholder 2"/>
          <p:cNvSpPr>
            <a:spLocks/>
          </p:cNvSpPr>
          <p:nvPr/>
        </p:nvSpPr>
        <p:spPr bwMode="auto">
          <a:xfrm>
            <a:off x="228600" y="1600200"/>
            <a:ext cx="8915400" cy="5181600"/>
          </a:xfrm>
          <a:prstGeom prst="rect">
            <a:avLst/>
          </a:prstGeom>
          <a:noFill/>
          <a:ln w="9525">
            <a:noFill/>
            <a:miter lim="800000"/>
            <a:headEnd/>
            <a:tailEnd/>
          </a:ln>
        </p:spPr>
        <p:txBody>
          <a:bodyPr/>
          <a:lstStyle/>
          <a:p>
            <a:pPr marL="342900" indent="-342900"/>
            <a:endParaRPr lang="en-US" sz="2200">
              <a:latin typeface="Candara" pitchFamily="34" charset="0"/>
            </a:endParaRPr>
          </a:p>
        </p:txBody>
      </p:sp>
      <p:sp>
        <p:nvSpPr>
          <p:cNvPr id="9221" name="Footer Placeholder 4"/>
          <p:cNvSpPr>
            <a:spLocks noGrp="1"/>
          </p:cNvSpPr>
          <p:nvPr>
            <p:ph type="ftr" sz="quarter" idx="11"/>
          </p:nvPr>
        </p:nvSpPr>
        <p:spPr bwMode="auto">
          <a:noFill/>
          <a:ln>
            <a:miter lim="800000"/>
            <a:headEnd/>
            <a:tailEnd/>
          </a:ln>
        </p:spPr>
        <p:txBody>
          <a:bodyPr/>
          <a:lstStyle/>
          <a:p>
            <a:r>
              <a:rPr lang="en-US" sz="1600" i="1" dirty="0" smtClean="0">
                <a:solidFill>
                  <a:schemeClr val="accent1">
                    <a:lumMod val="50000"/>
                  </a:schemeClr>
                </a:solidFill>
              </a:rPr>
              <a:t>www.iwantbroadbandnh.org</a:t>
            </a:r>
          </a:p>
        </p:txBody>
      </p:sp>
      <p:sp>
        <p:nvSpPr>
          <p:cNvPr id="6" name="Rounded Rectangle 5"/>
          <p:cNvSpPr/>
          <p:nvPr/>
        </p:nvSpPr>
        <p:spPr>
          <a:xfrm>
            <a:off x="304800" y="4429432"/>
            <a:ext cx="8534400" cy="1209368"/>
          </a:xfrm>
          <a:prstGeom prst="round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3" cstate="print"/>
          <a:srcRect l="15714" t="9843" r="33572" b="6299"/>
          <a:stretch>
            <a:fillRect/>
          </a:stretch>
        </p:blipFill>
        <p:spPr bwMode="auto">
          <a:xfrm>
            <a:off x="3581400" y="1676400"/>
            <a:ext cx="5410200" cy="5181600"/>
          </a:xfrm>
          <a:prstGeom prst="rect">
            <a:avLst/>
          </a:prstGeom>
          <a:noFill/>
          <a:ln w="9525">
            <a:noFill/>
            <a:miter lim="800000"/>
            <a:headEnd/>
            <a:tailEnd/>
          </a:ln>
        </p:spPr>
      </p:pic>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lstStyle/>
          <a:p>
            <a:pPr algn="ctr">
              <a:defRPr/>
            </a:pPr>
            <a:r>
              <a:rPr lang="en-US" sz="3600" dirty="0">
                <a:solidFill>
                  <a:srgbClr val="F2F2F2"/>
                </a:solidFill>
                <a:latin typeface="Candara" pitchFamily="34" charset="0"/>
                <a:ea typeface="+mj-ea"/>
                <a:cs typeface="Arial" charset="0"/>
              </a:rPr>
              <a:t>NHBMPP – Broadband Availability </a:t>
            </a:r>
          </a:p>
        </p:txBody>
      </p:sp>
      <p:sp>
        <p:nvSpPr>
          <p:cNvPr id="21" name="TextBox 20"/>
          <p:cNvSpPr txBox="1"/>
          <p:nvPr/>
        </p:nvSpPr>
        <p:spPr>
          <a:xfrm>
            <a:off x="152400" y="1322388"/>
            <a:ext cx="8534400" cy="430212"/>
          </a:xfrm>
          <a:prstGeom prst="rect">
            <a:avLst/>
          </a:prstGeom>
          <a:noFill/>
        </p:spPr>
        <p:txBody>
          <a:bodyPr>
            <a:spAutoFit/>
          </a:bodyPr>
          <a:lstStyle/>
          <a:p>
            <a:pPr>
              <a:buFont typeface="Arial" pitchFamily="34" charset="0"/>
              <a:buChar char="•"/>
              <a:defRPr/>
            </a:pPr>
            <a:r>
              <a:rPr lang="en-US" sz="2200" b="1" dirty="0">
                <a:latin typeface="+mj-lt"/>
              </a:rPr>
              <a:t>     Broadband Availability Profiles – iwantbroadbandnh.org  </a:t>
            </a:r>
          </a:p>
        </p:txBody>
      </p:sp>
      <p:pic>
        <p:nvPicPr>
          <p:cNvPr id="18437" name="Picture 11"/>
          <p:cNvPicPr>
            <a:picLocks noChangeAspect="1" noChangeArrowheads="1"/>
          </p:cNvPicPr>
          <p:nvPr/>
        </p:nvPicPr>
        <p:blipFill>
          <a:blip r:embed="rId4" cstate="print"/>
          <a:srcRect l="15714" t="31102" r="70714" b="18111"/>
          <a:stretch>
            <a:fillRect/>
          </a:stretch>
        </p:blipFill>
        <p:spPr bwMode="auto">
          <a:xfrm>
            <a:off x="228600" y="1752600"/>
            <a:ext cx="2209800" cy="500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Broadband 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Interactive Map Viewer</a:t>
            </a:r>
          </a:p>
        </p:txBody>
      </p:sp>
      <p:sp>
        <p:nvSpPr>
          <p:cNvPr id="17414" name="Footer Placeholder 5"/>
          <p:cNvSpPr>
            <a:spLocks noGrp="1"/>
          </p:cNvSpPr>
          <p:nvPr>
            <p:ph type="ftr" sz="quarter" idx="11"/>
          </p:nvPr>
        </p:nvSpPr>
        <p:spPr bwMode="auto">
          <a:noFill/>
          <a:ln>
            <a:miter lim="800000"/>
            <a:headEnd/>
            <a:tailEnd/>
          </a:ln>
        </p:spPr>
        <p:txBody>
          <a:bodyPr/>
          <a:lstStyle/>
          <a:p>
            <a:r>
              <a:rPr lang="en-US" smtClean="0"/>
              <a:t> </a:t>
            </a:r>
          </a:p>
        </p:txBody>
      </p:sp>
      <p:pic>
        <p:nvPicPr>
          <p:cNvPr id="111618" name="Picture 2"/>
          <p:cNvPicPr>
            <a:picLocks noChangeAspect="1" noChangeArrowheads="1"/>
          </p:cNvPicPr>
          <p:nvPr/>
        </p:nvPicPr>
        <p:blipFill>
          <a:blip r:embed="rId3" cstate="print"/>
          <a:srcRect t="9843" r="7697" b="2756"/>
          <a:stretch>
            <a:fillRect/>
          </a:stretch>
        </p:blipFill>
        <p:spPr bwMode="auto">
          <a:xfrm>
            <a:off x="76200" y="1371600"/>
            <a:ext cx="89154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Broadband 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National Broadband Map</a:t>
            </a:r>
          </a:p>
        </p:txBody>
      </p:sp>
      <p:pic>
        <p:nvPicPr>
          <p:cNvPr id="17411" name="Picture 3"/>
          <p:cNvPicPr>
            <a:picLocks noChangeAspect="1" noChangeArrowheads="1"/>
          </p:cNvPicPr>
          <p:nvPr/>
        </p:nvPicPr>
        <p:blipFill>
          <a:blip r:embed="rId3" cstate="print"/>
          <a:srcRect t="8858" r="23570" b="2000"/>
          <a:stretch>
            <a:fillRect/>
          </a:stretch>
        </p:blipFill>
        <p:spPr bwMode="auto">
          <a:xfrm>
            <a:off x="2438400" y="1912938"/>
            <a:ext cx="6553200" cy="4776787"/>
          </a:xfrm>
          <a:prstGeom prst="rect">
            <a:avLst/>
          </a:prstGeom>
          <a:noFill/>
          <a:ln w="12700">
            <a:solidFill>
              <a:schemeClr val="accent1"/>
            </a:solidFill>
            <a:miter lim="800000"/>
            <a:headEnd/>
            <a:tailEnd/>
          </a:ln>
        </p:spPr>
      </p:pic>
      <p:pic>
        <p:nvPicPr>
          <p:cNvPr id="111620" name="Picture 4"/>
          <p:cNvPicPr>
            <a:picLocks noChangeAspect="1" noChangeArrowheads="1"/>
          </p:cNvPicPr>
          <p:nvPr/>
        </p:nvPicPr>
        <p:blipFill>
          <a:blip r:embed="rId4" cstate="print"/>
          <a:srcRect l="20714" t="10000" r="21429" b="36286"/>
          <a:stretch>
            <a:fillRect/>
          </a:stretch>
        </p:blipFill>
        <p:spPr bwMode="auto">
          <a:xfrm>
            <a:off x="304800" y="1600200"/>
            <a:ext cx="3282950" cy="1905000"/>
          </a:xfrm>
          <a:prstGeom prst="rect">
            <a:avLst/>
          </a:prstGeom>
          <a:noFill/>
          <a:ln w="12700">
            <a:solidFill>
              <a:schemeClr val="accent1"/>
            </a:solidFill>
            <a:miter lim="800000"/>
            <a:headEnd/>
            <a:tailEnd/>
          </a:ln>
          <a:effectLst>
            <a:outerShdw blurRad="254000" dist="101600" dir="2700000" algn="tl" rotWithShape="0">
              <a:prstClr val="black">
                <a:alpha val="40000"/>
              </a:prstClr>
            </a:outerShdw>
          </a:effectLst>
        </p:spPr>
      </p:pic>
      <p:sp>
        <p:nvSpPr>
          <p:cNvPr id="9" name="TextBox 8"/>
          <p:cNvSpPr txBox="1"/>
          <p:nvPr/>
        </p:nvSpPr>
        <p:spPr>
          <a:xfrm>
            <a:off x="228600" y="3690938"/>
            <a:ext cx="2057400" cy="2862262"/>
          </a:xfrm>
          <a:prstGeom prst="rect">
            <a:avLst/>
          </a:prstGeom>
          <a:noFill/>
        </p:spPr>
        <p:txBody>
          <a:bodyPr>
            <a:spAutoFit/>
          </a:bodyPr>
          <a:lstStyle/>
          <a:p>
            <a:pPr>
              <a:defRPr/>
            </a:pPr>
            <a:r>
              <a:rPr lang="en-US" dirty="0">
                <a:latin typeface="+mj-lt"/>
                <a:cs typeface="Arial" charset="0"/>
              </a:rPr>
              <a:t>Launched February 17</a:t>
            </a:r>
            <a:r>
              <a:rPr lang="en-US" baseline="30000" dirty="0">
                <a:latin typeface="+mj-lt"/>
                <a:cs typeface="Arial" charset="0"/>
              </a:rPr>
              <a:t>th</a:t>
            </a:r>
            <a:r>
              <a:rPr lang="en-US" dirty="0">
                <a:latin typeface="+mj-lt"/>
                <a:cs typeface="Arial" charset="0"/>
              </a:rPr>
              <a:t>, 2011 by NTIA in collaboration with the FCC, and in partnership with the 50 states, five territories and the District of Columbia broadband mapping programs</a:t>
            </a:r>
          </a:p>
        </p:txBody>
      </p:sp>
      <p:sp>
        <p:nvSpPr>
          <p:cNvPr id="17414" name="Footer Placeholder 5"/>
          <p:cNvSpPr>
            <a:spLocks noGrp="1"/>
          </p:cNvSpPr>
          <p:nvPr>
            <p:ph type="ftr" sz="quarter" idx="11"/>
          </p:nvPr>
        </p:nvSpPr>
        <p:spPr bwMode="auto">
          <a:noFill/>
          <a:ln>
            <a:miter lim="800000"/>
            <a:headEnd/>
            <a:tailEnd/>
          </a:ln>
        </p:spPr>
        <p:txBody>
          <a:bodyPr/>
          <a:lstStyle/>
          <a:p>
            <a:r>
              <a:rPr lang="en-US" smtClean="0"/>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8"/>
          <p:cNvPicPr>
            <a:picLocks noChangeAspect="1" noChangeArrowheads="1"/>
          </p:cNvPicPr>
          <p:nvPr/>
        </p:nvPicPr>
        <p:blipFill>
          <a:blip r:embed="rId3" cstate="print"/>
          <a:srcRect/>
          <a:stretch>
            <a:fillRect/>
          </a:stretch>
        </p:blipFill>
        <p:spPr bwMode="auto">
          <a:xfrm>
            <a:off x="6400800" y="1643063"/>
            <a:ext cx="1693863" cy="2928937"/>
          </a:xfrm>
          <a:prstGeom prst="rect">
            <a:avLst/>
          </a:prstGeom>
          <a:noFill/>
          <a:ln w="9525">
            <a:noFill/>
            <a:miter lim="800000"/>
            <a:headEnd/>
            <a:tailEnd/>
          </a:ln>
        </p:spPr>
      </p:pic>
      <p:sp>
        <p:nvSpPr>
          <p:cNvPr id="2" name="Title 1"/>
          <p:cNvSpPr>
            <a:spLocks noGrp="1"/>
          </p:cNvSpPr>
          <p:nvPr>
            <p:ph type="title" idx="4294967295"/>
          </p:nvPr>
        </p:nvSpPr>
        <p:spPr>
          <a:xfrm>
            <a:off x="0" y="0"/>
            <a:ext cx="9144000" cy="12954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Broadband 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Data Validation</a:t>
            </a:r>
          </a:p>
        </p:txBody>
      </p:sp>
      <p:sp>
        <p:nvSpPr>
          <p:cNvPr id="19460" name="Content Placeholder 2"/>
          <p:cNvSpPr>
            <a:spLocks noGrp="1"/>
          </p:cNvSpPr>
          <p:nvPr>
            <p:ph idx="4294967295"/>
          </p:nvPr>
        </p:nvSpPr>
        <p:spPr>
          <a:xfrm>
            <a:off x="381000" y="1066800"/>
            <a:ext cx="3124200" cy="2362200"/>
          </a:xfrm>
        </p:spPr>
        <p:txBody>
          <a:bodyPr/>
          <a:lstStyle/>
          <a:p>
            <a:pPr eaLnBrk="1" hangingPunct="1">
              <a:buFont typeface="Arial" charset="0"/>
              <a:buNone/>
            </a:pPr>
            <a:endParaRPr lang="en-US" sz="1100" smtClean="0"/>
          </a:p>
          <a:p>
            <a:pPr eaLnBrk="1" hangingPunct="1">
              <a:buFont typeface="Arial" charset="0"/>
              <a:buNone/>
            </a:pPr>
            <a:r>
              <a:rPr lang="en-US" sz="2400" u="sng" smtClean="0"/>
              <a:t>Consumer Surveys</a:t>
            </a:r>
          </a:p>
        </p:txBody>
      </p:sp>
      <p:sp>
        <p:nvSpPr>
          <p:cNvPr id="19461" name="Content Placeholder 2"/>
          <p:cNvSpPr>
            <a:spLocks/>
          </p:cNvSpPr>
          <p:nvPr/>
        </p:nvSpPr>
        <p:spPr bwMode="auto">
          <a:xfrm>
            <a:off x="4876800" y="4495800"/>
            <a:ext cx="3810000" cy="2057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a:latin typeface="Calibri" pitchFamily="34" charset="0"/>
            </a:endParaRPr>
          </a:p>
          <a:p>
            <a:pPr marL="342900" indent="-342900">
              <a:spcBef>
                <a:spcPct val="20000"/>
              </a:spcBef>
              <a:buFont typeface="Arial" charset="0"/>
              <a:buNone/>
            </a:pPr>
            <a:r>
              <a:rPr lang="en-US" sz="2400" u="sng">
                <a:latin typeface="Calibri" pitchFamily="34" charset="0"/>
              </a:rPr>
              <a:t>Others Data Sources</a:t>
            </a:r>
          </a:p>
          <a:p>
            <a:pPr marL="342900" indent="-342900">
              <a:spcBef>
                <a:spcPct val="20000"/>
              </a:spcBef>
              <a:buFont typeface="Arial" charset="0"/>
              <a:buChar char="•"/>
            </a:pPr>
            <a:r>
              <a:rPr lang="en-US" sz="2000">
                <a:latin typeface="Calibri" pitchFamily="34" charset="0"/>
              </a:rPr>
              <a:t>Commercial data sets</a:t>
            </a:r>
          </a:p>
          <a:p>
            <a:pPr marL="342900" indent="-342900">
              <a:spcBef>
                <a:spcPct val="20000"/>
              </a:spcBef>
              <a:buFont typeface="Arial" charset="0"/>
              <a:buChar char="•"/>
            </a:pPr>
            <a:r>
              <a:rPr lang="en-US" sz="2000">
                <a:latin typeface="Calibri" pitchFamily="34" charset="0"/>
              </a:rPr>
              <a:t>Data reported to FCC</a:t>
            </a:r>
          </a:p>
          <a:p>
            <a:pPr marL="342900" indent="-342900">
              <a:spcBef>
                <a:spcPct val="20000"/>
              </a:spcBef>
              <a:buFont typeface="Arial" charset="0"/>
              <a:buChar char="•"/>
            </a:pPr>
            <a:r>
              <a:rPr lang="en-US" sz="2000">
                <a:latin typeface="Calibri" pitchFamily="34" charset="0"/>
              </a:rPr>
              <a:t>Community forums</a:t>
            </a:r>
          </a:p>
        </p:txBody>
      </p:sp>
      <p:grpSp>
        <p:nvGrpSpPr>
          <p:cNvPr id="19462" name="Group 20"/>
          <p:cNvGrpSpPr>
            <a:grpSpLocks/>
          </p:cNvGrpSpPr>
          <p:nvPr/>
        </p:nvGrpSpPr>
        <p:grpSpPr bwMode="auto">
          <a:xfrm>
            <a:off x="533400" y="4267200"/>
            <a:ext cx="3429000" cy="2362200"/>
            <a:chOff x="336" y="2688"/>
            <a:chExt cx="2160" cy="1488"/>
          </a:xfrm>
        </p:grpSpPr>
        <p:sp>
          <p:nvSpPr>
            <p:cNvPr id="93191" name="Content Placeholder 2"/>
            <p:cNvSpPr>
              <a:spLocks/>
            </p:cNvSpPr>
            <p:nvPr/>
          </p:nvSpPr>
          <p:spPr bwMode="auto">
            <a:xfrm>
              <a:off x="336" y="2688"/>
              <a:ext cx="2160" cy="1488"/>
            </a:xfrm>
            <a:prstGeom prst="rect">
              <a:avLst/>
            </a:prstGeom>
            <a:noFill/>
            <a:ln w="9525">
              <a:noFill/>
              <a:miter lim="800000"/>
              <a:headEnd/>
              <a:tailEnd/>
            </a:ln>
          </p:spPr>
          <p:txBody>
            <a:bodyPr/>
            <a:lstStyle/>
            <a:p>
              <a:pPr marL="342900" indent="-342900">
                <a:spcBef>
                  <a:spcPct val="20000"/>
                </a:spcBef>
                <a:buFont typeface="Arial" charset="0"/>
                <a:buNone/>
                <a:defRPr/>
              </a:pPr>
              <a:endParaRPr lang="en-US" sz="1100" dirty="0">
                <a:latin typeface="Calibri" pitchFamily="34" charset="0"/>
              </a:endParaRPr>
            </a:p>
            <a:p>
              <a:pPr marL="342900" indent="-342900">
                <a:spcBef>
                  <a:spcPct val="20000"/>
                </a:spcBef>
                <a:buFont typeface="Arial" charset="0"/>
                <a:buNone/>
                <a:defRPr/>
              </a:pPr>
              <a:r>
                <a:rPr lang="en-US" sz="2400" u="sng" dirty="0">
                  <a:latin typeface="+mn-lt"/>
                </a:rPr>
                <a:t>Satellite Dish Inventory</a:t>
              </a:r>
            </a:p>
          </p:txBody>
        </p:sp>
        <p:pic>
          <p:nvPicPr>
            <p:cNvPr id="19470" name="Picture 8" descr="hughes"/>
            <p:cNvPicPr>
              <a:picLocks noChangeAspect="1" noChangeArrowheads="1"/>
            </p:cNvPicPr>
            <p:nvPr/>
          </p:nvPicPr>
          <p:blipFill>
            <a:blip r:embed="rId4" cstate="print"/>
            <a:srcRect/>
            <a:stretch>
              <a:fillRect/>
            </a:stretch>
          </p:blipFill>
          <p:spPr bwMode="auto">
            <a:xfrm>
              <a:off x="606" y="3126"/>
              <a:ext cx="1362" cy="1020"/>
            </a:xfrm>
            <a:prstGeom prst="rect">
              <a:avLst/>
            </a:prstGeom>
            <a:noFill/>
            <a:ln w="9525">
              <a:noFill/>
              <a:miter lim="800000"/>
              <a:headEnd/>
              <a:tailEnd/>
            </a:ln>
          </p:spPr>
        </p:pic>
      </p:grpSp>
      <p:pic>
        <p:nvPicPr>
          <p:cNvPr id="33795" name="Picture 5"/>
          <p:cNvPicPr>
            <a:picLocks noChangeAspect="1" noChangeArrowheads="1"/>
          </p:cNvPicPr>
          <p:nvPr/>
        </p:nvPicPr>
        <p:blipFill>
          <a:blip r:embed="rId5" cstate="print"/>
          <a:srcRect l="17886" t="16913" r="36000" b="2740"/>
          <a:stretch>
            <a:fillRect/>
          </a:stretch>
        </p:blipFill>
        <p:spPr bwMode="auto">
          <a:xfrm>
            <a:off x="990600" y="1752600"/>
            <a:ext cx="2384425" cy="2514600"/>
          </a:xfrm>
          <a:prstGeom prst="rect">
            <a:avLst/>
          </a:prstGeom>
          <a:noFill/>
          <a:ln w="12700">
            <a:solidFill>
              <a:schemeClr val="tx1"/>
            </a:solidFill>
            <a:miter lim="800000"/>
            <a:headEnd/>
            <a:tailEnd/>
          </a:ln>
          <a:effectLst>
            <a:outerShdw dist="101600" dir="2700000" algn="tl" rotWithShape="0">
              <a:srgbClr val="000000">
                <a:alpha val="39999"/>
              </a:srgbClr>
            </a:outerShdw>
          </a:effectLst>
        </p:spPr>
      </p:pic>
      <p:pic>
        <p:nvPicPr>
          <p:cNvPr id="19464" name="Picture 11"/>
          <p:cNvPicPr>
            <a:picLocks noChangeAspect="1" noChangeArrowheads="1"/>
          </p:cNvPicPr>
          <p:nvPr/>
        </p:nvPicPr>
        <p:blipFill>
          <a:blip r:embed="rId6" cstate="print"/>
          <a:srcRect/>
          <a:stretch>
            <a:fillRect/>
          </a:stretch>
        </p:blipFill>
        <p:spPr bwMode="auto">
          <a:xfrm>
            <a:off x="457200" y="1905000"/>
            <a:ext cx="2057400" cy="1427163"/>
          </a:xfrm>
          <a:prstGeom prst="rect">
            <a:avLst/>
          </a:prstGeom>
          <a:noFill/>
          <a:ln w="9525">
            <a:noFill/>
            <a:miter lim="800000"/>
            <a:headEnd/>
            <a:tailEnd/>
          </a:ln>
        </p:spPr>
      </p:pic>
      <p:grpSp>
        <p:nvGrpSpPr>
          <p:cNvPr id="19465" name="Group 14"/>
          <p:cNvGrpSpPr>
            <a:grpSpLocks/>
          </p:cNvGrpSpPr>
          <p:nvPr/>
        </p:nvGrpSpPr>
        <p:grpSpPr bwMode="auto">
          <a:xfrm>
            <a:off x="4876800" y="1219200"/>
            <a:ext cx="1935163" cy="3048000"/>
            <a:chOff x="3509" y="768"/>
            <a:chExt cx="1219" cy="1920"/>
          </a:xfrm>
        </p:grpSpPr>
        <p:sp>
          <p:nvSpPr>
            <p:cNvPr id="19467" name="Content Placeholder 2"/>
            <p:cNvSpPr>
              <a:spLocks/>
            </p:cNvSpPr>
            <p:nvPr/>
          </p:nvSpPr>
          <p:spPr bwMode="auto">
            <a:xfrm>
              <a:off x="3509" y="768"/>
              <a:ext cx="1195" cy="442"/>
            </a:xfrm>
            <a:prstGeom prst="rect">
              <a:avLst/>
            </a:prstGeom>
            <a:noFill/>
            <a:ln w="9525">
              <a:noFill/>
              <a:miter lim="800000"/>
              <a:headEnd/>
              <a:tailEnd/>
            </a:ln>
          </p:spPr>
          <p:txBody>
            <a:bodyPr/>
            <a:lstStyle/>
            <a:p>
              <a:pPr marL="342900" indent="-342900">
                <a:spcBef>
                  <a:spcPct val="20000"/>
                </a:spcBef>
                <a:buFont typeface="Arial" charset="0"/>
                <a:buNone/>
              </a:pPr>
              <a:endParaRPr lang="en-US" sz="1100">
                <a:latin typeface="Calibri" pitchFamily="34" charset="0"/>
              </a:endParaRPr>
            </a:p>
            <a:p>
              <a:pPr marL="342900" indent="-342900">
                <a:spcBef>
                  <a:spcPct val="20000"/>
                </a:spcBef>
                <a:buFont typeface="Arial" charset="0"/>
                <a:buNone/>
              </a:pPr>
              <a:r>
                <a:rPr lang="en-US" sz="2400" u="sng">
                  <a:latin typeface="Calibri" pitchFamily="34" charset="0"/>
                </a:rPr>
                <a:t>Speed Tests</a:t>
              </a:r>
            </a:p>
          </p:txBody>
        </p:sp>
        <p:pic>
          <p:nvPicPr>
            <p:cNvPr id="19468" name="Picture 12"/>
            <p:cNvPicPr>
              <a:picLocks noChangeAspect="1" noChangeArrowheads="1"/>
            </p:cNvPicPr>
            <p:nvPr/>
          </p:nvPicPr>
          <p:blipFill>
            <a:blip r:embed="rId7" cstate="print"/>
            <a:srcRect/>
            <a:stretch>
              <a:fillRect/>
            </a:stretch>
          </p:blipFill>
          <p:spPr bwMode="auto">
            <a:xfrm>
              <a:off x="3509" y="1166"/>
              <a:ext cx="1219" cy="1522"/>
            </a:xfrm>
            <a:prstGeom prst="rect">
              <a:avLst/>
            </a:prstGeom>
            <a:noFill/>
            <a:ln w="9525">
              <a:noFill/>
              <a:miter lim="800000"/>
              <a:headEnd/>
              <a:tailEnd/>
            </a:ln>
          </p:spPr>
        </p:pic>
      </p:grpSp>
      <p:sp>
        <p:nvSpPr>
          <p:cNvPr id="19466" name="Footer Placeholder 11"/>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smtClean="0">
                <a:solidFill>
                  <a:srgbClr val="F2F2F2"/>
                </a:solidFill>
                <a:latin typeface="Candara" pitchFamily="34" charset="0"/>
                <a:cs typeface="Arial" charset="0"/>
              </a:rPr>
              <a:t>Broadband Availability – </a:t>
            </a:r>
            <a:br>
              <a:rPr lang="en-US" sz="3600" smtClean="0">
                <a:solidFill>
                  <a:srgbClr val="F2F2F2"/>
                </a:solidFill>
                <a:latin typeface="Candara" pitchFamily="34" charset="0"/>
                <a:cs typeface="Arial" charset="0"/>
              </a:rPr>
            </a:br>
            <a:r>
              <a:rPr lang="en-US" sz="3600" smtClean="0">
                <a:solidFill>
                  <a:srgbClr val="F2F2F2"/>
                </a:solidFill>
                <a:latin typeface="Candara" pitchFamily="34" charset="0"/>
                <a:cs typeface="Arial" charset="0"/>
              </a:rPr>
              <a:t>Supplemental Activities</a:t>
            </a:r>
          </a:p>
        </p:txBody>
      </p:sp>
      <p:sp>
        <p:nvSpPr>
          <p:cNvPr id="20483" name="Footer Placeholder 5"/>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Calibri" pitchFamily="34" charset="0"/>
              </a:rPr>
              <a:t> </a:t>
            </a:r>
          </a:p>
        </p:txBody>
      </p:sp>
      <p:sp>
        <p:nvSpPr>
          <p:cNvPr id="20484"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a:latin typeface="Calibri" pitchFamily="34" charset="0"/>
            </a:endParaRPr>
          </a:p>
          <a:p>
            <a:pPr marL="342900" indent="-342900" eaLnBrk="0" hangingPunct="0">
              <a:spcBef>
                <a:spcPct val="20000"/>
              </a:spcBef>
              <a:buFont typeface="Arial" charset="0"/>
              <a:buChar char="•"/>
            </a:pPr>
            <a:r>
              <a:rPr lang="en-US" sz="2000">
                <a:latin typeface="Calibri" pitchFamily="34" charset="0"/>
              </a:rPr>
              <a:t>Public WiFi location mapping</a:t>
            </a:r>
          </a:p>
          <a:p>
            <a:pPr marL="342900" indent="-342900" eaLnBrk="0" hangingPunct="0">
              <a:spcBef>
                <a:spcPct val="20000"/>
              </a:spcBef>
              <a:buFont typeface="Arial" charset="0"/>
              <a:buChar char="•"/>
            </a:pPr>
            <a:endParaRPr lang="en-US" sz="2000">
              <a:latin typeface="Calibri" pitchFamily="34" charset="0"/>
            </a:endParaRPr>
          </a:p>
          <a:p>
            <a:pPr marL="342900" indent="-342900" eaLnBrk="0" hangingPunct="0">
              <a:spcBef>
                <a:spcPct val="20000"/>
              </a:spcBef>
              <a:buFont typeface="Arial" charset="0"/>
              <a:buChar char="•"/>
            </a:pPr>
            <a:r>
              <a:rPr lang="en-US" sz="2000">
                <a:latin typeface="Calibri" pitchFamily="34" charset="0"/>
              </a:rPr>
              <a:t>Municipal cable franchise agreement inventory</a:t>
            </a:r>
          </a:p>
          <a:p>
            <a:pPr marL="342900" indent="-342900" eaLnBrk="0" hangingPunct="0">
              <a:spcBef>
                <a:spcPct val="20000"/>
              </a:spcBef>
              <a:buFont typeface="Arial" charset="0"/>
              <a:buChar char="•"/>
            </a:pPr>
            <a:endParaRPr lang="en-US" sz="2000">
              <a:latin typeface="Calibri" pitchFamily="34" charset="0"/>
            </a:endParaRPr>
          </a:p>
          <a:p>
            <a:pPr marL="342900" indent="-342900" eaLnBrk="0" hangingPunct="0">
              <a:spcBef>
                <a:spcPct val="20000"/>
              </a:spcBef>
              <a:buFont typeface="Arial" charset="0"/>
              <a:buChar char="•"/>
            </a:pPr>
            <a:r>
              <a:rPr lang="en-US" sz="2000">
                <a:latin typeface="Calibri" pitchFamily="34" charset="0"/>
              </a:rPr>
              <a:t>Enhancement of CAI data collection for additional category types</a:t>
            </a:r>
          </a:p>
          <a:p>
            <a:pPr marL="342900" indent="-342900" eaLnBrk="0" hangingPunct="0">
              <a:spcBef>
                <a:spcPct val="20000"/>
              </a:spcBef>
              <a:buFont typeface="Arial" charset="0"/>
              <a:buChar char="•"/>
            </a:pPr>
            <a:endParaRPr lang="en-US" sz="2000">
              <a:latin typeface="Calibri" pitchFamily="34" charset="0"/>
            </a:endParaRPr>
          </a:p>
          <a:p>
            <a:pPr marL="342900" indent="-342900" eaLnBrk="0" hangingPunct="0">
              <a:spcBef>
                <a:spcPct val="20000"/>
              </a:spcBef>
              <a:buFont typeface="Arial" charset="0"/>
              <a:buChar char="•"/>
            </a:pPr>
            <a:r>
              <a:rPr lang="en-US" sz="2000">
                <a:latin typeface="Calibri" pitchFamily="34" charset="0"/>
              </a:rPr>
              <a:t>Development of telecommunications model application for municipal implementation</a:t>
            </a:r>
          </a:p>
          <a:p>
            <a:pPr marL="342900" indent="-342900" eaLnBrk="0" hangingPunct="0">
              <a:spcBef>
                <a:spcPct val="20000"/>
              </a:spcBef>
              <a:buFont typeface="Arial" charset="0"/>
              <a:buChar char="•"/>
            </a:pPr>
            <a:endParaRPr lang="en-US" sz="2000">
              <a:latin typeface="Calibri" pitchFamily="34" charset="0"/>
            </a:endParaRPr>
          </a:p>
          <a:p>
            <a:pPr marL="342900" indent="-342900" eaLnBrk="0" hangingPunct="0">
              <a:spcBef>
                <a:spcPct val="20000"/>
              </a:spcBef>
              <a:buFont typeface="Arial" charset="0"/>
              <a:buChar char="•"/>
            </a:pPr>
            <a:r>
              <a:rPr lang="en-US" sz="2000">
                <a:latin typeface="Calibri" pitchFamily="34" charset="0"/>
              </a:rPr>
              <a:t>Development of broadband master plan model and completion of chapter development in a select number of pilot communities</a:t>
            </a:r>
          </a:p>
          <a:p>
            <a:pPr marL="342900" indent="-342900" eaLnBrk="0" hangingPunct="0">
              <a:spcBef>
                <a:spcPct val="20000"/>
              </a:spcBef>
              <a:buFont typeface="Arial" charset="0"/>
              <a:buChar char="•"/>
            </a:pPr>
            <a:endParaRPr lang="en-US" sz="2000">
              <a:latin typeface="Calibri" pitchFamily="34" charset="0"/>
            </a:endParaRPr>
          </a:p>
          <a:p>
            <a:pPr marL="342900" indent="-342900" eaLnBrk="0" hangingPunct="0">
              <a:spcBef>
                <a:spcPct val="20000"/>
              </a:spcBef>
              <a:buFont typeface="Arial" charset="0"/>
              <a:buChar char="•"/>
            </a:pPr>
            <a:r>
              <a:rPr lang="en-US" sz="2000">
                <a:latin typeface="Calibri" pitchFamily="34" charset="0"/>
              </a:rPr>
              <a:t>Cell tower location updating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a:t>
            </a:r>
          </a:p>
          <a:p>
            <a:pPr marL="457200" indent="-457200">
              <a:buFont typeface="+mj-lt"/>
              <a:buAutoNum type="arabicPeriod"/>
            </a:pPr>
            <a:r>
              <a:rPr lang="en-US" sz="2000" dirty="0" smtClean="0"/>
              <a:t>Created statewide broadband availability coverage </a:t>
            </a:r>
            <a:r>
              <a:rPr lang="en-US" sz="2000" dirty="0"/>
              <a:t>map with </a:t>
            </a:r>
            <a:r>
              <a:rPr lang="en-US" sz="2000" dirty="0" smtClean="0"/>
              <a:t>speed and technology attributes</a:t>
            </a:r>
            <a:endParaRPr lang="en-US" sz="2000" dirty="0"/>
          </a:p>
          <a:p>
            <a:pPr marL="457200" lvl="0" indent="-457200">
              <a:buFont typeface="+mj-lt"/>
              <a:buAutoNum type="arabicPeriod"/>
            </a:pPr>
            <a:r>
              <a:rPr lang="en-US" sz="2000" dirty="0" smtClean="0"/>
              <a:t>The coverage data is managed </a:t>
            </a:r>
            <a:r>
              <a:rPr lang="en-US" sz="2000" dirty="0"/>
              <a:t>and updated </a:t>
            </a:r>
            <a:r>
              <a:rPr lang="en-US" sz="2000" dirty="0" smtClean="0"/>
              <a:t>every 6 months starting in January of 2010 </a:t>
            </a:r>
            <a:endParaRPr lang="en-US" sz="2000" dirty="0"/>
          </a:p>
          <a:p>
            <a:pPr marL="457200" lvl="0" indent="-457200">
              <a:buFont typeface="+mj-lt"/>
              <a:buAutoNum type="arabicPeriod"/>
            </a:pPr>
            <a:r>
              <a:rPr lang="en-US" sz="2000" dirty="0" smtClean="0"/>
              <a:t>Through the program a strong relationship </a:t>
            </a:r>
            <a:r>
              <a:rPr lang="en-US" sz="2000" dirty="0"/>
              <a:t>with </a:t>
            </a:r>
            <a:r>
              <a:rPr lang="en-US" sz="2000" dirty="0" smtClean="0"/>
              <a:t>internet service providers has been created</a:t>
            </a:r>
            <a:endParaRPr lang="en-US" sz="2000" dirty="0"/>
          </a:p>
          <a:p>
            <a:pPr marL="457200" lvl="0" indent="-457200">
              <a:buFont typeface="+mj-lt"/>
              <a:buAutoNum type="arabicPeriod"/>
            </a:pPr>
            <a:r>
              <a:rPr lang="en-US" sz="2000" dirty="0" smtClean="0"/>
              <a:t>The program has extensively used GIS technology to map the service as well as conduct various spatial analyses</a:t>
            </a:r>
            <a:endParaRPr lang="en-US" sz="2000" dirty="0"/>
          </a:p>
          <a:p>
            <a:pPr marL="457200" lvl="0" indent="-457200">
              <a:buFont typeface="+mj-lt"/>
              <a:buAutoNum type="arabicPeriod"/>
            </a:pPr>
            <a:r>
              <a:rPr lang="en-US" sz="2000" dirty="0" smtClean="0"/>
              <a:t>Areas of the state which are </a:t>
            </a:r>
            <a:r>
              <a:rPr lang="en-US" sz="2000" dirty="0" err="1" smtClean="0"/>
              <a:t>unserved</a:t>
            </a:r>
            <a:r>
              <a:rPr lang="en-US" sz="2000" dirty="0" smtClean="0"/>
              <a:t> have been exposed</a:t>
            </a:r>
            <a:endParaRPr lang="en-US" sz="2000" dirty="0"/>
          </a:p>
          <a:p>
            <a:pPr marL="457200" lvl="0" indent="-457200">
              <a:buFont typeface="+mj-lt"/>
              <a:buAutoNum type="arabicPeriod"/>
            </a:pPr>
            <a:r>
              <a:rPr lang="en-US" sz="2000" dirty="0" smtClean="0"/>
              <a:t>Using various data sources, including the service areas, measurement of underserved areas can be conducted</a:t>
            </a:r>
            <a:endParaRPr lang="en-US" sz="2000" dirty="0"/>
          </a:p>
          <a:p>
            <a:pPr marL="457200" lvl="0" indent="-457200">
              <a:buFont typeface="+mj-lt"/>
              <a:buAutoNum type="arabicPeriod"/>
            </a:pPr>
            <a:r>
              <a:rPr lang="en-US" sz="2000" dirty="0" smtClean="0"/>
              <a:t>Built </a:t>
            </a:r>
            <a:r>
              <a:rPr lang="en-US" sz="2000" dirty="0"/>
              <a:t>a broadband community </a:t>
            </a:r>
            <a:r>
              <a:rPr lang="en-US" sz="2000" dirty="0" smtClean="0"/>
              <a:t>by encouraging </a:t>
            </a:r>
            <a:r>
              <a:rPr lang="en-US" sz="2000" dirty="0"/>
              <a:t>public engagement </a:t>
            </a:r>
            <a:r>
              <a:rPr lang="en-US" sz="2000" dirty="0" smtClean="0"/>
              <a:t>in </a:t>
            </a:r>
            <a:r>
              <a:rPr lang="en-US" sz="2000" dirty="0"/>
              <a:t>the </a:t>
            </a:r>
            <a:r>
              <a:rPr lang="en-US" sz="2000" dirty="0" smtClean="0"/>
              <a:t>issues revolving broadband availability</a:t>
            </a:r>
            <a:endParaRPr lang="en-US" sz="2000" dirty="0"/>
          </a:p>
          <a:p>
            <a:pPr marL="457200" lvl="0" indent="-457200">
              <a:buFont typeface="+mj-lt"/>
              <a:buAutoNum type="arabicPeriod"/>
            </a:pPr>
            <a:r>
              <a:rPr lang="en-US" sz="2000" dirty="0" smtClean="0"/>
              <a:t>Previous broadband mapping efforts focused on Town and/or Census tract </a:t>
            </a:r>
            <a:r>
              <a:rPr lang="en-US" sz="2000" dirty="0"/>
              <a:t>level mapping </a:t>
            </a:r>
            <a:r>
              <a:rPr lang="en-US" sz="2000" dirty="0" smtClean="0"/>
              <a:t>versus Census blocks making it impossible to identify “gaps” in service</a:t>
            </a:r>
            <a:endParaRPr lang="en-US" sz="2000" dirty="0"/>
          </a:p>
          <a:p>
            <a:pPr marL="342900" indent="-342900" eaLnBrk="0" hangingPunct="0">
              <a:spcBef>
                <a:spcPct val="20000"/>
              </a:spcBef>
              <a:buFont typeface="Arial" charset="0"/>
              <a:buChar char="•"/>
            </a:pP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 - continued</a:t>
            </a:r>
          </a:p>
          <a:p>
            <a:pPr marL="457200" lvl="0" indent="-457200">
              <a:buFont typeface="+mj-lt"/>
              <a:buAutoNum type="arabicPeriod" startAt="9"/>
            </a:pPr>
            <a:r>
              <a:rPr lang="en-US" sz="2000" dirty="0" smtClean="0"/>
              <a:t>Using a variety of verification methodologies (user surveys, user speed tests, commercial datasets, direct user feedback), coverage areas are being reviewed for complete service availability and where reports indicate no service, a degree of service is being developed.  </a:t>
            </a:r>
          </a:p>
          <a:p>
            <a:pPr marL="457200" lvl="0" indent="-457200">
              <a:buFont typeface="+mj-lt"/>
              <a:buAutoNum type="arabicPeriod" startAt="9"/>
            </a:pPr>
            <a:r>
              <a:rPr lang="en-US" sz="2000" dirty="0" smtClean="0"/>
              <a:t>For locations that have reports of no service, direct contact with providers is being conducted and in some cases service has been able to be achieved due to the interaction</a:t>
            </a:r>
            <a:endParaRPr lang="en-US" sz="2000" dirty="0"/>
          </a:p>
          <a:p>
            <a:pPr marL="457200" lvl="0" indent="-457200">
              <a:buFont typeface="+mj-lt"/>
              <a:buAutoNum type="arabicPeriod" startAt="9"/>
            </a:pPr>
            <a:r>
              <a:rPr lang="en-US" sz="2000" dirty="0" smtClean="0"/>
              <a:t>The development of the community anchor institution locations and their access and use of broadband service was provided as a critical dataset in the NH </a:t>
            </a:r>
            <a:r>
              <a:rPr lang="en-US" sz="2000" i="1" dirty="0" smtClean="0"/>
              <a:t>Network NH Now</a:t>
            </a:r>
            <a:r>
              <a:rPr lang="en-US" sz="2000" dirty="0" smtClean="0"/>
              <a:t> BTOP </a:t>
            </a:r>
            <a:r>
              <a:rPr lang="en-US" sz="2000" dirty="0"/>
              <a:t>application</a:t>
            </a:r>
          </a:p>
          <a:p>
            <a:pPr marL="457200" lvl="0" indent="-457200">
              <a:buFont typeface="+mj-lt"/>
              <a:buAutoNum type="arabicPeriod" startAt="9"/>
            </a:pPr>
            <a:r>
              <a:rPr lang="en-US" sz="2000" dirty="0" smtClean="0"/>
              <a:t>The ongoing development of new broadband availability datasets, such as public </a:t>
            </a:r>
            <a:r>
              <a:rPr lang="en-US" sz="2000" dirty="0" err="1" smtClean="0"/>
              <a:t>WiFi</a:t>
            </a:r>
            <a:r>
              <a:rPr lang="en-US" sz="2000" dirty="0" smtClean="0"/>
              <a:t> locations, and the inventory of cable franchise agreements</a:t>
            </a:r>
            <a:endParaRPr lang="en-US" sz="2000" dirty="0"/>
          </a:p>
          <a:p>
            <a:pPr marL="457200" lvl="0" indent="-457200">
              <a:buFont typeface="+mj-lt"/>
              <a:buAutoNum type="arabicPeriod" startAt="9"/>
            </a:pPr>
            <a:r>
              <a:rPr lang="en-US" sz="2000" dirty="0" smtClean="0"/>
              <a:t>Using GIS technologies, the combining disparate data sets into a single composite can be accomplished</a:t>
            </a: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 - continued</a:t>
            </a:r>
          </a:p>
          <a:p>
            <a:pPr marL="457200" lvl="0" indent="-457200">
              <a:buFont typeface="+mj-lt"/>
              <a:buAutoNum type="arabicPeriod" startAt="14"/>
            </a:pPr>
            <a:r>
              <a:rPr lang="en-US" sz="2000" dirty="0"/>
              <a:t>Following a National </a:t>
            </a:r>
            <a:r>
              <a:rPr lang="en-US" sz="2000" dirty="0" smtClean="0"/>
              <a:t>data model, the mapping results can be aggregated with the other 55 state broadband mapping initiatives to create a national broadband availability map.  </a:t>
            </a:r>
            <a:endParaRPr lang="en-US" sz="2000" dirty="0"/>
          </a:p>
          <a:p>
            <a:pPr marL="457200" lvl="0" indent="-457200">
              <a:buFont typeface="+mj-lt"/>
              <a:buAutoNum type="arabicPeriod" startAt="14"/>
            </a:pPr>
            <a:r>
              <a:rPr lang="en-US" sz="2000" dirty="0" smtClean="0"/>
              <a:t>These data can then be used to view service availability across state boundaries and has led to enhanced cooperation </a:t>
            </a:r>
          </a:p>
          <a:p>
            <a:pPr marL="457200" lvl="0" indent="-457200">
              <a:buFont typeface="+mj-lt"/>
              <a:buAutoNum type="arabicPeriod" startAt="14"/>
            </a:pPr>
            <a:r>
              <a:rPr lang="en-US" sz="2000" dirty="0" smtClean="0"/>
              <a:t>The various broadband </a:t>
            </a:r>
            <a:r>
              <a:rPr lang="en-US" sz="2000" dirty="0" err="1" smtClean="0"/>
              <a:t>initativies</a:t>
            </a:r>
            <a:r>
              <a:rPr lang="en-US" sz="2000" dirty="0" smtClean="0"/>
              <a:t> in the state are working in a collaborative framework, where data and knowledge sharing is occurring as it pertains to expansion </a:t>
            </a:r>
            <a:r>
              <a:rPr lang="en-US" sz="2000" dirty="0"/>
              <a:t>efforts</a:t>
            </a:r>
          </a:p>
          <a:p>
            <a:pPr marL="457200" lvl="0" indent="-457200">
              <a:buFont typeface="+mj-lt"/>
              <a:buAutoNum type="arabicPeriod" startAt="14"/>
            </a:pPr>
            <a:r>
              <a:rPr lang="en-US" sz="2000" dirty="0" smtClean="0"/>
              <a:t>There is </a:t>
            </a:r>
            <a:r>
              <a:rPr lang="en-US" sz="2000" dirty="0"/>
              <a:t>public awareness of </a:t>
            </a:r>
            <a:r>
              <a:rPr lang="en-US" sz="2000" dirty="0" smtClean="0"/>
              <a:t>the program initiatives and gratitude that the broadband </a:t>
            </a:r>
            <a:r>
              <a:rPr lang="en-US" sz="2000" dirty="0"/>
              <a:t>expansion issues are being </a:t>
            </a:r>
            <a:r>
              <a:rPr lang="en-US" sz="2000" dirty="0" smtClean="0"/>
              <a:t>addressed</a:t>
            </a:r>
            <a:endParaRPr lang="en-US" sz="2000" dirty="0"/>
          </a:p>
          <a:p>
            <a:pPr marL="457200" lvl="0" indent="-457200">
              <a:buFont typeface="+mj-lt"/>
              <a:buAutoNum type="arabicPeriod" startAt="14"/>
            </a:pPr>
            <a:r>
              <a:rPr lang="en-US" sz="2000" dirty="0" smtClean="0"/>
              <a:t>Knowledge capacity related to broadband technologies and barriers to expansion and adoption are being built at the regional level</a:t>
            </a:r>
            <a:endParaRPr lang="en-US" sz="2000" dirty="0"/>
          </a:p>
          <a:p>
            <a:pPr marL="457200" lvl="0" indent="-457200">
              <a:buFont typeface="+mj-lt"/>
              <a:buAutoNum type="arabicPeriod" startAt="14"/>
            </a:pPr>
            <a:r>
              <a:rPr lang="en-US" sz="2000" dirty="0" smtClean="0"/>
              <a:t>A publically available rural address dataset is being developed that will have utility beyond broadband mapping efforts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 - continued</a:t>
            </a:r>
          </a:p>
          <a:p>
            <a:pPr marL="457200" lvl="0" indent="-457200">
              <a:buFont typeface="+mj-lt"/>
              <a:buAutoNum type="arabicPeriod" startAt="20"/>
            </a:pPr>
            <a:r>
              <a:rPr lang="en-US" sz="2000" dirty="0" smtClean="0"/>
              <a:t>An interactive map viewer has been created for non-GIS individuals to review and analyze the broadband availability information generated through the program</a:t>
            </a:r>
          </a:p>
          <a:p>
            <a:pPr marL="457200" lvl="0" indent="-457200">
              <a:buFont typeface="+mj-lt"/>
              <a:buAutoNum type="arabicPeriod" startAt="20"/>
            </a:pPr>
            <a:r>
              <a:rPr lang="en-US" sz="2000" dirty="0" smtClean="0"/>
              <a:t>Utilizing </a:t>
            </a:r>
            <a:r>
              <a:rPr lang="en-US" sz="2000" dirty="0"/>
              <a:t>social </a:t>
            </a:r>
            <a:r>
              <a:rPr lang="en-US" sz="2000" dirty="0" smtClean="0"/>
              <a:t>media, greater reach of marketing the program’s efforts can be made to the layperson</a:t>
            </a:r>
          </a:p>
          <a:p>
            <a:pPr marL="457200" lvl="0" indent="-457200">
              <a:buFont typeface="+mj-lt"/>
              <a:buAutoNum type="arabicPeriod" startAt="20"/>
            </a:pPr>
            <a:r>
              <a:rPr lang="en-US" sz="2000" dirty="0" smtClean="0"/>
              <a:t>Utilizing mobile technologies, creative data collection opportunities are being used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Weaknesses of the NHBMPP</a:t>
            </a:r>
          </a:p>
          <a:p>
            <a:pPr marL="457200" lvl="0" indent="-457200">
              <a:buFont typeface="+mj-lt"/>
              <a:buAutoNum type="arabicPeriod"/>
            </a:pPr>
            <a:r>
              <a:rPr lang="en-US" sz="2000" dirty="0" smtClean="0"/>
              <a:t>The availability information is being mapped to the Census block level.  The aggregate may show service available in areas where the entire block may not be served.  Example, block showing 6 Mbps/3 Mbps DSL service available, however in reviewing user surveys one house gets that service, but their two neighbors DSL service is unavailable and those houses have resorted to cellular or satellite service</a:t>
            </a:r>
            <a:endParaRPr lang="en-US" sz="2000" dirty="0"/>
          </a:p>
          <a:p>
            <a:pPr marL="457200" lvl="0" indent="-457200">
              <a:buFont typeface="+mj-lt"/>
              <a:buAutoNum type="arabicPeriod"/>
            </a:pPr>
            <a:r>
              <a:rPr lang="en-US" sz="2000" dirty="0" smtClean="0"/>
              <a:t>Not </a:t>
            </a:r>
            <a:r>
              <a:rPr lang="en-US" sz="2000" dirty="0"/>
              <a:t>all </a:t>
            </a:r>
            <a:r>
              <a:rPr lang="en-US" sz="2000" dirty="0" smtClean="0"/>
              <a:t>internet service providers </a:t>
            </a:r>
            <a:r>
              <a:rPr lang="en-US" sz="2000" dirty="0"/>
              <a:t>are participating </a:t>
            </a:r>
            <a:r>
              <a:rPr lang="en-US" sz="2000" dirty="0" smtClean="0"/>
              <a:t>in the program and there are no incentives </a:t>
            </a:r>
            <a:r>
              <a:rPr lang="en-US" sz="2000" dirty="0"/>
              <a:t>for them to </a:t>
            </a:r>
            <a:r>
              <a:rPr lang="en-US" sz="2000" dirty="0" smtClean="0"/>
              <a:t>participate, other than being </a:t>
            </a:r>
            <a:r>
              <a:rPr lang="en-US" sz="2000" dirty="0" err="1" smtClean="0"/>
              <a:t>mutualistic</a:t>
            </a:r>
            <a:endParaRPr lang="en-US" sz="2000" dirty="0"/>
          </a:p>
          <a:p>
            <a:pPr marL="457200" lvl="0" indent="-457200">
              <a:buFont typeface="+mj-lt"/>
              <a:buAutoNum type="arabicPeriod"/>
            </a:pPr>
            <a:r>
              <a:rPr lang="en-US" sz="2000" dirty="0" smtClean="0"/>
              <a:t>Mapping the coverage to the block may overstate </a:t>
            </a:r>
            <a:r>
              <a:rPr lang="en-US" sz="2000" dirty="0"/>
              <a:t>coverage and/or </a:t>
            </a:r>
            <a:r>
              <a:rPr lang="en-US" sz="2000" dirty="0" smtClean="0"/>
              <a:t>maximum available speed, which may invalidate the results due to public perception that the information collected is incorrect if they have direct knowledge that service is unavailable or available at lesser speeds</a:t>
            </a:r>
          </a:p>
          <a:p>
            <a:pPr marL="457200" lvl="0" indent="-457200"/>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200" dirty="0" smtClean="0">
                <a:solidFill>
                  <a:srgbClr val="F2F2F2"/>
                </a:solidFill>
                <a:latin typeface="Candara" pitchFamily="34" charset="0"/>
                <a:cs typeface="Arial" charset="0"/>
              </a:rPr>
              <a:t>Broadband Technology Opportunities </a:t>
            </a:r>
            <a:r>
              <a:rPr lang="en-US" sz="3200" dirty="0" err="1" smtClean="0">
                <a:solidFill>
                  <a:srgbClr val="F2F2F2"/>
                </a:solidFill>
                <a:latin typeface="Candara" pitchFamily="34" charset="0"/>
                <a:cs typeface="Arial" charset="0"/>
              </a:rPr>
              <a:t>Progam</a:t>
            </a:r>
            <a:r>
              <a:rPr lang="en-US" sz="3200" dirty="0" smtClean="0">
                <a:solidFill>
                  <a:srgbClr val="F2F2F2"/>
                </a:solidFill>
                <a:latin typeface="Candara" pitchFamily="34" charset="0"/>
                <a:cs typeface="Arial" charset="0"/>
              </a:rPr>
              <a:t> (BTOP)</a:t>
            </a:r>
          </a:p>
        </p:txBody>
      </p:sp>
      <p:sp>
        <p:nvSpPr>
          <p:cNvPr id="9220" name="Content Placeholder 2"/>
          <p:cNvSpPr>
            <a:spLocks/>
          </p:cNvSpPr>
          <p:nvPr/>
        </p:nvSpPr>
        <p:spPr bwMode="auto">
          <a:xfrm>
            <a:off x="228600" y="1371600"/>
            <a:ext cx="8915400" cy="5181600"/>
          </a:xfrm>
          <a:prstGeom prst="rect">
            <a:avLst/>
          </a:prstGeom>
          <a:noFill/>
          <a:ln w="9525">
            <a:noFill/>
            <a:miter lim="800000"/>
            <a:headEnd/>
            <a:tailEnd/>
          </a:ln>
        </p:spPr>
        <p:txBody>
          <a:bodyPr/>
          <a:lstStyle/>
          <a:p>
            <a:pPr marL="342900" indent="-342900"/>
            <a:endParaRPr lang="en-US" sz="2200">
              <a:latin typeface="Candara" pitchFamily="34" charset="0"/>
            </a:endParaRPr>
          </a:p>
        </p:txBody>
      </p:sp>
      <p:sp>
        <p:nvSpPr>
          <p:cNvPr id="9221" name="Footer Placeholder 4"/>
          <p:cNvSpPr>
            <a:spLocks noGrp="1"/>
          </p:cNvSpPr>
          <p:nvPr>
            <p:ph type="ftr" sz="quarter" idx="11"/>
          </p:nvPr>
        </p:nvSpPr>
        <p:spPr bwMode="auto">
          <a:noFill/>
          <a:ln>
            <a:miter lim="800000"/>
            <a:headEnd/>
            <a:tailEnd/>
          </a:ln>
        </p:spPr>
        <p:txBody>
          <a:bodyPr/>
          <a:lstStyle/>
          <a:p>
            <a:r>
              <a:rPr lang="en-US" sz="1600" i="1" dirty="0" smtClean="0">
                <a:solidFill>
                  <a:schemeClr val="accent1">
                    <a:lumMod val="50000"/>
                  </a:schemeClr>
                </a:solidFill>
              </a:rPr>
              <a:t>www.iwantbroadbandnh.org</a:t>
            </a:r>
          </a:p>
        </p:txBody>
      </p:sp>
      <p:sp>
        <p:nvSpPr>
          <p:cNvPr id="6" name="Content Placeholder 2"/>
          <p:cNvSpPr txBox="1">
            <a:spLocks/>
          </p:cNvSpPr>
          <p:nvPr/>
        </p:nvSpPr>
        <p:spPr bwMode="auto">
          <a:xfrm>
            <a:off x="76200" y="1447800"/>
            <a:ext cx="8915400" cy="4602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Tx/>
              <a:buNone/>
            </a:pPr>
            <a:r>
              <a:rPr lang="en-US" sz="2200" dirty="0" smtClean="0">
                <a:latin typeface="Calibri" pitchFamily="34" charset="0"/>
              </a:rPr>
              <a:t>$4.7 billion -  to develop and expand broadband services to rural and underserved areas and improve access to broadband by public safety agencies</a:t>
            </a:r>
          </a:p>
          <a:p>
            <a:pPr eaLnBrk="1" hangingPunct="1">
              <a:spcBef>
                <a:spcPct val="0"/>
              </a:spcBef>
              <a:buFontTx/>
              <a:buNone/>
            </a:pPr>
            <a:endParaRPr lang="en-US" sz="2200" dirty="0" smtClean="0">
              <a:latin typeface="Calibri" pitchFamily="34" charset="0"/>
            </a:endParaRPr>
          </a:p>
          <a:p>
            <a:pPr lvl="1" eaLnBrk="1" hangingPunct="1">
              <a:spcBef>
                <a:spcPct val="0"/>
              </a:spcBef>
              <a:buFont typeface="Arial" pitchFamily="34" charset="0"/>
              <a:buChar char="•"/>
            </a:pPr>
            <a:r>
              <a:rPr lang="en-US" sz="2200" dirty="0" smtClean="0">
                <a:latin typeface="Calibri" pitchFamily="34" charset="0"/>
              </a:rPr>
              <a:t>$ 3.9 billion - broadband expansion</a:t>
            </a:r>
          </a:p>
          <a:p>
            <a:pPr lvl="1" eaLnBrk="1" hangingPunct="1">
              <a:spcBef>
                <a:spcPct val="0"/>
              </a:spcBef>
              <a:buFont typeface="Arial" pitchFamily="34" charset="0"/>
              <a:buChar char="•"/>
            </a:pPr>
            <a:r>
              <a:rPr lang="en-US" sz="2200" dirty="0" smtClean="0">
                <a:latin typeface="Calibri" pitchFamily="34" charset="0"/>
              </a:rPr>
              <a:t>$250 million – innovative programs that encourage sustainable adoption of broadband services</a:t>
            </a:r>
          </a:p>
          <a:p>
            <a:pPr lvl="1" eaLnBrk="1" hangingPunct="1">
              <a:spcBef>
                <a:spcPct val="0"/>
              </a:spcBef>
              <a:buFont typeface="Arial" pitchFamily="34" charset="0"/>
              <a:buChar char="•"/>
            </a:pPr>
            <a:r>
              <a:rPr lang="en-US" sz="2200" dirty="0" smtClean="0">
                <a:latin typeface="Calibri" pitchFamily="34" charset="0"/>
              </a:rPr>
              <a:t>$200 million – build capacity at public computing centers</a:t>
            </a:r>
          </a:p>
          <a:p>
            <a:pPr lvl="1" eaLnBrk="1" hangingPunct="1">
              <a:spcBef>
                <a:spcPct val="0"/>
              </a:spcBef>
              <a:buFont typeface="Arial" pitchFamily="34" charset="0"/>
              <a:buChar char="•"/>
            </a:pPr>
            <a:r>
              <a:rPr lang="en-US" sz="2200" dirty="0" smtClean="0">
                <a:latin typeface="Calibri" pitchFamily="34" charset="0"/>
              </a:rPr>
              <a:t>$10 million - to the Office of Inspector General for audits  &amp; oversight</a:t>
            </a:r>
          </a:p>
          <a:p>
            <a:pPr lvl="1" eaLnBrk="1" hangingPunct="1">
              <a:spcBef>
                <a:spcPct val="0"/>
              </a:spcBef>
              <a:buFont typeface="Arial" pitchFamily="34" charset="0"/>
              <a:buChar char="•"/>
            </a:pPr>
            <a:r>
              <a:rPr lang="en-US" sz="2200" dirty="0" smtClean="0">
                <a:latin typeface="Calibri" pitchFamily="34" charset="0"/>
              </a:rPr>
              <a:t> $350 million - development and maintenance of statewide broadband inventory maps.  (Grants to all 50 states, 5 territories, and District of Columbia. Total allocation $103 million round 1;   $190 million allocated in supplemental award.)</a:t>
            </a:r>
          </a:p>
          <a:p>
            <a:pPr marL="457200" lvl="1" indent="0" eaLnBrk="1" hangingPunct="1">
              <a:buNone/>
            </a:pPr>
            <a:endParaRPr lang="en-US" sz="2200" dirty="0" smtClean="0">
              <a:latin typeface="Calibri" pitchFamily="34" charset="0"/>
            </a:endParaRPr>
          </a:p>
        </p:txBody>
      </p:sp>
      <p:sp>
        <p:nvSpPr>
          <p:cNvPr id="4" name="Rounded Rectangle 3"/>
          <p:cNvSpPr/>
          <p:nvPr/>
        </p:nvSpPr>
        <p:spPr>
          <a:xfrm>
            <a:off x="457200" y="4495800"/>
            <a:ext cx="8534400" cy="1371600"/>
          </a:xfrm>
          <a:prstGeom prst="round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075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Weaknesses of the NHBMPP</a:t>
            </a:r>
          </a:p>
          <a:p>
            <a:pPr marL="457200" indent="-457200">
              <a:buFont typeface="+mj-lt"/>
              <a:buAutoNum type="arabicPeriod" startAt="5"/>
            </a:pPr>
            <a:r>
              <a:rPr lang="en-US" sz="2000" dirty="0" smtClean="0"/>
              <a:t>Rural blocks are to be mapped to the road versus block.  When providers submit block level information the total road network may be presented as served, whereas the service may only be available on a portion of the rural roadways</a:t>
            </a:r>
          </a:p>
          <a:p>
            <a:pPr marL="457200" lvl="0" indent="-457200">
              <a:buFont typeface="+mj-lt"/>
              <a:buAutoNum type="arabicPeriod" startAt="5"/>
            </a:pPr>
            <a:r>
              <a:rPr lang="en-US" sz="2000" dirty="0" smtClean="0"/>
              <a:t>Providers may submit data in a variety of formats from Census blocks, Census tracts, roads served, customer addresses, GIS datasets, and the combining of these data into </a:t>
            </a:r>
            <a:r>
              <a:rPr lang="en-US" sz="2000" dirty="0"/>
              <a:t>a single </a:t>
            </a:r>
            <a:r>
              <a:rPr lang="en-US" sz="2000" dirty="0" smtClean="0"/>
              <a:t>composite has inherent inaccuracies</a:t>
            </a:r>
            <a:endParaRPr lang="en-US" sz="2000" dirty="0"/>
          </a:p>
          <a:p>
            <a:pPr marL="457200" lvl="0" indent="-457200">
              <a:buFont typeface="+mj-lt"/>
              <a:buAutoNum type="arabicPeriod" startAt="5"/>
            </a:pPr>
            <a:r>
              <a:rPr lang="en-US" sz="2000" dirty="0" smtClean="0"/>
              <a:t>The frequency of updating the coverage every </a:t>
            </a:r>
            <a:r>
              <a:rPr lang="en-US" sz="2000" dirty="0"/>
              <a:t>6 </a:t>
            </a:r>
            <a:r>
              <a:rPr lang="en-US" sz="2000" dirty="0" smtClean="0"/>
              <a:t>months may result in areas identified as </a:t>
            </a:r>
            <a:r>
              <a:rPr lang="en-US" sz="2000" dirty="0" err="1" smtClean="0"/>
              <a:t>unserved</a:t>
            </a:r>
            <a:r>
              <a:rPr lang="en-US" sz="2000" dirty="0" smtClean="0"/>
              <a:t> or underserved, whereas service has recently been added</a:t>
            </a:r>
            <a:endParaRPr lang="en-US" sz="2000" dirty="0"/>
          </a:p>
          <a:p>
            <a:pPr marL="457200" lvl="0" indent="-457200">
              <a:buFont typeface="+mj-lt"/>
              <a:buAutoNum type="arabicPeriod" startAt="5"/>
            </a:pPr>
            <a:r>
              <a:rPr lang="en-US" sz="2000" dirty="0" smtClean="0"/>
              <a:t>There are no formal mechanisms to </a:t>
            </a:r>
            <a:r>
              <a:rPr lang="en-US" sz="2000" dirty="0"/>
              <a:t>identify missing or new </a:t>
            </a:r>
            <a:r>
              <a:rPr lang="en-US" sz="2000" dirty="0" smtClean="0"/>
              <a:t>providers that offer service in the state</a:t>
            </a:r>
          </a:p>
          <a:p>
            <a:pPr marL="457200" lvl="0" indent="-457200">
              <a:buFont typeface="+mj-lt"/>
              <a:buAutoNum type="arabicPeriod" startAt="5"/>
            </a:pPr>
            <a:r>
              <a:rPr lang="en-US" sz="2000" dirty="0" smtClean="0"/>
              <a:t>Broadband service mapped does not include pricing information for service in a given area using a given technology with speed</a:t>
            </a:r>
            <a:endParaRPr lang="en-US"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1"/>
          <p:cNvSpPr>
            <a:spLocks noGrp="1"/>
          </p:cNvSpPr>
          <p:nvPr>
            <p:ph type="ftr" sz="quarter" idx="11"/>
          </p:nvPr>
        </p:nvSpPr>
        <p:spPr bwMode="auto">
          <a:noFill/>
          <a:ln>
            <a:miter lim="800000"/>
            <a:headEnd/>
            <a:tailEnd/>
          </a:ln>
        </p:spPr>
        <p:txBody>
          <a:bodyPr/>
          <a:lstStyle/>
          <a:p>
            <a:endParaRPr lang="en-US" smtClean="0"/>
          </a:p>
          <a:p>
            <a:r>
              <a:rPr lang="en-US" smtClean="0"/>
              <a:t>www.iwantbroadbandnh.org</a:t>
            </a:r>
          </a:p>
        </p:txBody>
      </p:sp>
      <p:sp>
        <p:nvSpPr>
          <p:cNvPr id="3" name="Rectangle 2"/>
          <p:cNvSpPr/>
          <p:nvPr/>
        </p:nvSpPr>
        <p:spPr>
          <a:xfrm>
            <a:off x="609600" y="2381250"/>
            <a:ext cx="7924800" cy="2800350"/>
          </a:xfrm>
          <a:prstGeom prst="rect">
            <a:avLst/>
          </a:prstGeom>
        </p:spPr>
        <p:txBody>
          <a:bodyPr>
            <a:spAutoFit/>
          </a:bodyPr>
          <a:lstStyle/>
          <a:p>
            <a:pPr algn="ctr">
              <a:defRPr/>
            </a:pPr>
            <a:r>
              <a:rPr lang="en-US" sz="2200" b="1" dirty="0">
                <a:latin typeface="+mn-lt"/>
                <a:cs typeface="Arial" charset="0"/>
              </a:rPr>
              <a:t>Fay Rubin, </a:t>
            </a:r>
            <a:r>
              <a:rPr lang="en-US" sz="2200" b="1" i="1" dirty="0">
                <a:latin typeface="+mn-lt"/>
                <a:cs typeface="Arial" charset="0"/>
              </a:rPr>
              <a:t>Project Director</a:t>
            </a:r>
          </a:p>
          <a:p>
            <a:pPr algn="ctr">
              <a:defRPr/>
            </a:pPr>
            <a:r>
              <a:rPr lang="en-US" sz="2200" dirty="0">
                <a:latin typeface="+mn-lt"/>
                <a:cs typeface="Arial" charset="0"/>
              </a:rPr>
              <a:t>University of New Hampshire	</a:t>
            </a:r>
          </a:p>
          <a:p>
            <a:pPr algn="ctr">
              <a:defRPr/>
            </a:pPr>
            <a:r>
              <a:rPr lang="en-US" sz="2200" dirty="0">
                <a:latin typeface="+mn-lt"/>
                <a:cs typeface="Arial" charset="0"/>
                <a:hlinkClick r:id="rId2"/>
              </a:rPr>
              <a:t>fay.rubin@unh.edu</a:t>
            </a:r>
          </a:p>
          <a:p>
            <a:pPr algn="ctr">
              <a:defRPr/>
            </a:pPr>
            <a:r>
              <a:rPr lang="en-US" sz="2200" dirty="0">
                <a:latin typeface="+mn-lt"/>
                <a:cs typeface="Arial" charset="0"/>
                <a:hlinkClick r:id="rId2"/>
              </a:rPr>
              <a:t/>
            </a:r>
            <a:br>
              <a:rPr lang="en-US" sz="2200" dirty="0">
                <a:latin typeface="+mn-lt"/>
                <a:cs typeface="Arial" charset="0"/>
                <a:hlinkClick r:id="rId2"/>
              </a:rPr>
            </a:br>
            <a:endParaRPr lang="en-US" sz="2200" dirty="0">
              <a:latin typeface="+mn-lt"/>
              <a:cs typeface="Arial" charset="0"/>
              <a:hlinkClick r:id="rId2"/>
            </a:endParaRPr>
          </a:p>
          <a:p>
            <a:pPr algn="ctr">
              <a:defRPr/>
            </a:pPr>
            <a:r>
              <a:rPr lang="en-US" sz="2200" b="1" dirty="0">
                <a:latin typeface="+mn-lt"/>
                <a:cs typeface="Arial" charset="0"/>
              </a:rPr>
              <a:t>Michael Blair, </a:t>
            </a:r>
            <a:r>
              <a:rPr lang="en-US" sz="2200" b="1" i="1" dirty="0">
                <a:latin typeface="+mn-lt"/>
                <a:cs typeface="Arial" charset="0"/>
              </a:rPr>
              <a:t>Project Coordinator</a:t>
            </a:r>
            <a:r>
              <a:rPr lang="en-US" sz="2200" dirty="0">
                <a:latin typeface="+mn-lt"/>
                <a:cs typeface="Arial" charset="0"/>
              </a:rPr>
              <a:t/>
            </a:r>
            <a:br>
              <a:rPr lang="en-US" sz="2200" dirty="0">
                <a:latin typeface="+mn-lt"/>
                <a:cs typeface="Arial" charset="0"/>
              </a:rPr>
            </a:br>
            <a:r>
              <a:rPr lang="en-US" sz="2200" dirty="0">
                <a:latin typeface="+mn-lt"/>
                <a:cs typeface="Arial" charset="0"/>
              </a:rPr>
              <a:t>University of New Hampshire</a:t>
            </a:r>
          </a:p>
          <a:p>
            <a:pPr algn="ctr">
              <a:defRPr/>
            </a:pPr>
            <a:r>
              <a:rPr lang="en-US" sz="2200" dirty="0">
                <a:latin typeface="+mn-lt"/>
                <a:cs typeface="Arial" charset="0"/>
                <a:hlinkClick r:id="rId3"/>
              </a:rPr>
              <a:t>michael.blair@unh.edu</a:t>
            </a:r>
            <a:r>
              <a:rPr lang="en-US" sz="2200" dirty="0">
                <a:latin typeface="+mn-lt"/>
                <a:cs typeface="Arial" charset="0"/>
              </a:rPr>
              <a:t> </a:t>
            </a:r>
          </a:p>
        </p:txBody>
      </p:sp>
      <p:sp>
        <p:nvSpPr>
          <p:cNvPr id="4"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22531" name="Rectangle 5"/>
          <p:cNvSpPr>
            <a:spLocks noChangeArrowheads="1"/>
          </p:cNvSpPr>
          <p:nvPr/>
        </p:nvSpPr>
        <p:spPr bwMode="auto">
          <a:xfrm>
            <a:off x="533400" y="2514600"/>
            <a:ext cx="5334000" cy="2771775"/>
          </a:xfrm>
          <a:prstGeom prst="rect">
            <a:avLst/>
          </a:prstGeom>
          <a:noFill/>
          <a:ln w="9525">
            <a:noFill/>
            <a:miter lim="800000"/>
            <a:headEnd/>
            <a:tailEnd/>
          </a:ln>
        </p:spPr>
        <p:txBody>
          <a:bodyPr>
            <a:spAutoFit/>
          </a:bodyPr>
          <a:lstStyle/>
          <a:p>
            <a:pPr algn="ctr"/>
            <a:r>
              <a:rPr lang="en-US" sz="4400" i="1">
                <a:latin typeface="Calibri" pitchFamily="34" charset="0"/>
              </a:rPr>
              <a:t>Mapping </a:t>
            </a:r>
          </a:p>
          <a:p>
            <a:pPr algn="ctr"/>
            <a:r>
              <a:rPr lang="en-US" sz="4400" i="1">
                <a:latin typeface="Calibri" pitchFamily="34" charset="0"/>
              </a:rPr>
              <a:t>Component:</a:t>
            </a:r>
          </a:p>
          <a:p>
            <a:pPr algn="ctr"/>
            <a:r>
              <a:rPr lang="en-US" sz="4400" i="1">
                <a:latin typeface="Calibri" pitchFamily="34" charset="0"/>
              </a:rPr>
              <a:t>Community Anchor Institutions</a:t>
            </a:r>
          </a:p>
        </p:txBody>
      </p:sp>
      <p:pic>
        <p:nvPicPr>
          <p:cNvPr id="2253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22533"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Community Anchor Institutions - Overview</a:t>
            </a:r>
          </a:p>
        </p:txBody>
      </p:sp>
      <p:sp>
        <p:nvSpPr>
          <p:cNvPr id="23555" name="Content Placeholder 2"/>
          <p:cNvSpPr>
            <a:spLocks noGrp="1"/>
          </p:cNvSpPr>
          <p:nvPr>
            <p:ph idx="4294967295"/>
          </p:nvPr>
        </p:nvSpPr>
        <p:spPr>
          <a:xfrm>
            <a:off x="228600" y="1371600"/>
            <a:ext cx="8763000" cy="5181600"/>
          </a:xfrm>
        </p:spPr>
        <p:txBody>
          <a:bodyPr/>
          <a:lstStyle/>
          <a:p>
            <a:pPr eaLnBrk="1" hangingPunct="1"/>
            <a:r>
              <a:rPr lang="en-US" sz="2200" smtClean="0"/>
              <a:t>Goal – statewide layer of community anchor institutions (CAIs) with associated broadband access information</a:t>
            </a:r>
            <a:br>
              <a:rPr lang="en-US" sz="2200" smtClean="0"/>
            </a:br>
            <a:endParaRPr lang="en-US" sz="1600" smtClean="0"/>
          </a:p>
          <a:p>
            <a:pPr eaLnBrk="1" hangingPunct="1"/>
            <a:r>
              <a:rPr lang="en-US" sz="2200" smtClean="0"/>
              <a:t>Mapping in 7 CAI categories:</a:t>
            </a:r>
          </a:p>
          <a:p>
            <a:pPr eaLnBrk="1" hangingPunct="1"/>
            <a:endParaRPr lang="en-US" sz="2600" smtClean="0"/>
          </a:p>
          <a:p>
            <a:pPr eaLnBrk="1" hangingPunct="1"/>
            <a:endParaRPr lang="en-US" sz="2800" smtClean="0"/>
          </a:p>
          <a:p>
            <a:pPr eaLnBrk="1" hangingPunct="1">
              <a:buFont typeface="Arial" charset="0"/>
              <a:buNone/>
            </a:pPr>
            <a:endParaRPr lang="en-US" sz="2000" smtClean="0"/>
          </a:p>
          <a:p>
            <a:pPr eaLnBrk="1" hangingPunct="1"/>
            <a:r>
              <a:rPr lang="en-US" sz="2200" smtClean="0"/>
              <a:t>~ 3,700 points collected as of September, 2011</a:t>
            </a:r>
            <a:br>
              <a:rPr lang="en-US" sz="2200" smtClean="0"/>
            </a:br>
            <a:endParaRPr lang="en-US" sz="1600" smtClean="0"/>
          </a:p>
          <a:p>
            <a:pPr eaLnBrk="1" hangingPunct="1"/>
            <a:r>
              <a:rPr lang="en-US" sz="2200" smtClean="0"/>
              <a:t>Six-month update/verification cycle; continuing “gap” analysis to identify new CAIs</a:t>
            </a:r>
            <a:br>
              <a:rPr lang="en-US" sz="2200" smtClean="0"/>
            </a:br>
            <a:endParaRPr lang="en-US" sz="1600" smtClean="0"/>
          </a:p>
          <a:p>
            <a:pPr eaLnBrk="1" hangingPunct="1"/>
            <a:r>
              <a:rPr lang="en-US" sz="2200" smtClean="0"/>
              <a:t>Data collection/maintenance coordinated by Upper Valley Lake Sunapee Regional Planning Commission</a:t>
            </a:r>
          </a:p>
        </p:txBody>
      </p:sp>
      <p:grpSp>
        <p:nvGrpSpPr>
          <p:cNvPr id="23556" name="Group 9"/>
          <p:cNvGrpSpPr>
            <a:grpSpLocks/>
          </p:cNvGrpSpPr>
          <p:nvPr/>
        </p:nvGrpSpPr>
        <p:grpSpPr bwMode="auto">
          <a:xfrm>
            <a:off x="533400" y="2743200"/>
            <a:ext cx="8153400" cy="1524000"/>
            <a:chOff x="336" y="1728"/>
            <a:chExt cx="5136" cy="960"/>
          </a:xfrm>
        </p:grpSpPr>
        <p:sp>
          <p:nvSpPr>
            <p:cNvPr id="23558" name="Content Placeholder 2"/>
            <p:cNvSpPr>
              <a:spLocks/>
            </p:cNvSpPr>
            <p:nvPr/>
          </p:nvSpPr>
          <p:spPr bwMode="auto">
            <a:xfrm>
              <a:off x="336" y="1728"/>
              <a:ext cx="2256" cy="960"/>
            </a:xfrm>
            <a:prstGeom prst="rect">
              <a:avLst/>
            </a:prstGeom>
            <a:noFill/>
            <a:ln w="9525">
              <a:noFill/>
              <a:miter lim="800000"/>
              <a:headEnd/>
              <a:tailEnd/>
            </a:ln>
          </p:spPr>
          <p:txBody>
            <a:bodyPr/>
            <a:lstStyle/>
            <a:p>
              <a:pPr marL="742950" lvl="1" indent="-285750">
                <a:spcBef>
                  <a:spcPct val="20000"/>
                </a:spcBef>
                <a:buFont typeface="Arial" charset="0"/>
                <a:buChar char="–"/>
              </a:pPr>
              <a:r>
                <a:rPr lang="en-US" sz="1700">
                  <a:latin typeface="Calibri" pitchFamily="34" charset="0"/>
                </a:rPr>
                <a:t>School K-12</a:t>
              </a:r>
            </a:p>
            <a:p>
              <a:pPr marL="742950" lvl="1" indent="-285750">
                <a:spcBef>
                  <a:spcPct val="20000"/>
                </a:spcBef>
                <a:buFont typeface="Arial" charset="0"/>
                <a:buChar char="–"/>
              </a:pPr>
              <a:r>
                <a:rPr lang="en-US" sz="1700">
                  <a:latin typeface="Calibri" pitchFamily="34" charset="0"/>
                </a:rPr>
                <a:t>Library</a:t>
              </a:r>
            </a:p>
            <a:p>
              <a:pPr marL="742950" lvl="1" indent="-285750">
                <a:spcBef>
                  <a:spcPct val="20000"/>
                </a:spcBef>
                <a:buFont typeface="Arial" charset="0"/>
                <a:buChar char="–"/>
              </a:pPr>
              <a:r>
                <a:rPr lang="en-US" sz="1700">
                  <a:latin typeface="Calibri" pitchFamily="34" charset="0"/>
                </a:rPr>
                <a:t>Medical/healthcare</a:t>
              </a:r>
            </a:p>
            <a:p>
              <a:pPr marL="742950" lvl="1" indent="-285750">
                <a:spcBef>
                  <a:spcPct val="20000"/>
                </a:spcBef>
                <a:buFont typeface="Arial" charset="0"/>
                <a:buChar char="–"/>
              </a:pPr>
              <a:r>
                <a:rPr lang="en-US" sz="1700">
                  <a:latin typeface="Calibri" pitchFamily="34" charset="0"/>
                </a:rPr>
                <a:t>Public safety</a:t>
              </a:r>
            </a:p>
          </p:txBody>
        </p:sp>
        <p:sp>
          <p:nvSpPr>
            <p:cNvPr id="23559" name="Content Placeholder 2"/>
            <p:cNvSpPr>
              <a:spLocks/>
            </p:cNvSpPr>
            <p:nvPr/>
          </p:nvSpPr>
          <p:spPr bwMode="auto">
            <a:xfrm>
              <a:off x="2160" y="1728"/>
              <a:ext cx="3312" cy="960"/>
            </a:xfrm>
            <a:prstGeom prst="rect">
              <a:avLst/>
            </a:prstGeom>
            <a:noFill/>
            <a:ln w="9525">
              <a:noFill/>
              <a:miter lim="800000"/>
              <a:headEnd/>
              <a:tailEnd/>
            </a:ln>
          </p:spPr>
          <p:txBody>
            <a:bodyPr/>
            <a:lstStyle/>
            <a:p>
              <a:pPr marL="742950" lvl="1" indent="-285750">
                <a:spcBef>
                  <a:spcPct val="20000"/>
                </a:spcBef>
                <a:buFont typeface="Arial" charset="0"/>
                <a:buChar char="–"/>
              </a:pPr>
              <a:r>
                <a:rPr lang="en-US" sz="1700">
                  <a:latin typeface="Calibri" pitchFamily="34" charset="0"/>
                </a:rPr>
                <a:t>University, college, other post-secondary</a:t>
              </a:r>
            </a:p>
            <a:p>
              <a:pPr marL="742950" lvl="1" indent="-285750">
                <a:spcBef>
                  <a:spcPct val="20000"/>
                </a:spcBef>
                <a:buFont typeface="Arial" charset="0"/>
                <a:buChar char="–"/>
              </a:pPr>
              <a:r>
                <a:rPr lang="en-US" sz="1700">
                  <a:latin typeface="Calibri" pitchFamily="34" charset="0"/>
                </a:rPr>
                <a:t>Other community support - government</a:t>
              </a:r>
            </a:p>
            <a:p>
              <a:pPr marL="742950" lvl="1" indent="-285750">
                <a:spcBef>
                  <a:spcPct val="20000"/>
                </a:spcBef>
                <a:buFont typeface="Arial" charset="0"/>
                <a:buChar char="–"/>
              </a:pPr>
              <a:r>
                <a:rPr lang="en-US" sz="1700">
                  <a:latin typeface="Calibri" pitchFamily="34" charset="0"/>
                </a:rPr>
                <a:t>Other community support - nongovernmental</a:t>
              </a:r>
            </a:p>
          </p:txBody>
        </p:sp>
      </p:grpSp>
      <p:sp>
        <p:nvSpPr>
          <p:cNvPr id="23557" name="Footer Placeholder 6"/>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810000" cy="2286000"/>
          </a:xfrm>
          <a:solidFill>
            <a:schemeClr val="accent1">
              <a:lumMod val="75000"/>
            </a:schemeClr>
          </a:solidFill>
        </p:spPr>
        <p:txBody>
          <a:bodyPr>
            <a:normAutofit fontScale="90000"/>
          </a:bodyPr>
          <a:lstStyle/>
          <a:p>
            <a:pPr eaLnBrk="1" hangingPunct="1">
              <a:defRPr/>
            </a:pPr>
            <a:r>
              <a:rPr lang="en-US" sz="4000" dirty="0" smtClean="0">
                <a:solidFill>
                  <a:srgbClr val="F2F2F2"/>
                </a:solidFill>
                <a:latin typeface="Candara" pitchFamily="34" charset="0"/>
                <a:cs typeface="Arial" charset="0"/>
              </a:rPr>
              <a:t>NHBMPP - Community Anchor Institutions</a:t>
            </a:r>
          </a:p>
        </p:txBody>
      </p:sp>
      <p:graphicFrame>
        <p:nvGraphicFramePr>
          <p:cNvPr id="11" name="Chart 10"/>
          <p:cNvGraphicFramePr/>
          <p:nvPr/>
        </p:nvGraphicFramePr>
        <p:xfrm>
          <a:off x="76200" y="2362200"/>
          <a:ext cx="3429000" cy="24312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nvGraphicFramePr>
        <p:xfrm>
          <a:off x="304800" y="4031404"/>
          <a:ext cx="3429000" cy="2514600"/>
        </p:xfrm>
        <a:graphic>
          <a:graphicData uri="http://schemas.openxmlformats.org/drawingml/2006/chart">
            <c:chart xmlns:c="http://schemas.openxmlformats.org/drawingml/2006/chart" xmlns:r="http://schemas.openxmlformats.org/officeDocument/2006/relationships" r:id="rId4"/>
          </a:graphicData>
        </a:graphic>
      </p:graphicFrame>
      <p:pic>
        <p:nvPicPr>
          <p:cNvPr id="24581" name="Picture 7" descr="Broadband_map.jpg"/>
          <p:cNvPicPr>
            <a:picLocks noChangeAspect="1"/>
          </p:cNvPicPr>
          <p:nvPr/>
        </p:nvPicPr>
        <p:blipFill>
          <a:blip r:embed="rId5" cstate="print"/>
          <a:srcRect l="4642" t="2222" r="7310" b="3333"/>
          <a:stretch>
            <a:fillRect/>
          </a:stretch>
        </p:blipFill>
        <p:spPr bwMode="auto">
          <a:xfrm>
            <a:off x="3819525" y="0"/>
            <a:ext cx="53244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fontScale="90000"/>
          </a:bodyPr>
          <a:lstStyle/>
          <a:p>
            <a:pPr eaLnBrk="1" hangingPunct="1">
              <a:defRPr/>
            </a:pPr>
            <a:r>
              <a:rPr lang="en-US" sz="4000" smtClean="0">
                <a:solidFill>
                  <a:srgbClr val="F2F2F2"/>
                </a:solidFill>
                <a:latin typeface="Candara" pitchFamily="34" charset="0"/>
                <a:cs typeface="Arial" charset="0"/>
              </a:rPr>
              <a:t>Community Anchor Institutions – </a:t>
            </a:r>
            <a:br>
              <a:rPr lang="en-US" sz="4000" smtClean="0">
                <a:solidFill>
                  <a:srgbClr val="F2F2F2"/>
                </a:solidFill>
                <a:latin typeface="Candara" pitchFamily="34" charset="0"/>
                <a:cs typeface="Arial" charset="0"/>
              </a:rPr>
            </a:br>
            <a:r>
              <a:rPr lang="en-US" sz="4000" smtClean="0">
                <a:solidFill>
                  <a:srgbClr val="F2F2F2"/>
                </a:solidFill>
                <a:latin typeface="Candara" pitchFamily="34" charset="0"/>
                <a:cs typeface="Arial" charset="0"/>
              </a:rPr>
              <a:t>March 2011 Results</a:t>
            </a:r>
          </a:p>
        </p:txBody>
      </p:sp>
      <p:graphicFrame>
        <p:nvGraphicFramePr>
          <p:cNvPr id="6146" name="Object 6"/>
          <p:cNvGraphicFramePr>
            <a:graphicFrameLocks noChangeAspect="1"/>
          </p:cNvGraphicFramePr>
          <p:nvPr/>
        </p:nvGraphicFramePr>
        <p:xfrm>
          <a:off x="698500" y="1447800"/>
          <a:ext cx="3944938" cy="5105400"/>
        </p:xfrm>
        <a:graphic>
          <a:graphicData uri="http://schemas.openxmlformats.org/presentationml/2006/ole">
            <mc:AlternateContent xmlns:mc="http://schemas.openxmlformats.org/markup-compatibility/2006">
              <mc:Choice xmlns:v="urn:schemas-microsoft-com:vml" Requires="v">
                <p:oleObj spid="_x0000_s6157" name="Acrobat Document" r:id="rId4" imgW="4663359" imgH="6035040" progId="AcroExch.Document.7">
                  <p:embed/>
                </p:oleObj>
              </mc:Choice>
              <mc:Fallback>
                <p:oleObj name="Acrobat Document" r:id="rId4" imgW="4663359" imgH="6035040" progId="AcroExch.Document.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447800"/>
                        <a:ext cx="3944938"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Chart 10"/>
          <p:cNvGraphicFramePr/>
          <p:nvPr/>
        </p:nvGraphicFramePr>
        <p:xfrm>
          <a:off x="4728898" y="1536838"/>
          <a:ext cx="3413654" cy="274161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p:cNvGraphicFramePr/>
          <p:nvPr/>
        </p:nvGraphicFramePr>
        <p:xfrm>
          <a:off x="5109736" y="3594172"/>
          <a:ext cx="3566115" cy="2792680"/>
        </p:xfrm>
        <a:graphic>
          <a:graphicData uri="http://schemas.openxmlformats.org/drawingml/2006/chart">
            <c:chart xmlns:c="http://schemas.openxmlformats.org/drawingml/2006/chart" xmlns:r="http://schemas.openxmlformats.org/officeDocument/2006/relationships" r:id="rId7"/>
          </a:graphicData>
        </a:graphic>
      </p:graphicFrame>
      <p:sp>
        <p:nvSpPr>
          <p:cNvPr id="6150" name="Footer Placeholder 5"/>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1"/>
          <p:cNvSpPr>
            <a:spLocks noGrp="1"/>
          </p:cNvSpPr>
          <p:nvPr>
            <p:ph type="ftr" sz="quarter" idx="11"/>
          </p:nvPr>
        </p:nvSpPr>
        <p:spPr bwMode="auto">
          <a:noFill/>
          <a:ln>
            <a:miter lim="800000"/>
            <a:headEnd/>
            <a:tailEnd/>
          </a:ln>
        </p:spPr>
        <p:txBody>
          <a:bodyPr/>
          <a:lstStyle/>
          <a:p>
            <a:endParaRPr lang="en-US" smtClean="0"/>
          </a:p>
          <a:p>
            <a:r>
              <a:rPr lang="en-US" smtClean="0"/>
              <a:t>www.iwantbroadbandnh.org</a:t>
            </a:r>
          </a:p>
        </p:txBody>
      </p:sp>
      <p:sp>
        <p:nvSpPr>
          <p:cNvPr id="3" name="Rectangle 2"/>
          <p:cNvSpPr/>
          <p:nvPr/>
        </p:nvSpPr>
        <p:spPr>
          <a:xfrm>
            <a:off x="609600" y="1676400"/>
            <a:ext cx="7924800" cy="4494213"/>
          </a:xfrm>
          <a:prstGeom prst="rect">
            <a:avLst/>
          </a:prstGeom>
        </p:spPr>
        <p:txBody>
          <a:bodyPr>
            <a:spAutoFit/>
          </a:bodyPr>
          <a:lstStyle/>
          <a:p>
            <a:pPr algn="ctr">
              <a:defRPr/>
            </a:pPr>
            <a:r>
              <a:rPr lang="en-US" sz="2200" b="1" dirty="0">
                <a:solidFill>
                  <a:prstClr val="black"/>
                </a:solidFill>
                <a:latin typeface="Calibri"/>
                <a:cs typeface="Arial" charset="0"/>
              </a:rPr>
              <a:t>Rachel Ruppel, </a:t>
            </a:r>
            <a:r>
              <a:rPr lang="en-US" sz="2200" b="1" i="1" dirty="0">
                <a:solidFill>
                  <a:prstClr val="black"/>
                </a:solidFill>
                <a:latin typeface="Calibri"/>
                <a:cs typeface="Arial" charset="0"/>
              </a:rPr>
              <a:t>GIS Analyst /</a:t>
            </a:r>
            <a:r>
              <a:rPr lang="en-US" sz="2200" b="1" dirty="0">
                <a:solidFill>
                  <a:prstClr val="black"/>
                </a:solidFill>
                <a:latin typeface="Calibri"/>
                <a:cs typeface="Arial" charset="0"/>
              </a:rPr>
              <a:t> </a:t>
            </a:r>
            <a:r>
              <a:rPr lang="en-US" sz="2200" b="1" i="1" dirty="0">
                <a:solidFill>
                  <a:prstClr val="black"/>
                </a:solidFill>
                <a:latin typeface="Calibri"/>
                <a:cs typeface="Arial" charset="0"/>
              </a:rPr>
              <a:t>Planner</a:t>
            </a:r>
          </a:p>
          <a:p>
            <a:pPr algn="ctr">
              <a:defRPr/>
            </a:pPr>
            <a:r>
              <a:rPr lang="en-US" sz="2200" dirty="0">
                <a:solidFill>
                  <a:prstClr val="black"/>
                </a:solidFill>
                <a:latin typeface="Calibri"/>
                <a:cs typeface="Arial" charset="0"/>
              </a:rPr>
              <a:t>Upper Valley Lake Sunapee Regional Planning Commission</a:t>
            </a:r>
          </a:p>
          <a:p>
            <a:pPr algn="ctr">
              <a:defRPr/>
            </a:pPr>
            <a:r>
              <a:rPr lang="en-US" sz="2200" dirty="0">
                <a:solidFill>
                  <a:prstClr val="black"/>
                </a:solidFill>
                <a:latin typeface="Calibri"/>
                <a:cs typeface="Arial" charset="0"/>
                <a:hlinkClick r:id="rId2"/>
              </a:rPr>
              <a:t>rruppel@uvlsrpc.org</a:t>
            </a:r>
            <a:r>
              <a:rPr lang="en-US" sz="2200" dirty="0">
                <a:solidFill>
                  <a:prstClr val="black"/>
                </a:solidFill>
                <a:latin typeface="Calibri"/>
                <a:cs typeface="Arial" charset="0"/>
              </a:rPr>
              <a:t> </a:t>
            </a:r>
          </a:p>
          <a:p>
            <a:pPr algn="ctr">
              <a:defRPr/>
            </a:pPr>
            <a:r>
              <a:rPr lang="en-US" sz="2200" dirty="0">
                <a:solidFill>
                  <a:prstClr val="black"/>
                </a:solidFill>
                <a:latin typeface="Calibri"/>
                <a:cs typeface="Arial" charset="0"/>
              </a:rPr>
              <a:t/>
            </a:r>
            <a:br>
              <a:rPr lang="en-US" sz="2200" dirty="0">
                <a:solidFill>
                  <a:prstClr val="black"/>
                </a:solidFill>
                <a:latin typeface="Calibri"/>
                <a:cs typeface="Arial" charset="0"/>
              </a:rPr>
            </a:br>
            <a:endParaRPr lang="en-US" sz="2200" dirty="0">
              <a:solidFill>
                <a:prstClr val="black"/>
              </a:solidFill>
              <a:latin typeface="Calibri"/>
              <a:cs typeface="Arial" charset="0"/>
            </a:endParaRPr>
          </a:p>
          <a:p>
            <a:pPr algn="ctr">
              <a:defRPr/>
            </a:pPr>
            <a:r>
              <a:rPr lang="en-US" sz="2200" b="1" dirty="0">
                <a:latin typeface="+mn-lt"/>
                <a:cs typeface="Arial" charset="0"/>
              </a:rPr>
              <a:t>Fay Rubin, </a:t>
            </a:r>
            <a:r>
              <a:rPr lang="en-US" sz="2200" b="1" i="1" dirty="0">
                <a:latin typeface="+mn-lt"/>
                <a:cs typeface="Arial" charset="0"/>
              </a:rPr>
              <a:t>Project Director</a:t>
            </a:r>
          </a:p>
          <a:p>
            <a:pPr algn="ctr">
              <a:defRPr/>
            </a:pPr>
            <a:r>
              <a:rPr lang="en-US" sz="2200" dirty="0">
                <a:latin typeface="+mn-lt"/>
                <a:cs typeface="Arial" charset="0"/>
              </a:rPr>
              <a:t>University of New Hampshire	</a:t>
            </a:r>
          </a:p>
          <a:p>
            <a:pPr algn="ctr">
              <a:defRPr/>
            </a:pPr>
            <a:r>
              <a:rPr lang="en-US" sz="2200" dirty="0">
                <a:latin typeface="+mn-lt"/>
                <a:cs typeface="Arial" charset="0"/>
                <a:hlinkClick r:id="rId3"/>
              </a:rPr>
              <a:t>fay.rubin@unh.edu</a:t>
            </a:r>
          </a:p>
          <a:p>
            <a:pPr algn="ctr">
              <a:defRPr/>
            </a:pPr>
            <a:r>
              <a:rPr lang="en-US" sz="2200" dirty="0">
                <a:latin typeface="+mn-lt"/>
                <a:cs typeface="Arial" charset="0"/>
                <a:hlinkClick r:id="rId3"/>
              </a:rPr>
              <a:t/>
            </a:r>
            <a:br>
              <a:rPr lang="en-US" sz="2200" dirty="0">
                <a:latin typeface="+mn-lt"/>
                <a:cs typeface="Arial" charset="0"/>
                <a:hlinkClick r:id="rId3"/>
              </a:rPr>
            </a:br>
            <a:endParaRPr lang="en-US" sz="2200" dirty="0">
              <a:latin typeface="+mn-lt"/>
              <a:cs typeface="Arial" charset="0"/>
              <a:hlinkClick r:id="rId3"/>
            </a:endParaRPr>
          </a:p>
          <a:p>
            <a:pPr algn="ctr">
              <a:defRPr/>
            </a:pPr>
            <a:r>
              <a:rPr lang="en-US" sz="2200" b="1" dirty="0">
                <a:latin typeface="+mn-lt"/>
                <a:cs typeface="Arial" charset="0"/>
              </a:rPr>
              <a:t>Michael Blair, </a:t>
            </a:r>
            <a:r>
              <a:rPr lang="en-US" sz="2200" b="1" i="1" dirty="0">
                <a:latin typeface="+mn-lt"/>
                <a:cs typeface="Arial" charset="0"/>
              </a:rPr>
              <a:t>Project Coordinator</a:t>
            </a:r>
            <a:r>
              <a:rPr lang="en-US" sz="2200" dirty="0">
                <a:latin typeface="+mn-lt"/>
                <a:cs typeface="Arial" charset="0"/>
              </a:rPr>
              <a:t/>
            </a:r>
            <a:br>
              <a:rPr lang="en-US" sz="2200" dirty="0">
                <a:latin typeface="+mn-lt"/>
                <a:cs typeface="Arial" charset="0"/>
              </a:rPr>
            </a:br>
            <a:r>
              <a:rPr lang="en-US" sz="2200" dirty="0">
                <a:latin typeface="+mn-lt"/>
                <a:cs typeface="Arial" charset="0"/>
              </a:rPr>
              <a:t>University of New Hampshire</a:t>
            </a:r>
          </a:p>
          <a:p>
            <a:pPr algn="ctr">
              <a:defRPr/>
            </a:pPr>
            <a:r>
              <a:rPr lang="en-US" sz="2200" dirty="0">
                <a:latin typeface="+mn-lt"/>
                <a:cs typeface="Arial" charset="0"/>
                <a:hlinkClick r:id="rId4"/>
              </a:rPr>
              <a:t>michael.blair@unh.edu</a:t>
            </a:r>
            <a:r>
              <a:rPr lang="en-US" sz="2200" dirty="0">
                <a:latin typeface="+mn-lt"/>
                <a:cs typeface="Arial" charset="0"/>
              </a:rPr>
              <a:t> </a:t>
            </a:r>
          </a:p>
        </p:txBody>
      </p:sp>
      <p:sp>
        <p:nvSpPr>
          <p:cNvPr id="4"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26627" name="Rectangle 5"/>
          <p:cNvSpPr>
            <a:spLocks noChangeArrowheads="1"/>
          </p:cNvSpPr>
          <p:nvPr/>
        </p:nvSpPr>
        <p:spPr bwMode="auto">
          <a:xfrm>
            <a:off x="533400" y="2514600"/>
            <a:ext cx="5334000" cy="2101850"/>
          </a:xfrm>
          <a:prstGeom prst="rect">
            <a:avLst/>
          </a:prstGeom>
          <a:noFill/>
          <a:ln w="9525">
            <a:noFill/>
            <a:miter lim="800000"/>
            <a:headEnd/>
            <a:tailEnd/>
          </a:ln>
        </p:spPr>
        <p:txBody>
          <a:bodyPr>
            <a:spAutoFit/>
          </a:bodyPr>
          <a:lstStyle/>
          <a:p>
            <a:pPr algn="ctr"/>
            <a:r>
              <a:rPr lang="en-US" sz="4400" i="1">
                <a:latin typeface="Calibri" pitchFamily="34" charset="0"/>
              </a:rPr>
              <a:t>Mapping </a:t>
            </a:r>
          </a:p>
          <a:p>
            <a:pPr algn="ctr"/>
            <a:r>
              <a:rPr lang="en-US" sz="4400" i="1">
                <a:latin typeface="Calibri" pitchFamily="34" charset="0"/>
              </a:rPr>
              <a:t>Component:</a:t>
            </a:r>
          </a:p>
          <a:p>
            <a:pPr algn="ctr"/>
            <a:r>
              <a:rPr lang="en-US" sz="4400" i="1">
                <a:latin typeface="Calibri" pitchFamily="34" charset="0"/>
              </a:rPr>
              <a:t>Rural Addressing</a:t>
            </a:r>
          </a:p>
        </p:txBody>
      </p:sp>
      <p:pic>
        <p:nvPicPr>
          <p:cNvPr id="26628"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26629"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smtClean="0">
                <a:solidFill>
                  <a:srgbClr val="F2F2F2"/>
                </a:solidFill>
                <a:latin typeface="Candara" pitchFamily="34" charset="0"/>
                <a:cs typeface="Arial" charset="0"/>
              </a:rPr>
              <a:t>Rural Addressing - Overview</a:t>
            </a:r>
          </a:p>
        </p:txBody>
      </p:sp>
      <p:sp>
        <p:nvSpPr>
          <p:cNvPr id="27651" name="Content Placeholder 2"/>
          <p:cNvSpPr>
            <a:spLocks noGrp="1"/>
          </p:cNvSpPr>
          <p:nvPr>
            <p:ph idx="4294967295"/>
          </p:nvPr>
        </p:nvSpPr>
        <p:spPr>
          <a:xfrm>
            <a:off x="228600" y="1295400"/>
            <a:ext cx="8763000" cy="4953000"/>
          </a:xfrm>
        </p:spPr>
        <p:txBody>
          <a:bodyPr/>
          <a:lstStyle/>
          <a:p>
            <a:pPr eaLnBrk="1" hangingPunct="1">
              <a:buFont typeface="Arial" charset="0"/>
              <a:buNone/>
            </a:pPr>
            <a:endParaRPr lang="en-US" sz="1100" smtClean="0"/>
          </a:p>
          <a:p>
            <a:pPr eaLnBrk="1" hangingPunct="1"/>
            <a:r>
              <a:rPr lang="en-US" sz="2200" smtClean="0"/>
              <a:t>Goal – statewide GIS point file of addresses in NTIA-designated rural census blocks (2+ sq mi)</a:t>
            </a:r>
          </a:p>
          <a:p>
            <a:pPr eaLnBrk="1" hangingPunct="1"/>
            <a:endParaRPr lang="en-US" sz="1600" smtClean="0"/>
          </a:p>
          <a:p>
            <a:pPr eaLnBrk="1" hangingPunct="1"/>
            <a:r>
              <a:rPr lang="en-US" sz="2200" smtClean="0"/>
              <a:t>Currently ~40,000 households in rural blocks (Census 2010)</a:t>
            </a:r>
          </a:p>
          <a:p>
            <a:pPr eaLnBrk="1" hangingPunct="1"/>
            <a:endParaRPr lang="en-US" sz="1600" smtClean="0"/>
          </a:p>
          <a:p>
            <a:pPr eaLnBrk="1" hangingPunct="1"/>
            <a:r>
              <a:rPr lang="en-US" sz="2200" smtClean="0"/>
              <a:t>Existing datasets either incomplete, or unavailable to the public</a:t>
            </a:r>
          </a:p>
          <a:p>
            <a:pPr eaLnBrk="1" hangingPunct="1"/>
            <a:endParaRPr lang="en-US" sz="1600" smtClean="0"/>
          </a:p>
          <a:p>
            <a:pPr eaLnBrk="1" hangingPunct="1"/>
            <a:r>
              <a:rPr lang="en-US" sz="2200" smtClean="0"/>
              <a:t>Data collected at the RPC level and coordinated by Nashua Regional Planning Commission and UNH</a:t>
            </a:r>
          </a:p>
          <a:p>
            <a:pPr eaLnBrk="1" hangingPunct="1">
              <a:buFont typeface="Arial" charset="0"/>
              <a:buNone/>
            </a:pPr>
            <a:endParaRPr lang="en-US" sz="2800" smtClean="0"/>
          </a:p>
        </p:txBody>
      </p:sp>
      <p:sp>
        <p:nvSpPr>
          <p:cNvPr id="27652"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66800"/>
          </a:xfrm>
          <a:solidFill>
            <a:schemeClr val="accent1">
              <a:lumMod val="75000"/>
            </a:schemeClr>
          </a:solidFill>
        </p:spPr>
        <p:txBody>
          <a:bodyPr>
            <a:normAutofit/>
          </a:bodyPr>
          <a:lstStyle/>
          <a:p>
            <a:pPr eaLnBrk="1" hangingPunct="1">
              <a:defRPr/>
            </a:pPr>
            <a:r>
              <a:rPr lang="en-US" sz="3600" smtClean="0">
                <a:solidFill>
                  <a:srgbClr val="F2F2F2"/>
                </a:solidFill>
                <a:latin typeface="Candara" pitchFamily="34" charset="0"/>
                <a:cs typeface="Arial" charset="0"/>
              </a:rPr>
              <a:t>Rural Addressing - Tasks</a:t>
            </a:r>
          </a:p>
        </p:txBody>
      </p:sp>
      <p:graphicFrame>
        <p:nvGraphicFramePr>
          <p:cNvPr id="5" name="Diagram 4"/>
          <p:cNvGraphicFramePr/>
          <p:nvPr/>
        </p:nvGraphicFramePr>
        <p:xfrm>
          <a:off x="228600" y="1397000"/>
          <a:ext cx="86106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6"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NHBMPP - Rationale</a:t>
            </a:r>
          </a:p>
        </p:txBody>
      </p:sp>
      <p:sp>
        <p:nvSpPr>
          <p:cNvPr id="11267" name="Content Placeholder 2"/>
          <p:cNvSpPr>
            <a:spLocks noGrp="1"/>
          </p:cNvSpPr>
          <p:nvPr>
            <p:ph idx="4294967295"/>
          </p:nvPr>
        </p:nvSpPr>
        <p:spPr>
          <a:xfrm>
            <a:off x="228600" y="1219200"/>
            <a:ext cx="8763000" cy="5181600"/>
          </a:xfrm>
        </p:spPr>
        <p:txBody>
          <a:bodyPr/>
          <a:lstStyle/>
          <a:p>
            <a:pPr eaLnBrk="1" hangingPunct="1">
              <a:buFont typeface="Arial" charset="0"/>
              <a:buNone/>
            </a:pPr>
            <a:endParaRPr lang="en-US" sz="1100" smtClean="0"/>
          </a:p>
          <a:p>
            <a:pPr eaLnBrk="1" hangingPunct="1"/>
            <a:endParaRPr lang="en-US" sz="2800" smtClean="0"/>
          </a:p>
          <a:p>
            <a:pPr eaLnBrk="1" hangingPunct="1">
              <a:buFont typeface="Arial" charset="0"/>
              <a:buNone/>
            </a:pPr>
            <a:endParaRPr lang="en-US" sz="2800" smtClean="0"/>
          </a:p>
        </p:txBody>
      </p:sp>
      <p:sp>
        <p:nvSpPr>
          <p:cNvPr id="11268" name="Content Placeholder 2"/>
          <p:cNvSpPr>
            <a:spLocks/>
          </p:cNvSpPr>
          <p:nvPr/>
        </p:nvSpPr>
        <p:spPr bwMode="auto">
          <a:xfrm>
            <a:off x="228600" y="1524000"/>
            <a:ext cx="8763000" cy="5181600"/>
          </a:xfrm>
          <a:prstGeom prst="rect">
            <a:avLst/>
          </a:prstGeom>
          <a:noFill/>
          <a:ln w="9525">
            <a:noFill/>
            <a:miter lim="800000"/>
            <a:headEnd/>
            <a:tailEnd/>
          </a:ln>
        </p:spPr>
        <p:txBody>
          <a:bodyPr/>
          <a:lstStyle/>
          <a:p>
            <a:pPr marL="342900" indent="-342900">
              <a:buFontTx/>
              <a:buChar char="•"/>
            </a:pPr>
            <a:r>
              <a:rPr lang="en-US" sz="2200">
                <a:latin typeface="Calibri" pitchFamily="34" charset="0"/>
              </a:rPr>
              <a:t>NHBMPP is part of national effort to understand current broadband landscape and encourage expanded broadband adoption and utilization</a:t>
            </a:r>
          </a:p>
          <a:p>
            <a:pPr marL="342900" indent="-342900"/>
            <a:r>
              <a:rPr lang="en-US" sz="1600">
                <a:latin typeface="Calibri" pitchFamily="34" charset="0"/>
              </a:rPr>
              <a:t> </a:t>
            </a:r>
          </a:p>
          <a:p>
            <a:pPr marL="342900" indent="-342900">
              <a:buFontTx/>
              <a:buChar char="•"/>
            </a:pPr>
            <a:r>
              <a:rPr lang="en-US" sz="2200">
                <a:latin typeface="Calibri" pitchFamily="34" charset="0"/>
              </a:rPr>
              <a:t>NTIA projects funded in each state, 5 territories, District of Columbia</a:t>
            </a:r>
          </a:p>
          <a:p>
            <a:pPr marL="342900" indent="-342900"/>
            <a:r>
              <a:rPr lang="en-US" sz="1600">
                <a:latin typeface="Calibri" pitchFamily="34" charset="0"/>
              </a:rPr>
              <a:t> </a:t>
            </a:r>
          </a:p>
          <a:p>
            <a:pPr marL="342900" indent="-342900">
              <a:buFontTx/>
              <a:buChar char="•"/>
            </a:pPr>
            <a:r>
              <a:rPr lang="en-US" sz="2200">
                <a:latin typeface="Calibri" pitchFamily="34" charset="0"/>
              </a:rPr>
              <a:t>In NH, recognition that residents, businesses, and institutions require  broadband access to promote economic development, quality education, energy efficiency, adequate health care, overall quality of life</a:t>
            </a:r>
          </a:p>
          <a:p>
            <a:pPr marL="342900" indent="-342900"/>
            <a:endParaRPr lang="en-US" sz="1600">
              <a:latin typeface="Calibri" pitchFamily="34" charset="0"/>
            </a:endParaRPr>
          </a:p>
          <a:p>
            <a:pPr marL="342900" indent="-342900">
              <a:buFontTx/>
              <a:buChar char="•"/>
            </a:pPr>
            <a:r>
              <a:rPr lang="en-US" sz="2200">
                <a:latin typeface="Calibri" pitchFamily="34" charset="0"/>
              </a:rPr>
              <a:t>Therefore, two primary focus areas:</a:t>
            </a:r>
          </a:p>
          <a:p>
            <a:pPr marL="742950" lvl="1" indent="-285750">
              <a:buFontTx/>
              <a:buChar char="–"/>
            </a:pPr>
            <a:r>
              <a:rPr lang="en-US" sz="2000">
                <a:latin typeface="Calibri" pitchFamily="34" charset="0"/>
              </a:rPr>
              <a:t>Collecting accurate data on the current availability, speed, and location of broadband services</a:t>
            </a:r>
          </a:p>
          <a:p>
            <a:pPr marL="742950" lvl="1" indent="-285750">
              <a:buFontTx/>
              <a:buChar char="–"/>
            </a:pPr>
            <a:r>
              <a:rPr lang="en-US" sz="2000">
                <a:latin typeface="Calibri" pitchFamily="34" charset="0"/>
              </a:rPr>
              <a:t>Supporting the efficient and creative use of broadband technologies to better compete in the digital economy</a:t>
            </a:r>
          </a:p>
          <a:p>
            <a:pPr marL="342900" indent="-342900"/>
            <a:endParaRPr lang="en-US" sz="2200">
              <a:latin typeface="Candara" pitchFamily="34" charset="0"/>
            </a:endParaRPr>
          </a:p>
        </p:txBody>
      </p:sp>
      <p:sp>
        <p:nvSpPr>
          <p:cNvPr id="11269"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smtClean="0">
                <a:solidFill>
                  <a:srgbClr val="F2F2F2"/>
                </a:solidFill>
                <a:latin typeface="Candara" pitchFamily="34" charset="0"/>
                <a:cs typeface="Arial" charset="0"/>
              </a:rPr>
              <a:t>Rural Addressing - Benefits</a:t>
            </a:r>
          </a:p>
        </p:txBody>
      </p:sp>
      <p:sp>
        <p:nvSpPr>
          <p:cNvPr id="29699" name="Content Placeholder 2"/>
          <p:cNvSpPr>
            <a:spLocks noGrp="1"/>
          </p:cNvSpPr>
          <p:nvPr>
            <p:ph idx="4294967295"/>
          </p:nvPr>
        </p:nvSpPr>
        <p:spPr>
          <a:xfrm>
            <a:off x="228600" y="1371600"/>
            <a:ext cx="8763000" cy="5181600"/>
          </a:xfrm>
        </p:spPr>
        <p:txBody>
          <a:bodyPr/>
          <a:lstStyle/>
          <a:p>
            <a:pPr eaLnBrk="1" hangingPunct="1">
              <a:buFont typeface="Arial" charset="0"/>
              <a:buNone/>
            </a:pPr>
            <a:endParaRPr lang="en-US" sz="1100" smtClean="0"/>
          </a:p>
          <a:p>
            <a:pPr eaLnBrk="1" hangingPunct="1"/>
            <a:r>
              <a:rPr lang="en-US" sz="2200" smtClean="0"/>
              <a:t>Contribution to broadband efforts</a:t>
            </a:r>
          </a:p>
          <a:p>
            <a:pPr lvl="1" eaLnBrk="1" hangingPunct="1"/>
            <a:r>
              <a:rPr lang="en-US" sz="2200" smtClean="0"/>
              <a:t>Crowdsourcing to help verify</a:t>
            </a:r>
          </a:p>
          <a:p>
            <a:pPr lvl="1" eaLnBrk="1" hangingPunct="1"/>
            <a:r>
              <a:rPr lang="en-US" sz="2200" smtClean="0"/>
              <a:t>Ability to identify service areas and those in need</a:t>
            </a:r>
            <a:br>
              <a:rPr lang="en-US" sz="2200" smtClean="0"/>
            </a:br>
            <a:endParaRPr lang="en-US" sz="1600" smtClean="0"/>
          </a:p>
          <a:p>
            <a:pPr eaLnBrk="1" hangingPunct="1"/>
            <a:r>
              <a:rPr lang="en-US" sz="2200" smtClean="0"/>
              <a:t>Leads to a complete statewide layer (rural and urban) available to the public</a:t>
            </a:r>
            <a:br>
              <a:rPr lang="en-US" sz="2200" smtClean="0"/>
            </a:br>
            <a:endParaRPr lang="en-US" sz="1600" smtClean="0"/>
          </a:p>
          <a:p>
            <a:pPr eaLnBrk="1" hangingPunct="1"/>
            <a:r>
              <a:rPr lang="en-US" sz="2200" smtClean="0"/>
              <a:t>Volunteer component</a:t>
            </a:r>
          </a:p>
          <a:p>
            <a:pPr lvl="1" eaLnBrk="1" hangingPunct="1"/>
            <a:r>
              <a:rPr lang="en-US" sz="2200" smtClean="0"/>
              <a:t>Community buy-in and involvement</a:t>
            </a:r>
          </a:p>
          <a:p>
            <a:pPr lvl="1" eaLnBrk="1" hangingPunct="1"/>
            <a:r>
              <a:rPr lang="en-US" sz="2200" smtClean="0"/>
              <a:t>GPS training opportunities for underserved areas</a:t>
            </a:r>
          </a:p>
          <a:p>
            <a:pPr eaLnBrk="1" hangingPunct="1">
              <a:buFont typeface="Arial" charset="0"/>
              <a:buNone/>
            </a:pPr>
            <a:endParaRPr lang="en-US" smtClean="0"/>
          </a:p>
        </p:txBody>
      </p:sp>
      <p:sp>
        <p:nvSpPr>
          <p:cNvPr id="29700"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For More Information …</a:t>
            </a:r>
          </a:p>
        </p:txBody>
      </p:sp>
      <p:sp>
        <p:nvSpPr>
          <p:cNvPr id="30723" name="Content Placeholder 2"/>
          <p:cNvSpPr>
            <a:spLocks noGrp="1"/>
          </p:cNvSpPr>
          <p:nvPr>
            <p:ph idx="4294967295"/>
          </p:nvPr>
        </p:nvSpPr>
        <p:spPr>
          <a:xfrm>
            <a:off x="228600" y="1219200"/>
            <a:ext cx="8763000" cy="5181600"/>
          </a:xfrm>
        </p:spPr>
        <p:txBody>
          <a:bodyPr/>
          <a:lstStyle/>
          <a:p>
            <a:pPr eaLnBrk="1" hangingPunct="1">
              <a:buFont typeface="Arial" charset="0"/>
              <a:buNone/>
            </a:pPr>
            <a:endParaRPr lang="en-US" sz="1100" smtClean="0"/>
          </a:p>
          <a:p>
            <a:pPr eaLnBrk="1" hangingPunct="1"/>
            <a:endParaRPr lang="en-US" sz="2800" smtClean="0"/>
          </a:p>
          <a:p>
            <a:pPr eaLnBrk="1" hangingPunct="1">
              <a:buFont typeface="Arial" charset="0"/>
              <a:buNone/>
            </a:pPr>
            <a:endParaRPr lang="en-US" sz="2800" smtClean="0"/>
          </a:p>
        </p:txBody>
      </p:sp>
      <p:sp>
        <p:nvSpPr>
          <p:cNvPr id="30724" name="Title 1"/>
          <p:cNvSpPr>
            <a:spLocks/>
          </p:cNvSpPr>
          <p:nvPr/>
        </p:nvSpPr>
        <p:spPr bwMode="auto">
          <a:xfrm>
            <a:off x="2895600" y="5943600"/>
            <a:ext cx="3962400" cy="685800"/>
          </a:xfrm>
          <a:prstGeom prst="rect">
            <a:avLst/>
          </a:prstGeom>
          <a:solidFill>
            <a:srgbClr val="376092"/>
          </a:solidFill>
          <a:ln w="9525">
            <a:noFill/>
            <a:miter lim="800000"/>
            <a:headEnd/>
            <a:tailEnd/>
          </a:ln>
        </p:spPr>
        <p:txBody>
          <a:bodyPr anchor="ctr"/>
          <a:lstStyle/>
          <a:p>
            <a:pPr algn="ctr"/>
            <a:r>
              <a:rPr lang="en-US" sz="2400">
                <a:solidFill>
                  <a:srgbClr val="F2F2F2"/>
                </a:solidFill>
                <a:latin typeface="Candara" pitchFamily="34" charset="0"/>
                <a:cs typeface="Arial" charset="0"/>
              </a:rPr>
              <a:t>www.iwantbroadbandnh.org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1"/>
          <p:cNvSpPr>
            <a:spLocks noGrp="1"/>
          </p:cNvSpPr>
          <p:nvPr>
            <p:ph type="ftr" sz="quarter" idx="11"/>
          </p:nvPr>
        </p:nvSpPr>
        <p:spPr bwMode="auto">
          <a:noFill/>
          <a:ln>
            <a:miter lim="800000"/>
            <a:headEnd/>
            <a:tailEnd/>
          </a:ln>
        </p:spPr>
        <p:txBody>
          <a:bodyPr/>
          <a:lstStyle/>
          <a:p>
            <a:endParaRPr lang="en-US" smtClean="0"/>
          </a:p>
          <a:p>
            <a:r>
              <a:rPr lang="en-US" smtClean="0"/>
              <a:t>www.iwantbroadbandnh.org</a:t>
            </a:r>
          </a:p>
        </p:txBody>
      </p:sp>
      <p:sp>
        <p:nvSpPr>
          <p:cNvPr id="3" name="Rectangle 2"/>
          <p:cNvSpPr/>
          <p:nvPr/>
        </p:nvSpPr>
        <p:spPr>
          <a:xfrm>
            <a:off x="609600" y="1600200"/>
            <a:ext cx="7924800" cy="4494213"/>
          </a:xfrm>
          <a:prstGeom prst="rect">
            <a:avLst/>
          </a:prstGeom>
        </p:spPr>
        <p:txBody>
          <a:bodyPr>
            <a:spAutoFit/>
          </a:bodyPr>
          <a:lstStyle/>
          <a:p>
            <a:pPr algn="ctr">
              <a:defRPr/>
            </a:pPr>
            <a:r>
              <a:rPr lang="en-US" sz="2200" b="1" dirty="0">
                <a:solidFill>
                  <a:prstClr val="black"/>
                </a:solidFill>
                <a:latin typeface="Calibri"/>
                <a:cs typeface="Arial" charset="0"/>
              </a:rPr>
              <a:t>Ryan Friedman, </a:t>
            </a:r>
            <a:r>
              <a:rPr lang="en-US" sz="2200" b="1" i="1" dirty="0">
                <a:solidFill>
                  <a:prstClr val="black"/>
                </a:solidFill>
                <a:latin typeface="Calibri"/>
                <a:cs typeface="Arial" charset="0"/>
              </a:rPr>
              <a:t>Senior GIS Planner</a:t>
            </a:r>
          </a:p>
          <a:p>
            <a:pPr algn="ctr">
              <a:defRPr/>
            </a:pPr>
            <a:r>
              <a:rPr lang="en-US" sz="2200" dirty="0">
                <a:solidFill>
                  <a:prstClr val="black"/>
                </a:solidFill>
                <a:latin typeface="Calibri"/>
                <a:cs typeface="Arial" charset="0"/>
              </a:rPr>
              <a:t>Nashua Region Planning Commission</a:t>
            </a:r>
            <a:br>
              <a:rPr lang="en-US" sz="2200" dirty="0">
                <a:solidFill>
                  <a:prstClr val="black"/>
                </a:solidFill>
                <a:latin typeface="Calibri"/>
                <a:cs typeface="Arial" charset="0"/>
              </a:rPr>
            </a:br>
            <a:r>
              <a:rPr lang="en-US" sz="2200" dirty="0">
                <a:solidFill>
                  <a:prstClr val="black"/>
                </a:solidFill>
                <a:latin typeface="Calibri"/>
                <a:cs typeface="Arial" charset="0"/>
                <a:hlinkClick r:id="rId2"/>
              </a:rPr>
              <a:t>ryanF@nashuarpc.org</a:t>
            </a:r>
            <a:r>
              <a:rPr lang="en-US" sz="2200" dirty="0">
                <a:solidFill>
                  <a:prstClr val="black"/>
                </a:solidFill>
                <a:latin typeface="Calibri"/>
                <a:cs typeface="Arial" charset="0"/>
              </a:rPr>
              <a:t> </a:t>
            </a:r>
          </a:p>
          <a:p>
            <a:pPr algn="ctr">
              <a:defRPr/>
            </a:pPr>
            <a:r>
              <a:rPr lang="en-US" sz="2200" b="1" dirty="0">
                <a:latin typeface="+mn-lt"/>
                <a:cs typeface="Arial" charset="0"/>
              </a:rPr>
              <a:t/>
            </a:r>
            <a:br>
              <a:rPr lang="en-US" sz="2200" b="1" dirty="0">
                <a:latin typeface="+mn-lt"/>
                <a:cs typeface="Arial" charset="0"/>
              </a:rPr>
            </a:br>
            <a:endParaRPr lang="en-US" sz="2200" b="1" dirty="0">
              <a:latin typeface="+mn-lt"/>
              <a:cs typeface="Arial" charset="0"/>
            </a:endParaRPr>
          </a:p>
          <a:p>
            <a:pPr algn="ctr">
              <a:defRPr/>
            </a:pPr>
            <a:r>
              <a:rPr lang="en-US" sz="2200" b="1" dirty="0">
                <a:latin typeface="+mn-lt"/>
                <a:cs typeface="Arial" charset="0"/>
              </a:rPr>
              <a:t>Fay Rubin, </a:t>
            </a:r>
            <a:r>
              <a:rPr lang="en-US" sz="2200" b="1" i="1" dirty="0">
                <a:latin typeface="+mn-lt"/>
                <a:cs typeface="Arial" charset="0"/>
              </a:rPr>
              <a:t>Project Director</a:t>
            </a:r>
          </a:p>
          <a:p>
            <a:pPr algn="ctr">
              <a:defRPr/>
            </a:pPr>
            <a:r>
              <a:rPr lang="en-US" sz="2200" dirty="0">
                <a:latin typeface="+mn-lt"/>
                <a:cs typeface="Arial" charset="0"/>
              </a:rPr>
              <a:t>University of New Hampshire	</a:t>
            </a:r>
          </a:p>
          <a:p>
            <a:pPr algn="ctr">
              <a:defRPr/>
            </a:pPr>
            <a:r>
              <a:rPr lang="en-US" sz="2200" dirty="0">
                <a:latin typeface="+mn-lt"/>
                <a:cs typeface="Arial" charset="0"/>
                <a:hlinkClick r:id="rId3"/>
              </a:rPr>
              <a:t>fay.rubin@unh.edu</a:t>
            </a:r>
          </a:p>
          <a:p>
            <a:pPr algn="ctr">
              <a:defRPr/>
            </a:pPr>
            <a:r>
              <a:rPr lang="en-US" sz="2200" dirty="0">
                <a:latin typeface="+mn-lt"/>
                <a:cs typeface="Arial" charset="0"/>
                <a:hlinkClick r:id="rId3"/>
              </a:rPr>
              <a:t/>
            </a:r>
            <a:br>
              <a:rPr lang="en-US" sz="2200" dirty="0">
                <a:latin typeface="+mn-lt"/>
                <a:cs typeface="Arial" charset="0"/>
                <a:hlinkClick r:id="rId3"/>
              </a:rPr>
            </a:br>
            <a:endParaRPr lang="en-US" sz="2200" dirty="0">
              <a:latin typeface="+mn-lt"/>
              <a:cs typeface="Arial" charset="0"/>
              <a:hlinkClick r:id="rId3"/>
            </a:endParaRPr>
          </a:p>
          <a:p>
            <a:pPr algn="ctr">
              <a:defRPr/>
            </a:pPr>
            <a:r>
              <a:rPr lang="en-US" sz="2200" b="1" dirty="0">
                <a:latin typeface="+mn-lt"/>
                <a:cs typeface="Arial" charset="0"/>
              </a:rPr>
              <a:t>Michael Blair, </a:t>
            </a:r>
            <a:r>
              <a:rPr lang="en-US" sz="2200" b="1" i="1" dirty="0">
                <a:latin typeface="+mn-lt"/>
                <a:cs typeface="Arial" charset="0"/>
              </a:rPr>
              <a:t>Project Coordinator</a:t>
            </a:r>
            <a:r>
              <a:rPr lang="en-US" sz="2200" i="1" dirty="0">
                <a:latin typeface="+mn-lt"/>
                <a:cs typeface="Arial" charset="0"/>
              </a:rPr>
              <a:t/>
            </a:r>
            <a:br>
              <a:rPr lang="en-US" sz="2200" i="1" dirty="0">
                <a:latin typeface="+mn-lt"/>
                <a:cs typeface="Arial" charset="0"/>
              </a:rPr>
            </a:br>
            <a:r>
              <a:rPr lang="en-US" sz="2200" dirty="0">
                <a:latin typeface="+mn-lt"/>
                <a:cs typeface="Arial" charset="0"/>
              </a:rPr>
              <a:t>University of New Hampshire</a:t>
            </a:r>
          </a:p>
          <a:p>
            <a:pPr algn="ctr">
              <a:defRPr/>
            </a:pPr>
            <a:r>
              <a:rPr lang="en-US" sz="2200" dirty="0">
                <a:latin typeface="+mn-lt"/>
                <a:cs typeface="Arial" charset="0"/>
                <a:hlinkClick r:id="rId4"/>
              </a:rPr>
              <a:t>michael.blair@unh.edu</a:t>
            </a:r>
            <a:r>
              <a:rPr lang="en-US" sz="2200" dirty="0">
                <a:latin typeface="+mn-lt"/>
                <a:cs typeface="Arial" charset="0"/>
              </a:rPr>
              <a:t> </a:t>
            </a:r>
          </a:p>
        </p:txBody>
      </p:sp>
      <p:sp>
        <p:nvSpPr>
          <p:cNvPr id="4"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32771" name="Rectangle 5"/>
          <p:cNvSpPr>
            <a:spLocks noChangeArrowheads="1"/>
          </p:cNvSpPr>
          <p:nvPr/>
        </p:nvSpPr>
        <p:spPr bwMode="auto">
          <a:xfrm>
            <a:off x="533400" y="2819400"/>
            <a:ext cx="5334000" cy="2800350"/>
          </a:xfrm>
          <a:prstGeom prst="rect">
            <a:avLst/>
          </a:prstGeom>
          <a:noFill/>
          <a:ln w="9525">
            <a:noFill/>
            <a:miter lim="800000"/>
            <a:headEnd/>
            <a:tailEnd/>
          </a:ln>
        </p:spPr>
        <p:txBody>
          <a:bodyPr>
            <a:spAutoFit/>
          </a:bodyPr>
          <a:lstStyle/>
          <a:p>
            <a:pPr algn="ctr"/>
            <a:r>
              <a:rPr lang="en-US" sz="4400" i="1">
                <a:latin typeface="Calibri" pitchFamily="34" charset="0"/>
              </a:rPr>
              <a:t>Non-Mapping Component:</a:t>
            </a:r>
            <a:br>
              <a:rPr lang="en-US" sz="4400" i="1">
                <a:latin typeface="Calibri" pitchFamily="34" charset="0"/>
              </a:rPr>
            </a:br>
            <a:r>
              <a:rPr lang="en-US" sz="4400" i="1">
                <a:latin typeface="Calibri" pitchFamily="34" charset="0"/>
              </a:rPr>
              <a:t>Broadband Technology</a:t>
            </a:r>
          </a:p>
        </p:txBody>
      </p:sp>
      <p:pic>
        <p:nvPicPr>
          <p:cNvPr id="3277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32773"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4294967295"/>
          </p:nvPr>
        </p:nvSpPr>
        <p:spPr>
          <a:xfrm>
            <a:off x="457200" y="1371600"/>
            <a:ext cx="8229600" cy="5181600"/>
          </a:xfrm>
        </p:spPr>
        <p:txBody>
          <a:bodyPr/>
          <a:lstStyle/>
          <a:p>
            <a:pPr marL="609600" indent="-609600" algn="ctr">
              <a:buFont typeface="Arial" charset="0"/>
              <a:buNone/>
            </a:pPr>
            <a:r>
              <a:rPr lang="en-US" sz="1600" smtClean="0"/>
              <a:t> </a:t>
            </a:r>
          </a:p>
          <a:p>
            <a:pPr marL="609600" indent="-609600">
              <a:spcBef>
                <a:spcPct val="0"/>
              </a:spcBef>
              <a:buFont typeface="Arial" charset="0"/>
              <a:buNone/>
            </a:pPr>
            <a:r>
              <a:rPr lang="en-US" sz="2200" smtClean="0"/>
              <a:t>Leadership Role to increase broadband adoption and deployment on a </a:t>
            </a:r>
          </a:p>
          <a:p>
            <a:pPr marL="609600" indent="-609600">
              <a:spcBef>
                <a:spcPct val="0"/>
              </a:spcBef>
              <a:buFont typeface="Arial" charset="0"/>
              <a:buNone/>
            </a:pPr>
            <a:r>
              <a:rPr lang="en-US" sz="2200" smtClean="0"/>
              <a:t>targeted community-by-community basis collaborating to create best </a:t>
            </a:r>
          </a:p>
          <a:p>
            <a:pPr marL="609600" indent="-609600">
              <a:spcBef>
                <a:spcPct val="0"/>
              </a:spcBef>
              <a:buFont typeface="Arial" charset="0"/>
              <a:buNone/>
            </a:pPr>
            <a:r>
              <a:rPr lang="en-US" sz="2200" smtClean="0"/>
              <a:t>case practices in:</a:t>
            </a:r>
            <a:br>
              <a:rPr lang="en-US" sz="2200" smtClean="0"/>
            </a:br>
            <a:endParaRPr lang="en-US" sz="1200" smtClean="0"/>
          </a:p>
          <a:p>
            <a:pPr marL="1371600" lvl="2" indent="-457200">
              <a:buFont typeface="Arial" charset="0"/>
              <a:buAutoNum type="arabicPeriod"/>
            </a:pPr>
            <a:r>
              <a:rPr lang="en-US" sz="2200" smtClean="0"/>
              <a:t>Policy  </a:t>
            </a:r>
            <a:br>
              <a:rPr lang="en-US" sz="2200" smtClean="0"/>
            </a:br>
            <a:r>
              <a:rPr lang="en-US" sz="1200" smtClean="0"/>
              <a:t>  </a:t>
            </a:r>
          </a:p>
          <a:p>
            <a:pPr marL="1371600" lvl="2" indent="-457200">
              <a:buFont typeface="Arial" charset="0"/>
              <a:buAutoNum type="arabicPeriod"/>
            </a:pPr>
            <a:r>
              <a:rPr lang="en-US" sz="2200" smtClean="0"/>
              <a:t>Management</a:t>
            </a:r>
            <a:r>
              <a:rPr lang="en-US" sz="1000" smtClean="0"/>
              <a:t/>
            </a:r>
            <a:br>
              <a:rPr lang="en-US" sz="1000" smtClean="0"/>
            </a:br>
            <a:r>
              <a:rPr lang="en-US" sz="1200" smtClean="0"/>
              <a:t>	</a:t>
            </a:r>
          </a:p>
          <a:p>
            <a:pPr marL="1371600" lvl="2" indent="-457200">
              <a:buFont typeface="Arial" charset="0"/>
              <a:buAutoNum type="arabicPeriod"/>
            </a:pPr>
            <a:r>
              <a:rPr lang="en-US" sz="2200" smtClean="0"/>
              <a:t>Financial Resources</a:t>
            </a:r>
            <a:br>
              <a:rPr lang="en-US" sz="2200" smtClean="0"/>
            </a:br>
            <a:endParaRPr lang="en-US" sz="1200" smtClean="0"/>
          </a:p>
          <a:p>
            <a:pPr marL="1371600" lvl="2" indent="-457200">
              <a:buFont typeface="Arial" charset="0"/>
              <a:buAutoNum type="arabicPeriod"/>
            </a:pPr>
            <a:r>
              <a:rPr lang="en-US" sz="2200" smtClean="0"/>
              <a:t>Advocacy for Business and </a:t>
            </a:r>
            <a:br>
              <a:rPr lang="en-US" sz="2200" smtClean="0"/>
            </a:br>
            <a:r>
              <a:rPr lang="en-US" sz="2200" smtClean="0"/>
              <a:t>Residential Broadband</a:t>
            </a:r>
          </a:p>
          <a:p>
            <a:pPr marL="609600" indent="-609600">
              <a:buFont typeface="Arial" charset="0"/>
              <a:buAutoNum type="arabicPeriod"/>
            </a:pPr>
            <a:endParaRPr lang="en-US" sz="2400" smtClean="0">
              <a:latin typeface="Candara" pitchFamily="34" charset="0"/>
            </a:endParaRPr>
          </a:p>
          <a:p>
            <a:pPr marL="609600" indent="-609600">
              <a:buFont typeface="Arial" charset="0"/>
              <a:buNone/>
            </a:pPr>
            <a:endParaRPr lang="en-US" sz="2400" smtClean="0">
              <a:latin typeface="Candara" pitchFamily="34" charset="0"/>
            </a:endParaRPr>
          </a:p>
        </p:txBody>
      </p:sp>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600" dirty="0" smtClean="0">
                <a:solidFill>
                  <a:srgbClr val="F2F2F2"/>
                </a:solidFill>
                <a:latin typeface="Candara" pitchFamily="34" charset="0"/>
                <a:cs typeface="Arial" charset="0"/>
              </a:rPr>
              <a:t>Broadband Technology</a:t>
            </a:r>
          </a:p>
        </p:txBody>
      </p:sp>
      <p:pic>
        <p:nvPicPr>
          <p:cNvPr id="33796" name="Picture 71" descr="The New Hampshire Business Resource Center">
            <a:hlinkClick r:id="rId3"/>
          </p:cNvPr>
          <p:cNvPicPr>
            <a:picLocks noChangeAspect="1" noChangeArrowheads="1"/>
          </p:cNvPicPr>
          <p:nvPr/>
        </p:nvPicPr>
        <p:blipFill>
          <a:blip r:embed="rId4" cstate="print"/>
          <a:srcRect/>
          <a:stretch>
            <a:fillRect/>
          </a:stretch>
        </p:blipFill>
        <p:spPr bwMode="auto">
          <a:xfrm>
            <a:off x="5600700" y="4495800"/>
            <a:ext cx="2857500" cy="1028700"/>
          </a:xfrm>
          <a:prstGeom prst="rect">
            <a:avLst/>
          </a:prstGeom>
          <a:noFill/>
          <a:ln w="9525">
            <a:noFill/>
            <a:miter lim="800000"/>
            <a:headEnd/>
            <a:tailEnd/>
          </a:ln>
        </p:spPr>
      </p:pic>
      <p:sp>
        <p:nvSpPr>
          <p:cNvPr id="33797" name="Footer Placeholder 5"/>
          <p:cNvSpPr>
            <a:spLocks noGrp="1"/>
          </p:cNvSpPr>
          <p:nvPr>
            <p:ph type="ftr" sz="quarter" idx="11"/>
          </p:nvPr>
        </p:nvSpPr>
        <p:spPr bwMode="auto">
          <a:noFill/>
          <a:ln>
            <a:miter lim="800000"/>
            <a:headEnd/>
            <a:tailEnd/>
          </a:ln>
        </p:spPr>
        <p:txBody>
          <a:bodyPr/>
          <a:lstStyle/>
          <a:p>
            <a:r>
              <a:rPr lang="en-US" smtClean="0"/>
              <a:t>www.iwantbroadbandnh.org</a:t>
            </a:r>
          </a:p>
        </p:txBody>
      </p:sp>
      <p:pic>
        <p:nvPicPr>
          <p:cNvPr id="33798" name="Picture 6"/>
          <p:cNvPicPr>
            <a:picLocks noChangeAspect="1" noChangeArrowheads="1"/>
          </p:cNvPicPr>
          <p:nvPr/>
        </p:nvPicPr>
        <p:blipFill>
          <a:blip r:embed="rId5" cstate="print"/>
          <a:srcRect l="-314" t="-314" r="-314" b="-314"/>
          <a:stretch>
            <a:fillRect/>
          </a:stretch>
        </p:blipFill>
        <p:spPr bwMode="auto">
          <a:xfrm>
            <a:off x="6019800" y="2667000"/>
            <a:ext cx="15240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
        <p:nvSpPr>
          <p:cNvPr id="34819" name="Footer Placeholder 3"/>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Calibri" pitchFamily="34" charset="0"/>
              </a:rPr>
              <a:t>www.iwantbroadbandnh.org</a:t>
            </a:r>
          </a:p>
        </p:txBody>
      </p:sp>
      <p:sp>
        <p:nvSpPr>
          <p:cNvPr id="84998" name="TextBox 3"/>
          <p:cNvSpPr txBox="1">
            <a:spLocks noChangeArrowheads="1"/>
          </p:cNvSpPr>
          <p:nvPr/>
        </p:nvSpPr>
        <p:spPr bwMode="auto">
          <a:xfrm>
            <a:off x="533400" y="2690813"/>
            <a:ext cx="8116888" cy="2185987"/>
          </a:xfrm>
          <a:prstGeom prst="rect">
            <a:avLst/>
          </a:prstGeom>
          <a:noFill/>
          <a:ln w="9525">
            <a:noFill/>
            <a:miter lim="800000"/>
            <a:headEnd/>
            <a:tailEnd/>
          </a:ln>
        </p:spPr>
        <p:txBody>
          <a:bodyPr>
            <a:spAutoFit/>
          </a:bodyPr>
          <a:lstStyle/>
          <a:p>
            <a:pPr algn="ctr">
              <a:defRPr/>
            </a:pPr>
            <a:r>
              <a:rPr lang="en-US" sz="2200" b="1" dirty="0">
                <a:latin typeface="+mn-lt"/>
                <a:cs typeface="Arial" charset="0"/>
              </a:rPr>
              <a:t>Carol Miller, </a:t>
            </a:r>
            <a:r>
              <a:rPr lang="en-US" sz="2200" b="1" i="1" dirty="0">
                <a:latin typeface="+mn-lt"/>
                <a:cs typeface="Arial" charset="0"/>
              </a:rPr>
              <a:t>Director of Broadband Technologies</a:t>
            </a:r>
          </a:p>
          <a:p>
            <a:pPr algn="ctr">
              <a:defRPr/>
            </a:pPr>
            <a:r>
              <a:rPr lang="en-US" sz="2200" dirty="0">
                <a:latin typeface="+mn-lt"/>
                <a:cs typeface="Arial" charset="0"/>
              </a:rPr>
              <a:t>NH Department of Resources and Economic Development</a:t>
            </a:r>
          </a:p>
          <a:p>
            <a:pPr algn="ctr">
              <a:defRPr/>
            </a:pPr>
            <a:r>
              <a:rPr lang="en-US" sz="2200" dirty="0">
                <a:latin typeface="+mn-lt"/>
                <a:cs typeface="Arial" charset="0"/>
                <a:hlinkClick r:id="rId3"/>
              </a:rPr>
              <a:t>Carol.miller@dred.state.nh.us</a:t>
            </a:r>
            <a:r>
              <a:rPr lang="en-US" sz="2200" dirty="0">
                <a:latin typeface="+mn-lt"/>
                <a:cs typeface="Arial" charset="0"/>
              </a:rPr>
              <a:t> </a:t>
            </a:r>
          </a:p>
          <a:p>
            <a:pPr algn="ctr">
              <a:defRPr/>
            </a:pPr>
            <a:r>
              <a:rPr lang="en-US" sz="2200" dirty="0">
                <a:latin typeface="+mn-lt"/>
                <a:cs typeface="Arial" charset="0"/>
              </a:rPr>
              <a:t/>
            </a:r>
            <a:br>
              <a:rPr lang="en-US" sz="2200" dirty="0">
                <a:latin typeface="+mn-lt"/>
                <a:cs typeface="Arial" charset="0"/>
              </a:rPr>
            </a:br>
            <a:endParaRPr lang="en-US" sz="1600" dirty="0">
              <a:cs typeface="Arial" charset="0"/>
            </a:endParaRPr>
          </a:p>
          <a:p>
            <a:pPr>
              <a:defRPr/>
            </a:pPr>
            <a:endParaRPr lang="en-US" sz="1600" dirty="0">
              <a:cs typeface="Arial" charset="0"/>
            </a:endParaRPr>
          </a:p>
          <a:p>
            <a:pPr>
              <a:defRPr/>
            </a:pPr>
            <a:endParaRPr lang="en-US" sz="1600" dirty="0">
              <a:cs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35843" name="Rectangle 5"/>
          <p:cNvSpPr>
            <a:spLocks noChangeArrowheads="1"/>
          </p:cNvSpPr>
          <p:nvPr/>
        </p:nvSpPr>
        <p:spPr bwMode="auto">
          <a:xfrm>
            <a:off x="533400" y="2819400"/>
            <a:ext cx="5334000" cy="2124075"/>
          </a:xfrm>
          <a:prstGeom prst="rect">
            <a:avLst/>
          </a:prstGeom>
          <a:noFill/>
          <a:ln w="9525">
            <a:noFill/>
            <a:miter lim="800000"/>
            <a:headEnd/>
            <a:tailEnd/>
          </a:ln>
        </p:spPr>
        <p:txBody>
          <a:bodyPr>
            <a:spAutoFit/>
          </a:bodyPr>
          <a:lstStyle/>
          <a:p>
            <a:pPr algn="ctr"/>
            <a:r>
              <a:rPr lang="en-US" sz="4400" i="1">
                <a:latin typeface="Calibri" pitchFamily="34" charset="0"/>
              </a:rPr>
              <a:t>Non-Mapping Component:</a:t>
            </a:r>
            <a:br>
              <a:rPr lang="en-US" sz="4400" i="1">
                <a:latin typeface="Calibri" pitchFamily="34" charset="0"/>
              </a:rPr>
            </a:br>
            <a:r>
              <a:rPr lang="en-US" sz="4400" i="1">
                <a:latin typeface="Calibri" pitchFamily="34" charset="0"/>
              </a:rPr>
              <a:t>Capacity Building</a:t>
            </a:r>
          </a:p>
        </p:txBody>
      </p:sp>
      <p:pic>
        <p:nvPicPr>
          <p:cNvPr id="35844"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35845"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457200" y="1447800"/>
            <a:ext cx="8229600" cy="4525963"/>
          </a:xfrm>
        </p:spPr>
        <p:txBody>
          <a:bodyPr/>
          <a:lstStyle/>
          <a:p>
            <a:pPr marL="0" indent="0">
              <a:buNone/>
            </a:pPr>
            <a:endParaRPr lang="en-US" sz="2200" dirty="0" smtClean="0"/>
          </a:p>
          <a:p>
            <a:r>
              <a:rPr lang="en-US" sz="2200" dirty="0" smtClean="0"/>
              <a:t>Work with Northern Community </a:t>
            </a:r>
            <a:r>
              <a:rPr lang="en-US" sz="2200" smtClean="0"/>
              <a:t>Investment Corporation (NCIC</a:t>
            </a:r>
            <a:r>
              <a:rPr lang="en-US" sz="2200" dirty="0" smtClean="0"/>
              <a:t>) to develop tools to assist other communities in their development of broadband projects by creating:</a:t>
            </a:r>
            <a:br>
              <a:rPr lang="en-US" sz="2200" dirty="0" smtClean="0"/>
            </a:br>
            <a:endParaRPr lang="en-US" sz="1200" dirty="0" smtClean="0"/>
          </a:p>
          <a:p>
            <a:pPr marL="1371600" lvl="2" indent="-457200">
              <a:buFont typeface="Arial" charset="0"/>
              <a:buAutoNum type="arabicPeriod"/>
            </a:pPr>
            <a:r>
              <a:rPr lang="en-US" sz="2200" dirty="0" smtClean="0"/>
              <a:t>Resource Panel (legal, financial, and technical)</a:t>
            </a:r>
            <a:br>
              <a:rPr lang="en-US" sz="2200" dirty="0" smtClean="0"/>
            </a:br>
            <a:endParaRPr lang="en-US" sz="1200" dirty="0" smtClean="0"/>
          </a:p>
          <a:p>
            <a:pPr marL="1371600" lvl="2" indent="-457200">
              <a:buFont typeface="Arial" charset="0"/>
              <a:buAutoNum type="arabicPeriod"/>
            </a:pPr>
            <a:r>
              <a:rPr lang="en-US" sz="2200" dirty="0" smtClean="0"/>
              <a:t>Demand/Aggregation/Planning Tools for Municipalities</a:t>
            </a:r>
            <a:br>
              <a:rPr lang="en-US" sz="2200" dirty="0" smtClean="0"/>
            </a:br>
            <a:endParaRPr lang="en-US" sz="1200" dirty="0" smtClean="0"/>
          </a:p>
          <a:p>
            <a:pPr marL="1371600" lvl="2" indent="-457200">
              <a:buFont typeface="Arial" charset="0"/>
              <a:buAutoNum type="arabicPeriod"/>
            </a:pPr>
            <a:r>
              <a:rPr lang="en-US" sz="2200" dirty="0" smtClean="0"/>
              <a:t>Model Broadband Implementation Business Plan</a:t>
            </a:r>
          </a:p>
          <a:p>
            <a:endParaRPr lang="en-US" sz="2200" dirty="0" smtClean="0"/>
          </a:p>
          <a:p>
            <a:endParaRPr lang="en-US" dirty="0" smtClean="0"/>
          </a:p>
        </p:txBody>
      </p:sp>
      <p:sp>
        <p:nvSpPr>
          <p:cNvPr id="36867" name="Footer Placeholder 3"/>
          <p:cNvSpPr>
            <a:spLocks noGrp="1"/>
          </p:cNvSpPr>
          <p:nvPr>
            <p:ph type="ftr" sz="quarter" idx="11"/>
          </p:nvPr>
        </p:nvSpPr>
        <p:spPr bwMode="auto">
          <a:noFill/>
          <a:ln>
            <a:miter lim="800000"/>
            <a:headEnd/>
            <a:tailEnd/>
          </a:ln>
        </p:spPr>
        <p:txBody>
          <a:bodyPr/>
          <a:lstStyle/>
          <a:p>
            <a:endParaRPr lang="en-US" smtClean="0"/>
          </a:p>
          <a:p>
            <a:r>
              <a:rPr lang="en-US" smtClean="0"/>
              <a:t>www.iwantbroadbandnh.org</a:t>
            </a:r>
          </a:p>
        </p:txBody>
      </p:sp>
      <p:sp>
        <p:nvSpPr>
          <p:cNvPr id="5"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600" dirty="0" smtClean="0">
                <a:solidFill>
                  <a:srgbClr val="F2F2F2"/>
                </a:solidFill>
                <a:latin typeface="Candara" pitchFamily="34" charset="0"/>
                <a:cs typeface="Arial" charset="0"/>
              </a:rPr>
              <a:t>Broadband Capacity Building</a:t>
            </a:r>
          </a:p>
        </p:txBody>
      </p:sp>
      <p:pic>
        <p:nvPicPr>
          <p:cNvPr id="36869" name="Picture 10"/>
          <p:cNvPicPr>
            <a:picLocks noChangeAspect="1" noChangeArrowheads="1"/>
          </p:cNvPicPr>
          <p:nvPr/>
        </p:nvPicPr>
        <p:blipFill>
          <a:blip r:embed="rId2" cstate="print"/>
          <a:srcRect t="6154" b="13846"/>
          <a:stretch>
            <a:fillRect/>
          </a:stretch>
        </p:blipFill>
        <p:spPr bwMode="auto">
          <a:xfrm>
            <a:off x="6858000" y="5486400"/>
            <a:ext cx="1828800" cy="1143000"/>
          </a:xfrm>
          <a:prstGeom prst="rect">
            <a:avLst/>
          </a:prstGeom>
          <a:noFill/>
          <a:ln w="9525">
            <a:noFill/>
            <a:miter lim="800000"/>
            <a:headEnd/>
            <a:tailEnd/>
          </a:ln>
        </p:spPr>
      </p:pic>
      <p:pic>
        <p:nvPicPr>
          <p:cNvPr id="36870" name="Picture 7" descr="ncic_logo2"/>
          <p:cNvPicPr>
            <a:picLocks noChangeAspect="1" noChangeArrowheads="1"/>
          </p:cNvPicPr>
          <p:nvPr/>
        </p:nvPicPr>
        <p:blipFill>
          <a:blip r:embed="rId3" cstate="print"/>
          <a:srcRect/>
          <a:stretch>
            <a:fillRect/>
          </a:stretch>
        </p:blipFill>
        <p:spPr bwMode="auto">
          <a:xfrm>
            <a:off x="228600" y="5638800"/>
            <a:ext cx="1981200"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
        <p:nvSpPr>
          <p:cNvPr id="37891" name="Footer Placeholder 3"/>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Calibri" pitchFamily="34" charset="0"/>
              </a:rPr>
              <a:t>www.iwantbroadbandnh.org</a:t>
            </a:r>
          </a:p>
        </p:txBody>
      </p:sp>
      <p:sp>
        <p:nvSpPr>
          <p:cNvPr id="84998" name="TextBox 3"/>
          <p:cNvSpPr txBox="1">
            <a:spLocks noChangeArrowheads="1"/>
          </p:cNvSpPr>
          <p:nvPr/>
        </p:nvSpPr>
        <p:spPr bwMode="auto">
          <a:xfrm>
            <a:off x="533400" y="2362200"/>
            <a:ext cx="8116888" cy="3540125"/>
          </a:xfrm>
          <a:prstGeom prst="rect">
            <a:avLst/>
          </a:prstGeom>
          <a:noFill/>
          <a:ln w="9525">
            <a:noFill/>
            <a:miter lim="800000"/>
            <a:headEnd/>
            <a:tailEnd/>
          </a:ln>
        </p:spPr>
        <p:txBody>
          <a:bodyPr>
            <a:spAutoFit/>
          </a:bodyPr>
          <a:lstStyle/>
          <a:p>
            <a:pPr algn="ctr">
              <a:defRPr/>
            </a:pPr>
            <a:r>
              <a:rPr lang="en-US" sz="2200" b="1" dirty="0">
                <a:latin typeface="+mn-lt"/>
                <a:cs typeface="Arial" charset="0"/>
              </a:rPr>
              <a:t>Carol Miller, </a:t>
            </a:r>
            <a:r>
              <a:rPr lang="en-US" sz="2200" b="1" i="1" dirty="0">
                <a:latin typeface="+mn-lt"/>
                <a:cs typeface="Arial" charset="0"/>
              </a:rPr>
              <a:t>Director of Broadband Technologies</a:t>
            </a:r>
          </a:p>
          <a:p>
            <a:pPr algn="ctr">
              <a:defRPr/>
            </a:pPr>
            <a:r>
              <a:rPr lang="en-US" sz="2200" dirty="0">
                <a:latin typeface="+mn-lt"/>
                <a:cs typeface="Arial" charset="0"/>
              </a:rPr>
              <a:t>NH Department of Resources and Economic Development</a:t>
            </a:r>
          </a:p>
          <a:p>
            <a:pPr algn="ctr">
              <a:defRPr/>
            </a:pPr>
            <a:r>
              <a:rPr lang="en-US" sz="2200" dirty="0">
                <a:latin typeface="+mn-lt"/>
                <a:cs typeface="Arial" charset="0"/>
                <a:hlinkClick r:id="rId3"/>
              </a:rPr>
              <a:t>Carol.miller@dred.state.nh.us</a:t>
            </a:r>
            <a:r>
              <a:rPr lang="en-US" sz="2200" dirty="0">
                <a:latin typeface="+mn-lt"/>
                <a:cs typeface="Arial" charset="0"/>
              </a:rPr>
              <a:t> </a:t>
            </a:r>
          </a:p>
          <a:p>
            <a:pPr algn="ctr">
              <a:defRPr/>
            </a:pPr>
            <a:r>
              <a:rPr lang="en-US" sz="2200" dirty="0">
                <a:latin typeface="+mn-lt"/>
                <a:cs typeface="Arial" charset="0"/>
              </a:rPr>
              <a:t/>
            </a:r>
            <a:br>
              <a:rPr lang="en-US" sz="2200" dirty="0">
                <a:latin typeface="+mn-lt"/>
                <a:cs typeface="Arial" charset="0"/>
              </a:rPr>
            </a:br>
            <a:endParaRPr lang="en-US" sz="2200" dirty="0">
              <a:latin typeface="+mn-lt"/>
              <a:cs typeface="Arial" charset="0"/>
            </a:endParaRPr>
          </a:p>
          <a:p>
            <a:pPr algn="ctr">
              <a:defRPr/>
            </a:pPr>
            <a:r>
              <a:rPr lang="en-US" sz="2200" b="1" dirty="0">
                <a:latin typeface="+mn-lt"/>
                <a:cs typeface="Arial" charset="0"/>
              </a:rPr>
              <a:t>Alice </a:t>
            </a:r>
            <a:r>
              <a:rPr lang="en-US" sz="2200" b="1" dirty="0" err="1">
                <a:latin typeface="+mn-lt"/>
                <a:cs typeface="Arial" charset="0"/>
              </a:rPr>
              <a:t>Veenstra</a:t>
            </a:r>
            <a:r>
              <a:rPr lang="en-US" sz="2200" b="1" dirty="0">
                <a:latin typeface="+mn-lt"/>
                <a:cs typeface="Arial" charset="0"/>
              </a:rPr>
              <a:t>, </a:t>
            </a:r>
            <a:r>
              <a:rPr lang="en-US" sz="2200" b="1" i="1" dirty="0">
                <a:latin typeface="+mn-lt"/>
                <a:cs typeface="Arial" charset="0"/>
              </a:rPr>
              <a:t>Chief Community Development Officer</a:t>
            </a:r>
            <a:br>
              <a:rPr lang="en-US" sz="2200" b="1" i="1" dirty="0">
                <a:latin typeface="+mn-lt"/>
                <a:cs typeface="Arial" charset="0"/>
              </a:rPr>
            </a:br>
            <a:r>
              <a:rPr lang="en-US" sz="2200" dirty="0">
                <a:latin typeface="+mn-lt"/>
                <a:cs typeface="Arial" charset="0"/>
              </a:rPr>
              <a:t>NH Community Development Finance Authority</a:t>
            </a:r>
          </a:p>
          <a:p>
            <a:pPr algn="ctr">
              <a:defRPr/>
            </a:pPr>
            <a:r>
              <a:rPr lang="en-US" sz="2200" dirty="0">
                <a:latin typeface="+mn-lt"/>
                <a:cs typeface="Arial" charset="0"/>
                <a:hlinkClick r:id="rId4"/>
              </a:rPr>
              <a:t>aveenstra@nhcdfa.org</a:t>
            </a:r>
            <a:r>
              <a:rPr lang="en-US" sz="2200" dirty="0">
                <a:latin typeface="+mn-lt"/>
                <a:cs typeface="Arial" charset="0"/>
              </a:rPr>
              <a:t> </a:t>
            </a:r>
          </a:p>
          <a:p>
            <a:pPr>
              <a:defRPr/>
            </a:pPr>
            <a:endParaRPr lang="en-US" sz="1600" dirty="0">
              <a:cs typeface="Arial" charset="0"/>
            </a:endParaRPr>
          </a:p>
          <a:p>
            <a:pPr>
              <a:defRPr/>
            </a:pPr>
            <a:endParaRPr lang="en-US" sz="1600" dirty="0">
              <a:cs typeface="Arial" charset="0"/>
            </a:endParaRPr>
          </a:p>
          <a:p>
            <a:pPr>
              <a:defRPr/>
            </a:pPr>
            <a:endParaRPr lang="en-US" sz="1600" dirty="0">
              <a:cs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38915" name="Rectangle 5"/>
          <p:cNvSpPr>
            <a:spLocks noChangeArrowheads="1"/>
          </p:cNvSpPr>
          <p:nvPr/>
        </p:nvSpPr>
        <p:spPr bwMode="auto">
          <a:xfrm>
            <a:off x="533400" y="2514600"/>
            <a:ext cx="5334000" cy="3478213"/>
          </a:xfrm>
          <a:prstGeom prst="rect">
            <a:avLst/>
          </a:prstGeom>
          <a:noFill/>
          <a:ln w="9525">
            <a:noFill/>
            <a:miter lim="800000"/>
            <a:headEnd/>
            <a:tailEnd/>
          </a:ln>
        </p:spPr>
        <p:txBody>
          <a:bodyPr>
            <a:spAutoFit/>
          </a:bodyPr>
          <a:lstStyle/>
          <a:p>
            <a:pPr algn="ctr"/>
            <a:r>
              <a:rPr lang="en-US" sz="4400" i="1">
                <a:latin typeface="Calibri" pitchFamily="34" charset="0"/>
              </a:rPr>
              <a:t>Non-Mapping Component:</a:t>
            </a:r>
            <a:br>
              <a:rPr lang="en-US" sz="4400" i="1">
                <a:latin typeface="Calibri" pitchFamily="34" charset="0"/>
              </a:rPr>
            </a:br>
            <a:r>
              <a:rPr lang="en-US" sz="4400" i="1">
                <a:latin typeface="Calibri" pitchFamily="34" charset="0"/>
              </a:rPr>
              <a:t>Technical </a:t>
            </a:r>
            <a:br>
              <a:rPr lang="en-US" sz="4400" i="1">
                <a:latin typeface="Calibri" pitchFamily="34" charset="0"/>
              </a:rPr>
            </a:br>
            <a:r>
              <a:rPr lang="en-US" sz="4400" i="1">
                <a:latin typeface="Calibri" pitchFamily="34" charset="0"/>
              </a:rPr>
              <a:t>Assistance &amp; </a:t>
            </a:r>
            <a:br>
              <a:rPr lang="en-US" sz="4400" i="1">
                <a:latin typeface="Calibri" pitchFamily="34" charset="0"/>
              </a:rPr>
            </a:br>
            <a:r>
              <a:rPr lang="en-US" sz="4400" i="1">
                <a:latin typeface="Calibri" pitchFamily="34" charset="0"/>
              </a:rPr>
              <a:t>Training</a:t>
            </a:r>
          </a:p>
        </p:txBody>
      </p:sp>
      <p:pic>
        <p:nvPicPr>
          <p:cNvPr id="38916"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38917"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228600" y="1600200"/>
            <a:ext cx="8763000" cy="5181600"/>
          </a:xfrm>
        </p:spPr>
        <p:txBody>
          <a:bodyPr/>
          <a:lstStyle/>
          <a:p>
            <a:pPr>
              <a:buFont typeface="Arial" charset="0"/>
              <a:buNone/>
            </a:pPr>
            <a:r>
              <a:rPr lang="en-US" sz="2200" u="sng" smtClean="0">
                <a:solidFill>
                  <a:srgbClr val="000000"/>
                </a:solidFill>
              </a:rPr>
              <a:t>Mapping (January 2010 – December 2014)</a:t>
            </a:r>
            <a:endParaRPr lang="en-US" sz="2200" i="1" u="sng" smtClean="0">
              <a:solidFill>
                <a:srgbClr val="000000"/>
              </a:solidFill>
            </a:endParaRPr>
          </a:p>
          <a:p>
            <a:r>
              <a:rPr lang="en-US" sz="2200" smtClean="0">
                <a:solidFill>
                  <a:srgbClr val="000000"/>
                </a:solidFill>
              </a:rPr>
              <a:t>Broadband Availability</a:t>
            </a:r>
            <a:r>
              <a:rPr lang="en-US" sz="2200" i="1" smtClean="0">
                <a:solidFill>
                  <a:srgbClr val="000000"/>
                </a:solidFill>
              </a:rPr>
              <a:t>, UNH</a:t>
            </a:r>
          </a:p>
          <a:p>
            <a:r>
              <a:rPr lang="en-US" sz="2200" smtClean="0">
                <a:solidFill>
                  <a:srgbClr val="000000"/>
                </a:solidFill>
              </a:rPr>
              <a:t>Community Anchor Institutions, </a:t>
            </a:r>
            <a:r>
              <a:rPr lang="en-US" sz="2200" i="1" smtClean="0">
                <a:solidFill>
                  <a:srgbClr val="000000"/>
                </a:solidFill>
              </a:rPr>
              <a:t> UVLSRPC</a:t>
            </a:r>
            <a:r>
              <a:rPr lang="en-US" sz="2200" smtClean="0">
                <a:solidFill>
                  <a:srgbClr val="000000"/>
                </a:solidFill>
              </a:rPr>
              <a:t> </a:t>
            </a:r>
            <a:r>
              <a:rPr lang="en-US" sz="2200" i="1" smtClean="0">
                <a:solidFill>
                  <a:srgbClr val="000000"/>
                </a:solidFill>
              </a:rPr>
              <a:t>w/ NH RPCs &amp; UNH</a:t>
            </a:r>
          </a:p>
          <a:p>
            <a:r>
              <a:rPr lang="en-US" sz="2200" smtClean="0">
                <a:solidFill>
                  <a:srgbClr val="000000"/>
                </a:solidFill>
              </a:rPr>
              <a:t>Rural Addressing, </a:t>
            </a:r>
            <a:r>
              <a:rPr lang="en-US" sz="2200" i="1" smtClean="0">
                <a:solidFill>
                  <a:srgbClr val="000000"/>
                </a:solidFill>
              </a:rPr>
              <a:t>NRPC w/ NH RPCs &amp; UNH</a:t>
            </a:r>
            <a:br>
              <a:rPr lang="en-US" sz="2200" i="1" smtClean="0">
                <a:solidFill>
                  <a:srgbClr val="000000"/>
                </a:solidFill>
              </a:rPr>
            </a:br>
            <a:endParaRPr lang="en-US" sz="1600" i="1" smtClean="0">
              <a:solidFill>
                <a:srgbClr val="000000"/>
              </a:solidFill>
            </a:endParaRPr>
          </a:p>
          <a:p>
            <a:pPr>
              <a:buFont typeface="Arial" charset="0"/>
              <a:buNone/>
            </a:pPr>
            <a:r>
              <a:rPr lang="en-US" sz="2200" u="sng" smtClean="0"/>
              <a:t>Non-Mapping (January 2011 – December 2014)</a:t>
            </a:r>
          </a:p>
          <a:p>
            <a:r>
              <a:rPr lang="en-US" sz="2200" smtClean="0"/>
              <a:t>Broadband Technology, </a:t>
            </a:r>
            <a:r>
              <a:rPr lang="en-US" sz="2200" i="1" smtClean="0"/>
              <a:t>NH DRED</a:t>
            </a:r>
            <a:endParaRPr lang="en-US" sz="2200" smtClean="0"/>
          </a:p>
          <a:p>
            <a:r>
              <a:rPr lang="en-US" sz="2200" smtClean="0"/>
              <a:t>Broadband Capacity Building, </a:t>
            </a:r>
            <a:r>
              <a:rPr lang="en-US" sz="2200" i="1" smtClean="0"/>
              <a:t>NH CDFA</a:t>
            </a:r>
            <a:endParaRPr lang="en-US" sz="2200" smtClean="0"/>
          </a:p>
          <a:p>
            <a:r>
              <a:rPr lang="en-US" sz="2200" smtClean="0"/>
              <a:t>Broadband Technical Assistance Training, </a:t>
            </a:r>
            <a:r>
              <a:rPr lang="en-US" sz="2200" i="1" smtClean="0"/>
              <a:t>UNH CE &amp; NH OEP </a:t>
            </a:r>
            <a:endParaRPr lang="en-US" sz="2200" smtClean="0"/>
          </a:p>
          <a:p>
            <a:r>
              <a:rPr lang="en-US" sz="2200" smtClean="0"/>
              <a:t>Regional Broadband Planning, </a:t>
            </a:r>
            <a:r>
              <a:rPr lang="en-US" sz="2200" i="1" smtClean="0"/>
              <a:t>SWRPC w/ NH RPCs &amp; NH OEP</a:t>
            </a:r>
          </a:p>
        </p:txBody>
      </p:sp>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Components</a:t>
            </a:r>
          </a:p>
        </p:txBody>
      </p:sp>
      <p:sp>
        <p:nvSpPr>
          <p:cNvPr id="12292"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chemeClr val="accent1">
              <a:lumMod val="75000"/>
            </a:schemeClr>
          </a:solidFill>
        </p:spPr>
        <p:txBody>
          <a:bodyPr rtlCol="0">
            <a:normAutofit/>
          </a:bodyPr>
          <a:lstStyle/>
          <a:p>
            <a:pPr eaLnBrk="1" fontAlgn="auto" hangingPunct="1">
              <a:spcAft>
                <a:spcPts val="0"/>
              </a:spcAft>
              <a:defRPr/>
            </a:pPr>
            <a:r>
              <a:rPr lang="en-US" sz="3600" dirty="0" smtClean="0">
                <a:solidFill>
                  <a:schemeClr val="bg1">
                    <a:lumMod val="95000"/>
                  </a:schemeClr>
                </a:solidFill>
                <a:latin typeface="Candara" pitchFamily="34" charset="0"/>
                <a:cs typeface="Arial" pitchFamily="34" charset="0"/>
              </a:rPr>
              <a:t>Technical Assistance &amp; Training (TAT)</a:t>
            </a:r>
            <a:endParaRPr lang="en-US" sz="3600" dirty="0">
              <a:solidFill>
                <a:schemeClr val="bg1">
                  <a:lumMod val="95000"/>
                </a:schemeClr>
              </a:solidFill>
              <a:latin typeface="Candara" pitchFamily="34" charset="0"/>
              <a:cs typeface="Arial" pitchFamily="34" charset="0"/>
            </a:endParaRPr>
          </a:p>
        </p:txBody>
      </p:sp>
      <p:sp>
        <p:nvSpPr>
          <p:cNvPr id="6147" name="Content Placeholder 2"/>
          <p:cNvSpPr>
            <a:spLocks noGrp="1"/>
          </p:cNvSpPr>
          <p:nvPr>
            <p:ph idx="1"/>
          </p:nvPr>
        </p:nvSpPr>
        <p:spPr>
          <a:xfrm>
            <a:off x="228600" y="1371600"/>
            <a:ext cx="8763000" cy="5181600"/>
          </a:xfrm>
        </p:spPr>
        <p:txBody>
          <a:bodyPr/>
          <a:lstStyle/>
          <a:p>
            <a:pPr eaLnBrk="1" hangingPunct="1">
              <a:buFont typeface="Arial" charset="0"/>
              <a:buNone/>
              <a:defRPr/>
            </a:pPr>
            <a:endParaRPr lang="en-US" sz="1100" dirty="0" smtClean="0"/>
          </a:p>
          <a:p>
            <a:pPr eaLnBrk="1" hangingPunct="1">
              <a:defRPr/>
            </a:pPr>
            <a:r>
              <a:rPr lang="en-US" sz="2200" dirty="0" smtClean="0"/>
              <a:t>Begins in calendar year 2011 and extends through 2014</a:t>
            </a:r>
            <a:br>
              <a:rPr lang="en-US" sz="2200" dirty="0" smtClean="0"/>
            </a:br>
            <a:endParaRPr lang="en-US" sz="1600" dirty="0" smtClean="0"/>
          </a:p>
          <a:p>
            <a:pPr eaLnBrk="1" hangingPunct="1">
              <a:defRPr/>
            </a:pPr>
            <a:r>
              <a:rPr lang="en-US" sz="2200" dirty="0" smtClean="0"/>
              <a:t>Assess broadband technical needs of stakeholder groups including educational institutions, small businesses, local government and non-profits</a:t>
            </a:r>
          </a:p>
          <a:p>
            <a:pPr marL="0" indent="0" eaLnBrk="1" hangingPunct="1">
              <a:buFont typeface="Arial" charset="0"/>
              <a:buNone/>
              <a:defRPr/>
            </a:pPr>
            <a:endParaRPr lang="en-US" sz="1600" dirty="0" smtClean="0"/>
          </a:p>
          <a:p>
            <a:pPr eaLnBrk="1" hangingPunct="1">
              <a:defRPr/>
            </a:pPr>
            <a:r>
              <a:rPr lang="en-US" sz="2200" dirty="0" smtClean="0"/>
              <a:t>Develop tools and learning modules</a:t>
            </a:r>
          </a:p>
          <a:p>
            <a:pPr eaLnBrk="1" hangingPunct="1">
              <a:buFont typeface="Arial" charset="0"/>
              <a:buNone/>
              <a:defRPr/>
            </a:pPr>
            <a:endParaRPr lang="en-US" sz="1600" dirty="0" smtClean="0"/>
          </a:p>
          <a:p>
            <a:pPr eaLnBrk="1" hangingPunct="1">
              <a:defRPr/>
            </a:pPr>
            <a:r>
              <a:rPr lang="en-US" sz="2200" dirty="0" smtClean="0"/>
              <a:t>Deliver technical assistance and training to stakeholder groups</a:t>
            </a:r>
          </a:p>
          <a:p>
            <a:pPr eaLnBrk="1" hangingPunct="1">
              <a:buFont typeface="Arial" charset="0"/>
              <a:buNone/>
              <a:defRPr/>
            </a:pPr>
            <a:endParaRPr lang="en-US" dirty="0" smtClean="0"/>
          </a:p>
        </p:txBody>
      </p:sp>
      <p:sp>
        <p:nvSpPr>
          <p:cNvPr id="39940"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fontAlgn="auto">
              <a:spcAft>
                <a:spcPts val="0"/>
              </a:spcAft>
              <a:defRPr/>
            </a:pPr>
            <a:r>
              <a:rPr lang="en-US" sz="3600" dirty="0">
                <a:solidFill>
                  <a:schemeClr val="bg1"/>
                </a:solidFill>
                <a:latin typeface="Candara" pitchFamily="34" charset="0"/>
              </a:rPr>
              <a:t>Technical Assistance &amp; Training (TAT)</a:t>
            </a:r>
          </a:p>
          <a:p>
            <a:pPr algn="ctr" fontAlgn="auto">
              <a:spcAft>
                <a:spcPts val="0"/>
              </a:spcAft>
              <a:defRPr/>
            </a:pPr>
            <a:r>
              <a:rPr lang="en-US" sz="3600" dirty="0">
                <a:solidFill>
                  <a:schemeClr val="bg1"/>
                </a:solidFill>
                <a:latin typeface="Candara" pitchFamily="34" charset="0"/>
              </a:rPr>
              <a:t>Stakeholder Groups</a:t>
            </a:r>
            <a:endParaRPr lang="en-US" sz="3600" dirty="0">
              <a:solidFill>
                <a:schemeClr val="bg1"/>
              </a:solidFill>
              <a:latin typeface="Candara" pitchFamily="34" charset="0"/>
              <a:ea typeface="+mj-ea"/>
              <a:cs typeface="+mj-cs"/>
            </a:endParaRPr>
          </a:p>
        </p:txBody>
      </p:sp>
      <p:graphicFrame>
        <p:nvGraphicFramePr>
          <p:cNvPr id="2" name="Diagram 1"/>
          <p:cNvGraphicFramePr/>
          <p:nvPr/>
        </p:nvGraphicFramePr>
        <p:xfrm>
          <a:off x="457200" y="1524000"/>
          <a:ext cx="8077200" cy="4838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4" name="Footer Placeholder 5"/>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1">
              <a:lumMod val="75000"/>
            </a:schemeClr>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a:bodyPr>
          <a:lstStyle/>
          <a:p>
            <a:pPr eaLnBrk="1" fontAlgn="auto" hangingPunct="1">
              <a:spcAft>
                <a:spcPts val="0"/>
              </a:spcAft>
              <a:defRPr/>
            </a:pPr>
            <a:r>
              <a:rPr lang="en-US" dirty="0" smtClean="0">
                <a:ln>
                  <a:solidFill>
                    <a:schemeClr val="bg1"/>
                  </a:solidFill>
                  <a:bevel/>
                </a:ln>
                <a:solidFill>
                  <a:schemeClr val="bg1">
                    <a:lumMod val="95000"/>
                  </a:schemeClr>
                </a:solidFill>
                <a:latin typeface="Candara" pitchFamily="34" charset="0"/>
                <a:cs typeface="Arial" pitchFamily="34" charset="0"/>
              </a:rPr>
              <a:t>Tech. Asst. &amp; Training Logic Model</a:t>
            </a:r>
            <a:endParaRPr lang="en-US" dirty="0">
              <a:ln>
                <a:solidFill>
                  <a:schemeClr val="bg1"/>
                </a:solidFill>
                <a:bevel/>
              </a:ln>
              <a:solidFill>
                <a:schemeClr val="bg1">
                  <a:lumMod val="95000"/>
                </a:schemeClr>
              </a:solidFill>
              <a:latin typeface="Candara" pitchFamily="34" charset="0"/>
              <a:cs typeface="Arial" pitchFamily="34" charset="0"/>
            </a:endParaRPr>
          </a:p>
        </p:txBody>
      </p:sp>
      <p:graphicFrame>
        <p:nvGraphicFramePr>
          <p:cNvPr id="5" name="Diagram 4"/>
          <p:cNvGraphicFramePr/>
          <p:nvPr/>
        </p:nvGraphicFramePr>
        <p:xfrm>
          <a:off x="76200" y="1295400"/>
          <a:ext cx="90678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988"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nvGraphicFramePr>
        <p:xfrm>
          <a:off x="76200" y="701675"/>
          <a:ext cx="8991596" cy="5699470"/>
        </p:xfrm>
        <a:graphic>
          <a:graphicData uri="http://schemas.openxmlformats.org/drawingml/2006/table">
            <a:tbl>
              <a:tblPr>
                <a:tableStyleId>{5C22544A-7EE6-4342-B048-85BDC9FD1C3A}</a:tableStyleId>
              </a:tblPr>
              <a:tblGrid>
                <a:gridCol w="530305"/>
                <a:gridCol w="620188"/>
                <a:gridCol w="440423"/>
                <a:gridCol w="548394"/>
                <a:gridCol w="546110"/>
                <a:gridCol w="586669"/>
                <a:gridCol w="584385"/>
                <a:gridCol w="582100"/>
                <a:gridCol w="753101"/>
                <a:gridCol w="530305"/>
                <a:gridCol w="530305"/>
                <a:gridCol w="618091"/>
                <a:gridCol w="530305"/>
                <a:gridCol w="530305"/>
                <a:gridCol w="530305"/>
                <a:gridCol w="530305"/>
              </a:tblGrid>
              <a:tr h="335245">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marT="45715" marB="45715"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marT="45715" marB="45715"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marT="45715" marB="45715"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US" sz="1600" b="1" dirty="0" smtClean="0"/>
                        <a:t>Stakeholder needs identified</a:t>
                      </a: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600" b="1" dirty="0" smtClean="0"/>
                        <a:t>Curriculum Developed</a:t>
                      </a:r>
                      <a:endParaRPr lang="en-US" sz="1600" b="1" dirty="0"/>
                    </a:p>
                  </a:txBody>
                  <a:tcPr marT="45715" marB="45715">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US" sz="1600" b="1" dirty="0" smtClean="0"/>
                        <a:t>Training for Stakeholder</a:t>
                      </a:r>
                      <a:r>
                        <a:rPr lang="en-US" sz="1600" b="1" baseline="0" dirty="0" smtClean="0"/>
                        <a:t> Groups</a:t>
                      </a: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600" b="1" dirty="0" smtClean="0"/>
                        <a:t>Technical Assistance for Stakeholder Groups</a:t>
                      </a:r>
                      <a:endParaRPr lang="en-US" sz="1600" b="1" dirty="0"/>
                    </a:p>
                  </a:txBody>
                  <a:tcPr marT="45715" marB="45715">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600" b="1" dirty="0" smtClean="0"/>
                        <a:t>Training and Assistance Gap Analysis</a:t>
                      </a: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600" b="1" dirty="0" smtClean="0"/>
                        <a:t>Curriculum &amp; materials modified</a:t>
                      </a: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US" sz="1600" b="1" dirty="0" smtClean="0"/>
                        <a:t>Stakeholder follow-up and evaluation</a:t>
                      </a: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2" name="TextBox 41"/>
          <p:cNvSpPr txBox="1"/>
          <p:nvPr/>
        </p:nvSpPr>
        <p:spPr>
          <a:xfrm>
            <a:off x="76200" y="76200"/>
            <a:ext cx="8991600" cy="381000"/>
          </a:xfrm>
          <a:prstGeom prst="rect">
            <a:avLst/>
          </a:prstGeom>
          <a:solidFill>
            <a:schemeClr val="accent1">
              <a:lumMod val="75000"/>
            </a:schemeClr>
          </a:solidFill>
          <a:ln w="3175">
            <a:solidFill>
              <a:schemeClr val="tx1"/>
            </a:solidFill>
          </a:ln>
        </p:spPr>
        <p:txBody>
          <a:bodyPr>
            <a:spAutoFit/>
          </a:bodyPr>
          <a:lstStyle/>
          <a:p>
            <a:pPr algn="ctr" fontAlgn="auto">
              <a:spcBef>
                <a:spcPts val="0"/>
              </a:spcBef>
              <a:spcAft>
                <a:spcPts val="0"/>
              </a:spcAft>
              <a:defRPr/>
            </a:pPr>
            <a:r>
              <a:rPr lang="en-US" b="1" dirty="0">
                <a:solidFill>
                  <a:schemeClr val="bg1"/>
                </a:solidFill>
                <a:latin typeface="+mn-lt"/>
              </a:rPr>
              <a:t>Technical Assistance &amp; Training (TAT) - PRIMARY MILESTONES</a:t>
            </a:r>
          </a:p>
        </p:txBody>
      </p:sp>
      <p:grpSp>
        <p:nvGrpSpPr>
          <p:cNvPr id="43167" name="Group 28"/>
          <p:cNvGrpSpPr>
            <a:grpSpLocks/>
          </p:cNvGrpSpPr>
          <p:nvPr/>
        </p:nvGrpSpPr>
        <p:grpSpPr bwMode="auto">
          <a:xfrm>
            <a:off x="76200" y="6400800"/>
            <a:ext cx="9220200" cy="446088"/>
            <a:chOff x="0" y="6553200"/>
            <a:chExt cx="9144000" cy="446442"/>
          </a:xfrm>
        </p:grpSpPr>
        <p:sp>
          <p:nvSpPr>
            <p:cNvPr id="22" name="Pentagon 21"/>
            <p:cNvSpPr/>
            <p:nvPr/>
          </p:nvSpPr>
          <p:spPr>
            <a:xfrm>
              <a:off x="6477000" y="6553200"/>
              <a:ext cx="2667000" cy="446442"/>
            </a:xfrm>
            <a:prstGeom prst="homePlate">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Pentagon 25"/>
            <p:cNvSpPr/>
            <p:nvPr/>
          </p:nvSpPr>
          <p:spPr>
            <a:xfrm>
              <a:off x="4266570" y="6553200"/>
              <a:ext cx="2515860" cy="446442"/>
            </a:xfrm>
            <a:prstGeom prst="homePlat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Pentagon 29"/>
            <p:cNvSpPr/>
            <p:nvPr/>
          </p:nvSpPr>
          <p:spPr>
            <a:xfrm>
              <a:off x="1980570" y="6553200"/>
              <a:ext cx="2542624" cy="446442"/>
            </a:xfrm>
            <a:prstGeom prst="homePlate">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Pentagon 33"/>
            <p:cNvSpPr/>
            <p:nvPr/>
          </p:nvSpPr>
          <p:spPr>
            <a:xfrm>
              <a:off x="0" y="6553200"/>
              <a:ext cx="2286000" cy="446442"/>
            </a:xfrm>
            <a:prstGeom prst="homePlate">
              <a:avLst/>
            </a:prstGeom>
            <a:solidFill>
              <a:schemeClr val="accent1">
                <a:lumMod val="20000"/>
                <a:lumOff val="80000"/>
                <a:alpha val="9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173" name="TextBox 39"/>
            <p:cNvSpPr txBox="1">
              <a:spLocks noChangeArrowheads="1"/>
            </p:cNvSpPr>
            <p:nvPr/>
          </p:nvSpPr>
          <p:spPr bwMode="auto">
            <a:xfrm>
              <a:off x="213360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3 (2012)</a:t>
              </a:r>
            </a:p>
          </p:txBody>
        </p:sp>
        <p:sp>
          <p:nvSpPr>
            <p:cNvPr id="43174" name="TextBox 40"/>
            <p:cNvSpPr txBox="1">
              <a:spLocks noChangeArrowheads="1"/>
            </p:cNvSpPr>
            <p:nvPr/>
          </p:nvSpPr>
          <p:spPr bwMode="auto">
            <a:xfrm>
              <a:off x="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2 (2011)</a:t>
              </a:r>
            </a:p>
          </p:txBody>
        </p:sp>
        <p:sp>
          <p:nvSpPr>
            <p:cNvPr id="43175" name="TextBox 43"/>
            <p:cNvSpPr txBox="1">
              <a:spLocks noChangeArrowheads="1"/>
            </p:cNvSpPr>
            <p:nvPr/>
          </p:nvSpPr>
          <p:spPr bwMode="auto">
            <a:xfrm>
              <a:off x="662940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5 (2014)</a:t>
              </a:r>
            </a:p>
          </p:txBody>
        </p:sp>
        <p:sp>
          <p:nvSpPr>
            <p:cNvPr id="43176" name="TextBox 44"/>
            <p:cNvSpPr txBox="1">
              <a:spLocks noChangeArrowheads="1"/>
            </p:cNvSpPr>
            <p:nvPr/>
          </p:nvSpPr>
          <p:spPr bwMode="auto">
            <a:xfrm>
              <a:off x="426720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4 (2013)</a:t>
              </a:r>
            </a:p>
          </p:txBody>
        </p:sp>
      </p:grpSp>
      <p:sp>
        <p:nvSpPr>
          <p:cNvPr id="43168" name="Footer Placeholder 12"/>
          <p:cNvSpPr>
            <a:spLocks noGrp="1"/>
          </p:cNvSpPr>
          <p:nvPr>
            <p:ph type="ftr" sz="quarter" idx="11"/>
          </p:nvPr>
        </p:nvSpPr>
        <p:spPr bwMode="auto">
          <a:noFill/>
          <a:ln>
            <a:miter lim="800000"/>
            <a:headEnd/>
            <a:tailEnd/>
          </a:ln>
        </p:spPr>
        <p:txBody>
          <a:bodyPr/>
          <a:lstStyle/>
          <a:p>
            <a:r>
              <a:rPr lang="en-US" smtClean="0"/>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
        <p:nvSpPr>
          <p:cNvPr id="44035" name="Footer Placeholder 3"/>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Calibri" pitchFamily="34" charset="0"/>
              </a:rPr>
              <a:t>www.iwantbroadbandnh.org</a:t>
            </a:r>
          </a:p>
        </p:txBody>
      </p:sp>
      <p:sp>
        <p:nvSpPr>
          <p:cNvPr id="84998" name="TextBox 3"/>
          <p:cNvSpPr txBox="1">
            <a:spLocks noChangeArrowheads="1"/>
          </p:cNvSpPr>
          <p:nvPr/>
        </p:nvSpPr>
        <p:spPr bwMode="auto">
          <a:xfrm>
            <a:off x="533400" y="2270125"/>
            <a:ext cx="8116888" cy="3292475"/>
          </a:xfrm>
          <a:prstGeom prst="rect">
            <a:avLst/>
          </a:prstGeom>
          <a:noFill/>
          <a:ln w="9525">
            <a:noFill/>
            <a:miter lim="800000"/>
            <a:headEnd/>
            <a:tailEnd/>
          </a:ln>
        </p:spPr>
        <p:txBody>
          <a:bodyPr>
            <a:spAutoFit/>
          </a:bodyPr>
          <a:lstStyle/>
          <a:p>
            <a:pPr algn="ctr">
              <a:defRPr/>
            </a:pPr>
            <a:r>
              <a:rPr lang="en-US" sz="2200" b="1" dirty="0">
                <a:latin typeface="+mn-lt"/>
                <a:cs typeface="Arial" charset="0"/>
              </a:rPr>
              <a:t>Charlie French, </a:t>
            </a:r>
            <a:r>
              <a:rPr lang="en-US" sz="2200" b="1" i="1" dirty="0">
                <a:latin typeface="+mn-lt"/>
                <a:cs typeface="Arial" charset="0"/>
              </a:rPr>
              <a:t>Associate Professor / Extension Specialist </a:t>
            </a:r>
          </a:p>
          <a:p>
            <a:pPr algn="ctr">
              <a:defRPr/>
            </a:pPr>
            <a:r>
              <a:rPr lang="en-US" sz="2200" dirty="0">
                <a:latin typeface="+mn-lt"/>
                <a:cs typeface="Arial" charset="0"/>
              </a:rPr>
              <a:t>University of New Hampshire Cooperative Extension</a:t>
            </a:r>
          </a:p>
          <a:p>
            <a:pPr algn="ctr">
              <a:defRPr/>
            </a:pPr>
            <a:r>
              <a:rPr lang="en-US" sz="2200" dirty="0">
                <a:latin typeface="+mn-lt"/>
                <a:hlinkClick r:id="rId3"/>
              </a:rPr>
              <a:t>charlie.french@unh.edu</a:t>
            </a:r>
            <a:r>
              <a:rPr lang="en-US" sz="2200" dirty="0">
                <a:latin typeface="+mn-lt"/>
              </a:rPr>
              <a:t> </a:t>
            </a:r>
          </a:p>
          <a:p>
            <a:pPr algn="ctr">
              <a:defRPr/>
            </a:pPr>
            <a:r>
              <a:rPr lang="en-US" sz="2200" dirty="0">
                <a:latin typeface="+mn-lt"/>
                <a:cs typeface="Arial" charset="0"/>
              </a:rPr>
              <a:t/>
            </a:r>
            <a:br>
              <a:rPr lang="en-US" sz="2200" dirty="0">
                <a:latin typeface="+mn-lt"/>
                <a:cs typeface="Arial" charset="0"/>
              </a:rPr>
            </a:br>
            <a:endParaRPr lang="en-US" sz="2200" dirty="0">
              <a:latin typeface="+mn-lt"/>
              <a:cs typeface="Arial" charset="0"/>
            </a:endParaRPr>
          </a:p>
          <a:p>
            <a:pPr algn="ctr">
              <a:defRPr/>
            </a:pPr>
            <a:r>
              <a:rPr lang="en-US" sz="2200" b="1" dirty="0">
                <a:latin typeface="+mn-lt"/>
                <a:cs typeface="Arial" charset="0"/>
              </a:rPr>
              <a:t>David Foote, </a:t>
            </a:r>
            <a:r>
              <a:rPr lang="en-US" sz="2200" b="1" i="1" dirty="0">
                <a:latin typeface="+mn-lt"/>
              </a:rPr>
              <a:t>Director Communications and Information Technology </a:t>
            </a:r>
          </a:p>
          <a:p>
            <a:pPr algn="ctr">
              <a:defRPr/>
            </a:pPr>
            <a:r>
              <a:rPr lang="en-US" sz="2200" dirty="0">
                <a:latin typeface="+mn-lt"/>
                <a:cs typeface="Arial" charset="0"/>
              </a:rPr>
              <a:t>University of New Hampshire Cooperative Extension</a:t>
            </a:r>
          </a:p>
          <a:p>
            <a:pPr algn="ctr">
              <a:defRPr/>
            </a:pPr>
            <a:r>
              <a:rPr lang="en-US" sz="2200" dirty="0">
                <a:latin typeface="+mn-lt"/>
                <a:hlinkClick r:id="rId4"/>
              </a:rPr>
              <a:t>David.Foote@unh.edu</a:t>
            </a:r>
            <a:endParaRPr lang="en-US" sz="2200" dirty="0">
              <a:latin typeface="+mn-lt"/>
              <a:cs typeface="Arial" charset="0"/>
            </a:endParaRPr>
          </a:p>
          <a:p>
            <a:pPr>
              <a:defRPr/>
            </a:pPr>
            <a:endParaRPr lang="en-US" sz="1600" dirty="0">
              <a:cs typeface="Arial" charset="0"/>
            </a:endParaRPr>
          </a:p>
          <a:p>
            <a:pPr>
              <a:defRPr/>
            </a:pPr>
            <a:endParaRPr lang="en-US" sz="1600" dirty="0">
              <a:cs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45059" name="Rectangle 5"/>
          <p:cNvSpPr>
            <a:spLocks noChangeArrowheads="1"/>
          </p:cNvSpPr>
          <p:nvPr/>
        </p:nvSpPr>
        <p:spPr bwMode="auto">
          <a:xfrm>
            <a:off x="533400" y="2667000"/>
            <a:ext cx="5334000" cy="2800350"/>
          </a:xfrm>
          <a:prstGeom prst="rect">
            <a:avLst/>
          </a:prstGeom>
          <a:noFill/>
          <a:ln w="9525">
            <a:noFill/>
            <a:miter lim="800000"/>
            <a:headEnd/>
            <a:tailEnd/>
          </a:ln>
        </p:spPr>
        <p:txBody>
          <a:bodyPr>
            <a:spAutoFit/>
          </a:bodyPr>
          <a:lstStyle/>
          <a:p>
            <a:pPr algn="ctr"/>
            <a:r>
              <a:rPr lang="en-US" sz="4400" i="1">
                <a:latin typeface="Calibri" pitchFamily="34" charset="0"/>
              </a:rPr>
              <a:t>Non-Mapping Component:</a:t>
            </a:r>
            <a:br>
              <a:rPr lang="en-US" sz="4400" i="1">
                <a:latin typeface="Calibri" pitchFamily="34" charset="0"/>
              </a:rPr>
            </a:br>
            <a:r>
              <a:rPr lang="en-US" sz="4400" i="1">
                <a:latin typeface="Calibri" pitchFamily="34" charset="0"/>
              </a:rPr>
              <a:t>Regional </a:t>
            </a:r>
          </a:p>
          <a:p>
            <a:pPr algn="ctr"/>
            <a:r>
              <a:rPr lang="en-US" sz="4400" i="1">
                <a:latin typeface="Calibri" pitchFamily="34" charset="0"/>
              </a:rPr>
              <a:t>Planning</a:t>
            </a:r>
          </a:p>
        </p:txBody>
      </p:sp>
      <p:pic>
        <p:nvPicPr>
          <p:cNvPr id="45060"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45061"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Regional Planning - Overview</a:t>
            </a:r>
          </a:p>
        </p:txBody>
      </p:sp>
      <p:sp>
        <p:nvSpPr>
          <p:cNvPr id="46083" name="Content Placeholder 2"/>
          <p:cNvSpPr>
            <a:spLocks noGrp="1"/>
          </p:cNvSpPr>
          <p:nvPr>
            <p:ph idx="1"/>
          </p:nvPr>
        </p:nvSpPr>
        <p:spPr>
          <a:xfrm>
            <a:off x="228600" y="1371600"/>
            <a:ext cx="8763000" cy="5181600"/>
          </a:xfrm>
        </p:spPr>
        <p:txBody>
          <a:bodyPr/>
          <a:lstStyle/>
          <a:p>
            <a:pPr eaLnBrk="1" hangingPunct="1">
              <a:buFont typeface="Arial" charset="0"/>
              <a:buNone/>
            </a:pPr>
            <a:endParaRPr lang="en-US" sz="1100" smtClean="0"/>
          </a:p>
          <a:p>
            <a:pPr eaLnBrk="1" hangingPunct="1"/>
            <a:r>
              <a:rPr lang="en-US" sz="2200" smtClean="0"/>
              <a:t>Utilizes the data development, inventory and mapping components of the NHBMPP</a:t>
            </a:r>
          </a:p>
          <a:p>
            <a:pPr eaLnBrk="1" hangingPunct="1"/>
            <a:endParaRPr lang="en-US" sz="1600" smtClean="0"/>
          </a:p>
          <a:p>
            <a:pPr eaLnBrk="1" hangingPunct="1"/>
            <a:r>
              <a:rPr lang="en-US" sz="2200" smtClean="0"/>
              <a:t>Begins in calendar year 2011 and extends through 2014</a:t>
            </a:r>
          </a:p>
          <a:p>
            <a:pPr eaLnBrk="1" hangingPunct="1"/>
            <a:endParaRPr lang="en-US" sz="1600" smtClean="0"/>
          </a:p>
          <a:p>
            <a:pPr eaLnBrk="1" hangingPunct="1"/>
            <a:r>
              <a:rPr lang="en-US" sz="2200" smtClean="0"/>
              <a:t>Makes use of Regional Broadband Stakeholder Groups (BSG)</a:t>
            </a:r>
          </a:p>
          <a:p>
            <a:pPr eaLnBrk="1" hangingPunct="1">
              <a:buFont typeface="Arial" charset="0"/>
              <a:buNone/>
            </a:pPr>
            <a:r>
              <a:rPr lang="en-US" sz="1600" smtClean="0"/>
              <a:t> </a:t>
            </a:r>
          </a:p>
          <a:p>
            <a:pPr eaLnBrk="1" hangingPunct="1"/>
            <a:r>
              <a:rPr lang="en-US" sz="2200" smtClean="0"/>
              <a:t>Coordinated by NH’s RPCs</a:t>
            </a:r>
          </a:p>
          <a:p>
            <a:pPr eaLnBrk="1" hangingPunct="1">
              <a:buFont typeface="Arial" charset="0"/>
              <a:buNone/>
            </a:pPr>
            <a:endParaRPr lang="en-US" smtClean="0"/>
          </a:p>
        </p:txBody>
      </p:sp>
      <p:sp>
        <p:nvSpPr>
          <p:cNvPr id="46084"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Regional Planning - Tasks</a:t>
            </a:r>
          </a:p>
        </p:txBody>
      </p:sp>
      <p:graphicFrame>
        <p:nvGraphicFramePr>
          <p:cNvPr id="5" name="Diagram 4"/>
          <p:cNvGraphicFramePr/>
          <p:nvPr/>
        </p:nvGraphicFramePr>
        <p:xfrm>
          <a:off x="228600" y="1397000"/>
          <a:ext cx="86106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108"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flipV="1">
            <a:off x="2133600" y="1752600"/>
            <a:ext cx="914400" cy="228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1066800" y="3352800"/>
            <a:ext cx="1295400" cy="381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0"/>
            <a:ext cx="9144000" cy="10668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Regional Planning - BSG Activities</a:t>
            </a:r>
          </a:p>
        </p:txBody>
      </p:sp>
      <p:sp>
        <p:nvSpPr>
          <p:cNvPr id="48133" name="Rectangle 8"/>
          <p:cNvSpPr>
            <a:spLocks noChangeArrowheads="1"/>
          </p:cNvSpPr>
          <p:nvPr/>
        </p:nvSpPr>
        <p:spPr bwMode="auto">
          <a:xfrm>
            <a:off x="3124200" y="1447800"/>
            <a:ext cx="5867400" cy="769938"/>
          </a:xfrm>
          <a:prstGeom prst="rect">
            <a:avLst/>
          </a:prstGeom>
          <a:noFill/>
          <a:ln w="9525">
            <a:noFill/>
            <a:miter lim="800000"/>
            <a:headEnd/>
            <a:tailEnd/>
          </a:ln>
        </p:spPr>
        <p:txBody>
          <a:bodyPr>
            <a:spAutoFit/>
          </a:bodyPr>
          <a:lstStyle/>
          <a:p>
            <a:r>
              <a:rPr lang="en-US" sz="2200">
                <a:latin typeface="Calibri" pitchFamily="34" charset="0"/>
              </a:rPr>
              <a:t>Determine and prioritize need for Broadband services</a:t>
            </a:r>
          </a:p>
        </p:txBody>
      </p:sp>
      <p:sp>
        <p:nvSpPr>
          <p:cNvPr id="48134" name="Rectangle 10"/>
          <p:cNvSpPr>
            <a:spLocks noChangeArrowheads="1"/>
          </p:cNvSpPr>
          <p:nvPr/>
        </p:nvSpPr>
        <p:spPr bwMode="auto">
          <a:xfrm>
            <a:off x="3048000" y="2971800"/>
            <a:ext cx="5943600" cy="769938"/>
          </a:xfrm>
          <a:prstGeom prst="rect">
            <a:avLst/>
          </a:prstGeom>
          <a:noFill/>
          <a:ln w="9525">
            <a:noFill/>
            <a:miter lim="800000"/>
            <a:headEnd/>
            <a:tailEnd/>
          </a:ln>
        </p:spPr>
        <p:txBody>
          <a:bodyPr>
            <a:spAutoFit/>
          </a:bodyPr>
          <a:lstStyle/>
          <a:p>
            <a:r>
              <a:rPr lang="en-US" sz="2200">
                <a:latin typeface="Calibri" pitchFamily="34" charset="0"/>
              </a:rPr>
              <a:t>ID and propose solutions to barriers for Broadband deployment</a:t>
            </a:r>
          </a:p>
        </p:txBody>
      </p:sp>
      <p:sp>
        <p:nvSpPr>
          <p:cNvPr id="48135" name="Rectangle 11"/>
          <p:cNvSpPr>
            <a:spLocks noChangeArrowheads="1"/>
          </p:cNvSpPr>
          <p:nvPr/>
        </p:nvSpPr>
        <p:spPr bwMode="auto">
          <a:xfrm>
            <a:off x="1905000" y="4419600"/>
            <a:ext cx="7239000" cy="769938"/>
          </a:xfrm>
          <a:prstGeom prst="rect">
            <a:avLst/>
          </a:prstGeom>
          <a:noFill/>
          <a:ln w="9525">
            <a:noFill/>
            <a:miter lim="800000"/>
            <a:headEnd/>
            <a:tailEnd/>
          </a:ln>
        </p:spPr>
        <p:txBody>
          <a:bodyPr>
            <a:spAutoFit/>
          </a:bodyPr>
          <a:lstStyle/>
          <a:p>
            <a:r>
              <a:rPr lang="en-US" sz="2200">
                <a:latin typeface="Calibri" pitchFamily="34" charset="0"/>
              </a:rPr>
              <a:t>Foster collaboration among government officials, business leaders, institutions, ISPs</a:t>
            </a:r>
          </a:p>
        </p:txBody>
      </p:sp>
      <p:grpSp>
        <p:nvGrpSpPr>
          <p:cNvPr id="48136" name="Group 9"/>
          <p:cNvGrpSpPr>
            <a:grpSpLocks/>
          </p:cNvGrpSpPr>
          <p:nvPr/>
        </p:nvGrpSpPr>
        <p:grpSpPr bwMode="auto">
          <a:xfrm>
            <a:off x="304800" y="1447800"/>
            <a:ext cx="1981200" cy="1524000"/>
            <a:chOff x="533400" y="1600200"/>
            <a:chExt cx="1981200" cy="1524000"/>
          </a:xfrm>
        </p:grpSpPr>
        <p:sp>
          <p:nvSpPr>
            <p:cNvPr id="6" name="Oval 5"/>
            <p:cNvSpPr/>
            <p:nvPr/>
          </p:nvSpPr>
          <p:spPr>
            <a:xfrm>
              <a:off x="533400" y="1600200"/>
              <a:ext cx="1981200" cy="1524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142" name="TextBox 6"/>
            <p:cNvSpPr txBox="1">
              <a:spLocks noChangeArrowheads="1"/>
            </p:cNvSpPr>
            <p:nvPr/>
          </p:nvSpPr>
          <p:spPr bwMode="auto">
            <a:xfrm>
              <a:off x="762000" y="1828800"/>
              <a:ext cx="1752600" cy="1015663"/>
            </a:xfrm>
            <a:prstGeom prst="rect">
              <a:avLst/>
            </a:prstGeom>
            <a:noFill/>
            <a:ln w="9525">
              <a:noFill/>
              <a:miter lim="800000"/>
              <a:headEnd/>
              <a:tailEnd/>
            </a:ln>
          </p:spPr>
          <p:txBody>
            <a:bodyPr>
              <a:spAutoFit/>
            </a:bodyPr>
            <a:lstStyle/>
            <a:p>
              <a:r>
                <a:rPr lang="en-US" sz="6000">
                  <a:latin typeface="Calibri" pitchFamily="34" charset="0"/>
                </a:rPr>
                <a:t>BSG</a:t>
              </a:r>
            </a:p>
          </p:txBody>
        </p:sp>
      </p:grpSp>
      <p:sp>
        <p:nvSpPr>
          <p:cNvPr id="48137" name="Rectangle 12"/>
          <p:cNvSpPr>
            <a:spLocks noChangeArrowheads="1"/>
          </p:cNvSpPr>
          <p:nvPr/>
        </p:nvSpPr>
        <p:spPr bwMode="auto">
          <a:xfrm>
            <a:off x="304800" y="5876925"/>
            <a:ext cx="7239000" cy="430213"/>
          </a:xfrm>
          <a:prstGeom prst="rect">
            <a:avLst/>
          </a:prstGeom>
          <a:noFill/>
          <a:ln w="9525">
            <a:noFill/>
            <a:miter lim="800000"/>
            <a:headEnd/>
            <a:tailEnd/>
          </a:ln>
        </p:spPr>
        <p:txBody>
          <a:bodyPr>
            <a:spAutoFit/>
          </a:bodyPr>
          <a:lstStyle/>
          <a:p>
            <a:r>
              <a:rPr lang="en-US" sz="2200">
                <a:latin typeface="Calibri" pitchFamily="34" charset="0"/>
              </a:rPr>
              <a:t>Consider Broadband as basic infrastructure</a:t>
            </a:r>
          </a:p>
        </p:txBody>
      </p:sp>
      <p:cxnSp>
        <p:nvCxnSpPr>
          <p:cNvPr id="16" name="Straight Arrow Connector 15"/>
          <p:cNvCxnSpPr/>
          <p:nvPr/>
        </p:nvCxnSpPr>
        <p:spPr>
          <a:xfrm>
            <a:off x="2133600" y="2590800"/>
            <a:ext cx="914400" cy="609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571499" y="4381500"/>
            <a:ext cx="2971800" cy="31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8140" name="Footer Placeholder 1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fontAlgn="auto">
              <a:spcAft>
                <a:spcPts val="0"/>
              </a:spcAft>
              <a:defRPr/>
            </a:pPr>
            <a:r>
              <a:rPr lang="en-US" sz="3600" dirty="0">
                <a:solidFill>
                  <a:schemeClr val="bg1"/>
                </a:solidFill>
                <a:latin typeface="Candara" pitchFamily="34" charset="0"/>
              </a:rPr>
              <a:t>Regional Broadband </a:t>
            </a:r>
          </a:p>
          <a:p>
            <a:pPr algn="ctr" fontAlgn="auto">
              <a:spcAft>
                <a:spcPts val="0"/>
              </a:spcAft>
              <a:defRPr/>
            </a:pPr>
            <a:r>
              <a:rPr lang="en-US" sz="3600" dirty="0">
                <a:solidFill>
                  <a:schemeClr val="bg1"/>
                </a:solidFill>
                <a:latin typeface="Candara" pitchFamily="34" charset="0"/>
              </a:rPr>
              <a:t>Stakeholder Groups (BSGs)</a:t>
            </a:r>
            <a:endParaRPr lang="en-US" sz="3600" dirty="0">
              <a:solidFill>
                <a:schemeClr val="bg1"/>
              </a:solidFill>
              <a:latin typeface="Candara" pitchFamily="34" charset="0"/>
              <a:ea typeface="+mj-ea"/>
              <a:cs typeface="+mj-cs"/>
            </a:endParaRPr>
          </a:p>
        </p:txBody>
      </p:sp>
      <p:graphicFrame>
        <p:nvGraphicFramePr>
          <p:cNvPr id="6" name="Diagram 5"/>
          <p:cNvGraphicFramePr/>
          <p:nvPr/>
        </p:nvGraphicFramePr>
        <p:xfrm>
          <a:off x="-69850" y="1397000"/>
          <a:ext cx="91440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156"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Partners</a:t>
            </a:r>
          </a:p>
        </p:txBody>
      </p:sp>
      <p:pic>
        <p:nvPicPr>
          <p:cNvPr id="13315" name="Picture 6"/>
          <p:cNvPicPr>
            <a:picLocks noChangeAspect="1" noChangeArrowheads="1"/>
          </p:cNvPicPr>
          <p:nvPr/>
        </p:nvPicPr>
        <p:blipFill>
          <a:blip r:embed="rId3" cstate="print"/>
          <a:srcRect/>
          <a:stretch>
            <a:fillRect/>
          </a:stretch>
        </p:blipFill>
        <p:spPr bwMode="auto">
          <a:xfrm>
            <a:off x="4343400" y="1600200"/>
            <a:ext cx="1828800" cy="925513"/>
          </a:xfrm>
          <a:prstGeom prst="rect">
            <a:avLst/>
          </a:prstGeom>
          <a:noFill/>
          <a:ln w="9525">
            <a:noFill/>
            <a:miter lim="800000"/>
            <a:headEnd/>
            <a:tailEnd/>
          </a:ln>
        </p:spPr>
      </p:pic>
      <p:pic>
        <p:nvPicPr>
          <p:cNvPr id="13316" name="Picture 5"/>
          <p:cNvPicPr>
            <a:picLocks noChangeAspect="1" noChangeArrowheads="1"/>
          </p:cNvPicPr>
          <p:nvPr/>
        </p:nvPicPr>
        <p:blipFill>
          <a:blip r:embed="rId4" cstate="print"/>
          <a:srcRect/>
          <a:stretch>
            <a:fillRect/>
          </a:stretch>
        </p:blipFill>
        <p:spPr bwMode="auto">
          <a:xfrm>
            <a:off x="2743200" y="1371600"/>
            <a:ext cx="990600" cy="1189038"/>
          </a:xfrm>
          <a:prstGeom prst="rect">
            <a:avLst/>
          </a:prstGeom>
          <a:noFill/>
          <a:ln w="9525">
            <a:noFill/>
            <a:miter lim="800000"/>
            <a:headEnd/>
            <a:tailEnd/>
          </a:ln>
        </p:spPr>
      </p:pic>
      <p:pic>
        <p:nvPicPr>
          <p:cNvPr id="13317" name="Picture 8"/>
          <p:cNvPicPr>
            <a:picLocks noChangeAspect="1" noChangeArrowheads="1"/>
          </p:cNvPicPr>
          <p:nvPr/>
        </p:nvPicPr>
        <p:blipFill>
          <a:blip r:embed="rId5" cstate="print"/>
          <a:srcRect/>
          <a:stretch>
            <a:fillRect/>
          </a:stretch>
        </p:blipFill>
        <p:spPr bwMode="auto">
          <a:xfrm>
            <a:off x="6781800" y="3121025"/>
            <a:ext cx="1447800" cy="723900"/>
          </a:xfrm>
          <a:prstGeom prst="rect">
            <a:avLst/>
          </a:prstGeom>
          <a:noFill/>
          <a:ln w="9525">
            <a:noFill/>
            <a:miter lim="800000"/>
            <a:headEnd/>
            <a:tailEnd/>
          </a:ln>
        </p:spPr>
      </p:pic>
      <p:pic>
        <p:nvPicPr>
          <p:cNvPr id="13318" name="Picture 10"/>
          <p:cNvPicPr>
            <a:picLocks noChangeAspect="1" noChangeArrowheads="1"/>
          </p:cNvPicPr>
          <p:nvPr/>
        </p:nvPicPr>
        <p:blipFill>
          <a:blip r:embed="rId6" cstate="print"/>
          <a:srcRect t="6154" b="13846"/>
          <a:stretch>
            <a:fillRect/>
          </a:stretch>
        </p:blipFill>
        <p:spPr bwMode="auto">
          <a:xfrm>
            <a:off x="2936875" y="3063875"/>
            <a:ext cx="1033463" cy="827088"/>
          </a:xfrm>
          <a:prstGeom prst="rect">
            <a:avLst/>
          </a:prstGeom>
          <a:noFill/>
          <a:ln w="9525">
            <a:noFill/>
            <a:miter lim="800000"/>
            <a:headEnd/>
            <a:tailEnd/>
          </a:ln>
        </p:spPr>
      </p:pic>
      <p:pic>
        <p:nvPicPr>
          <p:cNvPr id="13319" name="Picture 12"/>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4468813" y="3014663"/>
            <a:ext cx="1812925" cy="906462"/>
          </a:xfrm>
          <a:prstGeom prst="rect">
            <a:avLst/>
          </a:prstGeom>
          <a:noFill/>
          <a:ln w="9525">
            <a:noFill/>
            <a:miter lim="800000"/>
            <a:headEnd/>
            <a:tailEnd/>
          </a:ln>
        </p:spPr>
      </p:pic>
      <p:pic>
        <p:nvPicPr>
          <p:cNvPr id="13320" name="Picture 9"/>
          <p:cNvPicPr>
            <a:picLocks noChangeAspect="1" noChangeArrowheads="1"/>
          </p:cNvPicPr>
          <p:nvPr/>
        </p:nvPicPr>
        <p:blipFill>
          <a:blip r:embed="rId8" cstate="print"/>
          <a:srcRect/>
          <a:stretch>
            <a:fillRect/>
          </a:stretch>
        </p:blipFill>
        <p:spPr bwMode="auto">
          <a:xfrm>
            <a:off x="2362200" y="4389438"/>
            <a:ext cx="1219200" cy="762000"/>
          </a:xfrm>
          <a:prstGeom prst="rect">
            <a:avLst/>
          </a:prstGeom>
          <a:noFill/>
          <a:ln w="9525">
            <a:noFill/>
            <a:miter lim="800000"/>
            <a:headEnd/>
            <a:tailEnd/>
          </a:ln>
        </p:spPr>
      </p:pic>
      <p:pic>
        <p:nvPicPr>
          <p:cNvPr id="13321" name="Picture 10"/>
          <p:cNvPicPr>
            <a:picLocks noChangeAspect="1" noChangeArrowheads="1"/>
          </p:cNvPicPr>
          <p:nvPr/>
        </p:nvPicPr>
        <p:blipFill>
          <a:blip r:embed="rId9" cstate="print"/>
          <a:srcRect/>
          <a:stretch>
            <a:fillRect/>
          </a:stretch>
        </p:blipFill>
        <p:spPr bwMode="auto">
          <a:xfrm>
            <a:off x="1371600" y="5605463"/>
            <a:ext cx="990600" cy="777875"/>
          </a:xfrm>
          <a:prstGeom prst="rect">
            <a:avLst/>
          </a:prstGeom>
          <a:noFill/>
          <a:ln w="9525">
            <a:noFill/>
            <a:miter lim="800000"/>
            <a:headEnd/>
            <a:tailEnd/>
          </a:ln>
        </p:spPr>
      </p:pic>
      <p:pic>
        <p:nvPicPr>
          <p:cNvPr id="13322" name="Picture 11"/>
          <p:cNvPicPr>
            <a:picLocks noChangeAspect="1" noChangeArrowheads="1"/>
          </p:cNvPicPr>
          <p:nvPr/>
        </p:nvPicPr>
        <p:blipFill>
          <a:blip r:embed="rId10" cstate="print"/>
          <a:srcRect/>
          <a:stretch>
            <a:fillRect/>
          </a:stretch>
        </p:blipFill>
        <p:spPr bwMode="auto">
          <a:xfrm>
            <a:off x="3155950" y="5721350"/>
            <a:ext cx="990600" cy="792163"/>
          </a:xfrm>
          <a:prstGeom prst="rect">
            <a:avLst/>
          </a:prstGeom>
          <a:noFill/>
          <a:ln w="9525">
            <a:noFill/>
            <a:miter lim="800000"/>
            <a:headEnd/>
            <a:tailEnd/>
          </a:ln>
        </p:spPr>
      </p:pic>
      <p:pic>
        <p:nvPicPr>
          <p:cNvPr id="13323" name="Picture 12"/>
          <p:cNvPicPr>
            <a:picLocks noChangeAspect="1" noChangeArrowheads="1"/>
          </p:cNvPicPr>
          <p:nvPr/>
        </p:nvPicPr>
        <p:blipFill>
          <a:blip r:embed="rId11" cstate="print"/>
          <a:srcRect/>
          <a:stretch>
            <a:fillRect/>
          </a:stretch>
        </p:blipFill>
        <p:spPr bwMode="auto">
          <a:xfrm>
            <a:off x="5867400" y="4294188"/>
            <a:ext cx="838200" cy="855662"/>
          </a:xfrm>
          <a:prstGeom prst="rect">
            <a:avLst/>
          </a:prstGeom>
          <a:noFill/>
          <a:ln w="9525">
            <a:noFill/>
            <a:miter lim="800000"/>
            <a:headEnd/>
            <a:tailEnd/>
          </a:ln>
        </p:spPr>
      </p:pic>
      <p:pic>
        <p:nvPicPr>
          <p:cNvPr id="13324" name="Picture 13"/>
          <p:cNvPicPr>
            <a:picLocks noChangeAspect="1" noChangeArrowheads="1"/>
          </p:cNvPicPr>
          <p:nvPr/>
        </p:nvPicPr>
        <p:blipFill>
          <a:blip r:embed="rId12" cstate="print"/>
          <a:srcRect/>
          <a:stretch>
            <a:fillRect/>
          </a:stretch>
        </p:blipFill>
        <p:spPr bwMode="auto">
          <a:xfrm>
            <a:off x="7391400" y="4389438"/>
            <a:ext cx="1143000" cy="828675"/>
          </a:xfrm>
          <a:prstGeom prst="rect">
            <a:avLst/>
          </a:prstGeom>
          <a:noFill/>
          <a:ln w="9525">
            <a:noFill/>
            <a:miter lim="800000"/>
            <a:headEnd/>
            <a:tailEnd/>
          </a:ln>
        </p:spPr>
      </p:pic>
      <p:pic>
        <p:nvPicPr>
          <p:cNvPr id="13325" name="Picture 14"/>
          <p:cNvPicPr>
            <a:picLocks noChangeAspect="1" noChangeArrowheads="1"/>
          </p:cNvPicPr>
          <p:nvPr/>
        </p:nvPicPr>
        <p:blipFill>
          <a:blip r:embed="rId13" cstate="print"/>
          <a:srcRect/>
          <a:stretch>
            <a:fillRect/>
          </a:stretch>
        </p:blipFill>
        <p:spPr bwMode="auto">
          <a:xfrm>
            <a:off x="6553200" y="5641975"/>
            <a:ext cx="1295400" cy="731838"/>
          </a:xfrm>
          <a:prstGeom prst="rect">
            <a:avLst/>
          </a:prstGeom>
          <a:noFill/>
          <a:ln w="9525">
            <a:noFill/>
            <a:miter lim="800000"/>
            <a:headEnd/>
            <a:tailEnd/>
          </a:ln>
        </p:spPr>
      </p:pic>
      <p:pic>
        <p:nvPicPr>
          <p:cNvPr id="13326" name="Picture 15"/>
          <p:cNvPicPr>
            <a:picLocks noChangeAspect="1" noChangeArrowheads="1"/>
          </p:cNvPicPr>
          <p:nvPr/>
        </p:nvPicPr>
        <p:blipFill>
          <a:blip r:embed="rId14" cstate="print"/>
          <a:srcRect/>
          <a:stretch>
            <a:fillRect/>
          </a:stretch>
        </p:blipFill>
        <p:spPr bwMode="auto">
          <a:xfrm>
            <a:off x="4940300" y="5638800"/>
            <a:ext cx="819150" cy="990600"/>
          </a:xfrm>
          <a:prstGeom prst="rect">
            <a:avLst/>
          </a:prstGeom>
          <a:noFill/>
          <a:ln w="9525">
            <a:noFill/>
            <a:miter lim="800000"/>
            <a:headEnd/>
            <a:tailEnd/>
          </a:ln>
        </p:spPr>
      </p:pic>
      <p:pic>
        <p:nvPicPr>
          <p:cNvPr id="13327" name="Picture 18"/>
          <p:cNvPicPr>
            <a:picLocks noChangeAspect="1" noChangeArrowheads="1"/>
          </p:cNvPicPr>
          <p:nvPr/>
        </p:nvPicPr>
        <p:blipFill>
          <a:blip r:embed="rId15" cstate="print"/>
          <a:srcRect/>
          <a:stretch>
            <a:fillRect/>
          </a:stretch>
        </p:blipFill>
        <p:spPr bwMode="auto">
          <a:xfrm>
            <a:off x="4267200" y="4217988"/>
            <a:ext cx="952500" cy="952500"/>
          </a:xfrm>
          <a:prstGeom prst="rect">
            <a:avLst/>
          </a:prstGeom>
          <a:noFill/>
          <a:ln w="9525">
            <a:noFill/>
            <a:miter lim="800000"/>
            <a:headEnd/>
            <a:tailEnd/>
          </a:ln>
        </p:spPr>
      </p:pic>
      <p:pic>
        <p:nvPicPr>
          <p:cNvPr id="13328" name="Picture 19" descr="Small logo"/>
          <p:cNvPicPr>
            <a:picLocks noChangeAspect="1" noChangeArrowheads="1"/>
          </p:cNvPicPr>
          <p:nvPr/>
        </p:nvPicPr>
        <p:blipFill>
          <a:blip r:embed="rId16" cstate="print"/>
          <a:srcRect/>
          <a:stretch>
            <a:fillRect/>
          </a:stretch>
        </p:blipFill>
        <p:spPr bwMode="auto">
          <a:xfrm>
            <a:off x="812800" y="2909888"/>
            <a:ext cx="1625600" cy="1052512"/>
          </a:xfrm>
          <a:prstGeom prst="rect">
            <a:avLst/>
          </a:prstGeom>
          <a:noFill/>
          <a:ln w="9525">
            <a:noFill/>
            <a:miter lim="800000"/>
            <a:headEnd/>
            <a:tailEnd/>
          </a:ln>
        </p:spPr>
      </p:pic>
      <p:grpSp>
        <p:nvGrpSpPr>
          <p:cNvPr id="13329" name="Group 21"/>
          <p:cNvGrpSpPr>
            <a:grpSpLocks/>
          </p:cNvGrpSpPr>
          <p:nvPr/>
        </p:nvGrpSpPr>
        <p:grpSpPr bwMode="auto">
          <a:xfrm>
            <a:off x="304800" y="4217988"/>
            <a:ext cx="1600200" cy="1039812"/>
            <a:chOff x="192" y="2657"/>
            <a:chExt cx="1008" cy="655"/>
          </a:xfrm>
        </p:grpSpPr>
        <p:pic>
          <p:nvPicPr>
            <p:cNvPr id="13331" name="Picture 17"/>
            <p:cNvPicPr>
              <a:picLocks noChangeAspect="1" noChangeArrowheads="1"/>
            </p:cNvPicPr>
            <p:nvPr/>
          </p:nvPicPr>
          <p:blipFill>
            <a:blip r:embed="rId17" cstate="print"/>
            <a:srcRect/>
            <a:stretch>
              <a:fillRect/>
            </a:stretch>
          </p:blipFill>
          <p:spPr bwMode="auto">
            <a:xfrm>
              <a:off x="192" y="2657"/>
              <a:ext cx="1008" cy="655"/>
            </a:xfrm>
            <a:prstGeom prst="rect">
              <a:avLst/>
            </a:prstGeom>
            <a:noFill/>
            <a:ln w="9525">
              <a:noFill/>
              <a:miter lim="800000"/>
              <a:headEnd/>
              <a:tailEnd/>
            </a:ln>
          </p:spPr>
        </p:pic>
        <p:sp>
          <p:nvSpPr>
            <p:cNvPr id="13332" name="Rectangle 20"/>
            <p:cNvSpPr>
              <a:spLocks noChangeArrowheads="1"/>
            </p:cNvSpPr>
            <p:nvPr/>
          </p:nvSpPr>
          <p:spPr bwMode="auto">
            <a:xfrm>
              <a:off x="192" y="2880"/>
              <a:ext cx="576" cy="384"/>
            </a:xfrm>
            <a:prstGeom prst="rect">
              <a:avLst/>
            </a:prstGeom>
            <a:solidFill>
              <a:schemeClr val="bg1"/>
            </a:solidFill>
            <a:ln w="9525">
              <a:noFill/>
              <a:miter lim="800000"/>
              <a:headEnd/>
              <a:tailEnd/>
            </a:ln>
          </p:spPr>
          <p:txBody>
            <a:bodyPr wrap="none" anchor="ctr"/>
            <a:lstStyle/>
            <a:p>
              <a:endParaRPr lang="en-US"/>
            </a:p>
          </p:txBody>
        </p:sp>
      </p:grpSp>
      <p:sp>
        <p:nvSpPr>
          <p:cNvPr id="13330" name="Footer Placeholder 19"/>
          <p:cNvSpPr>
            <a:spLocks noGrp="1"/>
          </p:cNvSpPr>
          <p:nvPr>
            <p:ph type="ftr" sz="quarter" idx="11"/>
          </p:nvPr>
        </p:nvSpPr>
        <p:spPr bwMode="auto">
          <a:noFill/>
          <a:ln>
            <a:miter lim="800000"/>
            <a:headEnd/>
            <a:tailEnd/>
          </a:ln>
        </p:spPr>
        <p:txBody>
          <a:bodyPr/>
          <a:lstStyle/>
          <a:p>
            <a:r>
              <a:rPr lang="en-US" smtClean="0"/>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nvGraphicFramePr>
        <p:xfrm>
          <a:off x="76200" y="381000"/>
          <a:ext cx="9049068" cy="5961064"/>
        </p:xfrm>
        <a:graphic>
          <a:graphicData uri="http://schemas.openxmlformats.org/drawingml/2006/table">
            <a:tbl>
              <a:tblPr>
                <a:tableStyleId>{5C22544A-7EE6-4342-B048-85BDC9FD1C3A}</a:tableStyleId>
              </a:tblPr>
              <a:tblGrid>
                <a:gridCol w="533400"/>
                <a:gridCol w="514668"/>
                <a:gridCol w="695325"/>
                <a:gridCol w="561975"/>
                <a:gridCol w="561975"/>
                <a:gridCol w="561975"/>
                <a:gridCol w="561975"/>
                <a:gridCol w="561975"/>
                <a:gridCol w="561975"/>
                <a:gridCol w="561975"/>
                <a:gridCol w="561975"/>
                <a:gridCol w="561975"/>
                <a:gridCol w="561975"/>
                <a:gridCol w="561975"/>
                <a:gridCol w="561975"/>
                <a:gridCol w="561975"/>
              </a:tblGrid>
              <a:tr h="213043">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r>
              <a:tr h="6553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Form BSG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9051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1600" b="1" dirty="0" smtClean="0"/>
                        <a:t>Conduct Quarterly</a:t>
                      </a:r>
                      <a:r>
                        <a:rPr lang="en-US" sz="1600" b="1" baseline="0" dirty="0" smtClean="0"/>
                        <a:t> BSG Meetings </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8802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Data Collection &amp; Analysis</a:t>
                      </a:r>
                      <a:r>
                        <a:rPr lang="en-US" b="1" dirty="0" smtClean="0"/>
                        <a:t/>
                      </a:r>
                      <a:br>
                        <a:rPr lang="en-US" b="1" dirty="0" smtClean="0"/>
                      </a:br>
                      <a:r>
                        <a:rPr kumimoji="0" lang="en-US" sz="1000" b="1" i="0" u="none" strike="noStrike" kern="1200" cap="none" spc="0" normalizeH="0" baseline="0" noProof="0" dirty="0" smtClean="0">
                          <a:ln>
                            <a:noFill/>
                          </a:ln>
                          <a:solidFill>
                            <a:prstClr val="black"/>
                          </a:solidFill>
                          <a:effectLst/>
                          <a:uLnTx/>
                          <a:uFillTx/>
                          <a:latin typeface="+mn-lt"/>
                          <a:ea typeface="+mn-ea"/>
                          <a:cs typeface="+mn-cs"/>
                        </a:rPr>
                        <a:t>*Sector ID &amp; Analysis</a:t>
                      </a:r>
                      <a:br>
                        <a:rPr kumimoji="0" lang="en-US" sz="1000" b="1" i="0" u="none" strike="noStrike" kern="1200" cap="none" spc="0" normalizeH="0" baseline="0" noProof="0" dirty="0" smtClean="0">
                          <a:ln>
                            <a:noFill/>
                          </a:ln>
                          <a:solidFill>
                            <a:prstClr val="black"/>
                          </a:solidFill>
                          <a:effectLst/>
                          <a:uLnTx/>
                          <a:uFillTx/>
                          <a:latin typeface="+mn-lt"/>
                          <a:ea typeface="+mn-ea"/>
                          <a:cs typeface="+mn-cs"/>
                        </a:rPr>
                      </a:br>
                      <a:r>
                        <a:rPr kumimoji="0" lang="en-US" sz="1000" b="1" i="0" u="none" strike="noStrike" kern="1200" cap="none" spc="0" normalizeH="0" baseline="0" noProof="0" dirty="0" smtClean="0">
                          <a:ln>
                            <a:noFill/>
                          </a:ln>
                          <a:solidFill>
                            <a:prstClr val="black"/>
                          </a:solidFill>
                          <a:effectLst/>
                          <a:uLnTx/>
                          <a:uFillTx/>
                          <a:latin typeface="+mn-lt"/>
                          <a:ea typeface="+mn-ea"/>
                          <a:cs typeface="+mn-cs"/>
                        </a:rPr>
                        <a:t>*NHBMPP Mapping Data Review/Assessment</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33893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US" sz="1600" b="1" dirty="0" smtClean="0"/>
                        <a:t>Evaluate / Prioritize</a:t>
                      </a:r>
                      <a:r>
                        <a:rPr lang="en-US" sz="1600" b="1" baseline="0" dirty="0" smtClean="0"/>
                        <a:t> Need</a:t>
                      </a:r>
                      <a:endParaRPr lang="en-US" sz="1600" b="1"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33893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600" b="1" dirty="0" smtClean="0"/>
                        <a:t>ID Barriers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33893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600" b="1" dirty="0" smtClean="0"/>
                        <a:t>Propose</a:t>
                      </a:r>
                      <a:r>
                        <a:rPr lang="en-US" sz="1600" b="1" baseline="0" dirty="0" smtClean="0"/>
                        <a:t> Solutions to Barriers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smtClean="0">
                          <a:solidFill>
                            <a:schemeClr val="bg1"/>
                          </a:solidFill>
                        </a:rPr>
                        <a:t>Forum</a:t>
                      </a:r>
                      <a:r>
                        <a:rPr lang="en-US" sz="1050" baseline="0" dirty="0" smtClean="0">
                          <a:solidFill>
                            <a:schemeClr val="bg1"/>
                          </a:solidFill>
                        </a:rPr>
                        <a:t> #1</a:t>
                      </a:r>
                      <a:endParaRPr lang="en-US" sz="105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600" b="1" dirty="0" smtClean="0"/>
                        <a:t>Prepare Draft </a:t>
                      </a:r>
                      <a:r>
                        <a:rPr lang="en-US" sz="1600" b="1" dirty="0" err="1" smtClean="0"/>
                        <a:t>Reg</a:t>
                      </a:r>
                      <a:r>
                        <a:rPr lang="en-US" sz="1600" b="1" baseline="0" dirty="0" smtClean="0"/>
                        <a:t> </a:t>
                      </a:r>
                      <a:r>
                        <a:rPr lang="en-US" sz="1600" b="1" dirty="0" smtClean="0"/>
                        <a:t>Plan</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bg1"/>
                          </a:solidFill>
                          <a:effectLst/>
                          <a:uLnTx/>
                          <a:uFillTx/>
                          <a:latin typeface="+mn-lt"/>
                          <a:ea typeface="+mn-ea"/>
                          <a:cs typeface="+mn-cs"/>
                        </a:rPr>
                        <a:t>Forum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600" b="1" dirty="0" smtClean="0"/>
                        <a:t>Finalize Plan</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bg1"/>
                          </a:solidFill>
                          <a:effectLst/>
                          <a:uLnTx/>
                          <a:uFillTx/>
                          <a:latin typeface="+mn-lt"/>
                          <a:ea typeface="+mn-ea"/>
                          <a:cs typeface="+mn-cs"/>
                        </a:rPr>
                        <a:t>Forum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600" b="1" dirty="0" smtClean="0"/>
                        <a:t>Coordination w/</a:t>
                      </a:r>
                      <a:r>
                        <a:rPr lang="en-US" sz="1600" b="1" baseline="0" dirty="0" smtClean="0"/>
                        <a:t> OEP</a:t>
                      </a:r>
                      <a:endParaRPr lang="en-US" sz="1600" b="1"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2" name="TextBox 41"/>
          <p:cNvSpPr txBox="1"/>
          <p:nvPr/>
        </p:nvSpPr>
        <p:spPr>
          <a:xfrm>
            <a:off x="76200" y="76200"/>
            <a:ext cx="8991600" cy="369888"/>
          </a:xfrm>
          <a:prstGeom prst="rect">
            <a:avLst/>
          </a:prstGeom>
          <a:solidFill>
            <a:schemeClr val="accent1">
              <a:lumMod val="75000"/>
            </a:schemeClr>
          </a:solidFill>
          <a:ln w="3175">
            <a:solidFill>
              <a:schemeClr val="tx1"/>
            </a:solidFill>
          </a:ln>
        </p:spPr>
        <p:txBody>
          <a:bodyPr>
            <a:spAutoFit/>
          </a:bodyPr>
          <a:lstStyle/>
          <a:p>
            <a:pPr algn="ctr">
              <a:defRPr/>
            </a:pPr>
            <a:r>
              <a:rPr lang="en-US" b="1">
                <a:solidFill>
                  <a:schemeClr val="bg1"/>
                </a:solidFill>
                <a:latin typeface="Calibri" pitchFamily="34" charset="0"/>
              </a:rPr>
              <a:t>NHBMPP REGIONAL PLANNING COMPONENT PRIMARY MILESTONES</a:t>
            </a:r>
          </a:p>
        </p:txBody>
      </p:sp>
      <p:grpSp>
        <p:nvGrpSpPr>
          <p:cNvPr id="50386" name="Group 28"/>
          <p:cNvGrpSpPr>
            <a:grpSpLocks/>
          </p:cNvGrpSpPr>
          <p:nvPr/>
        </p:nvGrpSpPr>
        <p:grpSpPr bwMode="auto">
          <a:xfrm>
            <a:off x="76200" y="6324600"/>
            <a:ext cx="9220200" cy="446088"/>
            <a:chOff x="0" y="6553194"/>
            <a:chExt cx="9144000" cy="446448"/>
          </a:xfrm>
        </p:grpSpPr>
        <p:sp>
          <p:nvSpPr>
            <p:cNvPr id="22" name="Pentagon 21"/>
            <p:cNvSpPr/>
            <p:nvPr/>
          </p:nvSpPr>
          <p:spPr>
            <a:xfrm>
              <a:off x="6477000" y="6553194"/>
              <a:ext cx="2667000" cy="446448"/>
            </a:xfrm>
            <a:prstGeom prst="homePlate">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Pentagon 25"/>
            <p:cNvSpPr/>
            <p:nvPr/>
          </p:nvSpPr>
          <p:spPr>
            <a:xfrm>
              <a:off x="4266570" y="6553194"/>
              <a:ext cx="2515860" cy="446448"/>
            </a:xfrm>
            <a:prstGeom prst="homePlat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Pentagon 29"/>
            <p:cNvSpPr/>
            <p:nvPr/>
          </p:nvSpPr>
          <p:spPr>
            <a:xfrm>
              <a:off x="1980570" y="6553194"/>
              <a:ext cx="2542624" cy="446448"/>
            </a:xfrm>
            <a:prstGeom prst="homePlate">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Pentagon 33"/>
            <p:cNvSpPr/>
            <p:nvPr/>
          </p:nvSpPr>
          <p:spPr>
            <a:xfrm>
              <a:off x="0" y="6553194"/>
              <a:ext cx="2286000" cy="446448"/>
            </a:xfrm>
            <a:prstGeom prst="homePlate">
              <a:avLst/>
            </a:prstGeom>
            <a:solidFill>
              <a:schemeClr val="accent1">
                <a:lumMod val="20000"/>
                <a:lumOff val="80000"/>
                <a:alpha val="9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392" name="TextBox 39"/>
            <p:cNvSpPr txBox="1">
              <a:spLocks noChangeArrowheads="1"/>
            </p:cNvSpPr>
            <p:nvPr/>
          </p:nvSpPr>
          <p:spPr bwMode="auto">
            <a:xfrm>
              <a:off x="213360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3 (2012)</a:t>
              </a:r>
            </a:p>
          </p:txBody>
        </p:sp>
        <p:sp>
          <p:nvSpPr>
            <p:cNvPr id="50393" name="TextBox 40"/>
            <p:cNvSpPr txBox="1">
              <a:spLocks noChangeArrowheads="1"/>
            </p:cNvSpPr>
            <p:nvPr/>
          </p:nvSpPr>
          <p:spPr bwMode="auto">
            <a:xfrm>
              <a:off x="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2 (2011)</a:t>
              </a:r>
            </a:p>
          </p:txBody>
        </p:sp>
        <p:sp>
          <p:nvSpPr>
            <p:cNvPr id="50394" name="TextBox 43"/>
            <p:cNvSpPr txBox="1">
              <a:spLocks noChangeArrowheads="1"/>
            </p:cNvSpPr>
            <p:nvPr/>
          </p:nvSpPr>
          <p:spPr bwMode="auto">
            <a:xfrm>
              <a:off x="6629400" y="6553194"/>
              <a:ext cx="2209801" cy="372035"/>
            </a:xfrm>
            <a:prstGeom prst="rect">
              <a:avLst/>
            </a:prstGeom>
            <a:noFill/>
            <a:ln w="9525">
              <a:noFill/>
              <a:miter lim="800000"/>
              <a:headEnd/>
              <a:tailEnd/>
            </a:ln>
          </p:spPr>
          <p:txBody>
            <a:bodyPr>
              <a:spAutoFit/>
            </a:bodyPr>
            <a:lstStyle/>
            <a:p>
              <a:pPr algn="ctr"/>
              <a:r>
                <a:rPr lang="en-US" b="1">
                  <a:latin typeface="Calibri" pitchFamily="34" charset="0"/>
                </a:rPr>
                <a:t>Year 5 (2014)</a:t>
              </a:r>
            </a:p>
          </p:txBody>
        </p:sp>
        <p:sp>
          <p:nvSpPr>
            <p:cNvPr id="50395" name="TextBox 44"/>
            <p:cNvSpPr txBox="1">
              <a:spLocks noChangeArrowheads="1"/>
            </p:cNvSpPr>
            <p:nvPr/>
          </p:nvSpPr>
          <p:spPr bwMode="auto">
            <a:xfrm>
              <a:off x="426720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4 (2013)</a:t>
              </a:r>
            </a:p>
          </p:txBody>
        </p:sp>
      </p:grpSp>
      <p:sp>
        <p:nvSpPr>
          <p:cNvPr id="50387" name="Footer Placeholder 12"/>
          <p:cNvSpPr>
            <a:spLocks noGrp="1"/>
          </p:cNvSpPr>
          <p:nvPr>
            <p:ph type="ftr" sz="quarter" idx="11"/>
          </p:nvPr>
        </p:nvSpPr>
        <p:spPr bwMode="auto">
          <a:noFill/>
          <a:ln>
            <a:miter lim="800000"/>
            <a:headEnd/>
            <a:tailEnd/>
          </a:ln>
        </p:spPr>
        <p:txBody>
          <a:bodyPr/>
          <a:lstStyle/>
          <a:p>
            <a:r>
              <a:rPr lang="en-US" smtClean="0"/>
              <a:t>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
        <p:nvSpPr>
          <p:cNvPr id="51203" name="Footer Placeholder 3"/>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Calibri" pitchFamily="34" charset="0"/>
              </a:rPr>
              <a:t>www.iwantbroadbandnh.org</a:t>
            </a:r>
          </a:p>
        </p:txBody>
      </p:sp>
      <p:sp>
        <p:nvSpPr>
          <p:cNvPr id="41988" name="TextBox 3"/>
          <p:cNvSpPr txBox="1">
            <a:spLocks noChangeArrowheads="1"/>
          </p:cNvSpPr>
          <p:nvPr/>
        </p:nvSpPr>
        <p:spPr bwMode="auto">
          <a:xfrm>
            <a:off x="533400" y="2362200"/>
            <a:ext cx="8116888" cy="3540125"/>
          </a:xfrm>
          <a:prstGeom prst="rect">
            <a:avLst/>
          </a:prstGeom>
          <a:noFill/>
          <a:ln w="9525">
            <a:noFill/>
            <a:miter lim="800000"/>
            <a:headEnd/>
            <a:tailEnd/>
          </a:ln>
        </p:spPr>
        <p:txBody>
          <a:bodyPr>
            <a:spAutoFit/>
          </a:bodyPr>
          <a:lstStyle/>
          <a:p>
            <a:pPr algn="ctr">
              <a:defRPr/>
            </a:pPr>
            <a:r>
              <a:rPr lang="en-US" sz="2200" b="1" dirty="0">
                <a:latin typeface="+mn-lt"/>
                <a:cs typeface="Arial" charset="0"/>
              </a:rPr>
              <a:t>Tim Murphy, </a:t>
            </a:r>
            <a:r>
              <a:rPr lang="en-US" sz="2200" b="1" i="1" dirty="0">
                <a:latin typeface="+mn-lt"/>
                <a:cs typeface="Arial" charset="0"/>
              </a:rPr>
              <a:t>Executive Director</a:t>
            </a:r>
          </a:p>
          <a:p>
            <a:pPr algn="ctr">
              <a:defRPr/>
            </a:pPr>
            <a:r>
              <a:rPr lang="en-US" sz="2200" dirty="0">
                <a:latin typeface="+mn-lt"/>
                <a:cs typeface="Arial" charset="0"/>
              </a:rPr>
              <a:t>Southwest Region Planning Commission </a:t>
            </a:r>
          </a:p>
          <a:p>
            <a:pPr algn="ctr">
              <a:defRPr/>
            </a:pPr>
            <a:r>
              <a:rPr lang="en-US" sz="2200" dirty="0">
                <a:latin typeface="+mn-lt"/>
                <a:cs typeface="Arial" charset="0"/>
                <a:hlinkClick r:id="rId3"/>
              </a:rPr>
              <a:t>tmurphy@swrpc.org</a:t>
            </a:r>
            <a:endParaRPr lang="en-US" sz="2200" dirty="0">
              <a:latin typeface="+mn-lt"/>
              <a:cs typeface="Arial" charset="0"/>
            </a:endParaRPr>
          </a:p>
          <a:p>
            <a:pPr algn="ctr">
              <a:defRPr/>
            </a:pPr>
            <a:r>
              <a:rPr lang="en-US" sz="2200" dirty="0">
                <a:latin typeface="+mn-lt"/>
                <a:cs typeface="Arial" charset="0"/>
              </a:rPr>
              <a:t/>
            </a:r>
            <a:br>
              <a:rPr lang="en-US" sz="2200" dirty="0">
                <a:latin typeface="+mn-lt"/>
                <a:cs typeface="Arial" charset="0"/>
              </a:rPr>
            </a:br>
            <a:endParaRPr lang="en-US" sz="2200" dirty="0">
              <a:latin typeface="+mn-lt"/>
              <a:cs typeface="Arial" charset="0"/>
            </a:endParaRPr>
          </a:p>
          <a:p>
            <a:pPr algn="ctr">
              <a:defRPr/>
            </a:pPr>
            <a:r>
              <a:rPr lang="en-US" sz="2200" b="1" dirty="0">
                <a:latin typeface="+mn-lt"/>
                <a:cs typeface="Arial" charset="0"/>
              </a:rPr>
              <a:t>Tara Germond, </a:t>
            </a:r>
            <a:r>
              <a:rPr lang="en-US" sz="2200" b="1" i="1" dirty="0">
                <a:latin typeface="+mn-lt"/>
                <a:cs typeface="Arial" charset="0"/>
              </a:rPr>
              <a:t>Planner</a:t>
            </a:r>
          </a:p>
          <a:p>
            <a:pPr algn="ctr">
              <a:defRPr/>
            </a:pPr>
            <a:r>
              <a:rPr lang="en-US" sz="2200" dirty="0">
                <a:latin typeface="+mn-lt"/>
                <a:cs typeface="Arial" charset="0"/>
              </a:rPr>
              <a:t>Southwest Region Planning Commission </a:t>
            </a:r>
          </a:p>
          <a:p>
            <a:pPr algn="ctr">
              <a:defRPr/>
            </a:pPr>
            <a:r>
              <a:rPr lang="en-US" sz="2200" dirty="0">
                <a:latin typeface="+mn-lt"/>
                <a:cs typeface="Arial" charset="0"/>
                <a:hlinkClick r:id="rId4"/>
              </a:rPr>
              <a:t>tgermond@swrpc.org</a:t>
            </a:r>
            <a:endParaRPr lang="en-US" sz="2200" dirty="0">
              <a:latin typeface="+mn-lt"/>
              <a:cs typeface="Arial" charset="0"/>
            </a:endParaRPr>
          </a:p>
          <a:p>
            <a:pPr>
              <a:defRPr/>
            </a:pPr>
            <a:endParaRPr lang="en-US" sz="1600" dirty="0">
              <a:cs typeface="Arial" charset="0"/>
            </a:endParaRPr>
          </a:p>
          <a:p>
            <a:pPr>
              <a:defRPr/>
            </a:pPr>
            <a:endParaRPr lang="en-US" sz="1600" dirty="0">
              <a:cs typeface="Arial" charset="0"/>
            </a:endParaRPr>
          </a:p>
          <a:p>
            <a:pPr>
              <a:defRPr/>
            </a:pPr>
            <a:endParaRPr lang="en-US" sz="1600" dirty="0">
              <a:cs typeface="Arial"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0" y="2895600"/>
            <a:ext cx="5334000" cy="1736725"/>
          </a:xfrm>
          <a:prstGeom prst="rect">
            <a:avLst/>
          </a:prstGeom>
          <a:noFill/>
          <a:ln w="9525">
            <a:noFill/>
            <a:miter lim="800000"/>
            <a:headEnd/>
            <a:tailEnd/>
          </a:ln>
        </p:spPr>
        <p:txBody>
          <a:bodyPr>
            <a:spAutoFit/>
          </a:bodyPr>
          <a:lstStyle/>
          <a:p>
            <a:pPr algn="ctr"/>
            <a:r>
              <a:rPr lang="en-US" sz="5400" i="1">
                <a:latin typeface="Calibri" pitchFamily="34" charset="0"/>
              </a:rPr>
              <a:t>Program Overview</a:t>
            </a:r>
          </a:p>
        </p:txBody>
      </p:sp>
      <p:pic>
        <p:nvPicPr>
          <p:cNvPr id="10243" name="Picture 6"/>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10244"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pic>
        <p:nvPicPr>
          <p:cNvPr id="10245" name="Picture 5" descr="BMPP_LOGO_112011.png"/>
          <p:cNvPicPr>
            <a:picLocks noChangeAspect="1"/>
          </p:cNvPicPr>
          <p:nvPr/>
        </p:nvPicPr>
        <p:blipFill>
          <a:blip r:embed="rId4" cstate="print"/>
          <a:srcRect/>
          <a:stretch>
            <a:fillRect/>
          </a:stretch>
        </p:blipFill>
        <p:spPr bwMode="auto">
          <a:xfrm>
            <a:off x="228600" y="457200"/>
            <a:ext cx="6858000" cy="234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228600" y="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14339" name="Rectangle 5"/>
          <p:cNvSpPr>
            <a:spLocks noChangeArrowheads="1"/>
          </p:cNvSpPr>
          <p:nvPr/>
        </p:nvSpPr>
        <p:spPr bwMode="auto">
          <a:xfrm>
            <a:off x="533400" y="2514600"/>
            <a:ext cx="5334000" cy="2800350"/>
          </a:xfrm>
          <a:prstGeom prst="rect">
            <a:avLst/>
          </a:prstGeom>
          <a:noFill/>
          <a:ln w="9525">
            <a:noFill/>
            <a:miter lim="800000"/>
            <a:headEnd/>
            <a:tailEnd/>
          </a:ln>
        </p:spPr>
        <p:txBody>
          <a:bodyPr>
            <a:spAutoFit/>
          </a:bodyPr>
          <a:lstStyle/>
          <a:p>
            <a:pPr algn="ctr"/>
            <a:r>
              <a:rPr lang="en-US" sz="4400" i="1">
                <a:latin typeface="Calibri" pitchFamily="34" charset="0"/>
              </a:rPr>
              <a:t>Mapping </a:t>
            </a:r>
          </a:p>
          <a:p>
            <a:pPr algn="ctr"/>
            <a:r>
              <a:rPr lang="en-US" sz="4400" i="1">
                <a:latin typeface="Calibri" pitchFamily="34" charset="0"/>
              </a:rPr>
              <a:t>Component:</a:t>
            </a:r>
          </a:p>
          <a:p>
            <a:pPr algn="ctr"/>
            <a:r>
              <a:rPr lang="en-US" sz="4400" i="1">
                <a:latin typeface="Calibri" pitchFamily="34" charset="0"/>
              </a:rPr>
              <a:t>Broadband </a:t>
            </a:r>
          </a:p>
          <a:p>
            <a:pPr algn="ctr"/>
            <a:r>
              <a:rPr lang="en-US" sz="4400" i="1">
                <a:latin typeface="Calibri" pitchFamily="34" charset="0"/>
              </a:rPr>
              <a:t>Availability</a:t>
            </a:r>
          </a:p>
        </p:txBody>
      </p:sp>
      <p:pic>
        <p:nvPicPr>
          <p:cNvPr id="14340"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943600" y="457200"/>
            <a:ext cx="3175000" cy="6172200"/>
          </a:xfrm>
          <a:prstGeom prst="rect">
            <a:avLst/>
          </a:prstGeom>
          <a:noFill/>
          <a:ln w="9525">
            <a:noFill/>
            <a:miter lim="800000"/>
            <a:headEnd/>
            <a:tailEnd/>
          </a:ln>
        </p:spPr>
      </p:pic>
      <p:sp>
        <p:nvSpPr>
          <p:cNvPr id="14341"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Are you served by broadband?</a:t>
            </a:r>
          </a:p>
        </p:txBody>
      </p:sp>
      <p:sp>
        <p:nvSpPr>
          <p:cNvPr id="15364"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graphicFrame>
        <p:nvGraphicFramePr>
          <p:cNvPr id="5" name="Object 4"/>
          <p:cNvGraphicFramePr>
            <a:graphicFrameLocks noChangeAspect="1"/>
          </p:cNvGraphicFramePr>
          <p:nvPr/>
        </p:nvGraphicFramePr>
        <p:xfrm>
          <a:off x="2438400" y="1295400"/>
          <a:ext cx="4206875" cy="5444023"/>
        </p:xfrm>
        <a:graphic>
          <a:graphicData uri="http://schemas.openxmlformats.org/presentationml/2006/ole">
            <mc:AlternateContent xmlns:mc="http://schemas.openxmlformats.org/markup-compatibility/2006">
              <mc:Choice xmlns:v="urn:schemas-microsoft-com:vml" Requires="v">
                <p:oleObj spid="_x0000_s47117" name="Acrobat Document" r:id="rId4" imgW="4663359" imgH="6035040" progId="AcroExch.Document.7">
                  <p:embed/>
                </p:oleObj>
              </mc:Choice>
              <mc:Fallback>
                <p:oleObj name="Acrobat Document" r:id="rId4" imgW="4663359" imgH="603504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295400"/>
                        <a:ext cx="4206875" cy="54440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390330135"/>
              </p:ext>
            </p:extLst>
          </p:nvPr>
        </p:nvGraphicFramePr>
        <p:xfrm>
          <a:off x="1066800" y="1546726"/>
          <a:ext cx="6838950" cy="4368800"/>
        </p:xfrm>
        <a:graphic>
          <a:graphicData uri="http://schemas.openxmlformats.org/drawingml/2006/chart">
            <c:chart xmlns:c="http://schemas.openxmlformats.org/drawingml/2006/chart" xmlns:r="http://schemas.openxmlformats.org/officeDocument/2006/relationships" r:id="rId4"/>
          </a:graphicData>
        </a:graphic>
      </p:graphicFrame>
      <p:sp>
        <p:nvSpPr>
          <p:cNvPr id="4099" name="Content Placeholder 1"/>
          <p:cNvSpPr>
            <a:spLocks noGrp="1"/>
          </p:cNvSpPr>
          <p:nvPr>
            <p:ph type="subTitle" idx="1"/>
          </p:nvPr>
        </p:nvSpPr>
        <p:spPr>
          <a:xfrm>
            <a:off x="1828800" y="1066800"/>
            <a:ext cx="6096000" cy="2120380"/>
          </a:xfrm>
          <a:prstGeom prst="rect">
            <a:avLst/>
          </a:prstGeom>
        </p:spPr>
        <p:txBody>
          <a:bodyPr>
            <a:normAutofit/>
          </a:bodyPr>
          <a:lstStyle/>
          <a:p>
            <a:r>
              <a:rPr lang="en-US" dirty="0" smtClean="0"/>
              <a:t>Download time comparisons </a:t>
            </a:r>
          </a:p>
          <a:p>
            <a:pPr marL="0" indent="0">
              <a:buNone/>
            </a:pPr>
            <a:r>
              <a:rPr lang="en-US" sz="1800" dirty="0" smtClean="0"/>
              <a:t>	To download/copy a Movie DVD (4.7 gig)</a:t>
            </a:r>
          </a:p>
        </p:txBody>
      </p:sp>
      <p:sp>
        <p:nvSpPr>
          <p:cNvPr id="2" name="Title 1"/>
          <p:cNvSpPr>
            <a:spLocks noGrp="1"/>
          </p:cNvSpPr>
          <p:nvPr>
            <p:ph type="ctrTitle"/>
          </p:nvPr>
        </p:nvSpPr>
        <p:spPr>
          <a:xfrm>
            <a:off x="609600" y="304800"/>
            <a:ext cx="7772400" cy="685800"/>
          </a:xfrm>
        </p:spPr>
        <p:txBody>
          <a:bodyPr/>
          <a:lstStyle/>
          <a:p>
            <a:r>
              <a:rPr lang="en-US" dirty="0" smtClean="0"/>
              <a:t>Broadband Speed Ranges</a:t>
            </a:r>
            <a:endParaRPr lang="en-US" dirty="0"/>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375" y="5562600"/>
            <a:ext cx="1600200" cy="1037046"/>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39000" y="1295400"/>
            <a:ext cx="1015966" cy="761975"/>
          </a:xfrm>
          <a:prstGeom prst="rect">
            <a:avLst/>
          </a:prstGeom>
        </p:spPr>
      </p:pic>
    </p:spTree>
    <p:custDataLst>
      <p:tags r:id="rId1"/>
    </p:custDataLst>
    <p:extLst>
      <p:ext uri="{BB962C8B-B14F-4D97-AF65-F5344CB8AC3E}">
        <p14:creationId xmlns:p14="http://schemas.microsoft.com/office/powerpoint/2010/main" val="21186567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Override1.xml.rels><?xml version="1.0" encoding="UTF-8" standalone="yes"?>
<Relationships xmlns="http://schemas.openxmlformats.org/package/2006/relationships"><Relationship Id="rId1" Type="http://schemas.openxmlformats.org/officeDocument/2006/relationships/image" Target="../media/image39.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39.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39.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3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2024</TotalTime>
  <Words>2920</Words>
  <Application>Microsoft Office PowerPoint</Application>
  <PresentationFormat>On-screen Show (4:3)</PresentationFormat>
  <Paragraphs>530</Paragraphs>
  <Slides>62</Slides>
  <Notes>57</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Office Theme</vt:lpstr>
      <vt:lpstr>Acrobat Document</vt:lpstr>
      <vt:lpstr>PowerPoint Presentation</vt:lpstr>
      <vt:lpstr>American Recovery and Reinvestment Act of 2009</vt:lpstr>
      <vt:lpstr>Broadband Technology Opportunities Progam (BTOP)</vt:lpstr>
      <vt:lpstr>NHBMPP - Rationale</vt:lpstr>
      <vt:lpstr>PowerPoint Presentation</vt:lpstr>
      <vt:lpstr>PowerPoint Presentation</vt:lpstr>
      <vt:lpstr>NH Broadband Mapping  &amp; Planning Program </vt:lpstr>
      <vt:lpstr>Are you served by broadband?</vt:lpstr>
      <vt:lpstr>Broadband Speed Ranges</vt:lpstr>
      <vt:lpstr>NNHN Program Overview</vt:lpstr>
      <vt:lpstr>Broadband Availability - Overview</vt:lpstr>
      <vt:lpstr>Broadband  Availability –  September 2011 Results</vt:lpstr>
      <vt:lpstr>Cable Service Broadband  Availability –  September 2011 Results</vt:lpstr>
      <vt:lpstr>DSL Service Broadband  Availability –  September 2011 Results</vt:lpstr>
      <vt:lpstr>Cellular Service Broadband  Availability –  September 2011 Results</vt:lpstr>
      <vt:lpstr>Broadband Availability –  Signal Propagation Modeling</vt:lpstr>
      <vt:lpstr>Fixed-Wireless Service Broadband  Availability –  September 2011 Results</vt:lpstr>
      <vt:lpstr>NHBMPP – Data Availability</vt:lpstr>
      <vt:lpstr>NHBMPP – Data Availability</vt:lpstr>
      <vt:lpstr>PowerPoint Presentation</vt:lpstr>
      <vt:lpstr>Broadband Availability –  Interactive Map Viewer</vt:lpstr>
      <vt:lpstr>Broadband Availability –  National Broadband Map</vt:lpstr>
      <vt:lpstr>Broadband Availability –  Data Validation</vt:lpstr>
      <vt:lpstr>Broadband Availability –  Supplemental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 Broadband Mapping  &amp; Planning Program </vt:lpstr>
      <vt:lpstr>Community Anchor Institutions - Overview</vt:lpstr>
      <vt:lpstr>NHBMPP - Community Anchor Institutions</vt:lpstr>
      <vt:lpstr>Community Anchor Institutions –  March 2011 Results</vt:lpstr>
      <vt:lpstr>PowerPoint Presentation</vt:lpstr>
      <vt:lpstr>NH Broadband Mapping  &amp; Planning Program </vt:lpstr>
      <vt:lpstr>Rural Addressing - Overview</vt:lpstr>
      <vt:lpstr>Rural Addressing - Tasks</vt:lpstr>
      <vt:lpstr>Rural Addressing - Benefits</vt:lpstr>
      <vt:lpstr>For More Information …</vt:lpstr>
      <vt:lpstr>PowerPoint Presentation</vt:lpstr>
      <vt:lpstr>NH Broadband Mapping  &amp; Planning Program </vt:lpstr>
      <vt:lpstr>PowerPoint Presentation</vt:lpstr>
      <vt:lpstr>PowerPoint Presentation</vt:lpstr>
      <vt:lpstr>NH Broadband Mapping  &amp; Planning Program </vt:lpstr>
      <vt:lpstr>PowerPoint Presentation</vt:lpstr>
      <vt:lpstr>PowerPoint Presentation</vt:lpstr>
      <vt:lpstr>NH Broadband Mapping  &amp; Planning Program </vt:lpstr>
      <vt:lpstr>Technical Assistance &amp; Training (TAT)</vt:lpstr>
      <vt:lpstr>PowerPoint Presentation</vt:lpstr>
      <vt:lpstr>Tech. Asst. &amp; Training Logic Model</vt:lpstr>
      <vt:lpstr>PowerPoint Presentation</vt:lpstr>
      <vt:lpstr>PowerPoint Presentation</vt:lpstr>
      <vt:lpstr>NH Broadband Mapping  &amp; Planning Program </vt:lpstr>
      <vt:lpstr>Regional Planning - Overview</vt:lpstr>
      <vt:lpstr>Regional Planning - Tasks</vt:lpstr>
      <vt:lpstr>Regional Planning - BSG Activities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dc:creator>
  <cp:lastModifiedBy>fay</cp:lastModifiedBy>
  <cp:revision>101</cp:revision>
  <dcterms:created xsi:type="dcterms:W3CDTF">2010-11-15T15:21:37Z</dcterms:created>
  <dcterms:modified xsi:type="dcterms:W3CDTF">2012-09-30T23:46:36Z</dcterms:modified>
</cp:coreProperties>
</file>