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1.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heme/themeOverride2.xml" ContentType="application/vnd.openxmlformats-officedocument.themeOverride+xml"/>
  <Override PartName="/ppt/tags/tag20.xml" ContentType="application/vnd.openxmlformats-officedocument.presentationml.tags+xml"/>
  <Override PartName="/ppt/notesSlides/notesSlide11.xml" ContentType="application/vnd.openxmlformats-officedocument.presentationml.notesSlide+xml"/>
  <Override PartName="/ppt/theme/themeOverride3.xml" ContentType="application/vnd.openxmlformats-officedocument.themeOverride+xml"/>
  <Override PartName="/ppt/tags/tag21.xml" ContentType="application/vnd.openxmlformats-officedocument.presentationml.tags+xml"/>
  <Override PartName="/ppt/notesSlides/notesSlide12.xml" ContentType="application/vnd.openxmlformats-officedocument.presentationml.notesSlide+xml"/>
  <Override PartName="/ppt/theme/themeOverride4.xml" ContentType="application/vnd.openxmlformats-officedocument.themeOverr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heme/themeOverride5.xml" ContentType="application/vnd.openxmlformats-officedocument.themeOverr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0"/>
  </p:notesMasterIdLst>
  <p:handoutMasterIdLst>
    <p:handoutMasterId r:id="rId51"/>
  </p:handoutMasterIdLst>
  <p:sldIdLst>
    <p:sldId id="256" r:id="rId2"/>
    <p:sldId id="270" r:id="rId3"/>
    <p:sldId id="312" r:id="rId4"/>
    <p:sldId id="313" r:id="rId5"/>
    <p:sldId id="271" r:id="rId6"/>
    <p:sldId id="272" r:id="rId7"/>
    <p:sldId id="298" r:id="rId8"/>
    <p:sldId id="273" r:id="rId9"/>
    <p:sldId id="299" r:id="rId10"/>
    <p:sldId id="275" r:id="rId11"/>
    <p:sldId id="274" r:id="rId12"/>
    <p:sldId id="261" r:id="rId13"/>
    <p:sldId id="292" r:id="rId14"/>
    <p:sldId id="268" r:id="rId15"/>
    <p:sldId id="267" r:id="rId16"/>
    <p:sldId id="269" r:id="rId17"/>
    <p:sldId id="277" r:id="rId18"/>
    <p:sldId id="279" r:id="rId19"/>
    <p:sldId id="280" r:id="rId20"/>
    <p:sldId id="281" r:id="rId21"/>
    <p:sldId id="282" r:id="rId22"/>
    <p:sldId id="296" r:id="rId23"/>
    <p:sldId id="284" r:id="rId24"/>
    <p:sldId id="295" r:id="rId25"/>
    <p:sldId id="290" r:id="rId26"/>
    <p:sldId id="285" r:id="rId27"/>
    <p:sldId id="291" r:id="rId28"/>
    <p:sldId id="293" r:id="rId29"/>
    <p:sldId id="294" r:id="rId30"/>
    <p:sldId id="301" r:id="rId31"/>
    <p:sldId id="302" r:id="rId32"/>
    <p:sldId id="303" r:id="rId33"/>
    <p:sldId id="304" r:id="rId34"/>
    <p:sldId id="305" r:id="rId35"/>
    <p:sldId id="306" r:id="rId36"/>
    <p:sldId id="310" r:id="rId37"/>
    <p:sldId id="311" r:id="rId38"/>
    <p:sldId id="309" r:id="rId39"/>
    <p:sldId id="314" r:id="rId40"/>
    <p:sldId id="315" r:id="rId41"/>
    <p:sldId id="316" r:id="rId42"/>
    <p:sldId id="317" r:id="rId43"/>
    <p:sldId id="318" r:id="rId44"/>
    <p:sldId id="319" r:id="rId45"/>
    <p:sldId id="320" r:id="rId46"/>
    <p:sldId id="321" r:id="rId47"/>
    <p:sldId id="322" r:id="rId48"/>
    <p:sldId id="323" r:id="rId49"/>
  </p:sldIdLst>
  <p:sldSz cx="9144000" cy="6858000" type="screen4x3"/>
  <p:notesSz cx="7023100" cy="93091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80" autoAdjust="0"/>
  </p:normalViewPr>
  <p:slideViewPr>
    <p:cSldViewPr>
      <p:cViewPr>
        <p:scale>
          <a:sx n="80" d="100"/>
          <a:sy n="80" d="100"/>
        </p:scale>
        <p:origin x="-21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3217355643044618"/>
          <c:y val="6.3906249999999998E-2"/>
          <c:w val="0.45432611548556429"/>
          <c:h val="0.83088558070866136"/>
        </c:manualLayout>
      </c:layout>
      <c:bar3DChart>
        <c:barDir val="col"/>
        <c:grouping val="clustered"/>
        <c:varyColors val="0"/>
        <c:ser>
          <c:idx val="0"/>
          <c:order val="0"/>
          <c:tx>
            <c:strRef>
              <c:f>Sheet1!$B$1</c:f>
              <c:strCache>
                <c:ptCount val="1"/>
                <c:pt idx="0">
                  <c:v>DSL 768 Kbps</c:v>
                </c:pt>
              </c:strCache>
            </c:strRef>
          </c:tx>
          <c:invertIfNegative val="0"/>
          <c:dLbls>
            <c:dLbl>
              <c:idx val="0"/>
              <c:layout>
                <c:manualLayout>
                  <c:x val="-1.893939393939394E-3"/>
                  <c:y val="-3.84615384615384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Sheet1!$B$2</c:f>
              <c:numCache>
                <c:formatCode>h:mm:ss</c:formatCode>
                <c:ptCount val="1"/>
                <c:pt idx="0">
                  <c:v>0.60842592592592593</c:v>
                </c:pt>
              </c:numCache>
            </c:numRef>
          </c:val>
        </c:ser>
        <c:ser>
          <c:idx val="1"/>
          <c:order val="1"/>
          <c:tx>
            <c:strRef>
              <c:f>Sheet1!$C$1</c:f>
              <c:strCache>
                <c:ptCount val="1"/>
                <c:pt idx="0">
                  <c:v>T1 1.5 Mbps</c:v>
                </c:pt>
              </c:strCache>
            </c:strRef>
          </c:tx>
          <c:invertIfNegative val="0"/>
          <c:dLbls>
            <c:dLbl>
              <c:idx val="0"/>
              <c:layout>
                <c:manualLayout>
                  <c:x val="4.1703624094341966E-2"/>
                  <c:y val="-3.581258011353231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Sheet1!$C$2</c:f>
              <c:numCache>
                <c:formatCode>h:mm:ss</c:formatCode>
                <c:ptCount val="1"/>
                <c:pt idx="0">
                  <c:v>0.3026388888888889</c:v>
                </c:pt>
              </c:numCache>
            </c:numRef>
          </c:val>
        </c:ser>
        <c:ser>
          <c:idx val="2"/>
          <c:order val="2"/>
          <c:tx>
            <c:strRef>
              <c:f>Sheet1!$D$1</c:f>
              <c:strCache>
                <c:ptCount val="1"/>
                <c:pt idx="0">
                  <c:v>OC3 155.5 Mbps</c:v>
                </c:pt>
              </c:strCache>
            </c:strRef>
          </c:tx>
          <c:invertIfNegative val="0"/>
          <c:dLbls>
            <c:dLbl>
              <c:idx val="0"/>
              <c:layout>
                <c:manualLayout>
                  <c:x val="4.9242354454996744E-2"/>
                  <c:y val="-0.1261353232008789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Sheet1!$D$2</c:f>
              <c:numCache>
                <c:formatCode>h:mm:ss</c:formatCode>
                <c:ptCount val="1"/>
                <c:pt idx="0">
                  <c:v>2.9976851851851848E-3</c:v>
                </c:pt>
              </c:numCache>
            </c:numRef>
          </c:val>
        </c:ser>
        <c:ser>
          <c:idx val="3"/>
          <c:order val="3"/>
          <c:tx>
            <c:strRef>
              <c:f>Sheet1!$E$1</c:f>
              <c:strCache>
                <c:ptCount val="1"/>
                <c:pt idx="0">
                  <c:v>Gig E 1000 Mbps</c:v>
                </c:pt>
              </c:strCache>
            </c:strRef>
          </c:tx>
          <c:invertIfNegative val="0"/>
          <c:dLbls>
            <c:dLbl>
              <c:idx val="0"/>
              <c:layout>
                <c:manualLayout>
                  <c:x val="4.6425255338904362E-2"/>
                  <c:y val="-4.069790331441128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Download Time</c:v>
                </c:pt>
              </c:strCache>
            </c:strRef>
          </c:cat>
          <c:val>
            <c:numRef>
              <c:f>Sheet1!$E$2</c:f>
              <c:numCache>
                <c:formatCode>h:mm:ss</c:formatCode>
                <c:ptCount val="1"/>
                <c:pt idx="0">
                  <c:v>4.6296296296296293E-4</c:v>
                </c:pt>
              </c:numCache>
            </c:numRef>
          </c:val>
        </c:ser>
        <c:dLbls>
          <c:showLegendKey val="0"/>
          <c:showVal val="0"/>
          <c:showCatName val="0"/>
          <c:showSerName val="0"/>
          <c:showPercent val="0"/>
          <c:showBubbleSize val="0"/>
        </c:dLbls>
        <c:gapWidth val="150"/>
        <c:shape val="cylinder"/>
        <c:axId val="166666240"/>
        <c:axId val="166667776"/>
        <c:axId val="0"/>
      </c:bar3DChart>
      <c:catAx>
        <c:axId val="166666240"/>
        <c:scaling>
          <c:orientation val="minMax"/>
        </c:scaling>
        <c:delete val="0"/>
        <c:axPos val="b"/>
        <c:majorTickMark val="out"/>
        <c:minorTickMark val="none"/>
        <c:tickLblPos val="nextTo"/>
        <c:crossAx val="166667776"/>
        <c:crosses val="autoZero"/>
        <c:auto val="1"/>
        <c:lblAlgn val="ctr"/>
        <c:lblOffset val="100"/>
        <c:noMultiLvlLbl val="0"/>
      </c:catAx>
      <c:valAx>
        <c:axId val="166667776"/>
        <c:scaling>
          <c:orientation val="minMax"/>
        </c:scaling>
        <c:delete val="0"/>
        <c:axPos val="l"/>
        <c:majorGridlines/>
        <c:numFmt formatCode="h:mm:ss" sourceLinked="1"/>
        <c:majorTickMark val="out"/>
        <c:minorTickMark val="none"/>
        <c:tickLblPos val="nextTo"/>
        <c:crossAx val="166666240"/>
        <c:crosses val="autoZero"/>
        <c:crossBetween val="between"/>
      </c:valAx>
    </c:plotArea>
    <c:legend>
      <c:legendPos val="r"/>
      <c:layout>
        <c:manualLayout>
          <c:xMode val="edge"/>
          <c:yMode val="edge"/>
          <c:x val="0.70755773912662034"/>
          <c:y val="0.40105681193920528"/>
          <c:w val="0.28773495931392978"/>
          <c:h val="0.310359824208020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cdr:x>
      <cdr:y>0.05233</cdr:y>
    </cdr:from>
    <cdr:to>
      <cdr:x>0.24432</cdr:x>
      <cdr:y>0.14108</cdr:y>
    </cdr:to>
    <cdr:sp macro="" textlink="">
      <cdr:nvSpPr>
        <cdr:cNvPr id="2" name="TextBox 1"/>
        <cdr:cNvSpPr txBox="1"/>
      </cdr:nvSpPr>
      <cdr:spPr>
        <a:xfrm xmlns:a="http://schemas.openxmlformats.org/drawingml/2006/main">
          <a:off x="-990600" y="228600"/>
          <a:ext cx="1670880" cy="387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u="sng" dirty="0" smtClean="0"/>
            <a:t>Hours:Min:Sec</a:t>
          </a:r>
          <a:endParaRPr lang="en-US" sz="1400" b="1" u="sng" dirty="0"/>
        </a:p>
      </cdr:txBody>
    </cdr:sp>
  </cdr:relSizeAnchor>
  <cdr:relSizeAnchor xmlns:cdr="http://schemas.openxmlformats.org/drawingml/2006/chartDrawing">
    <cdr:from>
      <cdr:x>0.60167</cdr:x>
      <cdr:y>0.60526</cdr:y>
    </cdr:from>
    <cdr:to>
      <cdr:x>0.71309</cdr:x>
      <cdr:y>0.65759</cdr:y>
    </cdr:to>
    <cdr:cxnSp macro="">
      <cdr:nvCxnSpPr>
        <cdr:cNvPr id="5" name="Straight Arrow Connector 4"/>
        <cdr:cNvCxnSpPr/>
      </cdr:nvCxnSpPr>
      <cdr:spPr>
        <a:xfrm xmlns:a="http://schemas.openxmlformats.org/drawingml/2006/main" flipH="1">
          <a:off x="4114800" y="2644274"/>
          <a:ext cx="762000" cy="2286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0.65738</cdr:x>
      <cdr:y>0.69247</cdr:y>
    </cdr:from>
    <cdr:to>
      <cdr:x>0.71309</cdr:x>
      <cdr:y>0.7448</cdr:y>
    </cdr:to>
    <cdr:cxnSp macro="">
      <cdr:nvCxnSpPr>
        <cdr:cNvPr id="9" name="Straight Arrow Connector 8"/>
        <cdr:cNvCxnSpPr/>
      </cdr:nvCxnSpPr>
      <cdr:spPr>
        <a:xfrm xmlns:a="http://schemas.openxmlformats.org/drawingml/2006/main" flipH="1">
          <a:off x="4495800" y="3025274"/>
          <a:ext cx="381000" cy="2286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58F9627-D9CC-4362-8C42-C6A9AF046ADD}" type="datetimeFigureOut">
              <a:rPr lang="en-US" smtClean="0"/>
              <a:t>11/18/2011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9C89279-6A82-4066-8707-B996C7FF7416}" type="slidenum">
              <a:rPr lang="en-US" smtClean="0"/>
              <a:t>‹#›</a:t>
            </a:fld>
            <a:endParaRPr lang="en-US" dirty="0"/>
          </a:p>
        </p:txBody>
      </p:sp>
    </p:spTree>
    <p:extLst>
      <p:ext uri="{BB962C8B-B14F-4D97-AF65-F5344CB8AC3E}">
        <p14:creationId xmlns:p14="http://schemas.microsoft.com/office/powerpoint/2010/main" val="231430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A2F7759-A19B-439A-BFB8-48870F8FC393}" type="datetimeFigureOut">
              <a:rPr lang="en-US" smtClean="0"/>
              <a:t>11/18/2011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5844DF2-D89A-49B8-BE01-D95157468100}" type="slidenum">
              <a:rPr lang="en-US" smtClean="0"/>
              <a:t>‹#›</a:t>
            </a:fld>
            <a:endParaRPr lang="en-US" dirty="0"/>
          </a:p>
        </p:txBody>
      </p:sp>
    </p:spTree>
    <p:extLst>
      <p:ext uri="{BB962C8B-B14F-4D97-AF65-F5344CB8AC3E}">
        <p14:creationId xmlns:p14="http://schemas.microsoft.com/office/powerpoint/2010/main" val="69185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isegeek.com/what-is-electronic-voting.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a:t>
            </a:fld>
            <a:endParaRPr lang="en-US" dirty="0"/>
          </a:p>
        </p:txBody>
      </p:sp>
    </p:spTree>
    <p:extLst>
      <p:ext uri="{BB962C8B-B14F-4D97-AF65-F5344CB8AC3E}">
        <p14:creationId xmlns:p14="http://schemas.microsoft.com/office/powerpoint/2010/main" val="282502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64B7CF4-2746-4737-9F0B-C82F70D08CD6}" type="slidenum">
              <a:rPr lang="en-US" sz="1200">
                <a:latin typeface="Arial" charset="0"/>
              </a:rPr>
              <a:pPr/>
              <a:t>18</a:t>
            </a:fld>
            <a:endParaRPr lang="en-US" sz="1200" dirty="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785" indent="-173785">
              <a:buFontTx/>
              <a:buChar char="•"/>
            </a:pPr>
            <a:r>
              <a:rPr lang="en-US" dirty="0" smtClean="0"/>
              <a:t>But unless a private communications provider can gain the lion‘s share of that economic benefit, its incentive will be to under-invest in broadband infrastructure. </a:t>
            </a:r>
          </a:p>
          <a:p>
            <a:pPr marL="173785" indent="-173785">
              <a:buFontTx/>
              <a:buChar char="•"/>
            </a:pPr>
            <a:r>
              <a:rPr lang="en-US" dirty="0" smtClean="0"/>
              <a:t>study by Robert E. Litan estimated the economic benefits from the use of broadband technologies for Americans who are over 65, or who have disabilities. In the study, Dr. Litan estimated that the net present value of total benefits for this sub-group will be $927 billion in 2005 dollars over the next 25 years. These benefits include ―lower medical costs; delay of institutionalized living; and additional output </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p>
        </p:txBody>
      </p:sp>
      <p:sp>
        <p:nvSpPr>
          <p:cNvPr id="25604" name="Slide Number Placeholder 3"/>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ED529CAB-7FCC-4B1D-86FD-9C7A4FC3EFE0}" type="slidenum">
              <a:rPr lang="en-US" sz="1200"/>
              <a:pPr/>
              <a:t>19</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p>
        </p:txBody>
      </p:sp>
      <p:sp>
        <p:nvSpPr>
          <p:cNvPr id="26628" name="Slide Number Placeholder 3"/>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CAFFC81-9F4C-4103-A242-23848C978FC5}" type="slidenum">
              <a:rPr lang="en-US" sz="1200"/>
              <a:pPr/>
              <a:t>20</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C853EB02-AD76-4F83-8437-7ACC9696154E}" type="slidenum">
              <a:rPr lang="en-US" sz="1200">
                <a:latin typeface="Arial" charset="0"/>
              </a:rPr>
              <a:pPr/>
              <a:t>21</a:t>
            </a:fld>
            <a:endParaRPr lang="en-US" sz="1200" dirty="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C853EB02-AD76-4F83-8437-7ACC9696154E}" type="slidenum">
              <a:rPr lang="en-US" sz="1200">
                <a:latin typeface="Arial" charset="0"/>
              </a:rPr>
              <a:pPr/>
              <a:t>22</a:t>
            </a:fld>
            <a:endParaRPr lang="en-US" sz="1200" dirty="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9C81EB5E-195E-45FA-86B1-7A475744C155}" type="slidenum">
              <a:rPr lang="en-US" sz="1200">
                <a:latin typeface="Arial" charset="0"/>
              </a:rPr>
              <a:pPr/>
              <a:t>23</a:t>
            </a:fld>
            <a:endParaRPr lang="en-US" sz="1200" dirty="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9C81EB5E-195E-45FA-86B1-7A475744C155}" type="slidenum">
              <a:rPr lang="en-US" sz="1200">
                <a:latin typeface="Arial" charset="0"/>
              </a:rPr>
              <a:pPr/>
              <a:t>24</a:t>
            </a:fld>
            <a:endParaRPr lang="en-US" sz="1200" dirty="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2DA312A-806E-425D-93B8-9E3441F960E3}" type="slidenum">
              <a:rPr lang="en-US" sz="1200">
                <a:latin typeface="Arial" charset="0"/>
              </a:rPr>
              <a:pPr/>
              <a:t>25</a:t>
            </a:fld>
            <a:endParaRPr lang="en-US" sz="1200"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D2DA312A-806E-425D-93B8-9E3441F960E3}" type="slidenum">
              <a:rPr lang="en-US" sz="1200">
                <a:latin typeface="Arial" charset="0"/>
              </a:rPr>
              <a:pPr/>
              <a:t>26</a:t>
            </a:fld>
            <a:endParaRPr lang="en-US" sz="1200"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case studies regarding expanding broadband access focus on MWNs, or municipal wireless networks. Very little has been written up about expanding access in rural areas. Rural areas pose a lot of challenges to broadband:</a:t>
            </a:r>
          </a:p>
          <a:p>
            <a:pPr marL="641600" lvl="1" indent="-174982">
              <a:buFont typeface="Arial" pitchFamily="34" charset="0"/>
              <a:buChar char="•"/>
            </a:pPr>
            <a:r>
              <a:rPr lang="en-US" baseline="0" dirty="0" smtClean="0"/>
              <a:t>Dispersed population</a:t>
            </a:r>
          </a:p>
          <a:p>
            <a:pPr marL="641600" lvl="1" indent="-174982">
              <a:buFont typeface="Arial" pitchFamily="34" charset="0"/>
              <a:buChar char="•"/>
            </a:pPr>
            <a:r>
              <a:rPr lang="en-US" baseline="0" dirty="0" smtClean="0"/>
              <a:t>Lack of infrastructure</a:t>
            </a:r>
          </a:p>
          <a:p>
            <a:pPr marL="641600" lvl="1" indent="-174982">
              <a:buFont typeface="Arial" pitchFamily="34" charset="0"/>
              <a:buChar char="•"/>
            </a:pPr>
            <a:r>
              <a:rPr lang="en-US" baseline="0" dirty="0" smtClean="0"/>
              <a:t>Socioeconomic factors</a:t>
            </a:r>
          </a:p>
          <a:p>
            <a:endParaRPr lang="en-US" baseline="0" dirty="0" smtClean="0"/>
          </a:p>
          <a:p>
            <a:r>
              <a:rPr lang="en-US" dirty="0" smtClean="0"/>
              <a:t>Yet, broadband</a:t>
            </a:r>
            <a:r>
              <a:rPr lang="en-US" baseline="0" dirty="0" smtClean="0"/>
              <a:t> access can be expanded in rural areas to great success. Take Franklin County, a rural county of 721 acres in South Central Virginia, in the heart of the Blue Ridge Mountains. In many respects, it looks much like New Hampshire demographically. Parts of the county are resource dependent and have disperse populations. Five years ago, only a few percentage of the rural residents outside of the downtown had access to high speed internet, let alone internet at all.</a:t>
            </a:r>
          </a:p>
          <a:p>
            <a:endParaRPr lang="en-US" baseline="0" dirty="0" smtClean="0"/>
          </a:p>
          <a:p>
            <a:r>
              <a:rPr lang="en-US" baseline="0" dirty="0" smtClean="0"/>
              <a:t>The challenge: County was not able to attract new businesses or grow local businesses due to lack of internet connectivity, in spite of the natural beauty of the area.</a:t>
            </a:r>
            <a:endParaRPr lang="en-US" dirty="0"/>
          </a:p>
        </p:txBody>
      </p:sp>
      <p:sp>
        <p:nvSpPr>
          <p:cNvPr id="4" name="Slide Number Placeholder 3"/>
          <p:cNvSpPr>
            <a:spLocks noGrp="1"/>
          </p:cNvSpPr>
          <p:nvPr>
            <p:ph type="sldNum" sz="quarter" idx="10"/>
          </p:nvPr>
        </p:nvSpPr>
        <p:spPr/>
        <p:txBody>
          <a:bodyPr/>
          <a:lstStyle/>
          <a:p>
            <a:fld id="{56EE15FE-721E-475A-9E22-3F9CE6817E84}" type="slidenum">
              <a:rPr lang="en-US" smtClean="0"/>
              <a:t>31</a:t>
            </a:fld>
            <a:endParaRPr lang="en-US" dirty="0"/>
          </a:p>
        </p:txBody>
      </p:sp>
    </p:spTree>
    <p:extLst>
      <p:ext uri="{BB962C8B-B14F-4D97-AF65-F5344CB8AC3E}">
        <p14:creationId xmlns:p14="http://schemas.microsoft.com/office/powerpoint/2010/main" val="188107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B59F283-21B9-48A4-8A2A-2CDAE6D654EA}" type="slidenum">
              <a:rPr lang="en-US" sz="1200">
                <a:latin typeface="Arial" charset="0"/>
              </a:rPr>
              <a:pPr/>
              <a:t>3</a:t>
            </a:fld>
            <a:endParaRPr lang="en-US" sz="1200" dirty="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r>
              <a:rPr lang="en-US" dirty="0" smtClean="0"/>
              <a:t>Partnership</a:t>
            </a:r>
            <a:r>
              <a:rPr lang="en-US" baseline="0" dirty="0" smtClean="0"/>
              <a:t> was necessary due to the risk that private sector would otherwise have borne on its own – county invested in exchange for reduced rate and not revenue.</a:t>
            </a:r>
          </a:p>
          <a:p>
            <a:pPr marL="174982" indent="-174982">
              <a:buFont typeface="Arial" pitchFamily="34" charset="0"/>
              <a:buChar char="•"/>
            </a:pPr>
            <a:r>
              <a:rPr lang="en-US" dirty="0" smtClean="0"/>
              <a:t>They utilized existing infrastructures including</a:t>
            </a:r>
            <a:r>
              <a:rPr lang="en-US" baseline="0" dirty="0" smtClean="0"/>
              <a:t> several existing </a:t>
            </a:r>
            <a:r>
              <a:rPr lang="en-US" dirty="0" smtClean="0"/>
              <a:t>towers</a:t>
            </a:r>
            <a:r>
              <a:rPr lang="en-US" baseline="0" dirty="0" smtClean="0"/>
              <a:t> and water tanks, street and traffic lights, etc.</a:t>
            </a:r>
          </a:p>
          <a:p>
            <a:pPr marL="174982" indent="-174982">
              <a:buFont typeface="Arial" pitchFamily="34" charset="0"/>
              <a:buChar char="•"/>
            </a:pPr>
            <a:r>
              <a:rPr lang="en-US" baseline="0" dirty="0" smtClean="0"/>
              <a:t>Willing landowners were given reduced rates and service and NOT cash payments in exchange for siting new towers. </a:t>
            </a:r>
          </a:p>
          <a:p>
            <a:pPr marL="174982" indent="-174982">
              <a:buFont typeface="Arial"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EE15FE-721E-475A-9E22-3F9CE6817E84}" type="slidenum">
              <a:rPr lang="en-US" smtClean="0"/>
              <a:t>32</a:t>
            </a:fld>
            <a:endParaRPr lang="en-US" dirty="0"/>
          </a:p>
        </p:txBody>
      </p:sp>
    </p:spTree>
    <p:extLst>
      <p:ext uri="{BB962C8B-B14F-4D97-AF65-F5344CB8AC3E}">
        <p14:creationId xmlns:p14="http://schemas.microsoft.com/office/powerpoint/2010/main" val="346205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response times reduced</a:t>
            </a:r>
          </a:p>
          <a:p>
            <a:pPr defTabSz="933237">
              <a:defRPr/>
            </a:pPr>
            <a:r>
              <a:rPr lang="en-US" dirty="0" smtClean="0"/>
              <a:t>Reduced municipal and county costs for </a:t>
            </a:r>
            <a:r>
              <a:rPr lang="en-US" dirty="0">
                <a:solidFill>
                  <a:schemeClr val="tx2"/>
                </a:solidFill>
                <a:latin typeface="Arial" charset="0"/>
              </a:rPr>
              <a:t>telephone, billing, etc.</a:t>
            </a:r>
          </a:p>
        </p:txBody>
      </p:sp>
      <p:sp>
        <p:nvSpPr>
          <p:cNvPr id="4" name="Slide Number Placeholder 3"/>
          <p:cNvSpPr>
            <a:spLocks noGrp="1"/>
          </p:cNvSpPr>
          <p:nvPr>
            <p:ph type="sldNum" sz="quarter" idx="10"/>
          </p:nvPr>
        </p:nvSpPr>
        <p:spPr/>
        <p:txBody>
          <a:bodyPr/>
          <a:lstStyle/>
          <a:p>
            <a:fld id="{56EE15FE-721E-475A-9E22-3F9CE6817E84}" type="slidenum">
              <a:rPr lang="en-US" smtClean="0"/>
              <a:t>33</a:t>
            </a:fld>
            <a:endParaRPr lang="en-US" dirty="0"/>
          </a:p>
        </p:txBody>
      </p:sp>
    </p:spTree>
    <p:extLst>
      <p:ext uri="{BB962C8B-B14F-4D97-AF65-F5344CB8AC3E}">
        <p14:creationId xmlns:p14="http://schemas.microsoft.com/office/powerpoint/2010/main" val="397766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types of e-government services are Government-to-Citizen (G2C), Government-to-Business (G2B), Government-to-Employee (G2E), and Government-to-Government (G2G).</a:t>
            </a:r>
          </a:p>
          <a:p>
            <a:r>
              <a:rPr lang="en-US" dirty="0" smtClean="0"/>
              <a:t>G2C includes information dissemination to the public, basic citizen services such as license renewals, ordering of birth/death/marriage certificates and filing of income taxes, as well as citizen assistance for such basic services as education, health care, hospital information, libraries, and the like.</a:t>
            </a:r>
          </a:p>
          <a:p>
            <a:r>
              <a:rPr lang="en-US" dirty="0" smtClean="0"/>
              <a:t>G2B transactions include various services exchanged between government and the business community, including dissemination of policies, memos, rules and regulations. Business services offered include obtaining current business information, downloading application forms, renewing licenses, registering businesses, obtaining permits, and payment of taxes. The services offered through G2B transactions also assist in business development, specifically the development of small and medium enterprises. Simplifying application procedures that would facilitate the approval process for SME requests would encourage business development.</a:t>
            </a:r>
          </a:p>
          <a:p>
            <a:r>
              <a:rPr lang="en-US" dirty="0" smtClean="0"/>
              <a:t>On a higher level, G2B services include e-procurement, an online government-supplier exchange for the purchase of goods and services by government. Typically, e-procurement Web sites allow qualified and registered users to look for buyers or sellers of goods and services. Depending on the approach, buyers or sellers may specify prices or invite bids. e-Procurement makes the bidding process transparent and enables smaller businesses to bid for big government procurement projects. The system also helps government generate bigger savings, as costs from middlemen are shaved off and purchasing agents’ overhead is reduced.</a:t>
            </a:r>
          </a:p>
          <a:p>
            <a:r>
              <a:rPr lang="en-US" dirty="0" smtClean="0"/>
              <a:t>One area of e-government under much discussion and debate is finding a way to implement </a:t>
            </a:r>
            <a:r>
              <a:rPr lang="en-US" dirty="0" smtClean="0">
                <a:hlinkClick r:id="rId3"/>
              </a:rPr>
              <a:t>electronic voting</a:t>
            </a:r>
            <a:r>
              <a:rPr lang="en-US" dirty="0" smtClean="0"/>
              <a:t> on everything from public measures to the election of representatives. Security concerns and a lack of universal access to technology have slowed the implementation of e-voting, but many advocates hold that it is simply a matter of time before these concerns are sufficiently addressed and e-voting becomes a standard</a:t>
            </a:r>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36</a:t>
            </a:fld>
            <a:endParaRPr lang="en-US" dirty="0"/>
          </a:p>
        </p:txBody>
      </p:sp>
    </p:spTree>
    <p:extLst>
      <p:ext uri="{BB962C8B-B14F-4D97-AF65-F5344CB8AC3E}">
        <p14:creationId xmlns:p14="http://schemas.microsoft.com/office/powerpoint/2010/main" val="1335432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58E74-8AF9-48D0-A244-E866B33738D5}" type="slidenum">
              <a:rPr lang="en-US" smtClean="0"/>
              <a:t>47</a:t>
            </a:fld>
            <a:endParaRPr lang="en-US" dirty="0"/>
          </a:p>
        </p:txBody>
      </p:sp>
    </p:spTree>
    <p:extLst>
      <p:ext uri="{BB962C8B-B14F-4D97-AF65-F5344CB8AC3E}">
        <p14:creationId xmlns:p14="http://schemas.microsoft.com/office/powerpoint/2010/main" val="10052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5B59F283-21B9-48A4-8A2A-2CDAE6D654EA}" type="slidenum">
              <a:rPr lang="en-US" sz="1200">
                <a:latin typeface="Arial" charset="0"/>
              </a:rPr>
              <a:pPr/>
              <a:t>4</a:t>
            </a:fld>
            <a:endParaRPr lang="en-US" sz="1200" dirty="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12</a:t>
            </a:fld>
            <a:endParaRPr lang="en-US" dirty="0"/>
          </a:p>
        </p:txBody>
      </p:sp>
    </p:spTree>
    <p:extLst>
      <p:ext uri="{BB962C8B-B14F-4D97-AF65-F5344CB8AC3E}">
        <p14:creationId xmlns:p14="http://schemas.microsoft.com/office/powerpoint/2010/main" val="180048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13</a:t>
            </a:fld>
            <a:endParaRPr lang="en-US" dirty="0"/>
          </a:p>
        </p:txBody>
      </p:sp>
    </p:spTree>
    <p:extLst>
      <p:ext uri="{BB962C8B-B14F-4D97-AF65-F5344CB8AC3E}">
        <p14:creationId xmlns:p14="http://schemas.microsoft.com/office/powerpoint/2010/main" val="180048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14</a:t>
            </a:fld>
            <a:endParaRPr lang="en-US" dirty="0"/>
          </a:p>
        </p:txBody>
      </p:sp>
    </p:spTree>
    <p:extLst>
      <p:ext uri="{BB962C8B-B14F-4D97-AF65-F5344CB8AC3E}">
        <p14:creationId xmlns:p14="http://schemas.microsoft.com/office/powerpoint/2010/main" val="372665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15</a:t>
            </a:fld>
            <a:endParaRPr lang="en-US" dirty="0"/>
          </a:p>
        </p:txBody>
      </p:sp>
    </p:spTree>
    <p:extLst>
      <p:ext uri="{BB962C8B-B14F-4D97-AF65-F5344CB8AC3E}">
        <p14:creationId xmlns:p14="http://schemas.microsoft.com/office/powerpoint/2010/main" val="132612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collected for variety</a:t>
            </a:r>
            <a:r>
              <a:rPr lang="en-US" baseline="0" dirty="0" smtClean="0"/>
              <a:t> of reasons: to assist in verifying broadband coverage data (speed tests, surveys, satellite dish locations), to inventory other resources (wi-fi locations), to provide references for municipalities (e.g. broadband coverage footprints, cable franchise agreements), etc.</a:t>
            </a:r>
            <a:endParaRPr lang="en-US" dirty="0"/>
          </a:p>
        </p:txBody>
      </p:sp>
      <p:sp>
        <p:nvSpPr>
          <p:cNvPr id="4" name="Slide Number Placeholder 3"/>
          <p:cNvSpPr>
            <a:spLocks noGrp="1"/>
          </p:cNvSpPr>
          <p:nvPr>
            <p:ph type="sldNum" sz="quarter" idx="10"/>
          </p:nvPr>
        </p:nvSpPr>
        <p:spPr/>
        <p:txBody>
          <a:bodyPr/>
          <a:lstStyle/>
          <a:p>
            <a:fld id="{C5844DF2-D89A-49B8-BE01-D95157468100}" type="slidenum">
              <a:rPr lang="en-US" smtClean="0"/>
              <a:t>16</a:t>
            </a:fld>
            <a:endParaRPr lang="en-US" dirty="0"/>
          </a:p>
        </p:txBody>
      </p:sp>
    </p:spTree>
    <p:extLst>
      <p:ext uri="{BB962C8B-B14F-4D97-AF65-F5344CB8AC3E}">
        <p14:creationId xmlns:p14="http://schemas.microsoft.com/office/powerpoint/2010/main" val="132612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39375" indent="-284375">
              <a:defRPr sz="2000">
                <a:solidFill>
                  <a:schemeClr val="tx1"/>
                </a:solidFill>
                <a:latin typeface="Times New Roman" pitchFamily="18" charset="0"/>
              </a:defRPr>
            </a:lvl2pPr>
            <a:lvl3pPr marL="1137499" indent="-227500">
              <a:defRPr sz="2000">
                <a:solidFill>
                  <a:schemeClr val="tx1"/>
                </a:solidFill>
                <a:latin typeface="Times New Roman" pitchFamily="18" charset="0"/>
              </a:defRPr>
            </a:lvl3pPr>
            <a:lvl4pPr marL="1592498" indent="-227500">
              <a:defRPr sz="2000">
                <a:solidFill>
                  <a:schemeClr val="tx1"/>
                </a:solidFill>
                <a:latin typeface="Times New Roman" pitchFamily="18" charset="0"/>
              </a:defRPr>
            </a:lvl4pPr>
            <a:lvl5pPr marL="2047498" indent="-227500">
              <a:defRPr sz="2000">
                <a:solidFill>
                  <a:schemeClr val="tx1"/>
                </a:solidFill>
                <a:latin typeface="Times New Roman" pitchFamily="18" charset="0"/>
              </a:defRPr>
            </a:lvl5pPr>
            <a:lvl6pPr marL="2502497" indent="-227500" eaLnBrk="0" fontAlgn="base" hangingPunct="0">
              <a:spcBef>
                <a:spcPct val="0"/>
              </a:spcBef>
              <a:spcAft>
                <a:spcPct val="0"/>
              </a:spcAft>
              <a:defRPr sz="2000">
                <a:solidFill>
                  <a:schemeClr val="tx1"/>
                </a:solidFill>
                <a:latin typeface="Times New Roman" pitchFamily="18" charset="0"/>
              </a:defRPr>
            </a:lvl6pPr>
            <a:lvl7pPr marL="2957497" indent="-227500" eaLnBrk="0" fontAlgn="base" hangingPunct="0">
              <a:spcBef>
                <a:spcPct val="0"/>
              </a:spcBef>
              <a:spcAft>
                <a:spcPct val="0"/>
              </a:spcAft>
              <a:defRPr sz="2000">
                <a:solidFill>
                  <a:schemeClr val="tx1"/>
                </a:solidFill>
                <a:latin typeface="Times New Roman" pitchFamily="18" charset="0"/>
              </a:defRPr>
            </a:lvl7pPr>
            <a:lvl8pPr marL="3412497" indent="-227500" eaLnBrk="0" fontAlgn="base" hangingPunct="0">
              <a:spcBef>
                <a:spcPct val="0"/>
              </a:spcBef>
              <a:spcAft>
                <a:spcPct val="0"/>
              </a:spcAft>
              <a:defRPr sz="2000">
                <a:solidFill>
                  <a:schemeClr val="tx1"/>
                </a:solidFill>
                <a:latin typeface="Times New Roman" pitchFamily="18" charset="0"/>
              </a:defRPr>
            </a:lvl8pPr>
            <a:lvl9pPr marL="3867496" indent="-227500" eaLnBrk="0" fontAlgn="base" hangingPunct="0">
              <a:spcBef>
                <a:spcPct val="0"/>
              </a:spcBef>
              <a:spcAft>
                <a:spcPct val="0"/>
              </a:spcAft>
              <a:defRPr sz="2000">
                <a:solidFill>
                  <a:schemeClr val="tx1"/>
                </a:solidFill>
                <a:latin typeface="Times New Roman" pitchFamily="18" charset="0"/>
              </a:defRPr>
            </a:lvl9pPr>
          </a:lstStyle>
          <a:p>
            <a:fld id="{32074931-CBC4-400C-9281-AEACF27BAA17}" type="slidenum">
              <a:rPr lang="en-US" sz="1200">
                <a:latin typeface="Arial" charset="0"/>
              </a:rPr>
              <a:pPr/>
              <a:t>17</a:t>
            </a:fld>
            <a:endParaRPr lang="en-US" sz="12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World Bank </a:t>
            </a:r>
            <a:r>
              <a:rPr lang="en-US" dirty="0" smtClean="0">
                <a:latin typeface="Arial" charset="0"/>
              </a:rPr>
              <a:t>Definition</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BI Layout">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1430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47800" y="1918220"/>
            <a:ext cx="7010400" cy="882119"/>
          </a:xfrm>
        </p:spPr>
        <p:txBody>
          <a:bodyPr>
            <a:normAutofit/>
          </a:bodyPr>
          <a:lstStyle>
            <a:lvl1pPr marL="342900" indent="-342900" algn="l">
              <a:buFont typeface="Arial" pitchFamily="34" charset="0"/>
              <a:buChar char="•"/>
              <a:defRPr sz="2600" b="1"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609601"/>
            <a:ext cx="7772400" cy="685800"/>
          </a:xfrm>
          <a:effectLst/>
        </p:spPr>
        <p:txBody>
          <a:bodyPr>
            <a:noAutofit/>
          </a:bodyPr>
          <a:lstStyle>
            <a:lvl1pPr marL="182880" indent="0" algn="ctr">
              <a:buNone/>
              <a:defRPr sz="3600" u="sng" baseline="0">
                <a:solidFill>
                  <a:schemeClr val="bg2">
                    <a:lumMod val="25000"/>
                  </a:schemeClr>
                </a:solidFill>
                <a:effectLst/>
                <a:uFill>
                  <a:solidFill>
                    <a:schemeClr val="bg2">
                      <a:lumMod val="25000"/>
                    </a:schemeClr>
                  </a:solidFill>
                </a:uFill>
              </a:defRPr>
            </a:lvl1pPr>
          </a:lstStyle>
          <a:p>
            <a:r>
              <a:rPr lang="en-US" dirty="0" smtClean="0"/>
              <a:t>Click to edit Master title style</a:t>
            </a:r>
            <a:endParaRPr lang="en-US" dirty="0"/>
          </a:p>
        </p:txBody>
      </p:sp>
      <p:pic>
        <p:nvPicPr>
          <p:cNvPr id="15" name="Picture 14"/>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tretch>
            <a:fillRect/>
          </a:stretch>
        </p:blipFill>
        <p:spPr>
          <a:xfrm>
            <a:off x="5972474" y="2666999"/>
            <a:ext cx="3184496" cy="4179651"/>
          </a:xfrm>
          <a:prstGeom prst="rect">
            <a:avLst/>
          </a:prstGeom>
        </p:spPr>
      </p:pic>
      <p:pic>
        <p:nvPicPr>
          <p:cNvPr id="16" name="Picture 15"/>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29000"/>
                    </a14:imgEffect>
                    <a14:imgEffect>
                      <a14:brightnessContrast bright="-42000" contrast="-12000"/>
                    </a14:imgEffect>
                  </a14:imgLayer>
                </a14:imgProps>
              </a:ext>
              <a:ext uri="{28A0092B-C50C-407E-A947-70E740481C1C}">
                <a14:useLocalDpi xmlns:a14="http://schemas.microsoft.com/office/drawing/2010/main"/>
              </a:ext>
            </a:extLst>
          </a:blip>
          <a:stretch>
            <a:fillRect/>
          </a:stretch>
        </p:blipFill>
        <p:spPr>
          <a:xfrm>
            <a:off x="7315202" y="6096000"/>
            <a:ext cx="1828798" cy="570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1E404C-CBF5-4D64-9A21-FCC399E7DACD}" type="slidenum">
              <a:rPr lang="en-US"/>
              <a:pPr>
                <a:defRPr/>
              </a:pPr>
              <a:t>‹#›</a:t>
            </a:fld>
            <a:endParaRPr lang="en-US" dirty="0"/>
          </a:p>
        </p:txBody>
      </p:sp>
    </p:spTree>
    <p:extLst>
      <p:ext uri="{BB962C8B-B14F-4D97-AF65-F5344CB8AC3E}">
        <p14:creationId xmlns:p14="http://schemas.microsoft.com/office/powerpoint/2010/main" val="4280175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60893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11/18/2011</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12.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1.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5.xml"/><Relationship Id="rId5" Type="http://schemas.microsoft.com/office/2007/relationships/hdphoto" Target="../media/hdphoto7.wdp"/><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tags" Target="../tags/tag20.xml"/><Relationship Id="rId1" Type="http://schemas.openxmlformats.org/officeDocument/2006/relationships/themeOverride" Target="../theme/themeOverride2.xml"/><Relationship Id="rId6" Type="http://schemas.microsoft.com/office/2007/relationships/hdphoto" Target="../media/hdphoto8.wdp"/><Relationship Id="rId5" Type="http://schemas.openxmlformats.org/officeDocument/2006/relationships/image" Target="../media/image27.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tags" Target="../tags/tag21.xml"/><Relationship Id="rId1" Type="http://schemas.openxmlformats.org/officeDocument/2006/relationships/themeOverride" Target="../theme/themeOverride3.xml"/><Relationship Id="rId6" Type="http://schemas.microsoft.com/office/2007/relationships/hdphoto" Target="../media/hdphoto9.wdp"/><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hemeOverride" Target="../theme/themeOverride4.xml"/><Relationship Id="rId5" Type="http://schemas.openxmlformats.org/officeDocument/2006/relationships/image" Target="../media/image29.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hemeOverride" Target="../theme/themeOverride5.xml"/><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2.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2.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1.emf"/><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3.xml"/><Relationship Id="rId4"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2.emf"/><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3.xml"/><Relationship Id="rId4"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3.emf"/><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3.xml"/><Relationship Id="rId4"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4.emf"/><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3.xml"/><Relationship Id="rId4"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5.emf"/><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6.emf"/><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3.xml"/><Relationship Id="rId4"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7.emf"/><Relationship Id="rId2" Type="http://schemas.openxmlformats.org/officeDocument/2006/relationships/tags" Target="../tags/tag5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13.xml"/><Relationship Id="rId4" Type="http://schemas.openxmlformats.org/officeDocument/2006/relationships/tags" Target="../tags/tag56.xml"/></Relationships>
</file>

<file path=ppt/slides/_rels/slide4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8.emf"/><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13.xml"/><Relationship Id="rId4" Type="http://schemas.openxmlformats.org/officeDocument/2006/relationships/tags" Target="../tags/tag59.xml"/></Relationships>
</file>

<file path=ppt/slides/_rels/slide4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tags" Target="../tags/tag61.xml"/><Relationship Id="rId7" Type="http://schemas.openxmlformats.org/officeDocument/2006/relationships/oleObject" Target="../embeddings/oleObject9.bin"/><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62.xml"/></Relationships>
</file>

<file path=ppt/slides/_rels/slide48.xml.rels><?xml version="1.0" encoding="UTF-8" standalone="yes"?>
<Relationships xmlns="http://schemas.openxmlformats.org/package/2006/relationships"><Relationship Id="rId3" Type="http://schemas.openxmlformats.org/officeDocument/2006/relationships/hyperlink" Target="mailto:Charlie.French@unh.edu" TargetMode="Externa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hyperlink" Target="mailto:David.Foote@unh.edu" TargetMode="External"/><Relationship Id="rId5" Type="http://schemas.openxmlformats.org/officeDocument/2006/relationships/hyperlink" Target="mailto:Scott.Valcourt@unh.edu" TargetMode="External"/><Relationship Id="rId4" Type="http://schemas.openxmlformats.org/officeDocument/2006/relationships/hyperlink" Target="mailto:Fay.Rubin@unh.edu"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tretch>
            <a:fillRect/>
          </a:stretch>
        </p:blipFill>
        <p:spPr>
          <a:xfrm>
            <a:off x="5972474" y="2666999"/>
            <a:ext cx="3184496" cy="4179651"/>
          </a:xfrm>
          <a:prstGeom prst="rect">
            <a:avLst/>
          </a:prstGeom>
        </p:spPr>
      </p:pic>
      <p:sp>
        <p:nvSpPr>
          <p:cNvPr id="2" name="Subtitle 1"/>
          <p:cNvSpPr>
            <a:spLocks noGrp="1"/>
          </p:cNvSpPr>
          <p:nvPr>
            <p:ph type="subTitle" idx="1"/>
          </p:nvPr>
        </p:nvSpPr>
        <p:spPr>
          <a:xfrm>
            <a:off x="1787704" y="4495800"/>
            <a:ext cx="5637010" cy="1424455"/>
          </a:xfrm>
        </p:spPr>
        <p:txBody>
          <a:bodyPr>
            <a:noAutofit/>
          </a:bodyPr>
          <a:lstStyle/>
          <a:p>
            <a:pPr marL="0" indent="0" algn="ctr">
              <a:spcBef>
                <a:spcPts val="100"/>
              </a:spcBef>
              <a:spcAft>
                <a:spcPts val="100"/>
              </a:spcAft>
              <a:buNone/>
            </a:pPr>
            <a:r>
              <a:rPr lang="en-US" sz="2000" b="1" dirty="0" smtClean="0">
                <a:solidFill>
                  <a:schemeClr val="bg2">
                    <a:lumMod val="25000"/>
                  </a:schemeClr>
                </a:solidFill>
                <a:latin typeface="Trebuchet MS" pitchFamily="34" charset="0"/>
              </a:rPr>
              <a:t>NH Local Government Center</a:t>
            </a:r>
          </a:p>
          <a:p>
            <a:pPr marL="0" indent="0" algn="ctr">
              <a:spcBef>
                <a:spcPts val="100"/>
              </a:spcBef>
              <a:spcAft>
                <a:spcPts val="100"/>
              </a:spcAft>
              <a:buNone/>
            </a:pPr>
            <a:r>
              <a:rPr lang="en-US" sz="2000" b="1" dirty="0" smtClean="0">
                <a:solidFill>
                  <a:schemeClr val="bg2">
                    <a:lumMod val="25000"/>
                  </a:schemeClr>
                </a:solidFill>
                <a:latin typeface="Trebuchet MS" pitchFamily="34" charset="0"/>
              </a:rPr>
              <a:t> Annual Conference</a:t>
            </a:r>
          </a:p>
          <a:p>
            <a:pPr marL="0" indent="0" algn="ctr">
              <a:spcBef>
                <a:spcPts val="100"/>
              </a:spcBef>
              <a:spcAft>
                <a:spcPts val="100"/>
              </a:spcAft>
              <a:buNone/>
            </a:pPr>
            <a:r>
              <a:rPr lang="en-US" sz="2000" b="1" dirty="0" smtClean="0">
                <a:solidFill>
                  <a:schemeClr val="bg2">
                    <a:lumMod val="25000"/>
                  </a:schemeClr>
                </a:solidFill>
                <a:latin typeface="Trebuchet MS" pitchFamily="34" charset="0"/>
              </a:rPr>
              <a:t>November 17, 2011</a:t>
            </a:r>
            <a:endParaRPr lang="en-US" sz="2000" b="1" dirty="0">
              <a:solidFill>
                <a:schemeClr val="bg2">
                  <a:lumMod val="25000"/>
                </a:schemeClr>
              </a:solidFill>
              <a:latin typeface="Trebuchet MS" pitchFamily="34" charset="0"/>
            </a:endParaRPr>
          </a:p>
        </p:txBody>
      </p:sp>
      <p:sp>
        <p:nvSpPr>
          <p:cNvPr id="3" name="Title 2"/>
          <p:cNvSpPr>
            <a:spLocks noGrp="1"/>
          </p:cNvSpPr>
          <p:nvPr>
            <p:ph type="ctrTitle"/>
          </p:nvPr>
        </p:nvSpPr>
        <p:spPr>
          <a:xfrm>
            <a:off x="381000" y="1770415"/>
            <a:ext cx="8382000" cy="1793167"/>
          </a:xfrm>
        </p:spPr>
        <p:txBody>
          <a:bodyPr/>
          <a:lstStyle/>
          <a:p>
            <a:pPr marL="182880" indent="0" algn="ctr">
              <a:buNone/>
            </a:pPr>
            <a:r>
              <a:rPr lang="en-US" sz="4400" u="none" dirty="0" smtClean="0">
                <a:solidFill>
                  <a:schemeClr val="bg2">
                    <a:lumMod val="25000"/>
                  </a:schemeClr>
                </a:solidFill>
                <a:effectLst/>
                <a:latin typeface="Trebuchet MS" pitchFamily="34" charset="0"/>
              </a:rPr>
              <a:t>Leveraging Broadband to Promote Economic Development </a:t>
            </a:r>
            <a:endParaRPr lang="en-US" sz="4400" u="none" dirty="0">
              <a:solidFill>
                <a:schemeClr val="bg2">
                  <a:lumMod val="25000"/>
                </a:schemeClr>
              </a:solidFill>
              <a:effectLst/>
              <a:latin typeface="Trebuchet MS" pitchFamily="34" charset="0"/>
            </a:endParaRP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 y="142240"/>
            <a:ext cx="3657600" cy="1141955"/>
          </a:xfrm>
          <a:prstGeom prst="rect">
            <a:avLst/>
          </a:prstGeom>
        </p:spPr>
      </p:pic>
      <p:cxnSp>
        <p:nvCxnSpPr>
          <p:cNvPr id="8" name="Straight Connector 7"/>
          <p:cNvCxnSpPr/>
          <p:nvPr/>
        </p:nvCxnSpPr>
        <p:spPr>
          <a:xfrm>
            <a:off x="2244009" y="4191000"/>
            <a:ext cx="47244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975" y="5715000"/>
            <a:ext cx="978408" cy="978408"/>
          </a:xfrm>
          <a:prstGeom prst="rect">
            <a:avLst/>
          </a:prstGeom>
        </p:spPr>
      </p:pic>
      <p:grpSp>
        <p:nvGrpSpPr>
          <p:cNvPr id="19" name="Group 18"/>
          <p:cNvGrpSpPr/>
          <p:nvPr/>
        </p:nvGrpSpPr>
        <p:grpSpPr>
          <a:xfrm>
            <a:off x="6172200" y="0"/>
            <a:ext cx="2895598" cy="922665"/>
            <a:chOff x="6096114" y="5638800"/>
            <a:chExt cx="3047884" cy="1075065"/>
          </a:xfrm>
        </p:grpSpPr>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114" y="5638800"/>
              <a:ext cx="1218971" cy="1075065"/>
            </a:xfrm>
            <a:prstGeom prst="rect">
              <a:avLst/>
            </a:prstGeom>
          </p:spPr>
        </p:pic>
        <p:sp>
          <p:nvSpPr>
            <p:cNvPr id="18" name="TextBox 17"/>
            <p:cNvSpPr txBox="1"/>
            <p:nvPr/>
          </p:nvSpPr>
          <p:spPr>
            <a:xfrm>
              <a:off x="6934197" y="5993945"/>
              <a:ext cx="2209801" cy="600677"/>
            </a:xfrm>
            <a:prstGeom prst="rect">
              <a:avLst/>
            </a:prstGeom>
            <a:noFill/>
          </p:spPr>
          <p:txBody>
            <a:bodyPr wrap="square" rtlCol="0">
              <a:spAutoFit/>
            </a:bodyPr>
            <a:lstStyle/>
            <a:p>
              <a:pPr>
                <a:lnSpc>
                  <a:spcPts val="1600"/>
                </a:lnSpc>
              </a:pPr>
              <a:r>
                <a:rPr lang="en-US" dirty="0" smtClean="0">
                  <a:solidFill>
                    <a:schemeClr val="bg2">
                      <a:lumMod val="25000"/>
                    </a:schemeClr>
                  </a:solidFill>
                  <a:latin typeface="Garamond" pitchFamily="18" charset="0"/>
                </a:rPr>
                <a:t>University</a:t>
              </a:r>
            </a:p>
            <a:p>
              <a:pPr>
                <a:lnSpc>
                  <a:spcPts val="1700"/>
                </a:lnSpc>
              </a:pPr>
              <a:r>
                <a:rPr lang="en-US" sz="1600" i="1" dirty="0">
                  <a:solidFill>
                    <a:schemeClr val="bg2">
                      <a:lumMod val="25000"/>
                    </a:schemeClr>
                  </a:solidFill>
                  <a:latin typeface="Garamond" pitchFamily="18" charset="0"/>
                </a:rPr>
                <a:t>o</a:t>
              </a:r>
              <a:r>
                <a:rPr lang="en-US" sz="1600" i="1" dirty="0" smtClean="0">
                  <a:solidFill>
                    <a:schemeClr val="bg2">
                      <a:lumMod val="25000"/>
                    </a:schemeClr>
                  </a:solidFill>
                  <a:latin typeface="Garamond" pitchFamily="18" charset="0"/>
                </a:rPr>
                <a:t>f</a:t>
              </a:r>
              <a:r>
                <a:rPr lang="en-US" dirty="0" smtClean="0">
                  <a:solidFill>
                    <a:schemeClr val="bg2">
                      <a:lumMod val="25000"/>
                    </a:schemeClr>
                  </a:solidFill>
                  <a:latin typeface="Garamond" pitchFamily="18" charset="0"/>
                </a:rPr>
                <a:t> New Hampshire</a:t>
              </a:r>
              <a:endParaRPr lang="en-US" dirty="0">
                <a:solidFill>
                  <a:schemeClr val="bg2">
                    <a:lumMod val="25000"/>
                  </a:schemeClr>
                </a:solidFill>
                <a:latin typeface="Garamond" pitchFamily="18" charset="0"/>
              </a:endParaRPr>
            </a:p>
          </p:txBody>
        </p:sp>
      </p:grpSp>
      <p:sp>
        <p:nvSpPr>
          <p:cNvPr id="4" name="TextBox 3"/>
          <p:cNvSpPr txBox="1"/>
          <p:nvPr/>
        </p:nvSpPr>
        <p:spPr>
          <a:xfrm>
            <a:off x="1447801" y="6096000"/>
            <a:ext cx="7391400" cy="461665"/>
          </a:xfrm>
          <a:prstGeom prst="rect">
            <a:avLst/>
          </a:prstGeom>
          <a:noFill/>
        </p:spPr>
        <p:txBody>
          <a:bodyPr wrap="square" rtlCol="0">
            <a:spAutoFit/>
          </a:bodyPr>
          <a:lstStyle/>
          <a:p>
            <a:r>
              <a:rPr lang="en-US" sz="1200" dirty="0"/>
              <a:t>This presentation is partially funded under </a:t>
            </a:r>
            <a:r>
              <a:rPr lang="en-US" sz="1200" dirty="0" smtClean="0"/>
              <a:t>grants </a:t>
            </a:r>
            <a:r>
              <a:rPr lang="en-US" sz="1200" dirty="0"/>
              <a:t>from the US Dept. of Commerce </a:t>
            </a:r>
            <a:r>
              <a:rPr lang="en-US" sz="1200" dirty="0" smtClean="0"/>
              <a:t># NT10BIX5570082 and # 33-50-M09048 to </a:t>
            </a:r>
            <a:r>
              <a:rPr lang="en-US" sz="1200" dirty="0"/>
              <a:t>the University of New Hampshire.</a:t>
            </a:r>
          </a:p>
        </p:txBody>
      </p:sp>
    </p:spTree>
    <p:custDataLst>
      <p:tags r:id="rId1"/>
    </p:custDataLst>
    <p:extLst>
      <p:ext uri="{BB962C8B-B14F-4D97-AF65-F5344CB8AC3E}">
        <p14:creationId xmlns:p14="http://schemas.microsoft.com/office/powerpoint/2010/main" val="643356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a:ext>
            </a:extLst>
          </a:blip>
          <a:stretch>
            <a:fillRect/>
          </a:stretch>
        </p:blipFill>
        <p:spPr>
          <a:xfrm>
            <a:off x="4105675" y="762000"/>
            <a:ext cx="5028800" cy="5028800"/>
          </a:xfrm>
          <a:prstGeom prst="rect">
            <a:avLst/>
          </a:prstGeom>
        </p:spPr>
      </p:pic>
      <p:sp>
        <p:nvSpPr>
          <p:cNvPr id="5" name="Subtitle 4"/>
          <p:cNvSpPr>
            <a:spLocks noGrp="1"/>
          </p:cNvSpPr>
          <p:nvPr>
            <p:ph type="subTitle" idx="1"/>
          </p:nvPr>
        </p:nvSpPr>
        <p:spPr>
          <a:xfrm>
            <a:off x="228600" y="1371600"/>
            <a:ext cx="7010400" cy="882119"/>
          </a:xfrm>
        </p:spPr>
        <p:txBody>
          <a:bodyPr/>
          <a:lstStyle/>
          <a:p>
            <a:r>
              <a:rPr lang="en-US" dirty="0" smtClean="0"/>
              <a:t>Placement </a:t>
            </a:r>
            <a:r>
              <a:rPr lang="en-US" dirty="0"/>
              <a:t>on </a:t>
            </a:r>
            <a:r>
              <a:rPr lang="en-US" dirty="0" smtClean="0"/>
              <a:t>Mt. Kearsarge</a:t>
            </a:r>
            <a:endParaRPr lang="en-US" dirty="0"/>
          </a:p>
        </p:txBody>
      </p:sp>
      <p:sp>
        <p:nvSpPr>
          <p:cNvPr id="4" name="Title 3"/>
          <p:cNvSpPr>
            <a:spLocks noGrp="1"/>
          </p:cNvSpPr>
          <p:nvPr>
            <p:ph type="ctrTitle"/>
          </p:nvPr>
        </p:nvSpPr>
        <p:spPr/>
        <p:txBody>
          <a:bodyPr/>
          <a:lstStyle/>
          <a:p>
            <a:r>
              <a:rPr lang="en-US" dirty="0" smtClean="0"/>
              <a:t>Equipment Installation</a:t>
            </a:r>
            <a:endParaRPr lang="en-US" dirty="0"/>
          </a:p>
        </p:txBody>
      </p:sp>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tretch>
            <a:fillRect/>
          </a:stretch>
        </p:blipFill>
        <p:spPr>
          <a:xfrm>
            <a:off x="3038475" y="4667250"/>
            <a:ext cx="2667000" cy="1924050"/>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a:ext>
            </a:extLst>
          </a:blip>
          <a:stretch>
            <a:fillRect/>
          </a:stretch>
        </p:blipFill>
        <p:spPr>
          <a:xfrm>
            <a:off x="304800" y="2076450"/>
            <a:ext cx="2743200" cy="3657600"/>
          </a:xfrm>
          <a:prstGeom prst="rect">
            <a:avLst/>
          </a:prstGeom>
        </p:spPr>
      </p:pic>
    </p:spTree>
    <p:custDataLst>
      <p:tags r:id="rId1"/>
    </p:custDataLst>
    <p:extLst>
      <p:ext uri="{BB962C8B-B14F-4D97-AF65-F5344CB8AC3E}">
        <p14:creationId xmlns:p14="http://schemas.microsoft.com/office/powerpoint/2010/main" val="958788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4953000" cy="5084884"/>
          </a:xfrm>
        </p:spPr>
        <p:txBody>
          <a:bodyPr>
            <a:normAutofit/>
          </a:bodyPr>
          <a:lstStyle/>
          <a:p>
            <a:pPr marL="114300" indent="-114300">
              <a:spcAft>
                <a:spcPts val="1200"/>
              </a:spcAft>
            </a:pPr>
            <a:r>
              <a:rPr lang="en-US" sz="2800" dirty="0">
                <a:cs typeface="Times New Roman" pitchFamily="18" charset="0"/>
              </a:rPr>
              <a:t> </a:t>
            </a:r>
            <a:r>
              <a:rPr lang="en-US" sz="2400" dirty="0">
                <a:cs typeface="Times New Roman" pitchFamily="18" charset="0"/>
              </a:rPr>
              <a:t>FastRoads </a:t>
            </a:r>
            <a:r>
              <a:rPr lang="en-US" sz="2400" dirty="0" smtClean="0">
                <a:cs typeface="Times New Roman" pitchFamily="18" charset="0"/>
              </a:rPr>
              <a:t>is a wholly-owned subsidiary of the </a:t>
            </a:r>
            <a:r>
              <a:rPr lang="en-US" sz="2400" dirty="0">
                <a:cs typeface="Times New Roman" pitchFamily="18" charset="0"/>
              </a:rPr>
              <a:t>Monadnock Economic Development </a:t>
            </a:r>
            <a:r>
              <a:rPr lang="en-US" sz="2400" dirty="0" smtClean="0">
                <a:cs typeface="Times New Roman" pitchFamily="18" charset="0"/>
              </a:rPr>
              <a:t>Corp </a:t>
            </a:r>
            <a:r>
              <a:rPr lang="en-US" sz="2400" dirty="0">
                <a:cs typeface="Times New Roman" pitchFamily="18" charset="0"/>
              </a:rPr>
              <a:t>(</a:t>
            </a:r>
            <a:r>
              <a:rPr lang="en-US" sz="2400" dirty="0" smtClean="0">
                <a:cs typeface="Times New Roman" pitchFamily="18" charset="0"/>
              </a:rPr>
              <a:t>MEDC)</a:t>
            </a:r>
          </a:p>
          <a:p>
            <a:pPr marL="114300" indent="-114300">
              <a:spcAft>
                <a:spcPts val="1200"/>
              </a:spcAft>
            </a:pPr>
            <a:r>
              <a:rPr lang="en-US" sz="2400" dirty="0" smtClean="0">
                <a:cs typeface="Times New Roman" pitchFamily="18" charset="0"/>
              </a:rPr>
              <a:t>Will manage </a:t>
            </a:r>
            <a:r>
              <a:rPr lang="en-US" sz="2400" dirty="0">
                <a:cs typeface="Times New Roman" pitchFamily="18" charset="0"/>
              </a:rPr>
              <a:t>and </a:t>
            </a:r>
            <a:r>
              <a:rPr lang="en-US" sz="2400" dirty="0" smtClean="0">
                <a:cs typeface="Times New Roman" pitchFamily="18" charset="0"/>
              </a:rPr>
              <a:t>operate fiber to the home (FTTH) services in western NH</a:t>
            </a:r>
            <a:endParaRPr lang="en-US" sz="2400" dirty="0"/>
          </a:p>
          <a:p>
            <a:pPr marL="114300" indent="-114300">
              <a:spcAft>
                <a:spcPts val="1200"/>
              </a:spcAft>
            </a:pPr>
            <a:r>
              <a:rPr lang="en-US" sz="2400" dirty="0" smtClean="0">
                <a:cs typeface="Times New Roman" pitchFamily="18" charset="0"/>
              </a:rPr>
              <a:t>Initial </a:t>
            </a:r>
            <a:r>
              <a:rPr lang="en-US" sz="2400" dirty="0">
                <a:cs typeface="Times New Roman" pitchFamily="18" charset="0"/>
              </a:rPr>
              <a:t>projects </a:t>
            </a:r>
            <a:r>
              <a:rPr lang="en-US" sz="2400" dirty="0" smtClean="0">
                <a:cs typeface="Times New Roman" pitchFamily="18" charset="0"/>
              </a:rPr>
              <a:t>in </a:t>
            </a:r>
            <a:r>
              <a:rPr lang="en-US" sz="2400" dirty="0">
                <a:cs typeface="Times New Roman" pitchFamily="18" charset="0"/>
              </a:rPr>
              <a:t>Enfield and </a:t>
            </a:r>
            <a:r>
              <a:rPr lang="en-US" sz="2400" dirty="0" smtClean="0">
                <a:cs typeface="Times New Roman" pitchFamily="18" charset="0"/>
              </a:rPr>
              <a:t>Rindge</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NH FastRoads</a:t>
            </a:r>
            <a:endParaRPr lang="en-US" dirty="0"/>
          </a:p>
        </p:txBody>
      </p:sp>
      <p:pic>
        <p:nvPicPr>
          <p:cNvPr id="5" name="Picture 1"/>
          <p:cNvPicPr preferRelativeResize="0">
            <a:picLocks noChangeArrowheads="1"/>
          </p:cNvPicPr>
          <p:nvPr/>
        </p:nvPicPr>
        <p:blipFill>
          <a:blip r:embed="rId4" cstate="print">
            <a:extLst>
              <a:ext uri="{BEBA8EAE-BF5A-486C-A8C5-ECC9F3942E4B}">
                <a14:imgProps xmlns:a14="http://schemas.microsoft.com/office/drawing/2010/main">
                  <a14:imgLayer r:embed="rId5">
                    <a14:imgEffect>
                      <a14:brightnessContrast bright="2000" contrast="-44000"/>
                    </a14:imgEffect>
                  </a14:imgLayer>
                </a14:imgProps>
              </a:ext>
            </a:extLst>
          </a:blip>
          <a:srcRect/>
          <a:stretch>
            <a:fillRect/>
          </a:stretch>
        </p:blipFill>
        <p:spPr bwMode="auto">
          <a:xfrm>
            <a:off x="5181600" y="1350046"/>
            <a:ext cx="3962400" cy="5507953"/>
          </a:xfrm>
          <a:prstGeom prst="rect">
            <a:avLst/>
          </a:prstGeom>
          <a:solidFill>
            <a:srgbClr val="FFFFFF"/>
          </a:solidFill>
          <a:ln w="12700">
            <a:solidFill>
              <a:srgbClr val="000000"/>
            </a:solidFill>
            <a:round/>
            <a:headEnd/>
            <a:tailEnd/>
          </a:ln>
        </p:spPr>
      </p:pic>
      <p:sp>
        <p:nvSpPr>
          <p:cNvPr id="7" name="Oval 6"/>
          <p:cNvSpPr/>
          <p:nvPr/>
        </p:nvSpPr>
        <p:spPr>
          <a:xfrm>
            <a:off x="6438900" y="5624754"/>
            <a:ext cx="381000" cy="381000"/>
          </a:xfrm>
          <a:prstGeom prst="ellipse">
            <a:avLst/>
          </a:prstGeom>
          <a:solidFill>
            <a:srgbClr val="FFC000">
              <a:alpha val="5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438900" y="2514600"/>
            <a:ext cx="381000" cy="381000"/>
          </a:xfrm>
          <a:prstGeom prst="ellipse">
            <a:avLst/>
          </a:prstGeom>
          <a:solidFill>
            <a:srgbClr val="FFC000">
              <a:alpha val="5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4775" y="152400"/>
            <a:ext cx="2971800" cy="855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 y="152400"/>
            <a:ext cx="2870403" cy="852150"/>
          </a:xfrm>
          <a:prstGeom prst="rect">
            <a:avLst/>
          </a:prstGeom>
        </p:spPr>
      </p:pic>
    </p:spTree>
    <p:custDataLst>
      <p:tags r:id="rId2"/>
    </p:custDataLst>
    <p:extLst>
      <p:ext uri="{BB962C8B-B14F-4D97-AF65-F5344CB8AC3E}">
        <p14:creationId xmlns:p14="http://schemas.microsoft.com/office/powerpoint/2010/main" val="925752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371600"/>
            <a:ext cx="8382000" cy="3581400"/>
          </a:xfrm>
        </p:spPr>
        <p:txBody>
          <a:bodyPr>
            <a:normAutofit/>
          </a:bodyPr>
          <a:lstStyle/>
          <a:p>
            <a:r>
              <a:rPr lang="en-US" sz="3100" dirty="0" smtClean="0"/>
              <a:t>Mapping:</a:t>
            </a:r>
          </a:p>
          <a:p>
            <a:pPr lvl="1" algn="l">
              <a:buFont typeface="Courier New" pitchFamily="49" charset="0"/>
              <a:buChar char="o"/>
            </a:pPr>
            <a:r>
              <a:rPr lang="en-US" sz="1800" b="1" dirty="0" smtClean="0">
                <a:solidFill>
                  <a:schemeClr val="tx1"/>
                </a:solidFill>
              </a:rPr>
              <a:t>  </a:t>
            </a:r>
            <a:r>
              <a:rPr lang="en-US" sz="2300" b="1" dirty="0" smtClean="0">
                <a:solidFill>
                  <a:schemeClr val="bg2">
                    <a:lumMod val="25000"/>
                  </a:schemeClr>
                </a:solidFill>
              </a:rPr>
              <a:t>Identify areas of NH served by current broadband infrastructure – by type of technology and speed of transmission</a:t>
            </a:r>
          </a:p>
          <a:p>
            <a:pPr lvl="1" algn="l">
              <a:buFont typeface="Courier New" pitchFamily="49" charset="0"/>
              <a:buChar char="o"/>
            </a:pPr>
            <a:r>
              <a:rPr lang="en-US" sz="2300" b="1" dirty="0" smtClean="0">
                <a:solidFill>
                  <a:schemeClr val="bg2">
                    <a:lumMod val="25000"/>
                  </a:schemeClr>
                </a:solidFill>
              </a:rPr>
              <a:t> Use the data to identify areas that are unserved or underserved</a:t>
            </a:r>
          </a:p>
          <a:p>
            <a:pPr lvl="1" algn="l">
              <a:buFont typeface="Courier New" pitchFamily="49" charset="0"/>
              <a:buChar char="o"/>
            </a:pPr>
            <a:r>
              <a:rPr lang="en-US" sz="2300" b="1" dirty="0" smtClean="0">
                <a:solidFill>
                  <a:schemeClr val="bg2">
                    <a:lumMod val="25000"/>
                  </a:schemeClr>
                </a:solidFill>
              </a:rPr>
              <a:t> Map and inventory community anchor institutions in the state</a:t>
            </a:r>
          </a:p>
          <a:p>
            <a:pPr lvl="1" algn="l">
              <a:buFont typeface="Courier New" pitchFamily="49" charset="0"/>
              <a:buChar char="o"/>
            </a:pPr>
            <a:endParaRPr lang="en-US" sz="1800" dirty="0" smtClean="0">
              <a:solidFill>
                <a:schemeClr val="tx1"/>
              </a:solidFill>
            </a:endParaRPr>
          </a:p>
          <a:p>
            <a:pPr lvl="1" algn="l">
              <a:buFont typeface="Courier New" pitchFamily="49" charset="0"/>
              <a:buChar char="o"/>
            </a:pPr>
            <a:endParaRPr lang="en-US" sz="1800" dirty="0" smtClean="0">
              <a:solidFill>
                <a:schemeClr val="tx1"/>
              </a:solidFill>
            </a:endParaRPr>
          </a:p>
        </p:txBody>
      </p:sp>
      <p:sp>
        <p:nvSpPr>
          <p:cNvPr id="3" name="Title 2"/>
          <p:cNvSpPr>
            <a:spLocks noGrp="1"/>
          </p:cNvSpPr>
          <p:nvPr>
            <p:ph type="ctrTitle"/>
          </p:nvPr>
        </p:nvSpPr>
        <p:spPr>
          <a:xfrm>
            <a:off x="685800" y="609601"/>
            <a:ext cx="7543800" cy="685800"/>
          </a:xfrm>
        </p:spPr>
        <p:txBody>
          <a:bodyPr/>
          <a:lstStyle/>
          <a:p>
            <a:pPr marL="182880" indent="0" algn="ctr">
              <a:buNone/>
            </a:pPr>
            <a:r>
              <a:rPr lang="en-US" dirty="0" smtClean="0"/>
              <a:t>NHBMPP Program Objectives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81600"/>
            <a:ext cx="9143999" cy="1752600"/>
          </a:xfrm>
          <a:prstGeom prst="rect">
            <a:avLst/>
          </a:prstGeom>
        </p:spPr>
      </p:pic>
    </p:spTree>
    <p:custDataLst>
      <p:tags r:id="rId1"/>
    </p:custDataLst>
    <p:extLst>
      <p:ext uri="{BB962C8B-B14F-4D97-AF65-F5344CB8AC3E}">
        <p14:creationId xmlns:p14="http://schemas.microsoft.com/office/powerpoint/2010/main" val="3312942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81600"/>
            <a:ext cx="9143999" cy="1752600"/>
          </a:xfrm>
          <a:prstGeom prst="rect">
            <a:avLst/>
          </a:prstGeom>
        </p:spPr>
      </p:pic>
      <p:sp>
        <p:nvSpPr>
          <p:cNvPr id="2" name="Subtitle 1"/>
          <p:cNvSpPr>
            <a:spLocks noGrp="1"/>
          </p:cNvSpPr>
          <p:nvPr>
            <p:ph type="subTitle" idx="1"/>
          </p:nvPr>
        </p:nvSpPr>
        <p:spPr>
          <a:xfrm>
            <a:off x="381000" y="1371600"/>
            <a:ext cx="8382000" cy="5105400"/>
          </a:xfrm>
        </p:spPr>
        <p:txBody>
          <a:bodyPr>
            <a:normAutofit lnSpcReduction="10000"/>
          </a:bodyPr>
          <a:lstStyle/>
          <a:p>
            <a:r>
              <a:rPr lang="en-US" sz="3100" dirty="0" smtClean="0"/>
              <a:t>Planning</a:t>
            </a:r>
            <a:r>
              <a:rPr lang="en-US" sz="3100" dirty="0"/>
              <a:t>:</a:t>
            </a:r>
          </a:p>
          <a:p>
            <a:pPr lvl="1" algn="l">
              <a:buFont typeface="Courier New" pitchFamily="49" charset="0"/>
              <a:buChar char="o"/>
            </a:pPr>
            <a:r>
              <a:rPr lang="en-US" dirty="0">
                <a:solidFill>
                  <a:schemeClr val="tx1"/>
                </a:solidFill>
              </a:rPr>
              <a:t> </a:t>
            </a:r>
            <a:r>
              <a:rPr lang="en-US" sz="2300" b="1" dirty="0">
                <a:solidFill>
                  <a:schemeClr val="tx1"/>
                </a:solidFill>
              </a:rPr>
              <a:t>Undertake suite of activities to understand barriers to broadband adoption, to promote increased broadband deployment, and to encourage increased broadband usage:</a:t>
            </a:r>
          </a:p>
          <a:p>
            <a:pPr lvl="1" algn="l"/>
            <a:endParaRPr lang="en-US" sz="1900" b="1" dirty="0">
              <a:solidFill>
                <a:schemeClr val="tx1"/>
              </a:solidFill>
            </a:endParaRPr>
          </a:p>
          <a:p>
            <a:pPr marL="1200150" lvl="2" indent="-285750" algn="l">
              <a:buFont typeface="Wingdings" pitchFamily="2" charset="2"/>
              <a:buChar char="ü"/>
            </a:pPr>
            <a:r>
              <a:rPr lang="en-US" b="1" dirty="0">
                <a:solidFill>
                  <a:schemeClr val="tx1"/>
                </a:solidFill>
              </a:rPr>
              <a:t> </a:t>
            </a:r>
            <a:r>
              <a:rPr lang="en-US" sz="2100" b="1" dirty="0">
                <a:solidFill>
                  <a:schemeClr val="tx1"/>
                </a:solidFill>
              </a:rPr>
              <a:t>Broadband capacity </a:t>
            </a:r>
            <a:r>
              <a:rPr lang="en-US" sz="2100" b="1" dirty="0" smtClean="0">
                <a:solidFill>
                  <a:schemeClr val="tx1"/>
                </a:solidFill>
              </a:rPr>
              <a:t>building statewide</a:t>
            </a:r>
            <a:endParaRPr lang="en-US" sz="2100" b="1" dirty="0">
              <a:solidFill>
                <a:schemeClr val="tx1"/>
              </a:solidFill>
            </a:endParaRPr>
          </a:p>
          <a:p>
            <a:pPr marL="1200150" lvl="2" indent="-285750" algn="l">
              <a:buFont typeface="Wingdings" pitchFamily="2" charset="2"/>
              <a:buChar char="ü"/>
            </a:pPr>
            <a:r>
              <a:rPr lang="en-US" sz="2100" b="1" dirty="0">
                <a:solidFill>
                  <a:schemeClr val="tx1"/>
                </a:solidFill>
              </a:rPr>
              <a:t> Broadband stakeholder groups leading to regional/statewide strategic plans</a:t>
            </a:r>
          </a:p>
          <a:p>
            <a:pPr marL="1200150" lvl="2" indent="-285750" algn="l">
              <a:buFont typeface="Wingdings" pitchFamily="2" charset="2"/>
              <a:buChar char="ü"/>
            </a:pPr>
            <a:r>
              <a:rPr lang="en-US" sz="2100" b="1" dirty="0">
                <a:solidFill>
                  <a:schemeClr val="tx1"/>
                </a:solidFill>
              </a:rPr>
              <a:t> Business models to guide broadband deployment</a:t>
            </a:r>
          </a:p>
          <a:p>
            <a:pPr marL="1200150" lvl="2" indent="-285750" algn="l">
              <a:buFont typeface="Wingdings" pitchFamily="2" charset="2"/>
              <a:buChar char="ü"/>
            </a:pPr>
            <a:r>
              <a:rPr lang="en-US" sz="2100" b="1" dirty="0">
                <a:solidFill>
                  <a:schemeClr val="tx1"/>
                </a:solidFill>
              </a:rPr>
              <a:t> Web-based training module(s)</a:t>
            </a:r>
          </a:p>
          <a:p>
            <a:pPr marL="1200150" lvl="2" indent="-285750" algn="l">
              <a:buFont typeface="Wingdings" pitchFamily="2" charset="2"/>
              <a:buChar char="ü"/>
            </a:pPr>
            <a:r>
              <a:rPr lang="en-US" sz="2100" b="1" dirty="0">
                <a:solidFill>
                  <a:schemeClr val="tx1"/>
                </a:solidFill>
              </a:rPr>
              <a:t> Sector-based and/or application-based technical assistance</a:t>
            </a:r>
          </a:p>
          <a:p>
            <a:pPr lvl="1" algn="l">
              <a:buFont typeface="Courier New" pitchFamily="49" charset="0"/>
              <a:buChar char="o"/>
            </a:pPr>
            <a:endParaRPr lang="en-US" sz="1800" dirty="0" smtClean="0">
              <a:solidFill>
                <a:schemeClr val="tx1"/>
              </a:solidFill>
            </a:endParaRPr>
          </a:p>
        </p:txBody>
      </p:sp>
      <p:sp>
        <p:nvSpPr>
          <p:cNvPr id="3" name="Title 2"/>
          <p:cNvSpPr>
            <a:spLocks noGrp="1"/>
          </p:cNvSpPr>
          <p:nvPr>
            <p:ph type="ctrTitle"/>
          </p:nvPr>
        </p:nvSpPr>
        <p:spPr>
          <a:xfrm>
            <a:off x="685800" y="609601"/>
            <a:ext cx="7543800" cy="685800"/>
          </a:xfrm>
        </p:spPr>
        <p:txBody>
          <a:bodyPr/>
          <a:lstStyle/>
          <a:p>
            <a:pPr marL="182880" indent="0" algn="ctr">
              <a:buNone/>
            </a:pPr>
            <a:r>
              <a:rPr lang="en-US" dirty="0" smtClean="0"/>
              <a:t>NHBMPP Program Objectives</a:t>
            </a:r>
            <a:endParaRPr lang="en-US" dirty="0"/>
          </a:p>
        </p:txBody>
      </p:sp>
    </p:spTree>
    <p:custDataLst>
      <p:tags r:id="rId1"/>
    </p:custDataLst>
    <p:extLst>
      <p:ext uri="{BB962C8B-B14F-4D97-AF65-F5344CB8AC3E}">
        <p14:creationId xmlns:p14="http://schemas.microsoft.com/office/powerpoint/2010/main" val="3148776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00"/>
                                        <p:tgtEl>
                                          <p:spTgt spid="2">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down)">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566738"/>
            <a:ext cx="3200400" cy="685800"/>
          </a:xfrm>
        </p:spPr>
        <p:txBody>
          <a:bodyPr/>
          <a:lstStyle/>
          <a:p>
            <a:r>
              <a:rPr lang="en-US" sz="3200" dirty="0" smtClean="0">
                <a:solidFill>
                  <a:schemeClr val="bg2">
                    <a:lumMod val="25000"/>
                  </a:schemeClr>
                </a:solidFill>
                <a:uFill>
                  <a:solidFill>
                    <a:schemeClr val="bg2">
                      <a:lumMod val="25000"/>
                    </a:schemeClr>
                  </a:solidFill>
                </a:uFill>
              </a:rPr>
              <a:t>Broadband </a:t>
            </a:r>
            <a:br>
              <a:rPr lang="en-US" sz="3200" dirty="0" smtClean="0">
                <a:solidFill>
                  <a:schemeClr val="bg2">
                    <a:lumMod val="25000"/>
                  </a:schemeClr>
                </a:solidFill>
                <a:uFill>
                  <a:solidFill>
                    <a:schemeClr val="bg2">
                      <a:lumMod val="25000"/>
                    </a:schemeClr>
                  </a:solidFill>
                </a:uFill>
              </a:rPr>
            </a:br>
            <a:r>
              <a:rPr lang="en-US" sz="3200" dirty="0" smtClean="0"/>
              <a:t>Availability</a:t>
            </a:r>
            <a:r>
              <a:rPr lang="en-US" sz="3200" dirty="0" smtClean="0">
                <a:solidFill>
                  <a:schemeClr val="bg2">
                    <a:lumMod val="25000"/>
                  </a:schemeClr>
                </a:solidFill>
                <a:uFill>
                  <a:solidFill>
                    <a:schemeClr val="bg2">
                      <a:lumMod val="25000"/>
                    </a:schemeClr>
                  </a:solidFill>
                </a:uFill>
              </a:rPr>
              <a:t>:</a:t>
            </a:r>
            <a:br>
              <a:rPr lang="en-US" sz="3200" dirty="0" smtClean="0">
                <a:solidFill>
                  <a:schemeClr val="bg2">
                    <a:lumMod val="25000"/>
                  </a:schemeClr>
                </a:solidFill>
                <a:uFill>
                  <a:solidFill>
                    <a:schemeClr val="bg2">
                      <a:lumMod val="25000"/>
                    </a:schemeClr>
                  </a:solidFill>
                </a:uFill>
              </a:rPr>
            </a:br>
            <a:r>
              <a:rPr lang="en-US" sz="3200" dirty="0" smtClean="0">
                <a:solidFill>
                  <a:schemeClr val="bg2">
                    <a:lumMod val="25000"/>
                  </a:schemeClr>
                </a:solidFill>
                <a:uFill>
                  <a:solidFill>
                    <a:schemeClr val="bg2">
                      <a:lumMod val="25000"/>
                    </a:schemeClr>
                  </a:solidFill>
                </a:uFill>
              </a:rPr>
              <a:t>September </a:t>
            </a:r>
            <a:br>
              <a:rPr lang="en-US" sz="3200" dirty="0" smtClean="0">
                <a:solidFill>
                  <a:schemeClr val="bg2">
                    <a:lumMod val="25000"/>
                  </a:schemeClr>
                </a:solidFill>
                <a:uFill>
                  <a:solidFill>
                    <a:schemeClr val="bg2">
                      <a:lumMod val="25000"/>
                    </a:schemeClr>
                  </a:solidFill>
                </a:uFill>
              </a:rPr>
            </a:br>
            <a:r>
              <a:rPr lang="en-US" sz="3200" dirty="0" smtClean="0">
                <a:solidFill>
                  <a:schemeClr val="bg2">
                    <a:lumMod val="25000"/>
                  </a:schemeClr>
                </a:solidFill>
                <a:uFill>
                  <a:solidFill>
                    <a:schemeClr val="bg2">
                      <a:lumMod val="25000"/>
                    </a:schemeClr>
                  </a:solidFill>
                </a:uFill>
              </a:rPr>
              <a:t>2011</a:t>
            </a:r>
            <a:endParaRPr lang="en-US" sz="3200" dirty="0">
              <a:solidFill>
                <a:schemeClr val="bg2">
                  <a:lumMod val="25000"/>
                </a:schemeClr>
              </a:solidFill>
              <a:uFill>
                <a:solidFill>
                  <a:schemeClr val="bg2">
                    <a:lumMod val="25000"/>
                  </a:schemeClr>
                </a:solidFill>
              </a:uFill>
            </a:endParaRPr>
          </a:p>
        </p:txBody>
      </p:sp>
      <p:sp>
        <p:nvSpPr>
          <p:cNvPr id="43" name="TextBox 42"/>
          <p:cNvSpPr txBox="1"/>
          <p:nvPr/>
        </p:nvSpPr>
        <p:spPr>
          <a:xfrm>
            <a:off x="457200" y="2743200"/>
            <a:ext cx="2743200" cy="3785652"/>
          </a:xfrm>
          <a:prstGeom prst="rect">
            <a:avLst/>
          </a:prstGeom>
          <a:noFill/>
        </p:spPr>
        <p:txBody>
          <a:bodyPr wrap="square" rtlCol="0">
            <a:spAutoFit/>
          </a:bodyPr>
          <a:lstStyle/>
          <a:p>
            <a:pPr marL="285750" indent="-285750">
              <a:buFont typeface="Arial" pitchFamily="34" charset="0"/>
              <a:buChar char="•"/>
            </a:pPr>
            <a:r>
              <a:rPr lang="en-US" sz="2000" b="1" dirty="0" smtClean="0">
                <a:solidFill>
                  <a:schemeClr val="bg2">
                    <a:lumMod val="25000"/>
                  </a:schemeClr>
                </a:solidFill>
              </a:rPr>
              <a:t>Broadband coverage as of June 30, 2011</a:t>
            </a:r>
          </a:p>
          <a:p>
            <a:pPr marL="285750" indent="-285750">
              <a:buFont typeface="Arial" pitchFamily="34" charset="0"/>
              <a:buChar char="•"/>
            </a:pPr>
            <a:endParaRPr lang="en-US" sz="2000" b="1" dirty="0">
              <a:solidFill>
                <a:schemeClr val="bg2">
                  <a:lumMod val="25000"/>
                </a:schemeClr>
              </a:solidFill>
            </a:endParaRPr>
          </a:p>
          <a:p>
            <a:pPr marL="285750" indent="-285750">
              <a:buFont typeface="Arial" pitchFamily="34" charset="0"/>
              <a:buChar char="•"/>
            </a:pPr>
            <a:r>
              <a:rPr lang="en-US" sz="2000" b="1" dirty="0" smtClean="0">
                <a:solidFill>
                  <a:schemeClr val="bg2">
                    <a:lumMod val="25000"/>
                  </a:schemeClr>
                </a:solidFill>
              </a:rPr>
              <a:t>Based on data submitted by 39 providers</a:t>
            </a:r>
          </a:p>
          <a:p>
            <a:pPr marL="285750" indent="-285750">
              <a:buFont typeface="Arial" pitchFamily="34" charset="0"/>
              <a:buChar char="•"/>
            </a:pPr>
            <a:endParaRPr lang="en-US" sz="2000" b="1" dirty="0" smtClean="0">
              <a:solidFill>
                <a:schemeClr val="bg2">
                  <a:lumMod val="25000"/>
                </a:schemeClr>
              </a:solidFill>
            </a:endParaRPr>
          </a:p>
          <a:p>
            <a:pPr marL="285750" indent="-285750">
              <a:buFont typeface="Arial" pitchFamily="34" charset="0"/>
              <a:buChar char="•"/>
            </a:pPr>
            <a:r>
              <a:rPr lang="en-US" sz="2000" b="1" dirty="0" smtClean="0">
                <a:solidFill>
                  <a:schemeClr val="bg2">
                    <a:lumMod val="25000"/>
                  </a:schemeClr>
                </a:solidFill>
              </a:rPr>
              <a:t>Data aggregated to 2010 census blocks for analysis/display</a:t>
            </a:r>
            <a:endParaRPr lang="en-US" sz="2000" b="1" dirty="0">
              <a:solidFill>
                <a:schemeClr val="bg2">
                  <a:lumMod val="25000"/>
                </a:schemeClr>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2000" contrast="30000"/>
                    </a14:imgEffect>
                  </a14:imgLayer>
                </a14:imgProps>
              </a:ext>
              <a:ext uri="{28A0092B-C50C-407E-A947-70E740481C1C}">
                <a14:useLocalDpi xmlns:a14="http://schemas.microsoft.com/office/drawing/2010/main"/>
              </a:ext>
            </a:extLst>
          </a:blip>
          <a:stretch>
            <a:fillRect/>
          </a:stretch>
        </p:blipFill>
        <p:spPr>
          <a:xfrm>
            <a:off x="3200400" y="533399"/>
            <a:ext cx="5943600" cy="6324601"/>
          </a:xfrm>
          <a:prstGeom prst="rect">
            <a:avLst/>
          </a:prstGeom>
        </p:spPr>
      </p:pic>
    </p:spTree>
    <p:custDataLst>
      <p:tags r:id="rId1"/>
    </p:custDataLst>
    <p:extLst>
      <p:ext uri="{BB962C8B-B14F-4D97-AF65-F5344CB8AC3E}">
        <p14:creationId xmlns:p14="http://schemas.microsoft.com/office/powerpoint/2010/main" val="2134674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 y="609601"/>
            <a:ext cx="3048001" cy="685800"/>
          </a:xfrm>
        </p:spPr>
        <p:txBody>
          <a:bodyPr/>
          <a:lstStyle/>
          <a:p>
            <a:r>
              <a:rPr lang="en-US" sz="3200" dirty="0" smtClean="0"/>
              <a:t>Community </a:t>
            </a:r>
            <a:br>
              <a:rPr lang="en-US" sz="3200" dirty="0" smtClean="0"/>
            </a:br>
            <a:r>
              <a:rPr lang="en-US" sz="3200" dirty="0" smtClean="0"/>
              <a:t>Anchor </a:t>
            </a:r>
            <a:br>
              <a:rPr lang="en-US" sz="3200" dirty="0" smtClean="0"/>
            </a:br>
            <a:r>
              <a:rPr lang="en-US" sz="3200" dirty="0" smtClean="0"/>
              <a:t>Institutions:</a:t>
            </a:r>
            <a:br>
              <a:rPr lang="en-US" sz="3200" dirty="0" smtClean="0"/>
            </a:br>
            <a:r>
              <a:rPr lang="en-US" sz="3200" dirty="0" smtClean="0"/>
              <a:t>September</a:t>
            </a:r>
            <a:br>
              <a:rPr lang="en-US" sz="3200" dirty="0" smtClean="0"/>
            </a:br>
            <a:r>
              <a:rPr lang="en-US" sz="3200" dirty="0" smtClean="0"/>
              <a:t>2011</a:t>
            </a:r>
            <a:endParaRPr lang="en-US" sz="3200"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645458"/>
            <a:ext cx="5486400" cy="6212542"/>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3124200"/>
            <a:ext cx="5562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98036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620000" cy="685800"/>
          </a:xfrm>
        </p:spPr>
        <p:txBody>
          <a:bodyPr/>
          <a:lstStyle/>
          <a:p>
            <a:r>
              <a:rPr lang="en-US" sz="2800" dirty="0" smtClean="0"/>
              <a:t>Other Resources: www.broadbandnh.org</a:t>
            </a:r>
            <a:endParaRPr lang="en-US" sz="2800" dirty="0"/>
          </a:p>
        </p:txBody>
      </p:sp>
      <p:grpSp>
        <p:nvGrpSpPr>
          <p:cNvPr id="12" name="Group 11"/>
          <p:cNvGrpSpPr/>
          <p:nvPr/>
        </p:nvGrpSpPr>
        <p:grpSpPr>
          <a:xfrm>
            <a:off x="3303189" y="1371600"/>
            <a:ext cx="3010824" cy="1955138"/>
            <a:chOff x="5943600" y="2286000"/>
            <a:chExt cx="3010824" cy="1955138"/>
          </a:xfrm>
        </p:grpSpPr>
        <p:sp>
          <p:nvSpPr>
            <p:cNvPr id="10" name="TextBox 9"/>
            <p:cNvSpPr txBox="1"/>
            <p:nvPr/>
          </p:nvSpPr>
          <p:spPr>
            <a:xfrm>
              <a:off x="5943600" y="2286000"/>
              <a:ext cx="3010824" cy="369332"/>
            </a:xfrm>
            <a:prstGeom prst="rect">
              <a:avLst/>
            </a:prstGeom>
            <a:solidFill>
              <a:schemeClr val="bg1"/>
            </a:solidFill>
          </p:spPr>
          <p:txBody>
            <a:bodyPr wrap="none" rtlCol="0">
              <a:spAutoFit/>
            </a:bodyPr>
            <a:lstStyle/>
            <a:p>
              <a:r>
                <a:rPr lang="en-US" b="1" dirty="0" smtClean="0"/>
                <a:t>Broadband Access Surveys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8444" y="2650463"/>
              <a:ext cx="22288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525133" y="1199515"/>
            <a:ext cx="2323592" cy="3418721"/>
            <a:chOff x="1714122" y="4182229"/>
            <a:chExt cx="2323592" cy="3418721"/>
          </a:xfrm>
        </p:grpSpPr>
        <p:sp>
          <p:nvSpPr>
            <p:cNvPr id="11" name="TextBox 10"/>
            <p:cNvSpPr txBox="1"/>
            <p:nvPr/>
          </p:nvSpPr>
          <p:spPr>
            <a:xfrm>
              <a:off x="1714122" y="4182229"/>
              <a:ext cx="2304542" cy="369332"/>
            </a:xfrm>
            <a:prstGeom prst="rect">
              <a:avLst/>
            </a:prstGeom>
            <a:solidFill>
              <a:schemeClr val="bg1"/>
            </a:solidFill>
          </p:spPr>
          <p:txBody>
            <a:bodyPr wrap="none" rtlCol="0">
              <a:spAutoFit/>
            </a:bodyPr>
            <a:lstStyle/>
            <a:p>
              <a:r>
                <a:rPr lang="en-US" b="1" dirty="0" smtClean="0"/>
                <a:t>Project Speed Tests</a:t>
              </a:r>
              <a:endParaRPr lang="en-US" b="1"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18389" y="4572000"/>
              <a:ext cx="22193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320887" y="1326931"/>
            <a:ext cx="2574744" cy="3396734"/>
            <a:chOff x="849159" y="3352800"/>
            <a:chExt cx="2574744" cy="3396734"/>
          </a:xfrm>
        </p:grpSpPr>
        <p:sp>
          <p:nvSpPr>
            <p:cNvPr id="8" name="TextBox 7"/>
            <p:cNvSpPr txBox="1"/>
            <p:nvPr/>
          </p:nvSpPr>
          <p:spPr>
            <a:xfrm>
              <a:off x="849159" y="3352800"/>
              <a:ext cx="2574744" cy="646331"/>
            </a:xfrm>
            <a:prstGeom prst="rect">
              <a:avLst/>
            </a:prstGeom>
            <a:solidFill>
              <a:schemeClr val="bg1"/>
            </a:solidFill>
          </p:spPr>
          <p:txBody>
            <a:bodyPr wrap="none" rtlCol="0">
              <a:spAutoFit/>
            </a:bodyPr>
            <a:lstStyle/>
            <a:p>
              <a:pPr algn="ctr"/>
              <a:r>
                <a:rPr lang="en-US" b="1" dirty="0" smtClean="0"/>
                <a:t>Cable Franchise </a:t>
              </a:r>
            </a:p>
            <a:p>
              <a:r>
                <a:rPr lang="en-US" b="1" dirty="0" smtClean="0"/>
                <a:t>Agreements Inventory</a:t>
              </a:r>
              <a:endParaRPr lang="en-US" b="1" dirty="0"/>
            </a:p>
          </p:txBody>
        </p:sp>
        <p:pic>
          <p:nvPicPr>
            <p:cNvPr id="16" name="Picture 15"/>
            <p:cNvPicPr preferRelativeResize="0">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800" y="4006334"/>
              <a:ext cx="2139462" cy="2743200"/>
            </a:xfrm>
            <a:prstGeom prst="rect">
              <a:avLst/>
            </a:prstGeom>
          </p:spPr>
        </p:pic>
      </p:grpSp>
      <p:grpSp>
        <p:nvGrpSpPr>
          <p:cNvPr id="20" name="Group 19"/>
          <p:cNvGrpSpPr/>
          <p:nvPr/>
        </p:nvGrpSpPr>
        <p:grpSpPr>
          <a:xfrm>
            <a:off x="1143000" y="3284620"/>
            <a:ext cx="3352800" cy="2879001"/>
            <a:chOff x="1143000" y="3284620"/>
            <a:chExt cx="3352800" cy="2879001"/>
          </a:xfrm>
        </p:grpSpPr>
        <p:sp>
          <p:nvSpPr>
            <p:cNvPr id="5" name="TextBox 4"/>
            <p:cNvSpPr txBox="1"/>
            <p:nvPr/>
          </p:nvSpPr>
          <p:spPr>
            <a:xfrm>
              <a:off x="1537386" y="3284620"/>
              <a:ext cx="2564029" cy="369332"/>
            </a:xfrm>
            <a:prstGeom prst="rect">
              <a:avLst/>
            </a:prstGeom>
            <a:solidFill>
              <a:schemeClr val="bg1"/>
            </a:solidFill>
          </p:spPr>
          <p:txBody>
            <a:bodyPr wrap="square" rtlCol="0">
              <a:spAutoFit/>
            </a:bodyPr>
            <a:lstStyle/>
            <a:p>
              <a:r>
                <a:rPr lang="en-US" b="1" dirty="0" smtClean="0"/>
                <a:t>Public Wi-Fi Locations</a:t>
              </a:r>
              <a:endParaRPr lang="en-US" b="1" dirty="0"/>
            </a:p>
          </p:txBody>
        </p:sp>
        <p:pic>
          <p:nvPicPr>
            <p:cNvPr id="205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3000" y="3645932"/>
              <a:ext cx="3352800" cy="251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267200" y="3993594"/>
            <a:ext cx="3443122" cy="2559606"/>
            <a:chOff x="37672" y="1859994"/>
            <a:chExt cx="3443122" cy="2559606"/>
          </a:xfrm>
        </p:grpSpPr>
        <p:pic>
          <p:nvPicPr>
            <p:cNvPr id="205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9309" y="2266950"/>
              <a:ext cx="22288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7672" y="1859994"/>
              <a:ext cx="3443122" cy="369332"/>
            </a:xfrm>
            <a:prstGeom prst="rect">
              <a:avLst/>
            </a:prstGeom>
            <a:solidFill>
              <a:schemeClr val="bg1"/>
            </a:solidFill>
          </p:spPr>
          <p:txBody>
            <a:bodyPr wrap="none" rtlCol="0">
              <a:spAutoFit/>
            </a:bodyPr>
            <a:lstStyle/>
            <a:p>
              <a:r>
                <a:rPr lang="en-US" b="1" dirty="0" smtClean="0"/>
                <a:t>Municipal Coverage Footprints</a:t>
              </a:r>
              <a:endParaRPr lang="en-US" b="1" dirty="0"/>
            </a:p>
          </p:txBody>
        </p:sp>
      </p:grpSp>
    </p:spTree>
    <p:custDataLst>
      <p:tags r:id="rId1"/>
    </p:custDataLst>
    <p:extLst>
      <p:ext uri="{BB962C8B-B14F-4D97-AF65-F5344CB8AC3E}">
        <p14:creationId xmlns:p14="http://schemas.microsoft.com/office/powerpoint/2010/main" val="1794927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Content Placeholder 1"/>
          <p:cNvSpPr>
            <a:spLocks noGrp="1"/>
          </p:cNvSpPr>
          <p:nvPr>
            <p:ph type="subTitle" idx="1"/>
          </p:nvPr>
        </p:nvSpPr>
        <p:spPr>
          <a:xfrm>
            <a:off x="1447800" y="1600200"/>
            <a:ext cx="7010400" cy="2348980"/>
          </a:xfrm>
          <a:prstGeom prst="rect">
            <a:avLst/>
          </a:prstGeom>
        </p:spPr>
        <p:txBody>
          <a:bodyPr>
            <a:normAutofit/>
          </a:bodyPr>
          <a:lstStyle/>
          <a:p>
            <a:pPr marL="0" indent="0">
              <a:spcAft>
                <a:spcPts val="900"/>
              </a:spcAft>
              <a:buFontTx/>
              <a:buNone/>
            </a:pPr>
            <a:r>
              <a:rPr lang="en-US" sz="2400" dirty="0" smtClean="0"/>
              <a:t>Building a community or region’s capacity to improve its economic future and quality of life. It is a process by which public, business and non-governmental sector partners work collectively to create better conditions for economic growth and employment generation</a:t>
            </a:r>
          </a:p>
        </p:txBody>
      </p:sp>
      <p:sp>
        <p:nvSpPr>
          <p:cNvPr id="2" name="Title 1"/>
          <p:cNvSpPr>
            <a:spLocks noGrp="1"/>
          </p:cNvSpPr>
          <p:nvPr>
            <p:ph type="ctrTitle"/>
          </p:nvPr>
        </p:nvSpPr>
        <p:spPr/>
        <p:txBody>
          <a:bodyPr/>
          <a:lstStyle/>
          <a:p>
            <a:r>
              <a:rPr lang="en-US" dirty="0" smtClean="0"/>
              <a:t>What is Economic Development?</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4296095"/>
            <a:ext cx="4038600" cy="2450272"/>
          </a:xfrm>
          <a:prstGeom prst="rect">
            <a:avLst/>
          </a:prstGeom>
        </p:spPr>
      </p:pic>
    </p:spTree>
    <p:custDataLst>
      <p:tags r:id="rId1"/>
    </p:custDataLst>
    <p:extLst>
      <p:ext uri="{BB962C8B-B14F-4D97-AF65-F5344CB8AC3E}">
        <p14:creationId xmlns:p14="http://schemas.microsoft.com/office/powerpoint/2010/main" val="20322902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Content Placeholder 1"/>
          <p:cNvSpPr>
            <a:spLocks noGrp="1"/>
          </p:cNvSpPr>
          <p:nvPr>
            <p:ph type="subTitle" idx="1"/>
          </p:nvPr>
        </p:nvSpPr>
        <p:spPr>
          <a:xfrm>
            <a:off x="2289236" y="2057400"/>
            <a:ext cx="6397564" cy="3949180"/>
          </a:xfrm>
          <a:prstGeom prst="rect">
            <a:avLst/>
          </a:prstGeom>
        </p:spPr>
        <p:txBody>
          <a:bodyPr>
            <a:normAutofit fontScale="85000" lnSpcReduction="20000"/>
          </a:bodyPr>
          <a:lstStyle/>
          <a:p>
            <a:pPr>
              <a:spcAft>
                <a:spcPts val="600"/>
              </a:spcAft>
            </a:pPr>
            <a:r>
              <a:rPr lang="en-US" sz="2800" dirty="0" smtClean="0"/>
              <a:t>For each $1.00 invested in BB, the economy benefits nearly $3.00 (BEA)</a:t>
            </a:r>
          </a:p>
          <a:p>
            <a:pPr>
              <a:spcAft>
                <a:spcPts val="600"/>
              </a:spcAft>
            </a:pPr>
            <a:r>
              <a:rPr lang="en-US" sz="2800" dirty="0" smtClean="0"/>
              <a:t>For every 1% increase in BB penetration, employment will increase by .2 – .3% per year (Brookings)</a:t>
            </a:r>
          </a:p>
          <a:p>
            <a:pPr>
              <a:spcAft>
                <a:spcPts val="600"/>
              </a:spcAft>
            </a:pPr>
            <a:r>
              <a:rPr lang="en-US" sz="2800" dirty="0" smtClean="0"/>
              <a:t>Employment in manufacturing, financial services, education, and health are all correlated to BB access (Brookings)</a:t>
            </a:r>
          </a:p>
          <a:p>
            <a:r>
              <a:rPr lang="en-US" sz="2800" dirty="0" smtClean="0"/>
              <a:t>Health benefits to people 65 years and older estimated at $927 billion (</a:t>
            </a:r>
            <a:r>
              <a:rPr lang="en-US" sz="2800" dirty="0" smtClean="0"/>
              <a:t>Litan</a:t>
            </a:r>
            <a:r>
              <a:rPr lang="en-US" sz="2800" dirty="0" smtClean="0"/>
              <a:t>, 2008)</a:t>
            </a:r>
          </a:p>
          <a:p>
            <a:endParaRPr lang="en-US" dirty="0" smtClean="0"/>
          </a:p>
          <a:p>
            <a:endParaRPr lang="en-US" dirty="0" smtClean="0"/>
          </a:p>
          <a:p>
            <a:endParaRPr lang="en-US" dirty="0" smtClean="0"/>
          </a:p>
        </p:txBody>
      </p:sp>
      <p:sp>
        <p:nvSpPr>
          <p:cNvPr id="2" name="Title 1"/>
          <p:cNvSpPr>
            <a:spLocks noGrp="1"/>
          </p:cNvSpPr>
          <p:nvPr>
            <p:ph type="ctrTitle"/>
          </p:nvPr>
        </p:nvSpPr>
        <p:spPr/>
        <p:txBody>
          <a:bodyPr/>
          <a:lstStyle/>
          <a:p>
            <a:r>
              <a:rPr lang="en-US" dirty="0" smtClean="0"/>
              <a:t>Broadband Economics</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1"/>
    </p:custDataLst>
    <p:extLst>
      <p:ext uri="{BB962C8B-B14F-4D97-AF65-F5344CB8AC3E}">
        <p14:creationId xmlns:p14="http://schemas.microsoft.com/office/powerpoint/2010/main" val="3611808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171">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71">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1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p:cTn id="31" dur="10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171">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93000"/>
                    </a14:imgEffect>
                    <a14:imgEffect>
                      <a14:brightnessContrast contrast="24000"/>
                    </a14:imgEffect>
                  </a14:imgLayer>
                </a14:imgProps>
              </a:ext>
              <a:ext uri="{28A0092B-C50C-407E-A947-70E740481C1C}">
                <a14:useLocalDpi xmlns:a14="http://schemas.microsoft.com/office/drawing/2010/main"/>
              </a:ext>
            </a:extLst>
          </a:blip>
          <a:stretch>
            <a:fillRect/>
          </a:stretch>
        </p:blipFill>
        <p:spPr>
          <a:xfrm>
            <a:off x="0" y="4724400"/>
            <a:ext cx="9144000" cy="2007766"/>
          </a:xfrm>
          <a:prstGeom prst="rect">
            <a:avLst/>
          </a:prstGeom>
        </p:spPr>
      </p:pic>
      <p:sp>
        <p:nvSpPr>
          <p:cNvPr id="8194" name="Rectangle 1"/>
          <p:cNvSpPr>
            <a:spLocks noChangeArrowheads="1"/>
          </p:cNvSpPr>
          <p:nvPr/>
        </p:nvSpPr>
        <p:spPr bwMode="auto">
          <a:xfrm>
            <a:off x="0" y="2286000"/>
            <a:ext cx="92487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US" b="1" dirty="0">
                <a:solidFill>
                  <a:schemeClr val="tx2"/>
                </a:solidFill>
              </a:rPr>
              <a:t>			2003	2004	2005	2006	2007	2008	2009</a:t>
            </a:r>
          </a:p>
          <a:p>
            <a:r>
              <a:rPr lang="en-US" b="1" dirty="0">
                <a:solidFill>
                  <a:schemeClr val="tx2"/>
                </a:solidFill>
              </a:rPr>
              <a:t>Jobs Created (</a:t>
            </a:r>
            <a:r>
              <a:rPr lang="en-US" sz="1600" b="1" dirty="0">
                <a:solidFill>
                  <a:schemeClr val="tx2"/>
                </a:solidFill>
              </a:rPr>
              <a:t>thous</a:t>
            </a:r>
            <a:r>
              <a:rPr lang="en-US" b="1" dirty="0">
                <a:solidFill>
                  <a:schemeClr val="tx2"/>
                </a:solidFill>
              </a:rPr>
              <a:t>.)	 282 	 329 	 431 	 500 	 526 	 495 	 475</a:t>
            </a:r>
          </a:p>
          <a:p>
            <a:r>
              <a:rPr lang="en-US" b="1" dirty="0">
                <a:solidFill>
                  <a:schemeClr val="tx2"/>
                </a:solidFill>
              </a:rPr>
              <a:t>Econ. Output (bill.)	 $52.6 	 $61.3 	 $80.6  	 $92.6 	 $96.8 	 $90.3 	 $87.2</a:t>
            </a:r>
          </a:p>
          <a:p>
            <a:r>
              <a:rPr lang="en-US" b="1" dirty="0">
                <a:solidFill>
                  <a:schemeClr val="tx2"/>
                </a:solidFill>
              </a:rPr>
              <a:t>Penetration Rate	 	 17% 	 25% 	 34% 	 43% 	 51% 	 58% 	 59%</a:t>
            </a:r>
          </a:p>
          <a:p>
            <a:endParaRPr lang="en-US" dirty="0">
              <a:solidFill>
                <a:schemeClr val="tx2"/>
              </a:solidFill>
            </a:endParaRPr>
          </a:p>
        </p:txBody>
      </p:sp>
      <p:sp>
        <p:nvSpPr>
          <p:cNvPr id="8195" name="TextBox 3"/>
          <p:cNvSpPr txBox="1">
            <a:spLocks noChangeArrowheads="1"/>
          </p:cNvSpPr>
          <p:nvPr/>
        </p:nvSpPr>
        <p:spPr bwMode="auto">
          <a:xfrm>
            <a:off x="76200" y="54864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b="1" dirty="0">
                <a:solidFill>
                  <a:schemeClr val="tx2"/>
                </a:solidFill>
              </a:rPr>
              <a:t>Source: </a:t>
            </a:r>
            <a:r>
              <a:rPr lang="en-US" dirty="0">
                <a:solidFill>
                  <a:schemeClr val="tx2"/>
                </a:solidFill>
              </a:rPr>
              <a:t>Crandall, R., Singer, H. 2010. The Economic Impact of Broadband Investment. National Cable and Telecommunications Association.</a:t>
            </a:r>
          </a:p>
        </p:txBody>
      </p:sp>
      <p:sp>
        <p:nvSpPr>
          <p:cNvPr id="2" name="Title 1"/>
          <p:cNvSpPr>
            <a:spLocks noGrp="1"/>
          </p:cNvSpPr>
          <p:nvPr>
            <p:ph type="ctrTitle"/>
          </p:nvPr>
        </p:nvSpPr>
        <p:spPr>
          <a:xfrm>
            <a:off x="2213036" y="533400"/>
            <a:ext cx="7772400" cy="685800"/>
          </a:xfrm>
        </p:spPr>
        <p:txBody>
          <a:bodyPr/>
          <a:lstStyle/>
          <a:p>
            <a:pPr algn="l"/>
            <a:r>
              <a:rPr lang="en-US" dirty="0">
                <a:solidFill>
                  <a:schemeClr val="tx1"/>
                </a:solidFill>
              </a:rPr>
              <a:t>National Impacts </a:t>
            </a:r>
            <a:br>
              <a:rPr lang="en-US" dirty="0">
                <a:solidFill>
                  <a:schemeClr val="tx1"/>
                </a:solidFill>
              </a:rPr>
            </a:br>
            <a:r>
              <a:rPr lang="en-US" dirty="0" smtClean="0">
                <a:solidFill>
                  <a:schemeClr val="tx1"/>
                </a:solidFill>
              </a:rPr>
              <a:t>Broadband </a:t>
            </a:r>
            <a:r>
              <a:rPr lang="en-US" dirty="0">
                <a:solidFill>
                  <a:schemeClr val="tx1"/>
                </a:solidFill>
              </a:rPr>
              <a:t>Investment</a:t>
            </a:r>
            <a:r>
              <a:rPr lang="en-US" dirty="0">
                <a:solidFill>
                  <a:schemeClr val="bg1"/>
                </a:solidFill>
              </a:rPr>
              <a:t/>
            </a:r>
            <a:br>
              <a:rPr lang="en-US" dirty="0">
                <a:solidFill>
                  <a:schemeClr val="bg1"/>
                </a:solidFill>
              </a:rPr>
            </a:br>
            <a:endParaRPr lang="en-US"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2"/>
    </p:custDataLst>
    <p:extLst>
      <p:ext uri="{BB962C8B-B14F-4D97-AF65-F5344CB8AC3E}">
        <p14:creationId xmlns:p14="http://schemas.microsoft.com/office/powerpoint/2010/main" val="412080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918220"/>
            <a:ext cx="7010400" cy="3872980"/>
          </a:xfrm>
        </p:spPr>
        <p:txBody>
          <a:bodyPr>
            <a:normAutofit lnSpcReduction="10000"/>
          </a:bodyPr>
          <a:lstStyle/>
          <a:p>
            <a:pPr>
              <a:spcAft>
                <a:spcPts val="1200"/>
              </a:spcAft>
            </a:pPr>
            <a:r>
              <a:rPr lang="en-US" dirty="0" smtClean="0"/>
              <a:t>Broadband Activity driven by BTOP funds</a:t>
            </a:r>
          </a:p>
          <a:p>
            <a:pPr>
              <a:spcAft>
                <a:spcPts val="1200"/>
              </a:spcAft>
            </a:pPr>
            <a:r>
              <a:rPr lang="en-US" dirty="0" smtClean="0"/>
              <a:t>Broadband Mapping and Planning</a:t>
            </a:r>
          </a:p>
          <a:p>
            <a:pPr>
              <a:spcAft>
                <a:spcPts val="1200"/>
              </a:spcAft>
            </a:pPr>
            <a:r>
              <a:rPr lang="en-US" dirty="0" smtClean="0"/>
              <a:t>Broadband’s Connection to Economic Development</a:t>
            </a:r>
          </a:p>
          <a:p>
            <a:pPr>
              <a:spcAft>
                <a:spcPts val="1200"/>
              </a:spcAft>
            </a:pPr>
            <a:r>
              <a:rPr lang="en-US" dirty="0" smtClean="0"/>
              <a:t>Opportunities for Community Leadership and Involvement</a:t>
            </a:r>
          </a:p>
          <a:p>
            <a:pPr>
              <a:spcAft>
                <a:spcPts val="1200"/>
              </a:spcAft>
            </a:pPr>
            <a:r>
              <a:rPr lang="en-US" dirty="0" smtClean="0"/>
              <a:t>Discussion and Contacts</a:t>
            </a:r>
          </a:p>
          <a:p>
            <a:endParaRPr lang="en-US" dirty="0"/>
          </a:p>
        </p:txBody>
      </p:sp>
      <p:sp>
        <p:nvSpPr>
          <p:cNvPr id="4" name="Title 3"/>
          <p:cNvSpPr>
            <a:spLocks noGrp="1"/>
          </p:cNvSpPr>
          <p:nvPr>
            <p:ph type="ctrTitle"/>
          </p:nvPr>
        </p:nvSpPr>
        <p:spPr/>
        <p:txBody>
          <a:bodyPr/>
          <a:lstStyle/>
          <a:p>
            <a:r>
              <a:rPr lang="en-US" dirty="0" smtClean="0"/>
              <a:t>Session Outline</a:t>
            </a:r>
            <a:endParaRPr lang="en-US" dirty="0"/>
          </a:p>
        </p:txBody>
      </p:sp>
    </p:spTree>
    <p:custDataLst>
      <p:tags r:id="rId1"/>
    </p:custDataLst>
    <p:extLst>
      <p:ext uri="{BB962C8B-B14F-4D97-AF65-F5344CB8AC3E}">
        <p14:creationId xmlns:p14="http://schemas.microsoft.com/office/powerpoint/2010/main" val="833640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screen">
            <a:extLst>
              <a:ext uri="{BEBA8EAE-BF5A-486C-A8C5-ECC9F3942E4B}">
                <a14:imgProps xmlns:a14="http://schemas.microsoft.com/office/drawing/2010/main">
                  <a14:imgLayer r:embed="rId6">
                    <a14:imgEffect>
                      <a14:sharpenSoften amount="-89000"/>
                    </a14:imgEffect>
                    <a14:imgEffect>
                      <a14:colorTemperature colorTemp="5300"/>
                    </a14:imgEffect>
                    <a14:imgEffect>
                      <a14:brightnessContrast bright="-6000" contrast="26000"/>
                    </a14:imgEffect>
                  </a14:imgLayer>
                </a14:imgProps>
              </a:ext>
              <a:ext uri="{28A0092B-C50C-407E-A947-70E740481C1C}">
                <a14:useLocalDpi xmlns:a14="http://schemas.microsoft.com/office/drawing/2010/main"/>
              </a:ext>
            </a:extLst>
          </a:blip>
          <a:stretch>
            <a:fillRect/>
          </a:stretch>
        </p:blipFill>
        <p:spPr>
          <a:xfrm>
            <a:off x="28575" y="76200"/>
            <a:ext cx="4038600" cy="5921374"/>
          </a:xfrm>
          <a:prstGeom prst="rect">
            <a:avLst/>
          </a:prstGeom>
        </p:spPr>
      </p:pic>
      <p:sp>
        <p:nvSpPr>
          <p:cNvPr id="9219" name="TextBox 3"/>
          <p:cNvSpPr txBox="1">
            <a:spLocks noChangeArrowheads="1"/>
          </p:cNvSpPr>
          <p:nvPr/>
        </p:nvSpPr>
        <p:spPr bwMode="auto">
          <a:xfrm>
            <a:off x="66675" y="5643562"/>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b="1" dirty="0">
                <a:solidFill>
                  <a:schemeClr val="tx2"/>
                </a:solidFill>
              </a:rPr>
              <a:t>Source: </a:t>
            </a:r>
            <a:r>
              <a:rPr lang="en-US" dirty="0">
                <a:solidFill>
                  <a:schemeClr val="tx2"/>
                </a:solidFill>
              </a:rPr>
              <a:t>Crandall, R., Singer, H. 2010. The Economic Impact of Broadband Investment. National Cable and Telecommunications Association.</a:t>
            </a:r>
          </a:p>
        </p:txBody>
      </p:sp>
      <p:sp>
        <p:nvSpPr>
          <p:cNvPr id="4" name="Subtitle 3"/>
          <p:cNvSpPr>
            <a:spLocks noGrp="1"/>
          </p:cNvSpPr>
          <p:nvPr>
            <p:ph type="subTitle" idx="1"/>
          </p:nvPr>
        </p:nvSpPr>
        <p:spPr>
          <a:xfrm>
            <a:off x="752475" y="2133600"/>
            <a:ext cx="6629400" cy="3285606"/>
          </a:xfrm>
        </p:spPr>
        <p:txBody>
          <a:bodyPr>
            <a:normAutofit/>
          </a:bodyPr>
          <a:lstStyle/>
          <a:p>
            <a:pPr>
              <a:spcAft>
                <a:spcPts val="600"/>
              </a:spcAft>
              <a:buFont typeface="Arial" charset="0"/>
              <a:buChar char="•"/>
              <a:defRPr/>
            </a:pPr>
            <a:r>
              <a:rPr lang="en-US" sz="2400" dirty="0">
                <a:solidFill>
                  <a:schemeClr val="tx2"/>
                </a:solidFill>
              </a:rPr>
              <a:t>In 2011, NH had a 73% penetration rate</a:t>
            </a:r>
          </a:p>
          <a:p>
            <a:pPr>
              <a:spcAft>
                <a:spcPts val="600"/>
              </a:spcAft>
              <a:buFont typeface="Arial" charset="0"/>
              <a:buChar char="•"/>
              <a:defRPr/>
            </a:pPr>
            <a:r>
              <a:rPr lang="en-US" sz="2400" dirty="0">
                <a:solidFill>
                  <a:schemeClr val="tx2"/>
                </a:solidFill>
              </a:rPr>
              <a:t>Total Economic impact of Broadband estimated at $634 million</a:t>
            </a:r>
          </a:p>
          <a:p>
            <a:pPr>
              <a:buFont typeface="Arial" charset="0"/>
              <a:buChar char="•"/>
              <a:defRPr/>
            </a:pPr>
            <a:r>
              <a:rPr lang="en-US" sz="2400" dirty="0">
                <a:solidFill>
                  <a:schemeClr val="tx2"/>
                </a:solidFill>
              </a:rPr>
              <a:t>11,000 net new jobs created as a result of expanded Broadband infrastructure in 2010</a:t>
            </a:r>
          </a:p>
          <a:p>
            <a:pPr>
              <a:defRPr/>
            </a:pPr>
            <a:endParaRPr lang="en-US" sz="2400" dirty="0">
              <a:solidFill>
                <a:schemeClr val="tx2"/>
              </a:solidFill>
            </a:endParaRPr>
          </a:p>
          <a:p>
            <a:endParaRPr lang="en-US" dirty="0"/>
          </a:p>
        </p:txBody>
      </p:sp>
      <p:sp>
        <p:nvSpPr>
          <p:cNvPr id="3" name="Title 2"/>
          <p:cNvSpPr>
            <a:spLocks noGrp="1"/>
          </p:cNvSpPr>
          <p:nvPr>
            <p:ph type="ctrTitle"/>
          </p:nvPr>
        </p:nvSpPr>
        <p:spPr>
          <a:xfrm>
            <a:off x="2213036" y="533400"/>
            <a:ext cx="6473764" cy="1371600"/>
          </a:xfrm>
        </p:spPr>
        <p:txBody>
          <a:bodyPr/>
          <a:lstStyle/>
          <a:p>
            <a:pPr algn="l"/>
            <a:r>
              <a:rPr lang="en-US" dirty="0">
                <a:solidFill>
                  <a:schemeClr val="tx1"/>
                </a:solidFill>
              </a:rPr>
              <a:t>NH Impacts </a:t>
            </a:r>
            <a:r>
              <a:rPr lang="en-US" dirty="0" smtClean="0">
                <a:solidFill>
                  <a:schemeClr val="tx1"/>
                </a:solidFill>
              </a:rPr>
              <a:t>Broadband Investments</a:t>
            </a:r>
            <a:r>
              <a:rPr lang="en-US" dirty="0">
                <a:solidFill>
                  <a:schemeClr val="bg1"/>
                </a:solidFill>
              </a:rPr>
              <a:t/>
            </a:r>
            <a:br>
              <a:rPr lang="en-US" dirty="0">
                <a:solidFill>
                  <a:schemeClr val="bg1"/>
                </a:solidFill>
              </a:rPr>
            </a:br>
            <a:endParaRPr lang="en-US" dirty="0"/>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0" y="533400"/>
            <a:ext cx="1832036" cy="1219200"/>
          </a:xfrm>
          <a:prstGeom prst="rect">
            <a:avLst/>
          </a:prstGeom>
        </p:spPr>
      </p:pic>
    </p:spTree>
    <p:custDataLst>
      <p:tags r:id="rId2"/>
    </p:custDataLst>
    <p:extLst>
      <p:ext uri="{BB962C8B-B14F-4D97-AF65-F5344CB8AC3E}">
        <p14:creationId xmlns:p14="http://schemas.microsoft.com/office/powerpoint/2010/main" val="3909387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447800" y="1918220"/>
            <a:ext cx="7010400" cy="2272780"/>
          </a:xfrm>
          <a:prstGeom prst="rect">
            <a:avLst/>
          </a:prstGeom>
        </p:spPr>
        <p:txBody>
          <a:bodyPr>
            <a:normAutofit/>
          </a:bodyPr>
          <a:lstStyle/>
          <a:p>
            <a:pPr>
              <a:defRPr/>
            </a:pPr>
            <a:r>
              <a:rPr lang="en-US" dirty="0" smtClean="0"/>
              <a:t>Improved ability to recruit and retain business</a:t>
            </a:r>
          </a:p>
          <a:p>
            <a:pPr>
              <a:defRPr/>
            </a:pPr>
            <a:r>
              <a:rPr lang="en-US" dirty="0" smtClean="0"/>
              <a:t>Increased profitability</a:t>
            </a:r>
          </a:p>
          <a:p>
            <a:pPr>
              <a:defRPr/>
            </a:pPr>
            <a:r>
              <a:rPr lang="en-US" dirty="0" smtClean="0"/>
              <a:t>Greater efficiency of municipal services</a:t>
            </a:r>
          </a:p>
          <a:p>
            <a:pPr marL="0" indent="0">
              <a:buFontTx/>
              <a:buNone/>
              <a:defRPr/>
            </a:pPr>
            <a:endParaRPr lang="en-US" dirty="0"/>
          </a:p>
        </p:txBody>
      </p:sp>
      <p:sp>
        <p:nvSpPr>
          <p:cNvPr id="3" name="Title 2"/>
          <p:cNvSpPr>
            <a:spLocks noGrp="1"/>
          </p:cNvSpPr>
          <p:nvPr>
            <p:ph type="ctrTitle"/>
          </p:nvPr>
        </p:nvSpPr>
        <p:spPr/>
        <p:txBody>
          <a:bodyPr/>
          <a:lstStyle/>
          <a:p>
            <a:r>
              <a:rPr lang="en-US" dirty="0">
                <a:solidFill>
                  <a:schemeClr val="tx1"/>
                </a:solidFill>
              </a:rPr>
              <a:t> Implications for Municipalities</a:t>
            </a:r>
            <a:br>
              <a:rPr lang="en-US" dirty="0">
                <a:solidFill>
                  <a:schemeClr val="tx1"/>
                </a:solidFill>
              </a:rPr>
            </a:br>
            <a:endParaRPr lang="en-US"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2"/>
    </p:custDataLst>
    <p:extLst>
      <p:ext uri="{BB962C8B-B14F-4D97-AF65-F5344CB8AC3E}">
        <p14:creationId xmlns:p14="http://schemas.microsoft.com/office/powerpoint/2010/main" val="384228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447800" y="1918220"/>
            <a:ext cx="7010400" cy="2044180"/>
          </a:xfrm>
          <a:prstGeom prst="rect">
            <a:avLst/>
          </a:prstGeom>
        </p:spPr>
        <p:txBody>
          <a:bodyPr>
            <a:normAutofit/>
          </a:bodyPr>
          <a:lstStyle/>
          <a:p>
            <a:pPr>
              <a:defRPr/>
            </a:pPr>
            <a:r>
              <a:rPr lang="en-US" dirty="0" smtClean="0"/>
              <a:t>Faster emergency response</a:t>
            </a:r>
          </a:p>
          <a:p>
            <a:pPr>
              <a:defRPr/>
            </a:pPr>
            <a:r>
              <a:rPr lang="en-US" dirty="0" smtClean="0"/>
              <a:t>Stronger educational attainment</a:t>
            </a:r>
          </a:p>
          <a:p>
            <a:pPr>
              <a:defRPr/>
            </a:pPr>
            <a:r>
              <a:rPr lang="en-US" dirty="0" smtClean="0"/>
              <a:t>BB infrastructure </a:t>
            </a:r>
            <a:r>
              <a:rPr lang="en-US" dirty="0"/>
              <a:t>needed to </a:t>
            </a:r>
            <a:r>
              <a:rPr lang="en-US" dirty="0" smtClean="0"/>
              <a:t>attract ‘</a:t>
            </a:r>
            <a:r>
              <a:rPr lang="en-US" dirty="0"/>
              <a:t>creative class</a:t>
            </a:r>
            <a:r>
              <a:rPr lang="en-US" dirty="0" smtClean="0"/>
              <a:t>’</a:t>
            </a:r>
          </a:p>
          <a:p>
            <a:pPr marL="0" indent="0">
              <a:buFontTx/>
              <a:buNone/>
              <a:defRPr/>
            </a:pPr>
            <a:endParaRPr lang="en-US" dirty="0"/>
          </a:p>
        </p:txBody>
      </p:sp>
      <p:sp>
        <p:nvSpPr>
          <p:cNvPr id="3" name="Title 2"/>
          <p:cNvSpPr>
            <a:spLocks noGrp="1"/>
          </p:cNvSpPr>
          <p:nvPr>
            <p:ph type="ctrTitle"/>
          </p:nvPr>
        </p:nvSpPr>
        <p:spPr/>
        <p:txBody>
          <a:bodyPr/>
          <a:lstStyle/>
          <a:p>
            <a:r>
              <a:rPr lang="en-US" dirty="0">
                <a:solidFill>
                  <a:schemeClr val="tx1"/>
                </a:solidFill>
              </a:rPr>
              <a:t> Implications for Municipalities</a:t>
            </a:r>
            <a:br>
              <a:rPr lang="en-US" dirty="0">
                <a:solidFill>
                  <a:schemeClr val="tx1"/>
                </a:solidFill>
              </a:rPr>
            </a:br>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405985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70000"/>
              </a:spcBef>
              <a:buFontTx/>
              <a:buChar char="•"/>
            </a:pPr>
            <a:endParaRPr lang="en-US" sz="2800" dirty="0">
              <a:solidFill>
                <a:schemeClr val="tx2"/>
              </a:solidFill>
              <a:latin typeface="Arial" charset="0"/>
            </a:endParaRPr>
          </a:p>
        </p:txBody>
      </p:sp>
      <p:sp>
        <p:nvSpPr>
          <p:cNvPr id="3" name="Subtitle 2"/>
          <p:cNvSpPr>
            <a:spLocks noGrp="1"/>
          </p:cNvSpPr>
          <p:nvPr>
            <p:ph type="subTitle" idx="1"/>
          </p:nvPr>
        </p:nvSpPr>
        <p:spPr>
          <a:xfrm>
            <a:off x="1447800" y="1918220"/>
            <a:ext cx="7010400" cy="4634980"/>
          </a:xfrm>
        </p:spPr>
        <p:txBody>
          <a:bodyPr>
            <a:normAutofit/>
          </a:bodyPr>
          <a:lstStyle/>
          <a:p>
            <a:pPr>
              <a:spcBef>
                <a:spcPts val="600"/>
              </a:spcBef>
              <a:buFontTx/>
              <a:buChar char="•"/>
            </a:pPr>
            <a:r>
              <a:rPr lang="en-US" sz="2400" dirty="0">
                <a:solidFill>
                  <a:schemeClr val="tx2"/>
                </a:solidFill>
              </a:rPr>
              <a:t>Streamlined processes (permitting, billing, registration, applications</a:t>
            </a:r>
            <a:r>
              <a:rPr lang="en-US" sz="2400" dirty="0" smtClean="0">
                <a:solidFill>
                  <a:schemeClr val="tx2"/>
                </a:solidFill>
              </a:rPr>
              <a:t>, etc.) </a:t>
            </a:r>
            <a:endParaRPr lang="en-US" sz="2400" dirty="0">
              <a:solidFill>
                <a:schemeClr val="tx2"/>
              </a:solidFill>
            </a:endParaRPr>
          </a:p>
          <a:p>
            <a:pPr>
              <a:spcBef>
                <a:spcPts val="600"/>
              </a:spcBef>
              <a:buFontTx/>
              <a:buChar char="•"/>
            </a:pPr>
            <a:r>
              <a:rPr lang="en-US" sz="2400" dirty="0">
                <a:solidFill>
                  <a:schemeClr val="tx2"/>
                </a:solidFill>
              </a:rPr>
              <a:t>Teleworking</a:t>
            </a:r>
          </a:p>
          <a:p>
            <a:pPr>
              <a:spcBef>
                <a:spcPts val="600"/>
              </a:spcBef>
              <a:buFontTx/>
              <a:buChar char="•"/>
            </a:pPr>
            <a:r>
              <a:rPr lang="en-US" sz="2400" dirty="0">
                <a:solidFill>
                  <a:schemeClr val="tx2"/>
                </a:solidFill>
              </a:rPr>
              <a:t>Meeting accessibility</a:t>
            </a:r>
          </a:p>
          <a:p>
            <a:pPr>
              <a:spcBef>
                <a:spcPts val="600"/>
              </a:spcBef>
              <a:buFontTx/>
              <a:buChar char="•"/>
            </a:pPr>
            <a:r>
              <a:rPr lang="en-US" sz="2400" dirty="0" smtClean="0">
                <a:solidFill>
                  <a:schemeClr val="tx2"/>
                </a:solidFill>
              </a:rPr>
              <a:t>Communication</a:t>
            </a:r>
            <a:endParaRPr lang="en-US" sz="2400" dirty="0">
              <a:solidFill>
                <a:schemeClr val="tx2"/>
              </a:solidFill>
            </a:endParaRPr>
          </a:p>
        </p:txBody>
      </p:sp>
      <p:sp>
        <p:nvSpPr>
          <p:cNvPr id="2" name="Title 1"/>
          <p:cNvSpPr>
            <a:spLocks noGrp="1"/>
          </p:cNvSpPr>
          <p:nvPr>
            <p:ph type="ctrTitle"/>
          </p:nvPr>
        </p:nvSpPr>
        <p:spPr/>
        <p:txBody>
          <a:bodyPr/>
          <a:lstStyle/>
          <a:p>
            <a:r>
              <a:rPr lang="en-US" dirty="0">
                <a:solidFill>
                  <a:schemeClr val="tx1"/>
                </a:solidFill>
              </a:rPr>
              <a:t>Opportunities for Municipalities</a:t>
            </a:r>
            <a:br>
              <a:rPr lang="en-US" dirty="0">
                <a:solidFill>
                  <a:schemeClr val="tx1"/>
                </a:solidFill>
              </a:rPr>
            </a:br>
            <a:endParaRPr lang="en-US"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2"/>
    </p:custDataLst>
    <p:extLst>
      <p:ext uri="{BB962C8B-B14F-4D97-AF65-F5344CB8AC3E}">
        <p14:creationId xmlns:p14="http://schemas.microsoft.com/office/powerpoint/2010/main" val="2964364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70000"/>
              </a:spcBef>
              <a:buFontTx/>
              <a:buChar char="•"/>
            </a:pPr>
            <a:endParaRPr lang="en-US" sz="2800" dirty="0">
              <a:solidFill>
                <a:schemeClr val="tx2"/>
              </a:solidFill>
              <a:latin typeface="Arial" charset="0"/>
            </a:endParaRPr>
          </a:p>
        </p:txBody>
      </p:sp>
      <p:sp>
        <p:nvSpPr>
          <p:cNvPr id="3" name="Subtitle 2"/>
          <p:cNvSpPr>
            <a:spLocks noGrp="1"/>
          </p:cNvSpPr>
          <p:nvPr>
            <p:ph type="subTitle" idx="1"/>
          </p:nvPr>
        </p:nvSpPr>
        <p:spPr>
          <a:xfrm>
            <a:off x="1447800" y="1918220"/>
            <a:ext cx="7239000" cy="4634980"/>
          </a:xfrm>
        </p:spPr>
        <p:txBody>
          <a:bodyPr>
            <a:normAutofit/>
          </a:bodyPr>
          <a:lstStyle/>
          <a:p>
            <a:pPr>
              <a:spcBef>
                <a:spcPts val="600"/>
              </a:spcBef>
              <a:buFontTx/>
              <a:buChar char="•"/>
            </a:pPr>
            <a:r>
              <a:rPr lang="en-US" sz="2400" dirty="0" smtClean="0">
                <a:solidFill>
                  <a:schemeClr val="tx2"/>
                </a:solidFill>
              </a:rPr>
              <a:t>Operational </a:t>
            </a:r>
            <a:r>
              <a:rPr lang="en-US" sz="2400" dirty="0">
                <a:solidFill>
                  <a:schemeClr val="tx2"/>
                </a:solidFill>
              </a:rPr>
              <a:t>Efficiency (dispatch, </a:t>
            </a:r>
            <a:r>
              <a:rPr lang="en-US" sz="2400" dirty="0" smtClean="0">
                <a:solidFill>
                  <a:schemeClr val="tx2"/>
                </a:solidFill>
              </a:rPr>
              <a:t>irrigation, etc</a:t>
            </a:r>
            <a:r>
              <a:rPr lang="en-US" sz="2400" dirty="0">
                <a:solidFill>
                  <a:schemeClr val="tx2"/>
                </a:solidFill>
              </a:rPr>
              <a:t>.)</a:t>
            </a:r>
          </a:p>
          <a:p>
            <a:pPr>
              <a:spcBef>
                <a:spcPts val="600"/>
              </a:spcBef>
              <a:buFontTx/>
              <a:buChar char="•"/>
            </a:pPr>
            <a:r>
              <a:rPr lang="en-US" sz="2400" dirty="0">
                <a:solidFill>
                  <a:schemeClr val="tx2"/>
                </a:solidFill>
              </a:rPr>
              <a:t>Public Safety (monitoring </a:t>
            </a:r>
            <a:r>
              <a:rPr lang="en-US" sz="2400" dirty="0" smtClean="0">
                <a:solidFill>
                  <a:schemeClr val="tx2"/>
                </a:solidFill>
              </a:rPr>
              <a:t>parolees, floor plans, </a:t>
            </a:r>
            <a:r>
              <a:rPr lang="en-US" sz="2400" dirty="0">
                <a:solidFill>
                  <a:schemeClr val="tx2"/>
                </a:solidFill>
              </a:rPr>
              <a:t>emergency </a:t>
            </a:r>
            <a:r>
              <a:rPr lang="en-US" sz="2400" dirty="0" smtClean="0">
                <a:solidFill>
                  <a:schemeClr val="tx2"/>
                </a:solidFill>
              </a:rPr>
              <a:t>routing, etc.) </a:t>
            </a:r>
            <a:endParaRPr lang="en-US" sz="2400" dirty="0">
              <a:solidFill>
                <a:schemeClr val="tx2"/>
              </a:solidFill>
            </a:endParaRPr>
          </a:p>
          <a:p>
            <a:pPr>
              <a:spcBef>
                <a:spcPts val="600"/>
              </a:spcBef>
              <a:buFontTx/>
              <a:buChar char="•"/>
            </a:pPr>
            <a:r>
              <a:rPr lang="en-US" sz="2400" dirty="0">
                <a:solidFill>
                  <a:schemeClr val="tx2"/>
                </a:solidFill>
              </a:rPr>
              <a:t>Education (Library access, schools, lifelong </a:t>
            </a:r>
            <a:r>
              <a:rPr lang="en-US" sz="2400" dirty="0" smtClean="0">
                <a:solidFill>
                  <a:schemeClr val="tx2"/>
                </a:solidFill>
              </a:rPr>
              <a:t>learning, etc.)</a:t>
            </a:r>
            <a:endParaRPr lang="en-US" sz="2400" dirty="0">
              <a:solidFill>
                <a:schemeClr val="tx2"/>
              </a:solidFill>
            </a:endParaRPr>
          </a:p>
        </p:txBody>
      </p:sp>
      <p:sp>
        <p:nvSpPr>
          <p:cNvPr id="2" name="Title 1"/>
          <p:cNvSpPr>
            <a:spLocks noGrp="1"/>
          </p:cNvSpPr>
          <p:nvPr>
            <p:ph type="ctrTitle"/>
          </p:nvPr>
        </p:nvSpPr>
        <p:spPr/>
        <p:txBody>
          <a:bodyPr/>
          <a:lstStyle/>
          <a:p>
            <a:r>
              <a:rPr lang="en-US" dirty="0">
                <a:solidFill>
                  <a:schemeClr val="tx1"/>
                </a:solidFill>
              </a:rPr>
              <a:t>Opportunities for Municipalities</a:t>
            </a:r>
            <a:br>
              <a:rPr lang="en-US" dirty="0">
                <a:solidFill>
                  <a:schemeClr val="tx1"/>
                </a:solidFill>
              </a:rPr>
            </a:b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8754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indent="0">
              <a:spcBef>
                <a:spcPts val="600"/>
              </a:spcBef>
              <a:defRPr/>
            </a:pPr>
            <a:endParaRPr lang="en-US" sz="2800" dirty="0" smtClean="0">
              <a:solidFill>
                <a:schemeClr val="tx2"/>
              </a:solidFill>
              <a:latin typeface="Arial" charset="0"/>
            </a:endParaRPr>
          </a:p>
          <a:p>
            <a:pPr>
              <a:spcBef>
                <a:spcPts val="600"/>
              </a:spcBef>
              <a:buFontTx/>
              <a:buChar char="•"/>
              <a:defRPr/>
            </a:pPr>
            <a:endParaRPr lang="en-US" sz="2800" dirty="0" smtClean="0">
              <a:solidFill>
                <a:schemeClr val="tx2"/>
              </a:solidFill>
              <a:latin typeface="Arial" charset="0"/>
            </a:endParaRPr>
          </a:p>
          <a:p>
            <a:pPr>
              <a:spcBef>
                <a:spcPct val="70000"/>
              </a:spcBef>
              <a:buFontTx/>
              <a:buChar char="•"/>
              <a:defRPr/>
            </a:pPr>
            <a:endParaRPr lang="en-US" sz="2800" dirty="0" smtClean="0">
              <a:solidFill>
                <a:schemeClr val="tx2"/>
              </a:solidFill>
              <a:latin typeface="Arial" charset="0"/>
            </a:endParaRPr>
          </a:p>
        </p:txBody>
      </p:sp>
      <p:sp>
        <p:nvSpPr>
          <p:cNvPr id="2" name="Title 1"/>
          <p:cNvSpPr>
            <a:spLocks noGrp="1"/>
          </p:cNvSpPr>
          <p:nvPr>
            <p:ph type="ctrTitle"/>
          </p:nvPr>
        </p:nvSpPr>
        <p:spPr/>
        <p:txBody>
          <a:bodyPr/>
          <a:lstStyle/>
          <a:p>
            <a:r>
              <a:rPr lang="en-US" dirty="0">
                <a:solidFill>
                  <a:schemeClr val="tx1"/>
                </a:solidFill>
              </a:rPr>
              <a:t>Common Challenges</a:t>
            </a:r>
          </a:p>
        </p:txBody>
      </p:sp>
      <p:sp>
        <p:nvSpPr>
          <p:cNvPr id="3" name="Subtitle 2"/>
          <p:cNvSpPr>
            <a:spLocks noGrp="1"/>
          </p:cNvSpPr>
          <p:nvPr>
            <p:ph type="subTitle" idx="1"/>
          </p:nvPr>
        </p:nvSpPr>
        <p:spPr>
          <a:xfrm>
            <a:off x="1447800" y="1918220"/>
            <a:ext cx="7010400" cy="3949180"/>
          </a:xfrm>
        </p:spPr>
        <p:txBody>
          <a:bodyPr>
            <a:normAutofit/>
          </a:bodyPr>
          <a:lstStyle/>
          <a:p>
            <a:pPr>
              <a:spcBef>
                <a:spcPct val="70000"/>
              </a:spcBef>
            </a:pPr>
            <a:r>
              <a:rPr lang="en-US" sz="2400" dirty="0"/>
              <a:t>Laws prohibiting municipal utilities from offering telecommunications or broadband services</a:t>
            </a:r>
          </a:p>
          <a:p>
            <a:pPr>
              <a:spcBef>
                <a:spcPct val="70000"/>
              </a:spcBef>
            </a:pPr>
            <a:r>
              <a:rPr lang="en-US" sz="2400" dirty="0"/>
              <a:t>Providing Access to Underserved Areas</a:t>
            </a:r>
          </a:p>
          <a:p>
            <a:pPr>
              <a:spcBef>
                <a:spcPct val="70000"/>
              </a:spcBef>
            </a:pPr>
            <a:r>
              <a:rPr lang="en-US" sz="2400" dirty="0"/>
              <a:t>Forging Public-Private </a:t>
            </a:r>
            <a:r>
              <a:rPr lang="en-US" sz="2400" dirty="0" smtClean="0"/>
              <a:t>Partnerships</a:t>
            </a:r>
            <a:endParaRPr lang="en-US" sz="24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28209060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9050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indent="0">
              <a:spcBef>
                <a:spcPts val="600"/>
              </a:spcBef>
              <a:defRPr/>
            </a:pPr>
            <a:endParaRPr lang="en-US" sz="2800" dirty="0" smtClean="0">
              <a:solidFill>
                <a:schemeClr val="tx2"/>
              </a:solidFill>
              <a:latin typeface="Arial" charset="0"/>
            </a:endParaRPr>
          </a:p>
          <a:p>
            <a:pPr>
              <a:spcBef>
                <a:spcPts val="600"/>
              </a:spcBef>
              <a:buFontTx/>
              <a:buChar char="•"/>
              <a:defRPr/>
            </a:pPr>
            <a:endParaRPr lang="en-US" sz="2800" dirty="0" smtClean="0">
              <a:solidFill>
                <a:schemeClr val="tx2"/>
              </a:solidFill>
              <a:latin typeface="Arial" charset="0"/>
            </a:endParaRPr>
          </a:p>
          <a:p>
            <a:pPr>
              <a:spcBef>
                <a:spcPct val="70000"/>
              </a:spcBef>
              <a:buFontTx/>
              <a:buChar char="•"/>
              <a:defRPr/>
            </a:pPr>
            <a:endParaRPr lang="en-US" sz="2800" dirty="0" smtClean="0">
              <a:solidFill>
                <a:schemeClr val="tx2"/>
              </a:solidFill>
              <a:latin typeface="Arial" charset="0"/>
            </a:endParaRPr>
          </a:p>
        </p:txBody>
      </p:sp>
      <p:sp>
        <p:nvSpPr>
          <p:cNvPr id="2" name="Title 1"/>
          <p:cNvSpPr>
            <a:spLocks noGrp="1"/>
          </p:cNvSpPr>
          <p:nvPr>
            <p:ph type="ctrTitle"/>
          </p:nvPr>
        </p:nvSpPr>
        <p:spPr/>
        <p:txBody>
          <a:bodyPr/>
          <a:lstStyle/>
          <a:p>
            <a:r>
              <a:rPr lang="en-US" dirty="0"/>
              <a:t> </a:t>
            </a:r>
            <a:r>
              <a:rPr lang="en-US" dirty="0" smtClean="0"/>
              <a:t>Broadband Application Examples</a:t>
            </a:r>
            <a:r>
              <a:rPr lang="en-US" dirty="0"/>
              <a:t/>
            </a:r>
            <a:br>
              <a:rPr lang="en-US" dirty="0"/>
            </a:br>
            <a:endParaRPr lang="en-US" dirty="0"/>
          </a:p>
        </p:txBody>
      </p:sp>
      <p:sp>
        <p:nvSpPr>
          <p:cNvPr id="3" name="Subtitle 2"/>
          <p:cNvSpPr>
            <a:spLocks noGrp="1"/>
          </p:cNvSpPr>
          <p:nvPr>
            <p:ph type="subTitle" idx="1"/>
          </p:nvPr>
        </p:nvSpPr>
        <p:spPr>
          <a:xfrm>
            <a:off x="1447800" y="1918220"/>
            <a:ext cx="7010400" cy="1891780"/>
          </a:xfrm>
        </p:spPr>
        <p:txBody>
          <a:bodyPr>
            <a:normAutofit/>
          </a:bodyPr>
          <a:lstStyle/>
          <a:p>
            <a:pPr marL="457200" indent="-457200">
              <a:buFont typeface="+mj-lt"/>
              <a:buAutoNum type="arabicParenR"/>
            </a:pPr>
            <a:r>
              <a:rPr lang="en-US" sz="2400" dirty="0" smtClean="0"/>
              <a:t>E-Care</a:t>
            </a:r>
          </a:p>
          <a:p>
            <a:pPr marL="457200" indent="-457200">
              <a:buFont typeface="+mj-lt"/>
              <a:buAutoNum type="arabicParenR"/>
            </a:pPr>
            <a:r>
              <a:rPr lang="en-US" sz="2400" dirty="0" smtClean="0"/>
              <a:t>Franklin County, VA: Broadband Economic Development</a:t>
            </a:r>
          </a:p>
          <a:p>
            <a:pPr marL="457200" indent="-457200">
              <a:buFont typeface="+mj-lt"/>
              <a:buAutoNum type="arabicParenR"/>
            </a:pPr>
            <a:r>
              <a:rPr lang="en-US" sz="2400" dirty="0" smtClean="0"/>
              <a:t>E-Government</a:t>
            </a:r>
          </a:p>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4821994"/>
            <a:ext cx="2380686" cy="1590472"/>
          </a:xfrm>
          <a:prstGeom prst="rect">
            <a:avLst/>
          </a:prstGeom>
        </p:spPr>
      </p:pic>
    </p:spTree>
    <p:custDataLst>
      <p:tags r:id="rId1"/>
    </p:custDataLst>
    <p:extLst>
      <p:ext uri="{BB962C8B-B14F-4D97-AF65-F5344CB8AC3E}">
        <p14:creationId xmlns:p14="http://schemas.microsoft.com/office/powerpoint/2010/main" val="2642269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14325"/>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a:bodyPr>
          <a:lstStyle/>
          <a:p>
            <a:r>
              <a:rPr lang="en-US" sz="2400" dirty="0" smtClean="0"/>
              <a:t>Video </a:t>
            </a:r>
            <a:r>
              <a:rPr lang="en-US" sz="2400" dirty="0"/>
              <a:t>consultation services make specialty services available to rural and other underserved areas, improving health care quality and reducing disparities while also increasing convenience for patients. Nearly 50 million people living in rural areas face challenges accessing needed health care </a:t>
            </a:r>
            <a:r>
              <a:rPr lang="en-US" sz="2400" dirty="0" smtClean="0"/>
              <a:t>today</a:t>
            </a:r>
            <a:endParaRPr lang="en-US" sz="2400" dirty="0"/>
          </a:p>
          <a:p>
            <a:endParaRPr lang="en-US"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47875"/>
            <a:ext cx="2590800" cy="1548900"/>
          </a:xfrm>
          <a:prstGeom prst="rect">
            <a:avLst/>
          </a:prstGeom>
        </p:spPr>
      </p:pic>
    </p:spTree>
    <p:custDataLst>
      <p:tags r:id="rId1"/>
    </p:custDataLst>
    <p:extLst>
      <p:ext uri="{BB962C8B-B14F-4D97-AF65-F5344CB8AC3E}">
        <p14:creationId xmlns:p14="http://schemas.microsoft.com/office/powerpoint/2010/main" val="3436489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04800"/>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fontScale="92500" lnSpcReduction="20000"/>
          </a:bodyPr>
          <a:lstStyle/>
          <a:p>
            <a:r>
              <a:rPr lang="en-US" dirty="0" smtClean="0"/>
              <a:t>Home </a:t>
            </a:r>
            <a:r>
              <a:rPr lang="en-US" dirty="0"/>
              <a:t>monitoring can place daily metrics of patients’ health—weight, blood pressure and other vital measures—in patients’ and providers’ hands, improving chronic care management and patient engagement. Early detection of problems made possible with real time information, but not imaginable through office visits at six-month intervals, can help avoid unneeded hospitalizations for patients with heart failure and other chronic </a:t>
            </a:r>
            <a:r>
              <a:rPr lang="en-US" dirty="0" smtClean="0"/>
              <a:t>conditions</a:t>
            </a:r>
            <a:endParaRPr lang="en-US" dirty="0"/>
          </a:p>
          <a:p>
            <a:endParaRPr lang="en-US"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57400"/>
            <a:ext cx="2590800" cy="1548900"/>
          </a:xfrm>
          <a:prstGeom prst="rect">
            <a:avLst/>
          </a:prstGeom>
        </p:spPr>
      </p:pic>
    </p:spTree>
    <p:custDataLst>
      <p:tags r:id="rId1"/>
    </p:custDataLst>
    <p:extLst>
      <p:ext uri="{BB962C8B-B14F-4D97-AF65-F5344CB8AC3E}">
        <p14:creationId xmlns:p14="http://schemas.microsoft.com/office/powerpoint/2010/main" val="83075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 y="314325"/>
            <a:ext cx="1988026" cy="1524000"/>
          </a:xfrm>
          <a:prstGeom prst="rect">
            <a:avLst/>
          </a:prstGeom>
          <a:noFill/>
          <a:ln w="9525">
            <a:noFill/>
            <a:miter lim="800000"/>
            <a:headEnd/>
            <a:tailEnd/>
          </a:ln>
          <a:effectLst/>
        </p:spPr>
      </p:pic>
      <p:sp>
        <p:nvSpPr>
          <p:cNvPr id="4" name="Title 3"/>
          <p:cNvSpPr>
            <a:spLocks noGrp="1"/>
          </p:cNvSpPr>
          <p:nvPr>
            <p:ph type="ctrTitle"/>
          </p:nvPr>
        </p:nvSpPr>
        <p:spPr/>
        <p:txBody>
          <a:bodyPr/>
          <a:lstStyle/>
          <a:p>
            <a:r>
              <a:rPr lang="en-US" dirty="0" smtClean="0"/>
              <a:t>e-Care:  Aging in Place</a:t>
            </a:r>
            <a:endParaRPr lang="en-US" dirty="0"/>
          </a:p>
        </p:txBody>
      </p:sp>
      <p:pic>
        <p:nvPicPr>
          <p:cNvPr id="7" name="Picture 3"/>
          <p:cNvPicPr>
            <a:picLocks noChangeAspect="1" noChangeArrowheads="1"/>
          </p:cNvPicPr>
          <p:nvPr/>
        </p:nvPicPr>
        <p:blipFill>
          <a:blip r:embed="rId4" cstate="print"/>
          <a:srcRect/>
          <a:stretch>
            <a:fillRect/>
          </a:stretch>
        </p:blipFill>
        <p:spPr>
          <a:xfrm>
            <a:off x="47625" y="3657600"/>
            <a:ext cx="3124200" cy="3078163"/>
          </a:xfrm>
          <a:prstGeom prst="rect">
            <a:avLst/>
          </a:prstGeom>
        </p:spPr>
      </p:pic>
      <p:sp>
        <p:nvSpPr>
          <p:cNvPr id="5" name="Subtitle 4"/>
          <p:cNvSpPr>
            <a:spLocks noGrp="1"/>
          </p:cNvSpPr>
          <p:nvPr>
            <p:ph type="subTitle" idx="1"/>
          </p:nvPr>
        </p:nvSpPr>
        <p:spPr>
          <a:xfrm>
            <a:off x="3276600" y="1676400"/>
            <a:ext cx="5181600" cy="4953000"/>
          </a:xfrm>
        </p:spPr>
        <p:txBody>
          <a:bodyPr>
            <a:normAutofit/>
          </a:bodyPr>
          <a:lstStyle/>
          <a:p>
            <a:r>
              <a:rPr lang="en-US" sz="2400" dirty="0" smtClean="0"/>
              <a:t>Secure </a:t>
            </a:r>
            <a:r>
              <a:rPr lang="en-US" sz="2400" dirty="0"/>
              <a:t>sharing and remote reading of patient information such as radiographic images on high speed channels can improve care coordination and reduce the risk of medical errors</a:t>
            </a:r>
            <a:r>
              <a:rPr lang="en-US" sz="2400" dirty="0" smtClean="0"/>
              <a:t>.</a:t>
            </a:r>
            <a:endParaRPr lang="en-US" sz="2400" dirty="0"/>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7625" y="2057400"/>
            <a:ext cx="2590800" cy="1548900"/>
          </a:xfrm>
          <a:prstGeom prst="rect">
            <a:avLst/>
          </a:prstGeom>
        </p:spPr>
      </p:pic>
    </p:spTree>
    <p:custDataLst>
      <p:tags r:id="rId1"/>
    </p:custDataLst>
    <p:extLst>
      <p:ext uri="{BB962C8B-B14F-4D97-AF65-F5344CB8AC3E}">
        <p14:creationId xmlns:p14="http://schemas.microsoft.com/office/powerpoint/2010/main" val="83075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Content Placeholder 1"/>
          <p:cNvSpPr>
            <a:spLocks noGrp="1"/>
          </p:cNvSpPr>
          <p:nvPr>
            <p:ph type="subTitle" idx="1"/>
          </p:nvPr>
        </p:nvSpPr>
        <p:spPr>
          <a:xfrm>
            <a:off x="1447800" y="1918220"/>
            <a:ext cx="7010400" cy="2120380"/>
          </a:xfrm>
          <a:prstGeom prst="rect">
            <a:avLst/>
          </a:prstGeom>
        </p:spPr>
        <p:txBody>
          <a:bodyPr>
            <a:normAutofit fontScale="92500" lnSpcReduction="20000"/>
          </a:bodyPr>
          <a:lstStyle/>
          <a:p>
            <a:r>
              <a:rPr lang="en-US" dirty="0" smtClean="0"/>
              <a:t>The FCC defines Broadband as, “high-speed Internet access that is always on and faster than the traditional dial-up access”  </a:t>
            </a:r>
          </a:p>
          <a:p>
            <a:r>
              <a:rPr lang="en-US" dirty="0" smtClean="0"/>
              <a:t>Broadband speeds are defined as (at least) 768 kbps downstream and 200 kbps upstream</a:t>
            </a:r>
          </a:p>
        </p:txBody>
      </p:sp>
      <p:sp>
        <p:nvSpPr>
          <p:cNvPr id="2" name="Title 1"/>
          <p:cNvSpPr>
            <a:spLocks noGrp="1"/>
          </p:cNvSpPr>
          <p:nvPr>
            <p:ph type="ctrTitle"/>
          </p:nvPr>
        </p:nvSpPr>
        <p:spPr/>
        <p:txBody>
          <a:bodyPr/>
          <a:lstStyle/>
          <a:p>
            <a:r>
              <a:rPr lang="en-US" dirty="0" smtClean="0"/>
              <a:t>What is Broadband?</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000" y="4191000"/>
            <a:ext cx="3505200" cy="2271624"/>
          </a:xfrm>
          <a:prstGeom prst="rect">
            <a:avLst/>
          </a:prstGeom>
        </p:spPr>
      </p:pic>
    </p:spTree>
    <p:custDataLst>
      <p:tags r:id="rId1"/>
    </p:custDataLst>
    <p:extLst>
      <p:ext uri="{BB962C8B-B14F-4D97-AF65-F5344CB8AC3E}">
        <p14:creationId xmlns:p14="http://schemas.microsoft.com/office/powerpoint/2010/main" val="150222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0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calcmode="lin" valueType="num">
                                      <p:cBhvr>
                                        <p:cTn id="15"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1524000"/>
            <a:ext cx="6781800" cy="5029200"/>
          </a:xfrm>
        </p:spPr>
        <p:txBody>
          <a:bodyPr>
            <a:normAutofit/>
          </a:bodyPr>
          <a:lstStyle/>
          <a:p>
            <a:r>
              <a:rPr lang="en-US" sz="2400" dirty="0" smtClean="0"/>
              <a:t>ConnectNH Telehealth Network</a:t>
            </a:r>
          </a:p>
          <a:p>
            <a:r>
              <a:rPr lang="en-US" sz="2400" dirty="0" smtClean="0"/>
              <a:t>Provides rural communities with two-way interactive video psychiatric services via UNH broadband network</a:t>
            </a:r>
            <a:endParaRPr lang="en-US" sz="2400" dirty="0"/>
          </a:p>
        </p:txBody>
      </p:sp>
      <p:pic>
        <p:nvPicPr>
          <p:cNvPr id="1026" name="Picture 2" descr="connectnh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3390900"/>
            <a:ext cx="5791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3900" y="4267200"/>
            <a:ext cx="2705100" cy="2133600"/>
          </a:xfrm>
          <a:prstGeom prst="rect">
            <a:avLst/>
          </a:prstGeom>
        </p:spPr>
      </p:pic>
      <p:sp>
        <p:nvSpPr>
          <p:cNvPr id="6" name="Title 3"/>
          <p:cNvSpPr>
            <a:spLocks noGrp="1"/>
          </p:cNvSpPr>
          <p:nvPr>
            <p:ph type="ctrTitle"/>
          </p:nvPr>
        </p:nvSpPr>
        <p:spPr>
          <a:xfrm>
            <a:off x="685800" y="609601"/>
            <a:ext cx="7772400" cy="685800"/>
          </a:xfrm>
        </p:spPr>
        <p:txBody>
          <a:bodyPr/>
          <a:lstStyle/>
          <a:p>
            <a:r>
              <a:rPr lang="en-US" dirty="0" smtClean="0"/>
              <a:t>e-Care:  ConnectNH</a:t>
            </a:r>
            <a:endParaRPr lang="en-US" dirty="0"/>
          </a:p>
        </p:txBody>
      </p:sp>
    </p:spTree>
    <p:custDataLst>
      <p:tags r:id="rId1"/>
    </p:custDataLst>
    <p:extLst>
      <p:ext uri="{BB962C8B-B14F-4D97-AF65-F5344CB8AC3E}">
        <p14:creationId xmlns:p14="http://schemas.microsoft.com/office/powerpoint/2010/main" val="3671184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609601"/>
            <a:ext cx="8991600" cy="761999"/>
          </a:xfrm>
        </p:spPr>
        <p:txBody>
          <a:bodyPr/>
          <a:lstStyle/>
          <a:p>
            <a:pPr marL="182880" indent="0">
              <a:buNone/>
            </a:pPr>
            <a:r>
              <a:rPr lang="en-US" sz="3200" dirty="0" smtClean="0">
                <a:solidFill>
                  <a:schemeClr val="bg2">
                    <a:lumMod val="25000"/>
                  </a:schemeClr>
                </a:solidFill>
                <a:uFill>
                  <a:solidFill>
                    <a:schemeClr val="bg2">
                      <a:lumMod val="25000"/>
                    </a:schemeClr>
                  </a:solidFill>
                </a:uFill>
              </a:rPr>
              <a:t>Franklin County, VA: </a:t>
            </a:r>
            <a:r>
              <a:rPr lang="en-US" sz="3200" dirty="0" smtClean="0"/>
              <a:t>Boosting </a:t>
            </a:r>
            <a:r>
              <a:rPr lang="en-US" sz="3200" dirty="0" smtClean="0">
                <a:solidFill>
                  <a:schemeClr val="bg2">
                    <a:lumMod val="25000"/>
                  </a:schemeClr>
                </a:solidFill>
                <a:uFill>
                  <a:solidFill>
                    <a:schemeClr val="bg2">
                      <a:lumMod val="25000"/>
                    </a:schemeClr>
                  </a:solidFill>
                </a:uFill>
              </a:rPr>
              <a:t>Economic Development with High Speed Wireless</a:t>
            </a:r>
            <a:endParaRPr lang="en-US" sz="3200" dirty="0">
              <a:solidFill>
                <a:schemeClr val="bg2">
                  <a:lumMod val="25000"/>
                </a:schemeClr>
              </a:solidFill>
              <a:uFill>
                <a:solidFill>
                  <a:schemeClr val="bg2">
                    <a:lumMod val="25000"/>
                  </a:schemeClr>
                </a:solidFill>
              </a:u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438400"/>
            <a:ext cx="372046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2438400"/>
            <a:ext cx="3733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7767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609601"/>
            <a:ext cx="7696200" cy="685800"/>
          </a:xfrm>
        </p:spPr>
        <p:txBody>
          <a:bodyPr/>
          <a:lstStyle/>
          <a:p>
            <a:pPr marL="182880" indent="0">
              <a:buNone/>
            </a:pPr>
            <a:r>
              <a:rPr lang="en-US" dirty="0" smtClean="0"/>
              <a:t>How did Franklin County do it?</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533400" y="1752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800" dirty="0" smtClean="0">
                <a:solidFill>
                  <a:schemeClr val="tx2"/>
                </a:solidFill>
                <a:latin typeface="Arial" charset="0"/>
              </a:rPr>
              <a:t>Public-private partnership</a:t>
            </a:r>
          </a:p>
          <a:p>
            <a:pPr lvl="1" algn="l">
              <a:spcBef>
                <a:spcPts val="600"/>
              </a:spcBef>
              <a:buFont typeface="Courier New" pitchFamily="49" charset="0"/>
              <a:buChar char="o"/>
            </a:pPr>
            <a:r>
              <a:rPr lang="en-US" sz="2400" dirty="0" smtClean="0">
                <a:solidFill>
                  <a:schemeClr val="tx2"/>
                </a:solidFill>
                <a:latin typeface="Arial" charset="0"/>
              </a:rPr>
              <a:t>Private </a:t>
            </a:r>
            <a:r>
              <a:rPr lang="en-US" sz="2400" dirty="0">
                <a:solidFill>
                  <a:schemeClr val="tx2"/>
                </a:solidFill>
                <a:latin typeface="Arial" charset="0"/>
              </a:rPr>
              <a:t>Investment </a:t>
            </a:r>
            <a:r>
              <a:rPr lang="en-US" sz="2400" dirty="0" smtClean="0">
                <a:solidFill>
                  <a:schemeClr val="tx2"/>
                </a:solidFill>
                <a:latin typeface="Arial" charset="0"/>
              </a:rPr>
              <a:t>by local ISP</a:t>
            </a:r>
            <a:endParaRPr lang="en-US" sz="2400" dirty="0">
              <a:solidFill>
                <a:schemeClr val="tx2"/>
              </a:solidFill>
              <a:latin typeface="Arial" charset="0"/>
            </a:endParaRPr>
          </a:p>
          <a:p>
            <a:pPr lvl="1" algn="l">
              <a:spcBef>
                <a:spcPts val="600"/>
              </a:spcBef>
              <a:buFont typeface="Courier New" pitchFamily="49" charset="0"/>
              <a:buChar char="o"/>
            </a:pPr>
            <a:r>
              <a:rPr lang="en-US" sz="2400" dirty="0" smtClean="0">
                <a:solidFill>
                  <a:schemeClr val="tx2"/>
                </a:solidFill>
                <a:latin typeface="Arial" charset="0"/>
              </a:rPr>
              <a:t>$83,000 in County Investment</a:t>
            </a:r>
          </a:p>
          <a:p>
            <a:pPr lvl="1" algn="l">
              <a:spcBef>
                <a:spcPts val="600"/>
              </a:spcBef>
              <a:buFont typeface="Courier New" pitchFamily="49" charset="0"/>
              <a:buChar char="o"/>
            </a:pPr>
            <a:r>
              <a:rPr lang="en-US" sz="2400" dirty="0" smtClean="0">
                <a:solidFill>
                  <a:schemeClr val="tx2"/>
                </a:solidFill>
                <a:latin typeface="Arial" charset="0"/>
              </a:rPr>
              <a:t>$50,000 in Federal Grants</a:t>
            </a:r>
            <a:endParaRPr lang="en-US" sz="2600" dirty="0" smtClean="0">
              <a:solidFill>
                <a:schemeClr val="tx2"/>
              </a:solidFill>
              <a:latin typeface="Arial" charset="0"/>
            </a:endParaRPr>
          </a:p>
          <a:p>
            <a:pPr>
              <a:spcBef>
                <a:spcPts val="600"/>
              </a:spcBef>
              <a:buFontTx/>
              <a:buChar char="•"/>
            </a:pPr>
            <a:r>
              <a:rPr lang="en-US" sz="2800" dirty="0" smtClean="0">
                <a:solidFill>
                  <a:schemeClr val="tx2"/>
                </a:solidFill>
                <a:latin typeface="Arial" charset="0"/>
              </a:rPr>
              <a:t>Leveraging existing infrastructure </a:t>
            </a:r>
          </a:p>
          <a:p>
            <a:pPr>
              <a:spcBef>
                <a:spcPts val="600"/>
              </a:spcBef>
              <a:buFontTx/>
              <a:buChar char="•"/>
            </a:pPr>
            <a:r>
              <a:rPr lang="en-US" sz="2800" dirty="0" smtClean="0">
                <a:solidFill>
                  <a:schemeClr val="tx2"/>
                </a:solidFill>
                <a:latin typeface="Arial" charset="0"/>
              </a:rPr>
              <a:t>Working with landowners to site new towers</a:t>
            </a:r>
            <a:endParaRPr lang="en-US" sz="2800" dirty="0">
              <a:solidFill>
                <a:schemeClr val="tx2"/>
              </a:solidFill>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908379"/>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86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696200" cy="685800"/>
          </a:xfrm>
        </p:spPr>
        <p:txBody>
          <a:bodyPr/>
          <a:lstStyle/>
          <a:p>
            <a:pPr marL="182880" indent="0">
              <a:buNone/>
            </a:pPr>
            <a:r>
              <a:rPr lang="en-US" dirty="0" smtClean="0"/>
              <a:t>Outcomes of Partnership</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609600" y="175260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600" dirty="0" smtClean="0">
                <a:solidFill>
                  <a:schemeClr val="tx2"/>
                </a:solidFill>
                <a:latin typeface="Arial" charset="0"/>
              </a:rPr>
              <a:t>From 1 tower to 20 towers Countywide</a:t>
            </a:r>
          </a:p>
          <a:p>
            <a:pPr>
              <a:spcBef>
                <a:spcPts val="600"/>
              </a:spcBef>
              <a:buFontTx/>
              <a:buChar char="•"/>
            </a:pPr>
            <a:r>
              <a:rPr lang="en-US" sz="2600" dirty="0" smtClean="0">
                <a:solidFill>
                  <a:schemeClr val="tx2"/>
                </a:solidFill>
                <a:latin typeface="Arial" charset="0"/>
              </a:rPr>
              <a:t>150 new businesses and 1,500 residences served</a:t>
            </a:r>
          </a:p>
          <a:p>
            <a:pPr>
              <a:spcBef>
                <a:spcPts val="600"/>
              </a:spcBef>
              <a:buFontTx/>
              <a:buChar char="•"/>
            </a:pPr>
            <a:r>
              <a:rPr lang="en-US" sz="2600" dirty="0" smtClean="0">
                <a:solidFill>
                  <a:schemeClr val="tx2"/>
                </a:solidFill>
                <a:latin typeface="Arial" charset="0"/>
              </a:rPr>
              <a:t>16 fire &amp; EMS stations on-line</a:t>
            </a:r>
          </a:p>
          <a:p>
            <a:pPr>
              <a:spcBef>
                <a:spcPts val="600"/>
              </a:spcBef>
              <a:buFontTx/>
              <a:buChar char="•"/>
            </a:pPr>
            <a:r>
              <a:rPr lang="en-US" sz="2600" dirty="0" smtClean="0">
                <a:solidFill>
                  <a:schemeClr val="tx2"/>
                </a:solidFill>
                <a:latin typeface="Arial" charset="0"/>
              </a:rPr>
              <a:t>Library and public buildings connected</a:t>
            </a:r>
          </a:p>
          <a:p>
            <a:pPr>
              <a:spcBef>
                <a:spcPts val="600"/>
              </a:spcBef>
              <a:buFontTx/>
              <a:buChar char="•"/>
            </a:pPr>
            <a:r>
              <a:rPr lang="en-US" sz="2600" dirty="0" smtClean="0">
                <a:solidFill>
                  <a:schemeClr val="tx2"/>
                </a:solidFill>
                <a:latin typeface="Arial" charset="0"/>
              </a:rPr>
              <a:t>Reduced municipal expenses</a:t>
            </a:r>
          </a:p>
          <a:p>
            <a:pPr>
              <a:spcBef>
                <a:spcPts val="600"/>
              </a:spcBef>
              <a:buFontTx/>
              <a:buChar char="•"/>
            </a:pPr>
            <a:r>
              <a:rPr lang="en-US" sz="2600" dirty="0" smtClean="0">
                <a:solidFill>
                  <a:schemeClr val="tx2"/>
                </a:solidFill>
                <a:latin typeface="Arial" charset="0"/>
              </a:rPr>
              <a:t>Several new businesses located in town</a:t>
            </a:r>
          </a:p>
          <a:p>
            <a:pPr>
              <a:spcBef>
                <a:spcPts val="600"/>
              </a:spcBef>
              <a:buFontTx/>
              <a:buChar char="•"/>
            </a:pPr>
            <a:r>
              <a:rPr lang="en-US" sz="2600" dirty="0" smtClean="0">
                <a:solidFill>
                  <a:schemeClr val="tx2"/>
                </a:solidFill>
                <a:latin typeface="Arial" charset="0"/>
              </a:rPr>
              <a:t>ROI achieved in 16 months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5257800"/>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603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09601"/>
            <a:ext cx="7696200" cy="685800"/>
          </a:xfrm>
        </p:spPr>
        <p:txBody>
          <a:bodyPr/>
          <a:lstStyle/>
          <a:p>
            <a:pPr marL="182880" indent="0">
              <a:buNone/>
            </a:pPr>
            <a:r>
              <a:rPr lang="en-US" dirty="0" smtClean="0"/>
              <a:t>Lessons Learned</a:t>
            </a:r>
            <a:endParaRPr lang="en-US" dirty="0">
              <a:solidFill>
                <a:schemeClr val="bg2">
                  <a:lumMod val="25000"/>
                </a:schemeClr>
              </a:solidFill>
              <a:uFill>
                <a:solidFill>
                  <a:schemeClr val="bg2">
                    <a:lumMod val="25000"/>
                  </a:schemeClr>
                </a:solidFill>
              </a:uFill>
            </a:endParaRPr>
          </a:p>
        </p:txBody>
      </p:sp>
      <p:sp>
        <p:nvSpPr>
          <p:cNvPr id="5" name="Rectangle 3"/>
          <p:cNvSpPr txBox="1">
            <a:spLocks noGrp="1" noChangeArrowheads="1"/>
          </p:cNvSpPr>
          <p:nvPr>
            <p:ph type="subTitle" idx="1"/>
          </p:nvPr>
        </p:nvSpPr>
        <p:spPr bwMode="auto">
          <a:xfrm>
            <a:off x="228600" y="1752600"/>
            <a:ext cx="9067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ts val="600"/>
              </a:spcBef>
              <a:buFontTx/>
              <a:buChar char="•"/>
            </a:pPr>
            <a:r>
              <a:rPr lang="en-US" sz="2600" dirty="0" smtClean="0">
                <a:solidFill>
                  <a:schemeClr val="tx2"/>
                </a:solidFill>
                <a:latin typeface="Arial" charset="0"/>
              </a:rPr>
              <a:t>Don’t go it alone!</a:t>
            </a:r>
          </a:p>
          <a:p>
            <a:pPr>
              <a:spcBef>
                <a:spcPts val="600"/>
              </a:spcBef>
              <a:buFontTx/>
              <a:buChar char="•"/>
            </a:pPr>
            <a:r>
              <a:rPr lang="en-US" sz="2600" dirty="0" smtClean="0">
                <a:solidFill>
                  <a:schemeClr val="tx2"/>
                </a:solidFill>
                <a:latin typeface="Arial" charset="0"/>
              </a:rPr>
              <a:t>Leverage existing infrastructure</a:t>
            </a:r>
          </a:p>
          <a:p>
            <a:pPr>
              <a:spcBef>
                <a:spcPts val="600"/>
              </a:spcBef>
              <a:buFontTx/>
              <a:buChar char="•"/>
            </a:pPr>
            <a:r>
              <a:rPr lang="en-US" sz="2600" dirty="0" smtClean="0">
                <a:solidFill>
                  <a:schemeClr val="tx2"/>
                </a:solidFill>
                <a:latin typeface="Arial" charset="0"/>
              </a:rPr>
              <a:t>Local government </a:t>
            </a:r>
            <a:r>
              <a:rPr lang="en-US" sz="2600" u="sng" dirty="0" smtClean="0">
                <a:solidFill>
                  <a:schemeClr val="tx2"/>
                </a:solidFill>
                <a:latin typeface="Arial" charset="0"/>
              </a:rPr>
              <a:t>CAN</a:t>
            </a:r>
            <a:r>
              <a:rPr lang="en-US" sz="2600" dirty="0" smtClean="0">
                <a:solidFill>
                  <a:schemeClr val="tx2"/>
                </a:solidFill>
                <a:latin typeface="Arial" charset="0"/>
              </a:rPr>
              <a:t> partner to expand broadband</a:t>
            </a:r>
            <a:endParaRPr lang="en-US" sz="2400" dirty="0" smtClean="0">
              <a:solidFill>
                <a:schemeClr val="tx2"/>
              </a:solidFill>
              <a:latin typeface="Arial" charset="0"/>
            </a:endParaRPr>
          </a:p>
        </p:txBody>
      </p:sp>
      <p:sp>
        <p:nvSpPr>
          <p:cNvPr id="2" name="TextBox 1"/>
          <p:cNvSpPr txBox="1"/>
          <p:nvPr/>
        </p:nvSpPr>
        <p:spPr>
          <a:xfrm>
            <a:off x="0" y="3810000"/>
            <a:ext cx="9144000" cy="369332"/>
          </a:xfrm>
          <a:prstGeom prst="rect">
            <a:avLst/>
          </a:prstGeom>
          <a:noFill/>
        </p:spPr>
        <p:txBody>
          <a:bodyPr wrap="square" rtlCol="0">
            <a:spAutoFit/>
          </a:bodyPr>
          <a:lstStyle/>
          <a:p>
            <a:r>
              <a:rPr lang="en-US" u="sng" dirty="0">
                <a:solidFill>
                  <a:schemeClr val="accent1"/>
                </a:solidFill>
                <a:latin typeface="Arial" charset="0"/>
              </a:rPr>
              <a:t>http://www.yesfranklincountyva.org/bb_assets/pdf/franklin_county_wireless_internet.pdf</a:t>
            </a:r>
            <a:endParaRPr lang="en-US" u="sng" dirty="0">
              <a:solidFill>
                <a:schemeClr val="accent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4908379"/>
            <a:ext cx="1905001" cy="136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794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5181600" cy="4953000"/>
          </a:xfrm>
        </p:spPr>
        <p:txBody>
          <a:bodyPr>
            <a:normAutofit/>
          </a:bodyPr>
          <a:lstStyle/>
          <a:p>
            <a:r>
              <a:rPr lang="en-US" sz="2400" dirty="0" smtClean="0"/>
              <a:t>The </a:t>
            </a:r>
            <a:r>
              <a:rPr lang="en-US" sz="2400" dirty="0"/>
              <a:t>use of </a:t>
            </a:r>
            <a:r>
              <a:rPr lang="en-US" sz="2400" dirty="0" smtClean="0"/>
              <a:t>information </a:t>
            </a:r>
            <a:r>
              <a:rPr lang="en-US" sz="2400" dirty="0"/>
              <a:t>and communication </a:t>
            </a:r>
            <a:r>
              <a:rPr lang="en-US" sz="2400" dirty="0" smtClean="0"/>
              <a:t>technologies to </a:t>
            </a:r>
            <a:r>
              <a:rPr lang="en-US" sz="2400" dirty="0"/>
              <a:t>achieve better </a:t>
            </a:r>
            <a:r>
              <a:rPr lang="en-US" sz="2400" dirty="0" smtClean="0"/>
              <a:t>government and for </a:t>
            </a:r>
            <a:r>
              <a:rPr lang="en-US" sz="2400" dirty="0"/>
              <a:t>delivering </a:t>
            </a:r>
            <a:r>
              <a:rPr lang="en-US" sz="2400" dirty="0" smtClean="0"/>
              <a:t>information </a:t>
            </a:r>
            <a:r>
              <a:rPr lang="en-US" sz="2400" dirty="0"/>
              <a:t>and services to </a:t>
            </a:r>
            <a:r>
              <a:rPr lang="en-US" sz="2400" dirty="0" smtClean="0"/>
              <a:t>citizens</a:t>
            </a:r>
            <a:endParaRPr lang="en-US" sz="2400" dirty="0"/>
          </a:p>
          <a:p>
            <a:endParaRPr lang="en-US" sz="2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4191000"/>
            <a:ext cx="2427714" cy="2148007"/>
          </a:xfrm>
          <a:prstGeom prst="rect">
            <a:avLst/>
          </a:prstGeom>
        </p:spPr>
      </p:pic>
    </p:spTree>
    <p:custDataLst>
      <p:tags r:id="rId1"/>
    </p:custDataLst>
    <p:extLst>
      <p:ext uri="{BB962C8B-B14F-4D97-AF65-F5344CB8AC3E}">
        <p14:creationId xmlns:p14="http://schemas.microsoft.com/office/powerpoint/2010/main" val="317178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6096000" cy="4953000"/>
          </a:xfrm>
        </p:spPr>
        <p:txBody>
          <a:bodyPr>
            <a:normAutofit/>
          </a:bodyPr>
          <a:lstStyle/>
          <a:p>
            <a:r>
              <a:rPr lang="en-US" sz="2400" dirty="0" smtClean="0"/>
              <a:t>Using Broadband applications for Government-to-Citizen (G2C) services</a:t>
            </a:r>
          </a:p>
          <a:p>
            <a:pPr marL="742950" lvl="1" indent="-285750" algn="l">
              <a:buFont typeface="Wingdings" pitchFamily="2" charset="2"/>
              <a:buChar char="ü"/>
            </a:pPr>
            <a:r>
              <a:rPr lang="en-US" sz="1800" dirty="0" smtClean="0">
                <a:solidFill>
                  <a:schemeClr val="bg2">
                    <a:lumMod val="25000"/>
                  </a:schemeClr>
                </a:solidFill>
              </a:rPr>
              <a:t>License renewals</a:t>
            </a:r>
          </a:p>
          <a:p>
            <a:pPr marL="742950" lvl="1" indent="-285750" algn="l">
              <a:buFont typeface="Wingdings" pitchFamily="2" charset="2"/>
              <a:buChar char="ü"/>
            </a:pPr>
            <a:r>
              <a:rPr lang="en-US" sz="1800" dirty="0" smtClean="0">
                <a:solidFill>
                  <a:schemeClr val="bg2">
                    <a:lumMod val="25000"/>
                  </a:schemeClr>
                </a:solidFill>
              </a:rPr>
              <a:t>Obtaining permits</a:t>
            </a:r>
          </a:p>
          <a:p>
            <a:pPr marL="742950" lvl="1" indent="-285750" algn="l">
              <a:buFont typeface="Wingdings" pitchFamily="2" charset="2"/>
              <a:buChar char="ü"/>
            </a:pPr>
            <a:r>
              <a:rPr lang="en-US" sz="1800" dirty="0" smtClean="0">
                <a:solidFill>
                  <a:schemeClr val="bg2">
                    <a:lumMod val="25000"/>
                  </a:schemeClr>
                </a:solidFill>
              </a:rPr>
              <a:t>Paying water/sewer bills</a:t>
            </a:r>
          </a:p>
          <a:p>
            <a:pPr marL="742950" lvl="1" indent="-285750" algn="l">
              <a:buFont typeface="Wingdings" pitchFamily="2" charset="2"/>
              <a:buChar char="ü"/>
            </a:pPr>
            <a:r>
              <a:rPr lang="en-US" sz="1800" dirty="0" smtClean="0">
                <a:solidFill>
                  <a:schemeClr val="bg2">
                    <a:lumMod val="25000"/>
                  </a:schemeClr>
                </a:solidFill>
              </a:rPr>
              <a:t>Accessing policy and regulation information</a:t>
            </a:r>
          </a:p>
          <a:p>
            <a:pPr marL="742950" lvl="1" indent="-285750" algn="l">
              <a:buFont typeface="Wingdings" pitchFamily="2" charset="2"/>
              <a:buChar char="ü"/>
            </a:pPr>
            <a:r>
              <a:rPr lang="en-US" sz="1800" dirty="0" smtClean="0">
                <a:solidFill>
                  <a:schemeClr val="bg2">
                    <a:lumMod val="25000"/>
                  </a:schemeClr>
                </a:solidFill>
              </a:rPr>
              <a:t>Streaming Council Meetings</a:t>
            </a:r>
          </a:p>
          <a:p>
            <a:pPr marL="742950" lvl="1" indent="-285750" algn="l">
              <a:buFont typeface="Wingdings" pitchFamily="2" charset="2"/>
              <a:buChar char="ü"/>
            </a:pPr>
            <a:endParaRPr lang="en-US" sz="1800" dirty="0">
              <a:solidFill>
                <a:schemeClr val="bg2">
                  <a:lumMod val="25000"/>
                </a:schemeClr>
              </a:solidFill>
            </a:endParaRPr>
          </a:p>
          <a:p>
            <a:endParaRPr lang="en-US" sz="240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4267200"/>
            <a:ext cx="2427714" cy="2071807"/>
          </a:xfrm>
          <a:prstGeom prst="rect">
            <a:avLst/>
          </a:prstGeom>
        </p:spPr>
      </p:pic>
    </p:spTree>
    <p:custDataLst>
      <p:tags r:id="rId1"/>
    </p:custDataLst>
    <p:extLst>
      <p:ext uri="{BB962C8B-B14F-4D97-AF65-F5344CB8AC3E}">
        <p14:creationId xmlns:p14="http://schemas.microsoft.com/office/powerpoint/2010/main" val="20050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e-Government</a:t>
            </a:r>
            <a:endParaRPr lang="en-US" dirty="0"/>
          </a:p>
        </p:txBody>
      </p:sp>
      <p:sp>
        <p:nvSpPr>
          <p:cNvPr id="5" name="Subtitle 4"/>
          <p:cNvSpPr>
            <a:spLocks noGrp="1"/>
          </p:cNvSpPr>
          <p:nvPr>
            <p:ph type="subTitle" idx="1"/>
          </p:nvPr>
        </p:nvSpPr>
        <p:spPr>
          <a:xfrm>
            <a:off x="990600" y="1600200"/>
            <a:ext cx="7543800" cy="4953000"/>
          </a:xfrm>
        </p:spPr>
        <p:txBody>
          <a:bodyPr>
            <a:normAutofit/>
          </a:bodyPr>
          <a:lstStyle/>
          <a:p>
            <a:r>
              <a:rPr lang="en-US" sz="2400" dirty="0" smtClean="0"/>
              <a:t>e-Democracy electronic </a:t>
            </a:r>
            <a:r>
              <a:rPr lang="en-US" sz="2400" dirty="0" smtClean="0"/>
              <a:t>decision making and/or voting </a:t>
            </a:r>
            <a:r>
              <a:rPr lang="en-US" sz="2400" dirty="0"/>
              <a:t>on everything from public measures to the election of </a:t>
            </a:r>
            <a:r>
              <a:rPr lang="en-US" sz="2400" dirty="0" smtClean="0"/>
              <a:t>representatives</a:t>
            </a:r>
          </a:p>
          <a:p>
            <a:r>
              <a:rPr lang="en-US" sz="2400" dirty="0" smtClean="0"/>
              <a:t> </a:t>
            </a:r>
            <a:r>
              <a:rPr lang="en-US" sz="2400" dirty="0"/>
              <a:t>Security concerns and a lack of universal access to technology have slowed </a:t>
            </a:r>
            <a:r>
              <a:rPr lang="en-US" sz="2400" dirty="0" smtClean="0"/>
              <a:t>implementation </a:t>
            </a:r>
          </a:p>
          <a:p>
            <a:r>
              <a:rPr lang="en-US" sz="2400" dirty="0" smtClean="0"/>
              <a:t>Ottawa e-Democracy leader in citizen communications and decision making using the web for input and voting</a:t>
            </a:r>
            <a:endParaRPr lang="en-US" sz="2400" dirty="0"/>
          </a:p>
          <a:p>
            <a:endParaRPr lang="en-US" sz="24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5186481"/>
            <a:ext cx="1824856" cy="1614607"/>
          </a:xfrm>
          <a:prstGeom prst="rect">
            <a:avLst/>
          </a:prstGeom>
        </p:spPr>
      </p:pic>
    </p:spTree>
    <p:custDataLst>
      <p:tags r:id="rId1"/>
    </p:custDataLst>
    <p:extLst>
      <p:ext uri="{BB962C8B-B14F-4D97-AF65-F5344CB8AC3E}">
        <p14:creationId xmlns:p14="http://schemas.microsoft.com/office/powerpoint/2010/main" val="185346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Questions and Answers</a:t>
            </a:r>
            <a:endParaRPr lang="en-US" dirty="0"/>
          </a:p>
        </p:txBody>
      </p:sp>
      <p:sp>
        <p:nvSpPr>
          <p:cNvPr id="5" name="Subtitle 4"/>
          <p:cNvSpPr>
            <a:spLocks noGrp="1"/>
          </p:cNvSpPr>
          <p:nvPr>
            <p:ph type="subTitle" idx="1"/>
          </p:nvPr>
        </p:nvSpPr>
        <p:spPr>
          <a:xfrm>
            <a:off x="990600" y="1600200"/>
            <a:ext cx="6324600" cy="4953000"/>
          </a:xfrm>
        </p:spPr>
        <p:txBody>
          <a:bodyPr>
            <a:normAutofit/>
          </a:bodyPr>
          <a:lstStyle/>
          <a:p>
            <a:r>
              <a:rPr lang="en-US" sz="2400" dirty="0" smtClean="0"/>
              <a:t>Audience response system</a:t>
            </a:r>
            <a:endParaRPr lang="en-US" sz="2400" dirty="0"/>
          </a:p>
          <a:p>
            <a:endParaRPr 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514600"/>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07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pPr algn="l"/>
            <a:r>
              <a:rPr lang="en-US" sz="3200" dirty="0" smtClean="0"/>
              <a:t>What best represents the organization for which you work?</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240864029"/>
              </p:ext>
            </p:extLst>
          </p:nvPr>
        </p:nvGraphicFramePr>
        <p:xfrm>
          <a:off x="4419600" y="1371600"/>
          <a:ext cx="4572000" cy="5143500"/>
        </p:xfrm>
        <a:graphic>
          <a:graphicData uri="http://schemas.openxmlformats.org/presentationml/2006/ole">
            <mc:AlternateContent xmlns:mc="http://schemas.openxmlformats.org/markup-compatibility/2006">
              <mc:Choice xmlns:v="urn:schemas-microsoft-com:vml" Requires="v">
                <p:oleObj spid="_x0000_s1038"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419600" y="13716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Town</a:t>
            </a:r>
          </a:p>
          <a:p>
            <a:pPr marL="502920" indent="-457200">
              <a:spcAft>
                <a:spcPts val="0"/>
              </a:spcAft>
              <a:buFont typeface="Georgia" pitchFamily="18" charset="0"/>
              <a:buAutoNum type="arabicPeriod"/>
            </a:pPr>
            <a:r>
              <a:rPr lang="en-US" sz="3200" dirty="0" smtClean="0"/>
              <a:t>City</a:t>
            </a:r>
          </a:p>
          <a:p>
            <a:pPr marL="502920" indent="-457200">
              <a:spcAft>
                <a:spcPts val="0"/>
              </a:spcAft>
              <a:buFont typeface="Georgia" pitchFamily="18" charset="0"/>
              <a:buAutoNum type="arabicPeriod"/>
            </a:pPr>
            <a:r>
              <a:rPr lang="en-US" sz="3200" dirty="0" smtClean="0"/>
              <a:t>District</a:t>
            </a:r>
          </a:p>
          <a:p>
            <a:pPr marL="502920" indent="-457200">
              <a:spcAft>
                <a:spcPts val="0"/>
              </a:spcAft>
              <a:buFont typeface="Georgia" pitchFamily="18" charset="0"/>
              <a:buAutoNum type="arabicPeriod"/>
            </a:pPr>
            <a:r>
              <a:rPr lang="en-US" sz="3200" dirty="0" smtClean="0"/>
              <a:t>County</a:t>
            </a:r>
          </a:p>
          <a:p>
            <a:pPr marL="502920" indent="-457200">
              <a:spcAft>
                <a:spcPts val="0"/>
              </a:spcAft>
              <a:buFont typeface="Georgia" pitchFamily="18" charset="0"/>
              <a:buAutoNum type="arabicPeriod"/>
            </a:pPr>
            <a:r>
              <a:rPr lang="en-US" sz="3200" dirty="0" smtClean="0"/>
              <a:t>Region/State</a:t>
            </a:r>
          </a:p>
          <a:p>
            <a:pPr marL="502920" indent="-457200">
              <a:spcAft>
                <a:spcPts val="0"/>
              </a:spcAft>
              <a:buFont typeface="Georgia" pitchFamily="18" charset="0"/>
              <a:buAutoNum type="arabicPeriod"/>
            </a:pPr>
            <a:r>
              <a:rPr lang="en-US" sz="3200" dirty="0" smtClean="0"/>
              <a:t>Other</a:t>
            </a:r>
            <a:endParaRPr lang="en-US" sz="3200" dirty="0"/>
          </a:p>
        </p:txBody>
      </p:sp>
    </p:spTree>
    <p:custDataLst>
      <p:tags r:id="rId2"/>
    </p:custDataLst>
    <p:extLst>
      <p:ext uri="{BB962C8B-B14F-4D97-AF65-F5344CB8AC3E}">
        <p14:creationId xmlns:p14="http://schemas.microsoft.com/office/powerpoint/2010/main" val="33454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90330135"/>
              </p:ext>
            </p:extLst>
          </p:nvPr>
        </p:nvGraphicFramePr>
        <p:xfrm>
          <a:off x="1066800" y="1546726"/>
          <a:ext cx="6838950" cy="4368800"/>
        </p:xfrm>
        <a:graphic>
          <a:graphicData uri="http://schemas.openxmlformats.org/drawingml/2006/chart">
            <c:chart xmlns:c="http://schemas.openxmlformats.org/drawingml/2006/chart" xmlns:r="http://schemas.openxmlformats.org/officeDocument/2006/relationships" r:id="rId4"/>
          </a:graphicData>
        </a:graphic>
      </p:graphicFrame>
      <p:sp>
        <p:nvSpPr>
          <p:cNvPr id="4099" name="Content Placeholder 1"/>
          <p:cNvSpPr>
            <a:spLocks noGrp="1"/>
          </p:cNvSpPr>
          <p:nvPr>
            <p:ph type="subTitle" idx="1"/>
          </p:nvPr>
        </p:nvSpPr>
        <p:spPr>
          <a:xfrm>
            <a:off x="1828800" y="1066800"/>
            <a:ext cx="6096000" cy="2120380"/>
          </a:xfrm>
          <a:prstGeom prst="rect">
            <a:avLst/>
          </a:prstGeom>
        </p:spPr>
        <p:txBody>
          <a:bodyPr>
            <a:normAutofit/>
          </a:bodyPr>
          <a:lstStyle/>
          <a:p>
            <a:r>
              <a:rPr lang="en-US" dirty="0" smtClean="0"/>
              <a:t>Download time comparisons </a:t>
            </a:r>
          </a:p>
          <a:p>
            <a:pPr marL="0" indent="0">
              <a:buNone/>
            </a:pPr>
            <a:r>
              <a:rPr lang="en-US" sz="1800" dirty="0" smtClean="0"/>
              <a:t>	To </a:t>
            </a:r>
            <a:r>
              <a:rPr lang="en-US" sz="1800" dirty="0" smtClean="0"/>
              <a:t>download/copy a </a:t>
            </a:r>
            <a:r>
              <a:rPr lang="en-US" sz="1800" dirty="0" smtClean="0"/>
              <a:t>Movie DVD (4.7 gig)</a:t>
            </a:r>
          </a:p>
        </p:txBody>
      </p:sp>
      <p:sp>
        <p:nvSpPr>
          <p:cNvPr id="2" name="Title 1"/>
          <p:cNvSpPr>
            <a:spLocks noGrp="1"/>
          </p:cNvSpPr>
          <p:nvPr>
            <p:ph type="ctrTitle"/>
          </p:nvPr>
        </p:nvSpPr>
        <p:spPr>
          <a:xfrm>
            <a:off x="609600" y="304800"/>
            <a:ext cx="7772400" cy="685800"/>
          </a:xfrm>
        </p:spPr>
        <p:txBody>
          <a:bodyPr/>
          <a:lstStyle/>
          <a:p>
            <a:r>
              <a:rPr lang="en-US" dirty="0" smtClean="0"/>
              <a:t>Broadband Speed Ranges</a:t>
            </a:r>
            <a:endParaRPr lang="en-US"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75" y="5562600"/>
            <a:ext cx="1600200" cy="1037046"/>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000" y="1295400"/>
            <a:ext cx="1015966" cy="761975"/>
          </a:xfrm>
          <a:prstGeom prst="rect">
            <a:avLst/>
          </a:prstGeom>
        </p:spPr>
      </p:pic>
    </p:spTree>
    <p:custDataLst>
      <p:tags r:id="rId1"/>
    </p:custDataLst>
    <p:extLst>
      <p:ext uri="{BB962C8B-B14F-4D97-AF65-F5344CB8AC3E}">
        <p14:creationId xmlns:p14="http://schemas.microsoft.com/office/powerpoint/2010/main" val="21186567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Does the organization for which you work have Broadband access?</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17318816"/>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062"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
        <p:nvSpPr>
          <p:cNvPr id="5" name="TextBox 4"/>
          <p:cNvSpPr txBox="1"/>
          <p:nvPr/>
        </p:nvSpPr>
        <p:spPr>
          <a:xfrm>
            <a:off x="304800" y="3962400"/>
            <a:ext cx="4572000" cy="830997"/>
          </a:xfrm>
          <a:prstGeom prst="rect">
            <a:avLst/>
          </a:prstGeom>
          <a:noFill/>
        </p:spPr>
        <p:txBody>
          <a:bodyPr wrap="square" rtlCol="0">
            <a:spAutoFit/>
          </a:bodyPr>
          <a:lstStyle/>
          <a:p>
            <a:r>
              <a:rPr lang="en-US" sz="2400" dirty="0" smtClean="0"/>
              <a:t>Broadband &gt;= 768 kbps down; 200kbps up; DSL or better</a:t>
            </a:r>
            <a:endParaRPr lang="en-US" sz="2400" dirty="0"/>
          </a:p>
        </p:txBody>
      </p:sp>
    </p:spTree>
    <p:custDataLst>
      <p:tags r:id="rId2"/>
    </p:custDataLst>
    <p:extLst>
      <p:ext uri="{BB962C8B-B14F-4D97-AF65-F5344CB8AC3E}">
        <p14:creationId xmlns:p14="http://schemas.microsoft.com/office/powerpoint/2010/main" val="24196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 you have Broadband access at home?</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454819525"/>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086"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
        <p:nvSpPr>
          <p:cNvPr id="5" name="TextBox 4"/>
          <p:cNvSpPr txBox="1"/>
          <p:nvPr/>
        </p:nvSpPr>
        <p:spPr>
          <a:xfrm>
            <a:off x="304800" y="3962400"/>
            <a:ext cx="4572000" cy="830997"/>
          </a:xfrm>
          <a:prstGeom prst="rect">
            <a:avLst/>
          </a:prstGeom>
          <a:noFill/>
        </p:spPr>
        <p:txBody>
          <a:bodyPr wrap="square" rtlCol="0">
            <a:spAutoFit/>
          </a:bodyPr>
          <a:lstStyle/>
          <a:p>
            <a:r>
              <a:rPr lang="en-US" sz="2400" dirty="0"/>
              <a:t>Broadband &gt;= 768 kbps down; </a:t>
            </a:r>
            <a:r>
              <a:rPr lang="en-US" sz="2400" dirty="0" smtClean="0"/>
              <a:t>200kbps </a:t>
            </a:r>
            <a:r>
              <a:rPr lang="en-US" sz="2400" dirty="0"/>
              <a:t>up; DSL or better</a:t>
            </a:r>
          </a:p>
        </p:txBody>
      </p:sp>
    </p:spTree>
    <p:custDataLst>
      <p:tags r:id="rId2"/>
    </p:custDataLst>
    <p:extLst>
      <p:ext uri="{BB962C8B-B14F-4D97-AF65-F5344CB8AC3E}">
        <p14:creationId xmlns:p14="http://schemas.microsoft.com/office/powerpoint/2010/main" val="90726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 you have a smartphone or other wireless device with access to the Internet?</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00193506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110"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533400" y="2362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34297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Does your town/city have a cable franchise agreement (CFA) ?</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604291253"/>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5134"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533400" y="2362200"/>
            <a:ext cx="4114800" cy="3474720"/>
          </a:xfrm>
        </p:spPr>
        <p:txBody>
          <a:bodyPr>
            <a:noAutofit/>
          </a:bodyPr>
          <a:lstStyle/>
          <a:p>
            <a:pPr marL="502920" indent="-457200">
              <a:spcAft>
                <a:spcPts val="0"/>
              </a:spcAft>
              <a:buFont typeface="Georgia" pitchFamily="18" charset="0"/>
              <a:buAutoNum type="arabicPeriod"/>
            </a:pPr>
            <a:r>
              <a:rPr lang="en-US" sz="3200" dirty="0" smtClean="0"/>
              <a:t>Yes</a:t>
            </a:r>
          </a:p>
          <a:p>
            <a:pPr marL="502920" indent="-457200">
              <a:spcAft>
                <a:spcPts val="0"/>
              </a:spcAft>
              <a:buFont typeface="Georgia" pitchFamily="18" charset="0"/>
              <a:buAutoNum type="arabicPeriod"/>
            </a:pPr>
            <a:r>
              <a:rPr lang="en-US" sz="3200" dirty="0" smtClean="0"/>
              <a:t>No</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385124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153400" cy="1143000"/>
          </a:xfrm>
        </p:spPr>
        <p:txBody>
          <a:bodyPr/>
          <a:lstStyle/>
          <a:p>
            <a:pPr algn="l"/>
            <a:r>
              <a:rPr lang="en-US" sz="3200" dirty="0" smtClean="0"/>
              <a:t>What best represents the advertised download speed your organization pays for or receives in-kind?</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6892337"/>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6158"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293914" y="2209800"/>
            <a:ext cx="4735286" cy="3474720"/>
          </a:xfrm>
        </p:spPr>
        <p:txBody>
          <a:bodyPr>
            <a:noAutofit/>
          </a:bodyPr>
          <a:lstStyle/>
          <a:p>
            <a:pPr marL="502920" indent="-457200">
              <a:spcAft>
                <a:spcPts val="0"/>
              </a:spcAft>
              <a:buFont typeface="Georgia" pitchFamily="18" charset="0"/>
              <a:buAutoNum type="arabicPeriod"/>
            </a:pPr>
            <a:r>
              <a:rPr lang="en-US" sz="3200" dirty="0" smtClean="0"/>
              <a:t>Dialup 512 kbps</a:t>
            </a:r>
          </a:p>
          <a:p>
            <a:pPr marL="502920" indent="-457200">
              <a:spcAft>
                <a:spcPts val="0"/>
              </a:spcAft>
              <a:buFont typeface="Georgia" pitchFamily="18" charset="0"/>
              <a:buAutoNum type="arabicPeriod"/>
            </a:pPr>
            <a:r>
              <a:rPr lang="en-US" sz="3200" dirty="0" smtClean="0"/>
              <a:t>DSL 768 kbps</a:t>
            </a:r>
          </a:p>
          <a:p>
            <a:pPr marL="502920" indent="-457200">
              <a:spcAft>
                <a:spcPts val="0"/>
              </a:spcAft>
              <a:buFont typeface="Georgia" pitchFamily="18" charset="0"/>
              <a:buAutoNum type="arabicPeriod"/>
            </a:pPr>
            <a:r>
              <a:rPr lang="en-US" sz="3200" dirty="0" smtClean="0"/>
              <a:t>T1/Cable 1.5 mbps</a:t>
            </a:r>
          </a:p>
          <a:p>
            <a:pPr marL="502920" indent="-457200">
              <a:spcAft>
                <a:spcPts val="0"/>
              </a:spcAft>
              <a:buFont typeface="Georgia" pitchFamily="18" charset="0"/>
              <a:buAutoNum type="arabicPeriod"/>
            </a:pPr>
            <a:r>
              <a:rPr lang="en-US" sz="3200" dirty="0" smtClean="0"/>
              <a:t>OC3/Fiber 155 mbps</a:t>
            </a:r>
          </a:p>
          <a:p>
            <a:pPr marL="502920" indent="-457200">
              <a:spcAft>
                <a:spcPts val="0"/>
              </a:spcAft>
              <a:buFont typeface="Georgia" pitchFamily="18" charset="0"/>
              <a:buAutoNum type="arabicPeriod"/>
            </a:pPr>
            <a:r>
              <a:rPr lang="en-US" sz="3200" dirty="0" smtClean="0"/>
              <a:t>Other</a:t>
            </a:r>
          </a:p>
          <a:p>
            <a:pPr marL="502920" indent="-457200">
              <a:spcAft>
                <a:spcPts val="0"/>
              </a:spcAft>
              <a:buFont typeface="Georgia" pitchFamily="18" charset="0"/>
              <a:buAutoNum type="arabicPeriod"/>
            </a:pPr>
            <a:r>
              <a:rPr lang="en-US" sz="3200" dirty="0" smtClean="0"/>
              <a:t>Don’t know</a:t>
            </a:r>
            <a:endParaRPr lang="en-US" sz="3200" dirty="0"/>
          </a:p>
        </p:txBody>
      </p:sp>
    </p:spTree>
    <p:custDataLst>
      <p:tags r:id="rId2"/>
    </p:custDataLst>
    <p:extLst>
      <p:ext uri="{BB962C8B-B14F-4D97-AF65-F5344CB8AC3E}">
        <p14:creationId xmlns:p14="http://schemas.microsoft.com/office/powerpoint/2010/main" val="28367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06562"/>
          </a:xfrm>
        </p:spPr>
        <p:txBody>
          <a:bodyPr/>
          <a:lstStyle/>
          <a:p>
            <a:pPr algn="l"/>
            <a:r>
              <a:rPr lang="en-US" sz="3200" dirty="0" smtClean="0"/>
              <a:t>To what extent do you agree “Broadband connectivity is important to the economic future of my town/city”?</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51451931"/>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7182"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85800" y="2133600"/>
            <a:ext cx="4114800" cy="3474720"/>
          </a:xfrm>
        </p:spPr>
        <p:txBody>
          <a:bodyPr>
            <a:noAutofit/>
          </a:bodyPr>
          <a:lstStyle/>
          <a:p>
            <a:pPr marL="502920" indent="-457200">
              <a:spcAft>
                <a:spcPts val="0"/>
              </a:spcAft>
              <a:buFont typeface="Georgia" pitchFamily="18" charset="0"/>
              <a:buAutoNum type="arabicPeriod"/>
            </a:pPr>
            <a:r>
              <a:rPr lang="en-US" sz="3200" dirty="0" smtClean="0"/>
              <a:t>Strongly Agree</a:t>
            </a:r>
          </a:p>
          <a:p>
            <a:pPr marL="502920" indent="-457200">
              <a:spcAft>
                <a:spcPts val="0"/>
              </a:spcAft>
              <a:buFont typeface="Georgia" pitchFamily="18" charset="0"/>
              <a:buAutoNum type="arabicPeriod"/>
            </a:pPr>
            <a:r>
              <a:rPr lang="en-US" sz="3200" dirty="0" smtClean="0"/>
              <a:t>Agree</a:t>
            </a:r>
          </a:p>
          <a:p>
            <a:pPr marL="502920" indent="-457200">
              <a:spcAft>
                <a:spcPts val="0"/>
              </a:spcAft>
              <a:buFont typeface="Georgia" pitchFamily="18" charset="0"/>
              <a:buAutoNum type="arabicPeriod"/>
            </a:pPr>
            <a:r>
              <a:rPr lang="en-US" sz="3200" dirty="0" smtClean="0"/>
              <a:t>Neutral</a:t>
            </a:r>
          </a:p>
          <a:p>
            <a:pPr marL="502920" indent="-457200">
              <a:spcAft>
                <a:spcPts val="0"/>
              </a:spcAft>
              <a:buFont typeface="Georgia" pitchFamily="18" charset="0"/>
              <a:buAutoNum type="arabicPeriod"/>
            </a:pPr>
            <a:r>
              <a:rPr lang="en-US" sz="3200" dirty="0" smtClean="0"/>
              <a:t>Disagree</a:t>
            </a:r>
          </a:p>
          <a:p>
            <a:pPr marL="502920" indent="-457200">
              <a:spcAft>
                <a:spcPts val="0"/>
              </a:spcAft>
              <a:buFont typeface="Georgia" pitchFamily="18" charset="0"/>
              <a:buAutoNum type="arabicPeriod"/>
            </a:pPr>
            <a:r>
              <a:rPr lang="en-US" sz="3200" dirty="0" smtClean="0"/>
              <a:t>Strongly Disagree</a:t>
            </a:r>
            <a:endParaRPr lang="en-US" sz="3200" dirty="0"/>
          </a:p>
        </p:txBody>
      </p:sp>
    </p:spTree>
    <p:custDataLst>
      <p:tags r:id="rId2"/>
    </p:custDataLst>
    <p:extLst>
      <p:ext uri="{BB962C8B-B14F-4D97-AF65-F5344CB8AC3E}">
        <p14:creationId xmlns:p14="http://schemas.microsoft.com/office/powerpoint/2010/main" val="12049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lstStyle/>
          <a:p>
            <a:pPr algn="l"/>
            <a:r>
              <a:rPr lang="en-US" sz="3200" dirty="0" smtClean="0"/>
              <a:t>To what extent do you agree “I am interested in Broadband training for my organization”?</a:t>
            </a: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74908159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8206" name="Chart" r:id="rId6" imgW="4572108" imgH="5143416" progId="MSGraph.Chart.8">
                  <p:embed followColorScheme="full"/>
                </p:oleObj>
              </mc:Choice>
              <mc:Fallback>
                <p:oleObj name="Chart" r:id="rId6" imgW="4572108" imgH="5143416"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09600" y="2514600"/>
            <a:ext cx="4114800" cy="3474720"/>
          </a:xfrm>
        </p:spPr>
        <p:txBody>
          <a:bodyPr>
            <a:noAutofit/>
          </a:bodyPr>
          <a:lstStyle/>
          <a:p>
            <a:pPr marL="502920" indent="-457200">
              <a:spcAft>
                <a:spcPts val="0"/>
              </a:spcAft>
              <a:buFont typeface="Georgia" pitchFamily="18" charset="0"/>
              <a:buAutoNum type="arabicPeriod"/>
            </a:pPr>
            <a:r>
              <a:rPr lang="en-US" sz="3200" dirty="0" smtClean="0"/>
              <a:t>Strongly Agree</a:t>
            </a:r>
          </a:p>
          <a:p>
            <a:pPr marL="502920" indent="-457200">
              <a:spcAft>
                <a:spcPts val="0"/>
              </a:spcAft>
              <a:buFont typeface="Georgia" pitchFamily="18" charset="0"/>
              <a:buAutoNum type="arabicPeriod"/>
            </a:pPr>
            <a:r>
              <a:rPr lang="en-US" sz="3200" dirty="0" smtClean="0"/>
              <a:t>Agree</a:t>
            </a:r>
          </a:p>
          <a:p>
            <a:pPr marL="502920" indent="-457200">
              <a:spcAft>
                <a:spcPts val="0"/>
              </a:spcAft>
              <a:buFont typeface="Georgia" pitchFamily="18" charset="0"/>
              <a:buAutoNum type="arabicPeriod"/>
            </a:pPr>
            <a:r>
              <a:rPr lang="en-US" sz="3200" dirty="0" smtClean="0"/>
              <a:t>Neutral</a:t>
            </a:r>
          </a:p>
          <a:p>
            <a:pPr marL="502920" indent="-457200">
              <a:spcAft>
                <a:spcPts val="0"/>
              </a:spcAft>
              <a:buFont typeface="Georgia" pitchFamily="18" charset="0"/>
              <a:buAutoNum type="arabicPeriod"/>
            </a:pPr>
            <a:r>
              <a:rPr lang="en-US" sz="3200" dirty="0" smtClean="0"/>
              <a:t>Disagree</a:t>
            </a:r>
          </a:p>
          <a:p>
            <a:pPr marL="502920" indent="-457200">
              <a:spcAft>
                <a:spcPts val="0"/>
              </a:spcAft>
              <a:buFont typeface="Georgia" pitchFamily="18" charset="0"/>
              <a:buAutoNum type="arabicPeriod"/>
            </a:pPr>
            <a:r>
              <a:rPr lang="en-US" sz="3200" dirty="0" smtClean="0"/>
              <a:t>Strongly Disagree</a:t>
            </a:r>
            <a:endParaRPr lang="en-US" sz="3200" dirty="0"/>
          </a:p>
        </p:txBody>
      </p:sp>
    </p:spTree>
    <p:custDataLst>
      <p:tags r:id="rId2"/>
    </p:custDataLst>
    <p:extLst>
      <p:ext uri="{BB962C8B-B14F-4D97-AF65-F5344CB8AC3E}">
        <p14:creationId xmlns:p14="http://schemas.microsoft.com/office/powerpoint/2010/main" val="328094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8382000" cy="1630362"/>
          </a:xfrm>
        </p:spPr>
        <p:txBody>
          <a:bodyPr/>
          <a:lstStyle/>
          <a:p>
            <a:pPr algn="l"/>
            <a:r>
              <a:rPr lang="en-US" sz="3200" dirty="0">
                <a:solidFill>
                  <a:schemeClr val="tx2"/>
                </a:solidFill>
              </a:rPr>
              <a:t>What </a:t>
            </a:r>
            <a:r>
              <a:rPr lang="en-US" sz="3200" dirty="0" smtClean="0">
                <a:solidFill>
                  <a:schemeClr val="tx2"/>
                </a:solidFill>
              </a:rPr>
              <a:t>is the biggest impediment to your community’s Broadband implementation efforts</a:t>
            </a:r>
            <a:r>
              <a:rPr lang="en-US" sz="3200" dirty="0" smtClean="0"/>
              <a:t>?</a:t>
            </a:r>
            <a:br>
              <a:rPr lang="en-US" sz="3200" dirty="0" smtClean="0"/>
            </a:br>
            <a:endParaRPr lang="en-US"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86326116"/>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9230" name="Chart" r:id="rId7" imgW="4572108" imgH="5143416" progId="MSGraph.Chart.8">
                  <p:embed followColorScheme="full"/>
                </p:oleObj>
              </mc:Choice>
              <mc:Fallback>
                <p:oleObj name="Chart" r:id="rId7" imgW="4572108" imgH="5143416" progId="MSGraph.Chart.8">
                  <p:embed followColorScheme="full"/>
                  <p:pic>
                    <p:nvPicPr>
                      <p:cNvPr id="0" name=""/>
                      <p:cNvPicPr/>
                      <p:nvPr/>
                    </p:nvPicPr>
                    <p:blipFill>
                      <a:blip r:embed="rId8"/>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381000" y="2286000"/>
            <a:ext cx="4419600" cy="3474720"/>
          </a:xfrm>
        </p:spPr>
        <p:txBody>
          <a:bodyPr>
            <a:noAutofit/>
          </a:bodyPr>
          <a:lstStyle/>
          <a:p>
            <a:pPr marL="502920" indent="-457200">
              <a:spcAft>
                <a:spcPts val="0"/>
              </a:spcAft>
              <a:buFont typeface="Georgia" pitchFamily="18" charset="0"/>
              <a:buAutoNum type="arabicPeriod"/>
            </a:pPr>
            <a:r>
              <a:rPr lang="en-US" sz="3200" dirty="0"/>
              <a:t>Lack of </a:t>
            </a:r>
            <a:r>
              <a:rPr lang="en-US" sz="3200" dirty="0" smtClean="0"/>
              <a:t>leadership</a:t>
            </a:r>
          </a:p>
          <a:p>
            <a:pPr marL="502920" indent="-457200">
              <a:spcAft>
                <a:spcPts val="0"/>
              </a:spcAft>
              <a:buFont typeface="Georgia" pitchFamily="18" charset="0"/>
              <a:buAutoNum type="arabicPeriod"/>
            </a:pPr>
            <a:r>
              <a:rPr lang="en-US" sz="3200" dirty="0" smtClean="0"/>
              <a:t>Lack of funding</a:t>
            </a:r>
          </a:p>
          <a:p>
            <a:pPr marL="502920" indent="-457200">
              <a:spcAft>
                <a:spcPts val="0"/>
              </a:spcAft>
              <a:buFont typeface="Georgia" pitchFamily="18" charset="0"/>
              <a:buAutoNum type="arabicPeriod"/>
            </a:pPr>
            <a:r>
              <a:rPr lang="en-US" sz="3200" dirty="0" smtClean="0"/>
              <a:t>Lack of need/interest</a:t>
            </a:r>
          </a:p>
          <a:p>
            <a:pPr marL="502920" indent="-457200">
              <a:spcAft>
                <a:spcPts val="0"/>
              </a:spcAft>
              <a:buFont typeface="Georgia" pitchFamily="18" charset="0"/>
              <a:buAutoNum type="arabicPeriod"/>
            </a:pPr>
            <a:r>
              <a:rPr lang="en-US" sz="3200" dirty="0" smtClean="0"/>
              <a:t>Lack of knowledge/training</a:t>
            </a:r>
          </a:p>
          <a:p>
            <a:pPr marL="502920" indent="-457200">
              <a:spcAft>
                <a:spcPts val="0"/>
              </a:spcAft>
              <a:buFont typeface="Georgia" pitchFamily="18" charset="0"/>
              <a:buAutoNum type="arabicPeriod"/>
            </a:pPr>
            <a:r>
              <a:rPr lang="en-US" sz="3200" dirty="0" smtClean="0"/>
              <a:t>Other</a:t>
            </a:r>
            <a:endParaRPr lang="en-US" sz="3200" dirty="0"/>
          </a:p>
        </p:txBody>
      </p:sp>
    </p:spTree>
    <p:custDataLst>
      <p:tags r:id="rId2"/>
    </p:custDataLst>
    <p:extLst>
      <p:ext uri="{BB962C8B-B14F-4D97-AF65-F5344CB8AC3E}">
        <p14:creationId xmlns:p14="http://schemas.microsoft.com/office/powerpoint/2010/main" val="31842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828800"/>
            <a:ext cx="8153400" cy="4648200"/>
          </a:xfrm>
        </p:spPr>
        <p:txBody>
          <a:bodyPr>
            <a:normAutofit/>
          </a:bodyPr>
          <a:lstStyle/>
          <a:p>
            <a:r>
              <a:rPr lang="en-US" dirty="0"/>
              <a:t>Dr. Charlie French, UNH Cooperative </a:t>
            </a:r>
            <a:r>
              <a:rPr lang="en-US" dirty="0" smtClean="0"/>
              <a:t>Extension </a:t>
            </a:r>
            <a:r>
              <a:rPr lang="en-US" dirty="0" smtClean="0">
                <a:hlinkClick r:id="rId3"/>
              </a:rPr>
              <a:t>Charlie.French@unh.edu</a:t>
            </a:r>
            <a:endParaRPr lang="en-US" dirty="0"/>
          </a:p>
          <a:p>
            <a:r>
              <a:rPr lang="en-US" dirty="0"/>
              <a:t>Fay Rubin, UNH Earth Systems Research </a:t>
            </a:r>
            <a:r>
              <a:rPr lang="en-US" dirty="0" smtClean="0"/>
              <a:t>Center </a:t>
            </a:r>
            <a:r>
              <a:rPr lang="en-US" dirty="0" smtClean="0">
                <a:hlinkClick r:id="rId4"/>
              </a:rPr>
              <a:t>Fay.Rubin@unh.edu</a:t>
            </a:r>
            <a:endParaRPr lang="en-US" dirty="0"/>
          </a:p>
          <a:p>
            <a:r>
              <a:rPr lang="en-US" dirty="0"/>
              <a:t>Scott Valcourt, UNH Information </a:t>
            </a:r>
            <a:r>
              <a:rPr lang="en-US" dirty="0" smtClean="0"/>
              <a:t>Technology </a:t>
            </a:r>
            <a:r>
              <a:rPr lang="en-US" dirty="0" smtClean="0">
                <a:hlinkClick r:id="rId5"/>
              </a:rPr>
              <a:t>Scott.Valcourt@unh.edu</a:t>
            </a:r>
            <a:endParaRPr lang="en-US" dirty="0"/>
          </a:p>
          <a:p>
            <a:r>
              <a:rPr lang="en-US" dirty="0"/>
              <a:t>David Foote, UNH Information </a:t>
            </a:r>
            <a:r>
              <a:rPr lang="en-US" dirty="0" smtClean="0"/>
              <a:t>Technology </a:t>
            </a:r>
            <a:r>
              <a:rPr lang="en-US" dirty="0" smtClean="0">
                <a:hlinkClick r:id="rId6"/>
              </a:rPr>
              <a:t>David.Foote@unh.edu</a:t>
            </a:r>
            <a:endParaRPr lang="en-US" dirty="0"/>
          </a:p>
        </p:txBody>
      </p:sp>
      <p:sp>
        <p:nvSpPr>
          <p:cNvPr id="3" name="Title 2"/>
          <p:cNvSpPr>
            <a:spLocks noGrp="1"/>
          </p:cNvSpPr>
          <p:nvPr>
            <p:ph type="ctrTitle"/>
          </p:nvPr>
        </p:nvSpPr>
        <p:spPr/>
        <p:txBody>
          <a:bodyPr/>
          <a:lstStyle/>
          <a:p>
            <a:r>
              <a:rPr lang="en-US" dirty="0" smtClean="0"/>
              <a:t>Questions and Answers</a:t>
            </a:r>
            <a:endParaRPr lang="en-US" dirty="0">
              <a:solidFill>
                <a:schemeClr val="bg2">
                  <a:lumMod val="25000"/>
                </a:schemeClr>
              </a:solidFill>
              <a:uFill>
                <a:solidFill>
                  <a:schemeClr val="bg2">
                    <a:lumMod val="25000"/>
                  </a:schemeClr>
                </a:solidFill>
              </a:uFill>
            </a:endParaRPr>
          </a:p>
        </p:txBody>
      </p:sp>
    </p:spTree>
    <p:custDataLst>
      <p:tags r:id="rId1"/>
    </p:custDataLst>
    <p:extLst>
      <p:ext uri="{BB962C8B-B14F-4D97-AF65-F5344CB8AC3E}">
        <p14:creationId xmlns:p14="http://schemas.microsoft.com/office/powerpoint/2010/main" val="3810362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NNHN Program Overview</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6059045"/>
              </p:ext>
            </p:extLst>
          </p:nvPr>
        </p:nvGraphicFramePr>
        <p:xfrm>
          <a:off x="304800" y="1828800"/>
          <a:ext cx="8534400" cy="4480560"/>
        </p:xfrm>
        <a:graphic>
          <a:graphicData uri="http://schemas.openxmlformats.org/drawingml/2006/table">
            <a:tbl>
              <a:tblPr firstRow="1" bandRow="1">
                <a:tableStyleId>{5C22544A-7EE6-4342-B048-85BDC9FD1C3A}</a:tableStyleId>
              </a:tblPr>
              <a:tblGrid>
                <a:gridCol w="1981200"/>
                <a:gridCol w="3581400"/>
                <a:gridCol w="2971800"/>
              </a:tblGrid>
              <a:tr h="525841">
                <a:tc>
                  <a:txBody>
                    <a:bodyPr/>
                    <a:lstStyle/>
                    <a:p>
                      <a:r>
                        <a:rPr lang="en-US" sz="1200" dirty="0" smtClean="0">
                          <a:latin typeface="+mj-lt"/>
                          <a:cs typeface="Times New Roman" pitchFamily="18" charset="0"/>
                        </a:rPr>
                        <a:t>Program Component</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Description</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Program Partners</a:t>
                      </a:r>
                      <a:endParaRPr lang="en-US" sz="1200" dirty="0">
                        <a:latin typeface="+mj-lt"/>
                        <a:cs typeface="Times New Roman" pitchFamily="18" charset="0"/>
                      </a:endParaRPr>
                    </a:p>
                  </a:txBody>
                  <a:tcPr/>
                </a:tc>
              </a:tr>
              <a:tr h="1074359">
                <a:tc>
                  <a:txBody>
                    <a:bodyPr/>
                    <a:lstStyle/>
                    <a:p>
                      <a:r>
                        <a:rPr lang="en-US" sz="2400" dirty="0" smtClean="0">
                          <a:latin typeface="+mj-lt"/>
                          <a:cs typeface="Times New Roman" pitchFamily="18" charset="0"/>
                        </a:rPr>
                        <a:t>Middle Mile Fiber</a:t>
                      </a:r>
                      <a:endParaRPr lang="en-US" sz="2400" dirty="0">
                        <a:latin typeface="+mj-lt"/>
                        <a:cs typeface="Times New Roman" pitchFamily="18" charset="0"/>
                      </a:endParaRPr>
                    </a:p>
                  </a:txBody>
                  <a:tcPr/>
                </a:tc>
                <a:tc>
                  <a:txBody>
                    <a:bodyPr/>
                    <a:lstStyle/>
                    <a:p>
                      <a:r>
                        <a:rPr lang="en-US" sz="1200" dirty="0" smtClean="0">
                          <a:latin typeface="+mj-lt"/>
                          <a:cs typeface="Times New Roman" pitchFamily="18" charset="0"/>
                        </a:rPr>
                        <a:t>Assemble</a:t>
                      </a:r>
                      <a:r>
                        <a:rPr lang="en-US" sz="1200" baseline="0" dirty="0" smtClean="0">
                          <a:latin typeface="+mj-lt"/>
                          <a:cs typeface="Times New Roman" pitchFamily="18" charset="0"/>
                        </a:rPr>
                        <a:t> and construct a fiber network that expands the availability, capability and capacity of network services in NH.  Includes all 10 counties.</a:t>
                      </a:r>
                    </a:p>
                  </a:txBody>
                  <a:tcPr/>
                </a:tc>
                <a:tc>
                  <a:txBody>
                    <a:bodyPr/>
                    <a:lstStyle/>
                    <a:p>
                      <a:r>
                        <a:rPr lang="en-US" sz="1200" dirty="0" smtClean="0">
                          <a:latin typeface="+mj-lt"/>
                          <a:cs typeface="Times New Roman" pitchFamily="18" charset="0"/>
                        </a:rPr>
                        <a:t>UNH IT, NH</a:t>
                      </a:r>
                      <a:r>
                        <a:rPr lang="en-US" sz="1200" baseline="0" dirty="0" smtClean="0">
                          <a:latin typeface="+mj-lt"/>
                          <a:cs typeface="Times New Roman" pitchFamily="18" charset="0"/>
                        </a:rPr>
                        <a:t> DRED, New Hampshire Optical Systems (NHOS), other partners</a:t>
                      </a:r>
                      <a:endParaRPr lang="en-US" sz="1200" dirty="0">
                        <a:latin typeface="+mj-lt"/>
                        <a:cs typeface="Times New Roman" pitchFamily="18" charset="0"/>
                      </a:endParaRPr>
                    </a:p>
                  </a:txBody>
                  <a:tcPr/>
                </a:tc>
              </a:tr>
              <a:tr h="822960">
                <a:tc>
                  <a:txBody>
                    <a:bodyPr/>
                    <a:lstStyle/>
                    <a:p>
                      <a:r>
                        <a:rPr lang="en-US" sz="2400" dirty="0" smtClean="0">
                          <a:latin typeface="+mj-lt"/>
                          <a:cs typeface="Times New Roman" pitchFamily="18" charset="0"/>
                        </a:rPr>
                        <a:t>Microwave Wireless (NHSafeNet)</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Upgrade</a:t>
                      </a:r>
                      <a:r>
                        <a:rPr lang="en-US" sz="1200" baseline="0" dirty="0" smtClean="0">
                          <a:latin typeface="+mj-lt"/>
                          <a:cs typeface="Times New Roman" pitchFamily="18" charset="0"/>
                        </a:rPr>
                        <a:t> and expand NH’s wireless public television and safety network</a:t>
                      </a:r>
                    </a:p>
                  </a:txBody>
                  <a:tcPr/>
                </a:tc>
                <a:tc>
                  <a:txBody>
                    <a:bodyPr/>
                    <a:lstStyle/>
                    <a:p>
                      <a:r>
                        <a:rPr lang="en-US" sz="1200" dirty="0" smtClean="0">
                          <a:latin typeface="+mj-lt"/>
                          <a:cs typeface="Times New Roman" pitchFamily="18" charset="0"/>
                        </a:rPr>
                        <a:t>NHPTV, State Police, National</a:t>
                      </a:r>
                      <a:r>
                        <a:rPr lang="en-US" sz="1200" baseline="0" dirty="0" smtClean="0">
                          <a:latin typeface="+mj-lt"/>
                          <a:cs typeface="Times New Roman" pitchFamily="18" charset="0"/>
                        </a:rPr>
                        <a:t> Guard, NHDOT and other public safety entities</a:t>
                      </a:r>
                      <a:endParaRPr lang="en-US" sz="1200" dirty="0">
                        <a:latin typeface="+mj-lt"/>
                        <a:cs typeface="Times New Roman" pitchFamily="18" charset="0"/>
                      </a:endParaRPr>
                    </a:p>
                  </a:txBody>
                  <a:tcPr/>
                </a:tc>
              </a:tr>
              <a:tr h="822960">
                <a:tc>
                  <a:txBody>
                    <a:bodyPr/>
                    <a:lstStyle/>
                    <a:p>
                      <a:r>
                        <a:rPr lang="en-US" sz="2400" dirty="0" smtClean="0">
                          <a:latin typeface="+mj-lt"/>
                          <a:cs typeface="Times New Roman" pitchFamily="18" charset="0"/>
                        </a:rPr>
                        <a:t>Last Mile </a:t>
                      </a:r>
                    </a:p>
                    <a:p>
                      <a:r>
                        <a:rPr lang="en-US" sz="2400" dirty="0" smtClean="0">
                          <a:latin typeface="+mj-lt"/>
                          <a:cs typeface="Times New Roman" pitchFamily="18" charset="0"/>
                        </a:rPr>
                        <a:t>NHFastRoads</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Construct</a:t>
                      </a:r>
                      <a:r>
                        <a:rPr lang="en-US" sz="1200" baseline="0" dirty="0" smtClean="0">
                          <a:latin typeface="+mj-lt"/>
                          <a:cs typeface="Times New Roman" pitchFamily="18" charset="0"/>
                        </a:rPr>
                        <a:t> a “fiber to the premises” (FTTP)  network in 2 NH communities: Rindge and Enfield</a:t>
                      </a:r>
                    </a:p>
                  </a:txBody>
                  <a:tcPr/>
                </a:tc>
                <a:tc>
                  <a:txBody>
                    <a:bodyPr/>
                    <a:lstStyle/>
                    <a:p>
                      <a:r>
                        <a:rPr lang="en-US" sz="1200" dirty="0" smtClean="0">
                          <a:latin typeface="+mj-lt"/>
                          <a:cs typeface="Times New Roman" pitchFamily="18" charset="0"/>
                        </a:rPr>
                        <a:t>NH FastRoads (a wholly owned</a:t>
                      </a:r>
                      <a:r>
                        <a:rPr lang="en-US" sz="1200" baseline="0" dirty="0" smtClean="0">
                          <a:latin typeface="+mj-lt"/>
                          <a:cs typeface="Times New Roman" pitchFamily="18" charset="0"/>
                        </a:rPr>
                        <a:t> subsidiary of Monadnock Economic Development Corporation), other partners</a:t>
                      </a:r>
                      <a:endParaRPr lang="en-US" sz="1200" dirty="0">
                        <a:latin typeface="+mj-lt"/>
                        <a:cs typeface="Times New Roman" pitchFamily="18" charset="0"/>
                      </a:endParaRPr>
                    </a:p>
                  </a:txBody>
                  <a:tcPr/>
                </a:tc>
              </a:tr>
              <a:tr h="868680">
                <a:tc>
                  <a:txBody>
                    <a:bodyPr/>
                    <a:lstStyle/>
                    <a:p>
                      <a:r>
                        <a:rPr lang="en-US" sz="2400" dirty="0" smtClean="0">
                          <a:latin typeface="+mj-lt"/>
                          <a:cs typeface="Times New Roman" pitchFamily="18" charset="0"/>
                        </a:rPr>
                        <a:t>NHDOT ITS Network </a:t>
                      </a:r>
                      <a:endParaRPr lang="en-US" sz="1200" dirty="0">
                        <a:latin typeface="+mj-lt"/>
                        <a:cs typeface="Times New Roman" pitchFamily="18" charset="0"/>
                      </a:endParaRPr>
                    </a:p>
                  </a:txBody>
                  <a:tcPr/>
                </a:tc>
                <a:tc>
                  <a:txBody>
                    <a:bodyPr/>
                    <a:lstStyle/>
                    <a:p>
                      <a:r>
                        <a:rPr lang="en-US" sz="1200" dirty="0" smtClean="0">
                          <a:latin typeface="+mj-lt"/>
                          <a:cs typeface="Times New Roman" pitchFamily="18" charset="0"/>
                        </a:rPr>
                        <a:t>Underground fiber between Manchester and Concord in support of intelligent</a:t>
                      </a:r>
                      <a:r>
                        <a:rPr lang="en-US" sz="1200" baseline="0" dirty="0" smtClean="0">
                          <a:latin typeface="+mj-lt"/>
                          <a:cs typeface="Times New Roman" pitchFamily="18" charset="0"/>
                        </a:rPr>
                        <a:t> </a:t>
                      </a:r>
                      <a:r>
                        <a:rPr lang="en-US" sz="1200" dirty="0" smtClean="0">
                          <a:latin typeface="+mj-lt"/>
                          <a:cs typeface="Times New Roman" pitchFamily="18" charset="0"/>
                        </a:rPr>
                        <a:t>transportatio</a:t>
                      </a:r>
                      <a:r>
                        <a:rPr lang="en-US" sz="1200" baseline="0" dirty="0" smtClean="0">
                          <a:latin typeface="+mj-lt"/>
                          <a:cs typeface="Times New Roman" pitchFamily="18" charset="0"/>
                        </a:rPr>
                        <a:t>n systems (ITS)</a:t>
                      </a:r>
                    </a:p>
                  </a:txBody>
                  <a:tcPr/>
                </a:tc>
                <a:tc>
                  <a:txBody>
                    <a:bodyPr/>
                    <a:lstStyle/>
                    <a:p>
                      <a:r>
                        <a:rPr lang="en-US" sz="1200" dirty="0" smtClean="0">
                          <a:latin typeface="+mj-lt"/>
                          <a:cs typeface="Times New Roman" pitchFamily="18" charset="0"/>
                        </a:rPr>
                        <a:t>New</a:t>
                      </a:r>
                      <a:r>
                        <a:rPr lang="en-US" sz="1200" baseline="0" dirty="0" smtClean="0">
                          <a:latin typeface="+mj-lt"/>
                          <a:cs typeface="Times New Roman" pitchFamily="18" charset="0"/>
                        </a:rPr>
                        <a:t> Hampshire Department of Transportation (</a:t>
                      </a:r>
                      <a:r>
                        <a:rPr lang="en-US" sz="1200" dirty="0" smtClean="0">
                          <a:latin typeface="+mj-lt"/>
                          <a:cs typeface="Times New Roman" pitchFamily="18" charset="0"/>
                        </a:rPr>
                        <a:t>DOT), other partners</a:t>
                      </a:r>
                      <a:endParaRPr lang="en-US" sz="1200" dirty="0">
                        <a:latin typeface="+mj-lt"/>
                        <a:cs typeface="Times New Roman" pitchFamily="18" charset="0"/>
                      </a:endParaRPr>
                    </a:p>
                  </a:txBody>
                  <a:tcPr/>
                </a:tc>
              </a:tr>
            </a:tbl>
          </a:graphicData>
        </a:graphic>
      </p:graphicFrame>
      <p:sp>
        <p:nvSpPr>
          <p:cNvPr id="5" name="Rectangle 4"/>
          <p:cNvSpPr/>
          <p:nvPr/>
        </p:nvSpPr>
        <p:spPr>
          <a:xfrm>
            <a:off x="533400" y="1295401"/>
            <a:ext cx="8763000" cy="400110"/>
          </a:xfrm>
          <a:prstGeom prst="rect">
            <a:avLst/>
          </a:prstGeom>
        </p:spPr>
        <p:txBody>
          <a:bodyPr wrap="square">
            <a:spAutoFit/>
          </a:bodyPr>
          <a:lstStyle/>
          <a:p>
            <a:r>
              <a:rPr lang="en-US" sz="2000" dirty="0" smtClean="0"/>
              <a:t>4 components, managed by partners within the grant program </a:t>
            </a:r>
          </a:p>
        </p:txBody>
      </p:sp>
    </p:spTree>
    <p:custDataLst>
      <p:tags r:id="rId1"/>
    </p:custDataLst>
    <p:extLst>
      <p:ext uri="{BB962C8B-B14F-4D97-AF65-F5344CB8AC3E}">
        <p14:creationId xmlns:p14="http://schemas.microsoft.com/office/powerpoint/2010/main" val="1818013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133600"/>
            <a:ext cx="4724400" cy="5257800"/>
          </a:xfrm>
        </p:spPr>
        <p:txBody>
          <a:bodyPr>
            <a:normAutofit/>
          </a:bodyPr>
          <a:lstStyle/>
          <a:p>
            <a:pPr marL="114300" indent="-114300">
              <a:spcAft>
                <a:spcPts val="1200"/>
              </a:spcAft>
            </a:pPr>
            <a:r>
              <a:rPr lang="en-US" sz="2400" dirty="0"/>
              <a:t>Developing Next Generation fiber network to connect Community Anchor Institutions </a:t>
            </a:r>
            <a:r>
              <a:rPr lang="en-US" sz="2400" dirty="0" smtClean="0"/>
              <a:t>(CAI) in </a:t>
            </a:r>
            <a:r>
              <a:rPr lang="en-US" sz="2400" dirty="0"/>
              <a:t>New Hampshire</a:t>
            </a:r>
          </a:p>
          <a:p>
            <a:pPr marL="114300" indent="-114300">
              <a:spcAft>
                <a:spcPts val="1200"/>
              </a:spcAft>
            </a:pPr>
            <a:r>
              <a:rPr lang="en-US" sz="2400" dirty="0" smtClean="0">
                <a:cs typeface="Times New Roman" pitchFamily="18" charset="0"/>
              </a:rPr>
              <a:t>The </a:t>
            </a:r>
            <a:r>
              <a:rPr lang="en-US" sz="2400" dirty="0">
                <a:cs typeface="Times New Roman" pitchFamily="18" charset="0"/>
              </a:rPr>
              <a:t>Middle Mile fiber routes </a:t>
            </a:r>
            <a:r>
              <a:rPr lang="en-US" sz="2400" dirty="0" smtClean="0">
                <a:cs typeface="Times New Roman" pitchFamily="18" charset="0"/>
              </a:rPr>
              <a:t>are being constructed through New Hampshire Optical Systems (NHOS) and Waveguide</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Middle Mile Fiber</a:t>
            </a:r>
            <a:endParaRPr lang="en-US" dirty="0"/>
          </a:p>
        </p:txBody>
      </p:sp>
      <p:pic>
        <p:nvPicPr>
          <p:cNvPr id="4" name="Picture 3" descr="BTOP 2 NH Fiber concept F.jpg"/>
          <p:cNvPicPr/>
          <p:nvPr/>
        </p:nvPicPr>
        <p:blipFill>
          <a:blip r:embed="rId3" cstate="screen">
            <a:extLst>
              <a:ext uri="{28A0092B-C50C-407E-A947-70E740481C1C}">
                <a14:useLocalDpi xmlns:a14="http://schemas.microsoft.com/office/drawing/2010/main"/>
              </a:ext>
            </a:extLst>
          </a:blip>
          <a:stretch>
            <a:fillRect/>
          </a:stretch>
        </p:blipFill>
        <p:spPr>
          <a:xfrm>
            <a:off x="4876800" y="1295400"/>
            <a:ext cx="4267200" cy="5486400"/>
          </a:xfrm>
          <a:prstGeom prst="rect">
            <a:avLst/>
          </a:prstGeom>
        </p:spPr>
      </p:pic>
    </p:spTree>
    <p:custDataLst>
      <p:tags r:id="rId1"/>
    </p:custDataLst>
    <p:extLst>
      <p:ext uri="{BB962C8B-B14F-4D97-AF65-F5344CB8AC3E}">
        <p14:creationId xmlns:p14="http://schemas.microsoft.com/office/powerpoint/2010/main" val="1193616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133600"/>
            <a:ext cx="4800600" cy="4419600"/>
          </a:xfrm>
        </p:spPr>
        <p:txBody>
          <a:bodyPr>
            <a:normAutofit/>
          </a:bodyPr>
          <a:lstStyle/>
          <a:p>
            <a:pPr marL="114300" indent="-114300">
              <a:spcAft>
                <a:spcPts val="1200"/>
              </a:spcAft>
            </a:pPr>
            <a:r>
              <a:rPr lang="en-US" sz="2400" dirty="0" smtClean="0">
                <a:cs typeface="Times New Roman" pitchFamily="18" charset="0"/>
              </a:rPr>
              <a:t>The </a:t>
            </a:r>
            <a:r>
              <a:rPr lang="en-US" sz="2400" dirty="0">
                <a:cs typeface="Times New Roman" pitchFamily="18" charset="0"/>
              </a:rPr>
              <a:t>DOT route is designed &amp; under DOT jurisdiction as part of statewide, comprehensive </a:t>
            </a:r>
            <a:r>
              <a:rPr lang="en-US" sz="2400" dirty="0" smtClean="0">
                <a:cs typeface="Times New Roman" pitchFamily="18" charset="0"/>
              </a:rPr>
              <a:t>Intelligent Transportation System (ITS)</a:t>
            </a:r>
            <a:endParaRPr lang="en-US" sz="2400" dirty="0" smtClean="0"/>
          </a:p>
          <a:p>
            <a:pPr marL="114300" indent="-114300">
              <a:spcAft>
                <a:spcPts val="1200"/>
              </a:spcAft>
            </a:pPr>
            <a:r>
              <a:rPr lang="en-US" sz="2400" dirty="0" smtClean="0">
                <a:cs typeface="Times New Roman" pitchFamily="18" charset="0"/>
              </a:rPr>
              <a:t>Nearly all of the 16,000 poles have been submitted for pole attachment licenses, and 10% have been licensed – Expect to have Make-Ready complete by summer 2012</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Middle Mile Fiber</a:t>
            </a:r>
            <a:endParaRPr lang="en-US" dirty="0"/>
          </a:p>
        </p:txBody>
      </p:sp>
      <p:pic>
        <p:nvPicPr>
          <p:cNvPr id="4" name="Picture 3" descr="BTOP 2 NH Fiber concept F.jpg"/>
          <p:cNvPicPr/>
          <p:nvPr/>
        </p:nvPicPr>
        <p:blipFill>
          <a:blip r:embed="rId3" cstate="screen">
            <a:extLst>
              <a:ext uri="{28A0092B-C50C-407E-A947-70E740481C1C}">
                <a14:useLocalDpi xmlns:a14="http://schemas.microsoft.com/office/drawing/2010/main"/>
              </a:ext>
            </a:extLst>
          </a:blip>
          <a:stretch>
            <a:fillRect/>
          </a:stretch>
        </p:blipFill>
        <p:spPr>
          <a:xfrm>
            <a:off x="4876800" y="1295400"/>
            <a:ext cx="4267200" cy="5486400"/>
          </a:xfrm>
          <a:prstGeom prst="rect">
            <a:avLst/>
          </a:prstGeom>
        </p:spPr>
      </p:pic>
    </p:spTree>
    <p:custDataLst>
      <p:tags r:id="rId1"/>
    </p:custDataLst>
    <p:extLst>
      <p:ext uri="{BB962C8B-B14F-4D97-AF65-F5344CB8AC3E}">
        <p14:creationId xmlns:p14="http://schemas.microsoft.com/office/powerpoint/2010/main" val="90725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81200"/>
            <a:ext cx="4724400" cy="4648200"/>
          </a:xfrm>
        </p:spPr>
        <p:txBody>
          <a:bodyPr>
            <a:normAutofit/>
          </a:bodyPr>
          <a:lstStyle/>
          <a:p>
            <a:pPr marL="118872" indent="-118872">
              <a:spcAft>
                <a:spcPts val="1200"/>
              </a:spcAft>
            </a:pPr>
            <a:r>
              <a:rPr lang="en-US" sz="2400" dirty="0">
                <a:cs typeface="Times New Roman" pitchFamily="18" charset="0"/>
              </a:rPr>
              <a:t> Collapses existing parallel networks into a single high speed, fault tolerant public safety network</a:t>
            </a:r>
          </a:p>
          <a:p>
            <a:pPr marL="118872" indent="-118872">
              <a:spcAft>
                <a:spcPts val="1200"/>
              </a:spcAft>
            </a:pPr>
            <a:r>
              <a:rPr lang="en-US" sz="2400" dirty="0">
                <a:cs typeface="Times New Roman" pitchFamily="18" charset="0"/>
              </a:rPr>
              <a:t> Shared by State Agencies, New Hampshire Public Television, and the NH National Guard</a:t>
            </a:r>
          </a:p>
          <a:p>
            <a:pPr marL="118872" indent="-118872">
              <a:spcAft>
                <a:spcPts val="1200"/>
              </a:spcAft>
            </a:pPr>
            <a:r>
              <a:rPr lang="en-US" sz="2400" dirty="0">
                <a:cs typeface="Times New Roman" pitchFamily="18" charset="0"/>
              </a:rPr>
              <a:t> Constructed on existing NHPTV and State of NH-owned </a:t>
            </a:r>
            <a:r>
              <a:rPr lang="en-US" sz="2400" dirty="0" smtClean="0">
                <a:cs typeface="Times New Roman" pitchFamily="18" charset="0"/>
              </a:rPr>
              <a:t>towers</a:t>
            </a:r>
            <a:endParaRPr lang="en-US" sz="2400" dirty="0">
              <a:cs typeface="Times New Roman" pitchFamily="18" charset="0"/>
            </a:endParaRPr>
          </a:p>
        </p:txBody>
      </p:sp>
      <p:sp>
        <p:nvSpPr>
          <p:cNvPr id="2" name="Title 1"/>
          <p:cNvSpPr>
            <a:spLocks noGrp="1"/>
          </p:cNvSpPr>
          <p:nvPr>
            <p:ph type="ctrTitle"/>
          </p:nvPr>
        </p:nvSpPr>
        <p:spPr/>
        <p:txBody>
          <a:bodyPr/>
          <a:lstStyle/>
          <a:p>
            <a:r>
              <a:rPr lang="en-US" dirty="0" smtClean="0"/>
              <a:t>Wireless Network</a:t>
            </a:r>
            <a:endParaRPr lang="en-US" dirty="0"/>
          </a:p>
        </p:txBody>
      </p:sp>
      <p:pic>
        <p:nvPicPr>
          <p:cNvPr id="5" name="Picture 4" descr="BTOP 2 Microwa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199"/>
            <a:ext cx="4343400" cy="5665065"/>
          </a:xfrm>
          <a:prstGeom prst="rect">
            <a:avLst/>
          </a:prstGeom>
        </p:spPr>
      </p:pic>
    </p:spTree>
    <p:custDataLst>
      <p:tags r:id="rId1"/>
    </p:custDataLst>
    <p:extLst>
      <p:ext uri="{BB962C8B-B14F-4D97-AF65-F5344CB8AC3E}">
        <p14:creationId xmlns:p14="http://schemas.microsoft.com/office/powerpoint/2010/main" val="2436294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09800"/>
            <a:ext cx="4724400" cy="4419600"/>
          </a:xfrm>
        </p:spPr>
        <p:txBody>
          <a:bodyPr>
            <a:normAutofit/>
          </a:bodyPr>
          <a:lstStyle/>
          <a:p>
            <a:pPr marL="118872" indent="-118872">
              <a:spcAft>
                <a:spcPts val="1200"/>
              </a:spcAft>
            </a:pPr>
            <a:r>
              <a:rPr lang="en-US" sz="2400" dirty="0" smtClean="0">
                <a:cs typeface="Times New Roman" pitchFamily="18" charset="0"/>
              </a:rPr>
              <a:t>Once </a:t>
            </a:r>
            <a:r>
              <a:rPr lang="en-US" sz="2400" dirty="0">
                <a:cs typeface="Times New Roman" pitchFamily="18" charset="0"/>
              </a:rPr>
              <a:t>completed, will free up space on congested towers for commercial broadband providers</a:t>
            </a:r>
          </a:p>
          <a:p>
            <a:pPr marL="118872" indent="-118872">
              <a:spcAft>
                <a:spcPts val="1200"/>
              </a:spcAft>
            </a:pPr>
            <a:r>
              <a:rPr lang="en-US" sz="2400" dirty="0">
                <a:cs typeface="Times New Roman" pitchFamily="18" charset="0"/>
              </a:rPr>
              <a:t> </a:t>
            </a:r>
            <a:r>
              <a:rPr lang="en-US" sz="2400" dirty="0" smtClean="0">
                <a:cs typeface="Times New Roman" pitchFamily="18" charset="0"/>
              </a:rPr>
              <a:t>Green Mountain Communications is completing the construction work and will be done in 2012</a:t>
            </a:r>
            <a:endParaRPr lang="en-US" sz="2400" dirty="0">
              <a:cs typeface="Times New Roman" pitchFamily="18" charset="0"/>
            </a:endParaRPr>
          </a:p>
          <a:p>
            <a:endParaRPr lang="en-US" sz="2400" dirty="0"/>
          </a:p>
        </p:txBody>
      </p:sp>
      <p:sp>
        <p:nvSpPr>
          <p:cNvPr id="2" name="Title 1"/>
          <p:cNvSpPr>
            <a:spLocks noGrp="1"/>
          </p:cNvSpPr>
          <p:nvPr>
            <p:ph type="ctrTitle"/>
          </p:nvPr>
        </p:nvSpPr>
        <p:spPr/>
        <p:txBody>
          <a:bodyPr/>
          <a:lstStyle/>
          <a:p>
            <a:r>
              <a:rPr lang="en-US" dirty="0" smtClean="0"/>
              <a:t>Wireless Network</a:t>
            </a:r>
            <a:endParaRPr lang="en-US" dirty="0"/>
          </a:p>
        </p:txBody>
      </p:sp>
      <p:pic>
        <p:nvPicPr>
          <p:cNvPr id="5" name="Picture 4" descr="BTOP 2 Microwav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199"/>
            <a:ext cx="4343400" cy="5665065"/>
          </a:xfrm>
          <a:prstGeom prst="rect">
            <a:avLst/>
          </a:prstGeom>
        </p:spPr>
      </p:pic>
    </p:spTree>
    <p:custDataLst>
      <p:tags r:id="rId1"/>
    </p:custDataLst>
    <p:extLst>
      <p:ext uri="{BB962C8B-B14F-4D97-AF65-F5344CB8AC3E}">
        <p14:creationId xmlns:p14="http://schemas.microsoft.com/office/powerpoint/2010/main" val="2375358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RESETCHARTS" val="True"/>
  <p:tag name="INCLUDEPPT" val="True"/>
  <p:tag name="REALTIMEBACKUP" val="False"/>
  <p:tag name="CHARTSCALE" val="True"/>
  <p:tag name="FIBINCLUDEOTHER" val="True"/>
  <p:tag name="PRRESPONSE3" val="8"/>
  <p:tag name="PRRESPONSE7" val="4"/>
  <p:tag name="SHOWFLASHWARNING" val="True"/>
  <p:tag name="SAVECSVWITHSESSION" val="True"/>
  <p:tag name="COUNTDOWNSTYLE" val="-1"/>
  <p:tag name="INPUTSOURCE" val="1"/>
  <p:tag name="AUTOADVANCE" val="False"/>
  <p:tag name="RACEENDPOINTS" val="100"/>
  <p:tag name="TEAMSINLEADERBOARD" val="5"/>
  <p:tag name="DEFAULTNUMTEAMS" val="5"/>
  <p:tag name="CUSTOMCELLBACKCOLOR3" val="-268652"/>
  <p:tag name="DISPLAYDEVICEID" val="True"/>
  <p:tag name="POLLINGCYCLE" val="2"/>
  <p:tag name="MULTIRESPDIVISOR" val="1"/>
  <p:tag name="INCORRECTPOINTVALUE" val="0"/>
  <p:tag name="ADVANCEDSETTINGSVIEW" val="Fals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PARTLISTDEFAULT" val="1"/>
  <p:tag name="ZEROBASED" val="False"/>
  <p:tag name="FIBDISPLAYKEYWORDS" val="True"/>
  <p:tag name="PRRESPONSE8" val="3"/>
  <p:tag name="BULLETTYPE" val="3"/>
  <p:tag name="BACKUPSESSIONS" val="True"/>
  <p:tag name="RACERSMAXDISPLAYED" val="5"/>
  <p:tag name="BUBBLEVALUEFORMAT" val="0.0"/>
  <p:tag name="DISPLAYDEVICENUMBER" val="True"/>
  <p:tag name="CHARTLABELS" val="1"/>
  <p:tag name="REALTIMEBACKUPPATH" val="(None)"/>
  <p:tag name="PRRESPONSE2" val="9"/>
  <p:tag name="PRRESPONSE10" val="1"/>
  <p:tag name="CSVFORMAT" val="0"/>
  <p:tag name="BACKUPMAINTENANCE" val="7"/>
  <p:tag name="BUBBLENAMEVISIBLE" val="True"/>
  <p:tag name="CUSTOMCELLBACKCOLOR4" val="-8355712"/>
  <p:tag name="INCLUDENONRESPONDERS" val="Fals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CHARTCOLORS" val="0"/>
  <p:tag name="POWERPOINTVERSION" val="14.0"/>
  <p:tag name="CORRECTPOINTVALUE" val="1"/>
  <p:tag name="BUBBLESIZEVISIBLE" val="True"/>
  <p:tag name="REVIEWONLY" val="False"/>
  <p:tag name="GRIDROTATIONINTERVAL" val="2"/>
  <p:tag name="MMPROD_NEXTUNIQUEID" val="10009"/>
  <p:tag name="PRRESPONSE5" val="6"/>
  <p:tag name="DELIMITERS" val="3.1"/>
  <p:tag name="TPFULLVERSION" val="4.2.3.225"/>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everaging Broadband to Promote Economic Development &amp;quot;&quot;/&gt;&lt;property id=&quot;20307&quot; value=&quot;256&quot;/&gt;&lt;/object&gt;&lt;object type=&quot;3&quot; unique_id=&quot;10004&quot;&gt;&lt;property id=&quot;20148&quot; value=&quot;5&quot;/&gt;&lt;property id=&quot;20300&quot; value=&quot;Slide 2 - &amp;quot;Session Outline&amp;quot;&quot;/&gt;&lt;property id=&quot;20307&quot; value=&quot;270&quot;/&gt;&lt;/object&gt;&lt;object type=&quot;3&quot; unique_id=&quot;10005&quot;&gt;&lt;property id=&quot;20148&quot; value=&quot;5&quot;/&gt;&lt;property id=&quot;20300&quot; value=&quot;Slide 3 - &amp;quot;NNHN Program Overview&amp;quot;&quot;/&gt;&lt;property id=&quot;20307&quot; value=&quot;271&quot;/&gt;&lt;/object&gt;&lt;object type=&quot;3&quot; unique_id=&quot;10006&quot;&gt;&lt;property id=&quot;20148&quot; value=&quot;5&quot;/&gt;&lt;property id=&quot;20300&quot; value=&quot;Slide 4 - &amp;quot;Middle Mile Fiber&amp;quot;&quot;/&gt;&lt;property id=&quot;20307&quot; value=&quot;272&quot;/&gt;&lt;/object&gt;&lt;object type=&quot;3&quot; unique_id=&quot;10007&quot;&gt;&lt;property id=&quot;20148&quot; value=&quot;5&quot;/&gt;&lt;property id=&quot;20300&quot; value=&quot;Slide 6 - &amp;quot;Wireless Network&amp;quot;&quot;/&gt;&lt;property id=&quot;20307&quot; value=&quot;273&quot;/&gt;&lt;/object&gt;&lt;object type=&quot;3&quot; unique_id=&quot;10008&quot;&gt;&lt;property id=&quot;20148&quot; value=&quot;5&quot;/&gt;&lt;property id=&quot;20300&quot; value=&quot;Slide 8 - &amp;quot;Equipment Installation&amp;quot;&quot;/&gt;&lt;property id=&quot;20307&quot; value=&quot;275&quot;/&gt;&lt;/object&gt;&lt;object type=&quot;3&quot; unique_id=&quot;10009&quot;&gt;&lt;property id=&quot;20148&quot; value=&quot;5&quot;/&gt;&lt;property id=&quot;20300&quot; value=&quot;Slide 9 - &amp;quot;NH FastRoads&amp;quot;&quot;/&gt;&lt;property id=&quot;20307&quot; value=&quot;274&quot;/&gt;&lt;/object&gt;&lt;object type=&quot;3&quot; unique_id=&quot;10010&quot;&gt;&lt;property id=&quot;20148&quot; value=&quot;5&quot;/&gt;&lt;property id=&quot;20300&quot; value=&quot;Slide 10 - &amp;quot;NHBMPP Program Objectives&amp;quot;&quot;/&gt;&lt;property id=&quot;20307&quot; value=&quot;261&quot;/&gt;&lt;/object&gt;&lt;object type=&quot;3&quot; unique_id=&quot;10011&quot;&gt;&lt;property id=&quot;20148&quot; value=&quot;5&quot;/&gt;&lt;property id=&quot;20300&quot; value=&quot;Slide 12 - &amp;quot;Broadband &amp;#x0D;&amp;#x0A;Availability:&amp;#x0D;&amp;#x0A;September &amp;#x0D;&amp;#x0A;2011&amp;quot;&quot;/&gt;&lt;property id=&quot;20307&quot; value=&quot;268&quot;/&gt;&lt;/object&gt;&lt;object type=&quot;3&quot; unique_id=&quot;10012&quot;&gt;&lt;property id=&quot;20148&quot; value=&quot;5&quot;/&gt;&lt;property id=&quot;20300&quot; value=&quot;Slide 13 - &amp;quot;Community &amp;#x0D;&amp;#x0A;Anchor &amp;#x0D;&amp;#x0A;Institutions:&amp;#x0D;&amp;#x0A;September&amp;#x0D;&amp;#x0A;2011&amp;quot;&quot;/&gt;&lt;property id=&quot;20307&quot; value=&quot;267&quot;/&gt;&lt;/object&gt;&lt;object type=&quot;3&quot; unique_id=&quot;10013&quot;&gt;&lt;property id=&quot;20148&quot; value=&quot;5&quot;/&gt;&lt;property id=&quot;20300&quot; value=&quot;Slide 14 - &amp;quot;Other Resources: www.broadbandnh.org&amp;quot;&quot;/&gt;&lt;property id=&quot;20307&quot; value=&quot;269&quot;/&gt;&lt;/object&gt;&lt;object type=&quot;3&quot; unique_id=&quot;10014&quot;&gt;&lt;property id=&quot;20148&quot; value=&quot;5&quot;/&gt;&lt;property id=&quot;20300&quot; value=&quot;Slide 39 - &amp;quot;Presenter Contacts and Discussion&amp;quot;&quot;/&gt;&lt;property id=&quot;20307&quot; value=&quot;276&quot;/&gt;&lt;/object&gt;&lt;object type=&quot;3&quot; unique_id=&quot;10239&quot;&gt;&lt;property id=&quot;20148&quot; value=&quot;5&quot;/&gt;&lt;property id=&quot;20300&quot; value=&quot;Slide 15 - &amp;quot;What is Broadband?&amp;quot;&quot;/&gt;&lt;property id=&quot;20307&quot; value=&quot;278&quot;/&gt;&lt;/object&gt;&lt;object type=&quot;3&quot; unique_id=&quot;10240&quot;&gt;&lt;property id=&quot;20148&quot; value=&quot;5&quot;/&gt;&lt;property id=&quot;20300&quot; value=&quot;Slide 17 - &amp;quot;What is Economic Development?&amp;quot;&quot;/&gt;&lt;property id=&quot;20307&quot; value=&quot;277&quot;/&gt;&lt;/object&gt;&lt;object type=&quot;3&quot; unique_id=&quot;10241&quot;&gt;&lt;property id=&quot;20148&quot; value=&quot;5&quot;/&gt;&lt;property id=&quot;20300&quot; value=&quot;Slide 18 - &amp;quot;Broadband Economics&amp;quot;&quot;/&gt;&lt;property id=&quot;20307&quot; value=&quot;279&quot;/&gt;&lt;/object&gt;&lt;object type=&quot;3&quot; unique_id=&quot;10242&quot;&gt;&lt;property id=&quot;20148&quot; value=&quot;5&quot;/&gt;&lt;property id=&quot;20300&quot; value=&quot;Slide 19 - &amp;quot;National Impacts &amp;#x0D;&amp;#x0A;Broadband Investment&amp;#x0D;&amp;#x0A;&amp;quot;&quot;/&gt;&lt;property id=&quot;20307&quot; value=&quot;280&quot;/&gt;&lt;/object&gt;&lt;object type=&quot;3&quot; unique_id=&quot;10243&quot;&gt;&lt;property id=&quot;20148&quot; value=&quot;5&quot;/&gt;&lt;property id=&quot;20300&quot; value=&quot;Slide 20 - &amp;quot;NH Impacts Broadband Investments&amp;#x0D;&amp;#x0A;&amp;quot;&quot;/&gt;&lt;property id=&quot;20307&quot; value=&quot;281&quot;/&gt;&lt;/object&gt;&lt;object type=&quot;3&quot; unique_id=&quot;10244&quot;&gt;&lt;property id=&quot;20148&quot; value=&quot;5&quot;/&gt;&lt;property id=&quot;20300&quot; value=&quot;Slide 21 - &amp;quot; Implications for Municipalities&amp;#x0D;&amp;#x0A;&amp;quot;&quot;/&gt;&lt;property id=&quot;20307&quot; value=&quot;282&quot;/&gt;&lt;/object&gt;&lt;object type=&quot;3&quot; unique_id=&quot;10246&quot;&gt;&lt;property id=&quot;20148&quot; value=&quot;5&quot;/&gt;&lt;property id=&quot;20300&quot; value=&quot;Slide 23 - &amp;quot;Opportunities for Municipalities&amp;#x0D;&amp;#x0A;&amp;quot;&quot;/&gt;&lt;property id=&quot;20307&quot; value=&quot;284&quot;/&gt;&lt;/object&gt;&lt;object type=&quot;3&quot; unique_id=&quot;10247&quot;&gt;&lt;property id=&quot;20148&quot; value=&quot;5&quot;/&gt;&lt;property id=&quot;20300&quot; value=&quot;Slide 26 - &amp;quot; Broadband Application Examples&amp;#x0D;&amp;#x0A;&amp;quot;&quot;/&gt;&lt;property id=&quot;20307&quot; value=&quot;285&quot;/&gt;&lt;/object&gt;&lt;object type=&quot;3&quot; unique_id=&quot;10248&quot;&gt;&lt;property id=&quot;20148&quot; value=&quot;5&quot;/&gt;&lt;property id=&quot;20300&quot; value=&quot;Slide 25 - &amp;quot;Common Challenges&amp;quot;&quot;/&gt;&lt;property id=&quot;20307&quot; value=&quot;290&quot;/&gt;&lt;/object&gt;&lt;object type=&quot;3&quot; unique_id=&quot;10360&quot;&gt;&lt;property id=&quot;20148&quot; value=&quot;5&quot;/&gt;&lt;property id=&quot;20300&quot; value=&quot;Slide 27 - &amp;quot;e-Care:  Aging in Place&amp;quot;&quot;/&gt;&lt;property id=&quot;20307&quot; value=&quot;291&quot;/&gt;&lt;/object&gt;&lt;object type=&quot;3&quot; unique_id=&quot;10390&quot;&gt;&lt;property id=&quot;20148&quot; value=&quot;5&quot;/&gt;&lt;property id=&quot;20300&quot; value=&quot;Slide 5 - &amp;quot;Middle Mile Fiber&amp;quot;&quot;/&gt;&lt;property id=&quot;20307&quot; value=&quot;298&quot;/&gt;&lt;/object&gt;&lt;object type=&quot;3&quot; unique_id=&quot;10391&quot;&gt;&lt;property id=&quot;20148&quot; value=&quot;5&quot;/&gt;&lt;property id=&quot;20300&quot; value=&quot;Slide 7 - &amp;quot;Wireless Network&amp;quot;&quot;/&gt;&lt;property id=&quot;20307&quot; value=&quot;299&quot;/&gt;&lt;/object&gt;&lt;object type=&quot;3&quot; unique_id=&quot;10392&quot;&gt;&lt;property id=&quot;20148&quot; value=&quot;5&quot;/&gt;&lt;property id=&quot;20300&quot; value=&quot;Slide 11 - &amp;quot;NHBMPP Program Objectives&amp;quot;&quot;/&gt;&lt;property id=&quot;20307&quot; value=&quot;292&quot;/&gt;&lt;/object&gt;&lt;object type=&quot;3&quot; unique_id=&quot;10393&quot;&gt;&lt;property id=&quot;20148&quot; value=&quot;5&quot;/&gt;&lt;property id=&quot;20300&quot; value=&quot;Slide 16 - &amp;quot;Broadband Speed Ranges&amp;quot;&quot;/&gt;&lt;property id=&quot;20307&quot; value=&quot;297&quot;/&gt;&lt;/object&gt;&lt;object type=&quot;3&quot; unique_id=&quot;10394&quot;&gt;&lt;property id=&quot;20148&quot; value=&quot;5&quot;/&gt;&lt;property id=&quot;20300&quot; value=&quot;Slide 22 - &amp;quot; Implications for Municipalities&amp;#x0D;&amp;#x0A;&amp;quot;&quot;/&gt;&lt;property id=&quot;20307&quot; value=&quot;296&quot;/&gt;&lt;/object&gt;&lt;object type=&quot;3&quot; unique_id=&quot;10395&quot;&gt;&lt;property id=&quot;20148&quot; value=&quot;5&quot;/&gt;&lt;property id=&quot;20300&quot; value=&quot;Slide 24 - &amp;quot;Opportunities for Municipalities&amp;#x0D;&amp;#x0A;&amp;quot;&quot;/&gt;&lt;property id=&quot;20307&quot; value=&quot;295&quot;/&gt;&lt;/object&gt;&lt;object type=&quot;3&quot; unique_id=&quot;10396&quot;&gt;&lt;property id=&quot;20148&quot; value=&quot;5&quot;/&gt;&lt;property id=&quot;20300&quot; value=&quot;Slide 28 - &amp;quot;e-Care:  Aging in Place&amp;quot;&quot;/&gt;&lt;property id=&quot;20307&quot; value=&quot;293&quot;/&gt;&lt;/object&gt;&lt;object type=&quot;3&quot; unique_id=&quot;10397&quot;&gt;&lt;property id=&quot;20148&quot; value=&quot;5&quot;/&gt;&lt;property id=&quot;20300&quot; value=&quot;Slide 29 - &amp;quot;e-Care:  Aging in Place&amp;quot;&quot;/&gt;&lt;property id=&quot;20307&quot; value=&quot;294&quot;/&gt;&lt;/object&gt;&lt;object type=&quot;3&quot; unique_id=&quot;10398&quot;&gt;&lt;property id=&quot;20148&quot; value=&quot;5&quot;/&gt;&lt;property id=&quot;20300&quot; value=&quot;Slide 30 - &amp;quot;e-Care:  ConnectNH&amp;quot;&quot;/&gt;&lt;property id=&quot;20307&quot; value=&quot;301&quot;/&gt;&lt;/object&gt;&lt;object type=&quot;3&quot; unique_id=&quot;10399&quot;&gt;&lt;property id=&quot;20148&quot; value=&quot;5&quot;/&gt;&lt;property id=&quot;20300&quot; value=&quot;Slide 31 - &amp;quot;Franklin County, VA: Boosting Economic Development with High Speed Wireless&amp;quot;&quot;/&gt;&lt;property id=&quot;20307&quot; value=&quot;302&quot;/&gt;&lt;/object&gt;&lt;object type=&quot;3&quot; unique_id=&quot;10400&quot;&gt;&lt;property id=&quot;20148&quot; value=&quot;5&quot;/&gt;&lt;property id=&quot;20300&quot; value=&quot;Slide 32 - &amp;quot;How did Franklin County do it?&amp;quot;&quot;/&gt;&lt;property id=&quot;20307&quot; value=&quot;303&quot;/&gt;&lt;/object&gt;&lt;object type=&quot;3&quot; unique_id=&quot;10401&quot;&gt;&lt;property id=&quot;20148&quot; value=&quot;5&quot;/&gt;&lt;property id=&quot;20300&quot; value=&quot;Slide 33 - &amp;quot;Outcomes of Partnership&amp;quot;&quot;/&gt;&lt;property id=&quot;20307&quot; value=&quot;304&quot;/&gt;&lt;/object&gt;&lt;object type=&quot;3&quot; unique_id=&quot;10402&quot;&gt;&lt;property id=&quot;20148&quot; value=&quot;5&quot;/&gt;&lt;property id=&quot;20300&quot; value=&quot;Slide 34 - &amp;quot;Lessons Learned&amp;quot;&quot;/&gt;&lt;property id=&quot;20307&quot; value=&quot;305&quot;/&gt;&lt;/object&gt;&lt;object type=&quot;3&quot; unique_id=&quot;10403&quot;&gt;&lt;property id=&quot;20148&quot; value=&quot;5&quot;/&gt;&lt;property id=&quot;20300&quot; value=&quot;Slide 35 - &amp;quot;e-Government&amp;quot;&quot;/&gt;&lt;property id=&quot;20307&quot; value=&quot;306&quot;/&gt;&lt;/object&gt;&lt;object type=&quot;3&quot; unique_id=&quot;10404&quot;&gt;&lt;property id=&quot;20148&quot; value=&quot;5&quot;/&gt;&lt;property id=&quot;20300&quot; value=&quot;Slide 36 - &amp;quot;e-Government&amp;quot;&quot;/&gt;&lt;property id=&quot;20307&quot; value=&quot;307&quot;/&gt;&lt;/object&gt;&lt;object type=&quot;3&quot; unique_id=&quot;10405&quot;&gt;&lt;property id=&quot;20148&quot; value=&quot;5&quot;/&gt;&lt;property id=&quot;20300&quot; value=&quot;Slide 37 - &amp;quot;e-Government&amp;quot;&quot;/&gt;&lt;property id=&quot;20307&quot; value=&quot;308&quot;/&gt;&lt;/object&gt;&lt;object type=&quot;3&quot; unique_id=&quot;10406&quot;&gt;&lt;property id=&quot;20148&quot; value=&quot;5&quot;/&gt;&lt;property id=&quot;20300&quot; value=&quot;Slide 38 - &amp;quot;Questions and Answers&amp;quot;&quot;/&gt;&lt;property id=&quot;20307&quot; value=&quot;309&quot;/&gt;&lt;/object&gt;&lt;/object&gt;&lt;object type=&quot;8&quot; unique_id=&quot;10028&quot;&gt;&lt;/object&gt;&lt;/object&gt;&lt;/database&gt;"/>
  <p:tag name="SECTOMILLISECCONVERTED" val="1"/>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SLIDEGUID" val="1C6F7BA4960B4A1EA92721AC33DC68DF"/>
  <p:tag name="SLIDEID" val="1C6F7BA4960B4A1EA92721AC33DC68D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best represents the organization for which you work?"/>
  <p:tag name="ANSWERSALIAS" val="Town|smicln|City|smicln|District|smicln|County|smicln|Region/State|smicln|Other"/>
  <p:tag name="RESPONSESGATHERED" val="True"/>
  <p:tag name="TOTALRESPONSES" val="16"/>
  <p:tag name="RESPONSECOUNT" val="16"/>
  <p:tag name="SLICED" val="False"/>
  <p:tag name="RESPONSES" val="1;1;1;1;5;5;1;1;6;1;6;6;1;1;1;1;"/>
  <p:tag name="CHARTSTRINGSTD" val="11 0 0 0 2 3"/>
  <p:tag name="CHARTSTRINGREV" val="3 2 0 0 0 11"/>
  <p:tag name="CHARTSTRINGSTDPER" val="0.6875 0 0 0 0.125 0.1875"/>
  <p:tag name="CHARTSTRINGREVPER" val="0.1875 0.125 0 0 0 0.6875"/>
  <p:tag name="VALUES" val="No Value|smicln|No Value|smicln|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CHARTTYP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44"/>
  <p:tag name="FONTSIZE" val="32"/>
  <p:tag name="BULLETTYPE" val="ppBulletArabicPeriod"/>
  <p:tag name="ANSWERTEXT" val="Town&#10;City&#10;District&#10;County&#10;Region/State&#10;Other"/>
</p:tagLst>
</file>

<file path=ppt/tags/tag39.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the organization for which you work have Broadband access?"/>
  <p:tag name="ANSWERSALIAS" val="Yes|smicln|No|smicln|Don’t know"/>
  <p:tag name="VALUES" val="No Value|smicln|No Value|smicln|No Value"/>
  <p:tag name="RESPONSESGATHERED" val="True"/>
  <p:tag name="TOTALRESPONSES" val="15"/>
  <p:tag name="RESPONSECOUNT" val="15"/>
  <p:tag name="SLICED" val="False"/>
  <p:tag name="RESPONSES" val="1;-;1;1;1;1;1;1;1;1;1;1;1;1;3;1;"/>
  <p:tag name="CHARTSTRINGSTD" val="14 0 1"/>
  <p:tag name="CHARTSTRINGREV" val="1 0 14"/>
  <p:tag name="CHARTSTRINGSTDPER" val="0.933333333333333 0 0.0666666666666667"/>
  <p:tag name="CHARTSTRINGREVPER" val="0.0666666666666667 0 0.933333333333333"/>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CHARTTYPE" val="0"/>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2.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the organization for which you work have Broadband access?"/>
  <p:tag name="ANSWERSALIAS" val="Yes|smicln|No|smicln|Don’t know"/>
  <p:tag name="VALUES" val="No Value|smicln|No Value|smicln|No Value"/>
  <p:tag name="RESPONSESGATHERED" val="True"/>
  <p:tag name="TOTALRESPONSES" val="16"/>
  <p:tag name="RESPONSECOUNT" val="16"/>
  <p:tag name="SLICED" val="False"/>
  <p:tag name="RESPONSES" val="1;2;1;1;1;1;1;1;1;1;1;1;1;1;3;1;"/>
  <p:tag name="CHARTSTRINGSTD" val="14 1 1"/>
  <p:tag name="CHARTSTRINGREV" val="1 1 14"/>
  <p:tag name="CHARTSTRINGSTDPER" val="0.875 0.0625 0.0625"/>
  <p:tag name="CHARTSTRINGREVPER" val="0.0625 0.0625 0.875"/>
</p:tagLst>
</file>

<file path=ppt/tags/tag43.xml><?xml version="1.0" encoding="utf-8"?>
<p:tagLst xmlns:a="http://schemas.openxmlformats.org/drawingml/2006/main" xmlns:r="http://schemas.openxmlformats.org/officeDocument/2006/relationships" xmlns:p="http://schemas.openxmlformats.org/presentationml/2006/main">
  <p:tag name="CHARTTYPE" val="0"/>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5.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 you have a smartphone or other wireless device with access to the Internet?"/>
  <p:tag name="ANSWERSALIAS" val="Yes|smicln|No|smicln|Don’t know"/>
  <p:tag name="VALUES" val="No Value|smicln|No Value|smicln|No Value"/>
  <p:tag name="RESPONSESGATHERED" val="True"/>
  <p:tag name="TOTALRESPONSES" val="2"/>
  <p:tag name="RESPONSECOUNT" val="2"/>
  <p:tag name="SLICED" val="False"/>
  <p:tag name="RESPONSES" val="1;-;-;-;-;-;1;-;-;-;-;-;-;-;-;-;"/>
  <p:tag name="CHARTSTRINGSTD" val="2 0 0"/>
  <p:tag name="CHARTSTRINGREV" val="0 0 2"/>
  <p:tag name="CHARTSTRINGSTDPER" val="1 0 0"/>
  <p:tag name="CHARTSTRINGREVPER" val="0 0 1"/>
</p:tagLst>
</file>

<file path=ppt/tags/tag46.xml><?xml version="1.0" encoding="utf-8"?>
<p:tagLst xmlns:a="http://schemas.openxmlformats.org/drawingml/2006/main" xmlns:r="http://schemas.openxmlformats.org/officeDocument/2006/relationships" xmlns:p="http://schemas.openxmlformats.org/presentationml/2006/main">
  <p:tag name="CHARTTYPE" val="0"/>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48.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Does your town/city have a cable franchise agreement (CFA) ?"/>
  <p:tag name="ANSWERSALIAS" val="Yes|smicln|No|smicln|Don’t know"/>
  <p:tag name="VALUES" val="No Value|smicln|No Value|smicln|No Value"/>
  <p:tag name="RESPONSESGATHERED" val="True"/>
  <p:tag name="TOTALRESPONSES" val="16"/>
  <p:tag name="RESPONSECOUNT" val="16"/>
  <p:tag name="SLICED" val="False"/>
  <p:tag name="RESPONSES" val="2;1;1;1;1;1;3;1;1;1;3;1;1;1;2;1;"/>
  <p:tag name="CHARTSTRINGSTD" val="12 2 2"/>
  <p:tag name="CHARTSTRINGREV" val="2 2 12"/>
  <p:tag name="CHARTSTRINGSTDPER" val="0.75 0.125 0.125"/>
  <p:tag name="CHARTSTRINGREVPER" val="0.125 0.125 0.75"/>
</p:tagLst>
</file>

<file path=ppt/tags/tag49.xml><?xml version="1.0" encoding="utf-8"?>
<p:tagLst xmlns:a="http://schemas.openxmlformats.org/drawingml/2006/main" xmlns:r="http://schemas.openxmlformats.org/officeDocument/2006/relationships" xmlns:p="http://schemas.openxmlformats.org/presentationml/2006/main">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Yes&#10;No&#10;Don’t know"/>
</p:tagLst>
</file>

<file path=ppt/tags/tag51.xml><?xml version="1.0" encoding="utf-8"?>
<p:tagLst xmlns:a="http://schemas.openxmlformats.org/drawingml/2006/main" xmlns:r="http://schemas.openxmlformats.org/officeDocument/2006/relationships" xmlns:p="http://schemas.openxmlformats.org/presentationml/2006/main">
  <p:tag name="SLIDEGUID" val="924C21651D474C16ADA30FE2E80E8E14"/>
  <p:tag name="SLIDEID" val="924C21651D474C16ADA30FE2E80E8E1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best represents the advertised download speed your organization pays for or receives in-kind?"/>
  <p:tag name="ANSWERSALIAS" val="Dialup 512 kbps|smicln|DSL 768 kbps|smicln|T1/Cable 1.5 mbps|smicln|OC3/Fiber 155 mbps|smicln|Other|smicln|Don’t know"/>
  <p:tag name="VALUES" val="No Value|smicln|No Value|smicln|No Value|smicln|No Value|smicln|No Value|smicln|No Value"/>
  <p:tag name="RESPONSESGATHERED" val="True"/>
  <p:tag name="TOTALRESPONSES" val="14"/>
  <p:tag name="RESPONSECOUNT" val="14"/>
  <p:tag name="SLICED" val="False"/>
  <p:tag name="RESPONSES" val="2;3;6;6;5;3;2;4;3;3;4;6;-;6;6;-;"/>
  <p:tag name="CHARTSTRINGSTD" val="0 2 4 2 1 5"/>
  <p:tag name="CHARTSTRINGREV" val="5 1 2 4 2 0"/>
  <p:tag name="CHARTSTRINGSTDPER" val="0 0.142857142857143 0.285714285714286 0.142857142857143 0.0714285714285714 0.357142857142857"/>
  <p:tag name="CHARTSTRINGREVPER" val="0.357142857142857 0.0714285714285714 0.142857142857143 0.285714285714286 0.142857142857143 0"/>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82"/>
  <p:tag name="FONTSIZE" val="32"/>
  <p:tag name="BULLETTYPE" val="ppBulletArabicPeriod"/>
  <p:tag name="ANSWERTEXT" val="Dialup 512 kbps&#10;DSL 768 kbps&#10;T1/Cable 1.5 mbps&#10;OC3/Fiber 155 mbps&#10;Other&#10;Don’t know"/>
</p:tagLst>
</file>

<file path=ppt/tags/tag54.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ANSWERSALIAS" val="Strongly Agree|smicln|Agree|smicln|Neutral|smicln|Disagree|smicln|Strongly Disagree"/>
  <p:tag name="DELIMITERS" val="3.1"/>
  <p:tag name="VALUEFORMAT" val="0%"/>
  <p:tag name="QUESTIONALIAS" val="To what extent do you agree “Broadband connectivity is important to the economic future of my town/city”?"/>
  <p:tag name="VALUES" val="No Value|smicln|No Value|smicln|No Value|smicln|No Value|smicln|No Value"/>
  <p:tag name="RESPONSESGATHERED" val="True"/>
  <p:tag name="TOTALRESPONSES" val="15"/>
  <p:tag name="RESPONSECOUNT" val="15"/>
  <p:tag name="SLICED" val="False"/>
  <p:tag name="RESPONSES" val="1;1;1;1;1;1;1;1;-;2;1;1;1;2;1;2;"/>
  <p:tag name="CHARTSTRINGSTD" val="12 3 0 0 0"/>
  <p:tag name="CHARTSTRINGREV" val="0 0 0 3 12"/>
  <p:tag name="CHARTSTRINGSTDPER" val="0.8 0.2 0 0 0"/>
  <p:tag name="CHARTSTRINGREVPER" val="0 0 0 0.2 0.8"/>
</p:tagLst>
</file>

<file path=ppt/tags/tag55.xml><?xml version="1.0" encoding="utf-8"?>
<p:tagLst xmlns:a="http://schemas.openxmlformats.org/drawingml/2006/main" xmlns:r="http://schemas.openxmlformats.org/officeDocument/2006/relationships" xmlns:p="http://schemas.openxmlformats.org/presentationml/2006/main">
  <p:tag name="CHARTTYPE" val="0"/>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5"/>
  <p:tag name="FONTSIZE" val="32"/>
  <p:tag name="BULLETTYPE" val="ppBulletArabicPeriod"/>
  <p:tag name="ANSWERTEXT" val="Strongly Agree&#10;Agree&#10;Neutral&#10;Disagree&#10;Strongly Disagree"/>
</p:tagLst>
</file>

<file path=ppt/tags/tag57.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ANSWERSALIAS" val="Strongly Agree|smicln|Agree|smicln|Neutral|smicln|Disagree|smicln|Strongly Disagree"/>
  <p:tag name="DELIMITERS" val="3.1"/>
  <p:tag name="VALUEFORMAT" val="0%"/>
  <p:tag name="QUESTIONALIAS" val="To what extent do you agree “I am interested in Broadband training for my municipality /community”?"/>
  <p:tag name="VALUES" val="No Value|smicln|No Value|smicln|No Value|smicln|No Value|smicln|No Value"/>
  <p:tag name="RESPONSESGATHERED" val="True"/>
  <p:tag name="TOTALRESPONSES" val="14"/>
  <p:tag name="RESPONSECOUNT" val="14"/>
  <p:tag name="SLICED" val="False"/>
  <p:tag name="RESPONSES" val="2;1;3;-;3;1;1;3;-;3;4;2;2;1;4;3;"/>
  <p:tag name="CHARTSTRINGSTD" val="4 3 5 2 0"/>
  <p:tag name="CHARTSTRINGREV" val="0 2 5 3 4"/>
  <p:tag name="CHARTSTRINGSTDPER" val="0.285714285714286 0.214285714285714 0.357142857142857 0.142857142857143 0"/>
  <p:tag name="CHARTSTRINGREVPER" val="0 0.142857142857143 0.357142857142857 0.214285714285714 0.285714285714286"/>
  <p:tag name="CURRENTSLIDEFORMAT" val="0%"/>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5"/>
  <p:tag name="FONTSIZE" val="32"/>
  <p:tag name="BULLETTYPE" val="ppBulletArabicPeriod"/>
  <p:tag name="ANSWERTEXT" val="Strongly Agree&#10;Agree&#10;Neutral&#10;Disagree&#10;Strongly Disagre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SLIDEGUID" val="1BD0934A38614643AE3D85C56672ABC8"/>
  <p:tag name="SLIDEID" val="1BD0934A38614643AE3D85C56672ABC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PONSECOUNT" val="9"/>
  <p:tag name="SLICED" val="False"/>
  <p:tag name="RESPONSES" val="1;4;4;-;2;1;5;4;3;-;1;"/>
  <p:tag name="CHARTSTRINGSTD" val="3 1 1 3 1"/>
  <p:tag name="CHARTSTRINGREV" val="1 3 1 1 3"/>
  <p:tag name="CHARTSTRINGSTDPER" val="0.333333333333333 0.111111111111111 0.111111111111111 0.333333333333333 0.111111111111111"/>
  <p:tag name="CHARTSTRINGREVPER" val="0.111111111111111 0.333333333333333 0.111111111111111 0.111111111111111 0.333333333333333"/>
  <p:tag name="QUESTIONALIAS" val="What is the biggest impediment to your community’s Broadband implementation efforts? "/>
  <p:tag name="ANSWERSALIAS" val="Lack of leadership|smicln|Lack of funding|smicln|Lack of need/interest|smicln|Lack of knowledge/training|smicln|Other"/>
  <p:tag name="VALUES" val="No Value|smicln|No Value|smicln|No Value|smicln|No Value|smicln|No Value"/>
  <p:tag name="RESPONSESGATHERED" val="False"/>
  <p:tag name="TOTALRESPONSES" val="0"/>
</p:tagLst>
</file>

<file path=ppt/tags/tag61.xml><?xml version="1.0" encoding="utf-8"?>
<p:tagLst xmlns:a="http://schemas.openxmlformats.org/drawingml/2006/main" xmlns:r="http://schemas.openxmlformats.org/officeDocument/2006/relationships" xmlns:p="http://schemas.openxmlformats.org/presentationml/2006/main">
  <p:tag name="CHARTTYPE" val="0"/>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89"/>
  <p:tag name="FONTSIZE" val="32"/>
  <p:tag name="BULLETTYPE" val="ppBulletArabicPeriod"/>
  <p:tag name="ANSWERTEXT" val="Lack of leadership&#10;Lack of funding&#10;Lack of need/interest&#10;Lack of knowledge/training&#10;Other"/>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BI PowerPoint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4684</TotalTime>
  <Words>2376</Words>
  <Application>Microsoft Office PowerPoint</Application>
  <PresentationFormat>On-screen Show (4:3)</PresentationFormat>
  <Paragraphs>282</Paragraphs>
  <Slides>48</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SBI PowerPoint Template</vt:lpstr>
      <vt:lpstr>Chart</vt:lpstr>
      <vt:lpstr>Microsoft Graph Chart</vt:lpstr>
      <vt:lpstr>Leveraging Broadband to Promote Economic Development </vt:lpstr>
      <vt:lpstr>Session Outline</vt:lpstr>
      <vt:lpstr>What is Broadband?</vt:lpstr>
      <vt:lpstr>Broadband Speed Ranges</vt:lpstr>
      <vt:lpstr>NNHN Program Overview</vt:lpstr>
      <vt:lpstr>Middle Mile Fiber</vt:lpstr>
      <vt:lpstr>Middle Mile Fiber</vt:lpstr>
      <vt:lpstr>Wireless Network</vt:lpstr>
      <vt:lpstr>Wireless Network</vt:lpstr>
      <vt:lpstr>Equipment Installation</vt:lpstr>
      <vt:lpstr>NH FastRoads</vt:lpstr>
      <vt:lpstr>NHBMPP Program Objectives</vt:lpstr>
      <vt:lpstr>NHBMPP Program Objectives</vt:lpstr>
      <vt:lpstr>Broadband  Availability: September  2011</vt:lpstr>
      <vt:lpstr>Community  Anchor  Institutions: September 2011</vt:lpstr>
      <vt:lpstr>Other Resources: www.broadbandnh.org</vt:lpstr>
      <vt:lpstr>What is Economic Development?</vt:lpstr>
      <vt:lpstr>Broadband Economics</vt:lpstr>
      <vt:lpstr>National Impacts  Broadband Investment </vt:lpstr>
      <vt:lpstr>NH Impacts Broadband Investments </vt:lpstr>
      <vt:lpstr> Implications for Municipalities </vt:lpstr>
      <vt:lpstr> Implications for Municipalities </vt:lpstr>
      <vt:lpstr>Opportunities for Municipalities </vt:lpstr>
      <vt:lpstr>Opportunities for Municipalities </vt:lpstr>
      <vt:lpstr>Common Challenges</vt:lpstr>
      <vt:lpstr> Broadband Application Examples </vt:lpstr>
      <vt:lpstr>e-Care:  Aging in Place</vt:lpstr>
      <vt:lpstr>e-Care:  Aging in Place</vt:lpstr>
      <vt:lpstr>e-Care:  Aging in Place</vt:lpstr>
      <vt:lpstr>e-Care:  ConnectNH</vt:lpstr>
      <vt:lpstr>Franklin County, VA: Boosting Economic Development with High Speed Wireless</vt:lpstr>
      <vt:lpstr>How did Franklin County do it?</vt:lpstr>
      <vt:lpstr>Outcomes of Partnership</vt:lpstr>
      <vt:lpstr>Lessons Learned</vt:lpstr>
      <vt:lpstr>e-Government</vt:lpstr>
      <vt:lpstr>e-Government</vt:lpstr>
      <vt:lpstr>e-Government</vt:lpstr>
      <vt:lpstr>Questions and Answers</vt:lpstr>
      <vt:lpstr>What best represents the organization for which you work?</vt:lpstr>
      <vt:lpstr>Does the organization for which you work have Broadband access?</vt:lpstr>
      <vt:lpstr>Do you have Broadband access at home?</vt:lpstr>
      <vt:lpstr>Do you have a smartphone or other wireless device with access to the Internet?</vt:lpstr>
      <vt:lpstr>Does your town/city have a cable franchise agreement (CFA) ?</vt:lpstr>
      <vt:lpstr>What best represents the advertised download speed your organization pays for or receives in-kind?</vt:lpstr>
      <vt:lpstr>To what extent do you agree “Broadband connectivity is important to the economic future of my town/city”?</vt:lpstr>
      <vt:lpstr>To what extent do you agree “I am interested in Broadband training for my organization”?</vt:lpstr>
      <vt:lpstr>What is the biggest impediment to your community’s Broadband implementation efforts? </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Broadband to Promote Economic Development</dc:title>
  <dc:creator>Valcourt, Scott</dc:creator>
  <cp:lastModifiedBy>Foote, David</cp:lastModifiedBy>
  <cp:revision>142</cp:revision>
  <cp:lastPrinted>2011-11-16T22:03:22Z</cp:lastPrinted>
  <dcterms:created xsi:type="dcterms:W3CDTF">2011-11-08T21:27:19Z</dcterms:created>
  <dcterms:modified xsi:type="dcterms:W3CDTF">2011-11-18T20:43:27Z</dcterms:modified>
</cp:coreProperties>
</file>