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sldIdLst>
    <p:sldId id="256" r:id="rId2"/>
    <p:sldId id="258" r:id="rId3"/>
    <p:sldId id="264" r:id="rId4"/>
    <p:sldId id="259" r:id="rId5"/>
    <p:sldId id="261" r:id="rId6"/>
    <p:sldId id="262" r:id="rId7"/>
    <p:sldId id="260" r:id="rId8"/>
    <p:sldId id="263" r:id="rId9"/>
    <p:sldId id="265" r:id="rId10"/>
    <p:sldId id="266" r:id="rId11"/>
    <p:sldId id="267" r:id="rId12"/>
    <p:sldId id="268" r:id="rId13"/>
    <p:sldId id="270" r:id="rId14"/>
    <p:sldId id="269" r:id="rId15"/>
    <p:sldId id="271" r:id="rId16"/>
    <p:sldId id="25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C5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99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43E983-7E42-4B9D-90DF-1F94E24BE79C}" type="datetimeFigureOut">
              <a:rPr lang="en-US" smtClean="0"/>
              <a:pPr/>
              <a:t>7/28/2011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AB3B1-3CD8-4667-98EF-EA116D2745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E7D711-6677-4CDD-8371-006EF45A6E8B}"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C6B5B77-4519-43AE-B0BC-D3C0E1CB260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7D711-6677-4CDD-8371-006EF45A6E8B}"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7D711-6677-4CDD-8371-006EF45A6E8B}"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7D711-6677-4CDD-8371-006EF45A6E8B}"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C6B5B77-4519-43AE-B0BC-D3C0E1CB260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7D711-6677-4CDD-8371-006EF45A6E8B}"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C6B5B77-4519-43AE-B0BC-D3C0E1CB260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E7D711-6677-4CDD-8371-006EF45A6E8B}" type="datetimeFigureOut">
              <a:rPr lang="en-US" smtClean="0"/>
              <a:pPr/>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E7D711-6677-4CDD-8371-006EF45A6E8B}" type="datetimeFigureOut">
              <a:rPr lang="en-US" smtClean="0"/>
              <a:pPr/>
              <a:t>7/28/2011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E7D711-6677-4CDD-8371-006EF45A6E8B}" type="datetimeFigureOut">
              <a:rPr lang="en-US" smtClean="0"/>
              <a:pPr/>
              <a:t>7/28/2011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7D711-6677-4CDD-8371-006EF45A6E8B}" type="datetimeFigureOut">
              <a:rPr lang="en-US" smtClean="0"/>
              <a:pPr/>
              <a:t>7/28/2011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7D711-6677-4CDD-8371-006EF45A6E8B}" type="datetimeFigureOut">
              <a:rPr lang="en-US" smtClean="0"/>
              <a:pPr/>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7D711-6677-4CDD-8371-006EF45A6E8B}" type="datetimeFigureOut">
              <a:rPr lang="en-US" smtClean="0"/>
              <a:pPr/>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B5B77-4519-43AE-B0BC-D3C0E1CB26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fld id="{C7E7D711-6677-4CDD-8371-006EF45A6E8B}" type="datetimeFigureOut">
              <a:rPr lang="en-US" smtClean="0"/>
              <a:pPr/>
              <a:t>7/28/2011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bg1"/>
                </a:solidFill>
                <a:latin typeface="Arial"/>
              </a:defRPr>
            </a:lvl1pPr>
          </a:lstStyle>
          <a:p>
            <a:fld id="{8C6B5B77-4519-43AE-B0BC-D3C0E1CB2607}" type="slidenum">
              <a:rPr lang="en-US" smtClean="0"/>
              <a:pPr/>
              <a:t>‹#›</a:t>
            </a:fld>
            <a:endParaRPr lang="en-US" dirty="0"/>
          </a:p>
        </p:txBody>
      </p:sp>
      <p:pic>
        <p:nvPicPr>
          <p:cNvPr id="9" name="Picture 8" descr="PP_Band_blue.jpg"/>
          <p:cNvPicPr>
            <a:picLocks noChangeAspect="1"/>
          </p:cNvPicPr>
          <p:nvPr userDrawn="1"/>
        </p:nvPicPr>
        <p:blipFill>
          <a:blip r:embed="rId13"/>
          <a:stretch>
            <a:fillRect/>
          </a:stretch>
        </p:blipFill>
        <p:spPr>
          <a:xfrm>
            <a:off x="0" y="5417575"/>
            <a:ext cx="9155239" cy="145166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Clr>
          <a:srgbClr val="1C5696"/>
        </a:buClr>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ensus.gov/geo/www/maps/pl10_map_suite/tract.html" TargetMode="External"/><Relationship Id="rId2" Type="http://schemas.openxmlformats.org/officeDocument/2006/relationships/hyperlink" Target="http://www.census.gov/geo/www/2010census/tract_rel/tract_rel.html" TargetMode="External"/><Relationship Id="rId1" Type="http://schemas.openxmlformats.org/officeDocument/2006/relationships/slideLayout" Target="../slideLayouts/slideLayout2.xml"/><Relationship Id="rId4" Type="http://schemas.openxmlformats.org/officeDocument/2006/relationships/hyperlink" Target="http://www.census.gov/geo/www/2010census/geo_tallies/tractblock.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ensus.gov/geo/www/tiger/ctychng.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ensus.gov/geo/www/2010census/places/allplace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ensus.gov/geo/www/tiger/tgrshp2010/documentation.html" TargetMode="External"/><Relationship Id="rId2" Type="http://schemas.openxmlformats.org/officeDocument/2006/relationships/hyperlink" Target="http://www.census.gov/geo/www/tiger/index.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Vincent.Osier@census.gov" TargetMode="External"/><Relationship Id="rId2" Type="http://schemas.openxmlformats.org/officeDocument/2006/relationships/hyperlink" Target="mailto:Michael.R.Ratcliffe@census.gov" TargetMode="External"/><Relationship Id="rId1" Type="http://schemas.openxmlformats.org/officeDocument/2006/relationships/slideLayout" Target="../slideLayouts/slideLayout2.xml"/><Relationship Id="rId5" Type="http://schemas.openxmlformats.org/officeDocument/2006/relationships/hyperlink" Target="mailto:Geo.Geography@census.gov" TargetMode="External"/><Relationship Id="rId4" Type="http://schemas.openxmlformats.org/officeDocument/2006/relationships/hyperlink" Target="mailto:Jennifer.L.Holland@census.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ensus.gov/geo/www/2010census/changes_census_blocks_2000_201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ensus.gov/geo/www/2010census/census_block_tally.html" TargetMode="External"/><Relationship Id="rId2" Type="http://schemas.openxmlformats.org/officeDocument/2006/relationships/hyperlink" Target="http://www.census.gov/geo/www/2010census/rel_blk.html" TargetMode="External"/><Relationship Id="rId1" Type="http://schemas.openxmlformats.org/officeDocument/2006/relationships/slideLayout" Target="../slideLayouts/slideLayout2.xml"/><Relationship Id="rId5" Type="http://schemas.openxmlformats.org/officeDocument/2006/relationships/hyperlink" Target="http://www.census.gov/geo/www/maps/DC10_GUBlkMap/dc10blk_main.html" TargetMode="External"/><Relationship Id="rId4" Type="http://schemas.openxmlformats.org/officeDocument/2006/relationships/hyperlink" Target="http://www.census.gov/geo/www/2010census/baf/baf_main.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Broadband Initiative NTIA Webinar</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Mike </a:t>
            </a:r>
            <a:r>
              <a:rPr lang="en-US" dirty="0" err="1" smtClean="0"/>
              <a:t>Ratcliffe</a:t>
            </a:r>
            <a:endParaRPr lang="en-US" dirty="0" smtClean="0"/>
          </a:p>
          <a:p>
            <a:r>
              <a:rPr lang="en-US" dirty="0" smtClean="0"/>
              <a:t>Vince Osier</a:t>
            </a:r>
          </a:p>
          <a:p>
            <a:r>
              <a:rPr lang="en-US" dirty="0" smtClean="0"/>
              <a:t>Jennifer Holland</a:t>
            </a:r>
          </a:p>
          <a:p>
            <a:r>
              <a:rPr lang="en-US" dirty="0" smtClean="0"/>
              <a:t>US Census Bureau</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Census Tracts - Resources</a:t>
            </a:r>
            <a:endParaRPr lang="en-US" dirty="0"/>
          </a:p>
        </p:txBody>
      </p:sp>
      <p:sp>
        <p:nvSpPr>
          <p:cNvPr id="3" name="Content Placeholder 2"/>
          <p:cNvSpPr>
            <a:spLocks noGrp="1"/>
          </p:cNvSpPr>
          <p:nvPr>
            <p:ph idx="1"/>
          </p:nvPr>
        </p:nvSpPr>
        <p:spPr/>
        <p:txBody>
          <a:bodyPr>
            <a:normAutofit/>
          </a:bodyPr>
          <a:lstStyle/>
          <a:p>
            <a:r>
              <a:rPr lang="en-US" sz="2000" dirty="0" smtClean="0"/>
              <a:t>Census Tract Relationship Files – compare Census 2000 to 2010 Census</a:t>
            </a:r>
          </a:p>
          <a:p>
            <a:pPr lvl="1"/>
            <a:r>
              <a:rPr lang="en-US" sz="1800" dirty="0" smtClean="0">
                <a:hlinkClick r:id="rId2"/>
              </a:rPr>
              <a:t>http://www.census.gov/geo/www/2010census/tract_rel/tract_rel.html</a:t>
            </a:r>
            <a:endParaRPr lang="en-US" sz="1800" dirty="0" smtClean="0"/>
          </a:p>
          <a:p>
            <a:pPr lvl="1"/>
            <a:r>
              <a:rPr lang="en-US" sz="2000" dirty="0" smtClean="0"/>
              <a:t>Contains Population &amp; Area affected by change</a:t>
            </a:r>
          </a:p>
          <a:p>
            <a:pPr lvl="1"/>
            <a:endParaRPr lang="en-US" sz="2000" dirty="0" smtClean="0"/>
          </a:p>
          <a:p>
            <a:r>
              <a:rPr lang="en-US" sz="2000" dirty="0" smtClean="0"/>
              <a:t>Census Tract Maps </a:t>
            </a:r>
          </a:p>
          <a:p>
            <a:pPr lvl="1"/>
            <a:r>
              <a:rPr lang="en-US" sz="1800" dirty="0" smtClean="0">
                <a:hlinkClick r:id="rId3"/>
              </a:rPr>
              <a:t>http://www.census.gov/geo/www/maps/pl10_map_suite/tract.html</a:t>
            </a:r>
            <a:endParaRPr lang="en-US" sz="1800" dirty="0" smtClean="0"/>
          </a:p>
          <a:p>
            <a:endParaRPr lang="en-US" sz="2200" dirty="0" smtClean="0"/>
          </a:p>
          <a:p>
            <a:r>
              <a:rPr lang="en-US" sz="2000" dirty="0" smtClean="0"/>
              <a:t>Tally of Census Tracts by state</a:t>
            </a:r>
          </a:p>
          <a:p>
            <a:pPr lvl="1"/>
            <a:r>
              <a:rPr lang="en-US" sz="1800" dirty="0" smtClean="0">
                <a:hlinkClick r:id="rId4"/>
              </a:rPr>
              <a:t>http://www.census.gov/geo/www/2010census/geo_tallies/tractblock.html</a:t>
            </a:r>
            <a:endParaRPr lang="en-US" sz="1800" dirty="0" smtClean="0"/>
          </a:p>
          <a:p>
            <a:pPr lvl="1"/>
            <a:endParaRPr lang="en-US" sz="1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County Subdivisions</a:t>
            </a:r>
            <a:endParaRPr lang="en-US" dirty="0"/>
          </a:p>
        </p:txBody>
      </p:sp>
      <p:sp>
        <p:nvSpPr>
          <p:cNvPr id="3" name="Content Placeholder 2"/>
          <p:cNvSpPr>
            <a:spLocks noGrp="1"/>
          </p:cNvSpPr>
          <p:nvPr>
            <p:ph idx="1"/>
          </p:nvPr>
        </p:nvSpPr>
        <p:spPr>
          <a:xfrm>
            <a:off x="457200" y="1203960"/>
            <a:ext cx="8229600" cy="4922203"/>
          </a:xfrm>
        </p:spPr>
        <p:txBody>
          <a:bodyPr>
            <a:normAutofit/>
          </a:bodyPr>
          <a:lstStyle/>
          <a:p>
            <a:r>
              <a:rPr lang="en-US" sz="2000" dirty="0" smtClean="0"/>
              <a:t>Provide Wall-to-Wall coverage of the nation</a:t>
            </a:r>
          </a:p>
          <a:p>
            <a:r>
              <a:rPr lang="en-US" sz="2000" dirty="0" smtClean="0"/>
              <a:t>Minor Civil Divisions – </a:t>
            </a:r>
          </a:p>
          <a:p>
            <a:pPr lvl="1"/>
            <a:r>
              <a:rPr lang="en-US" sz="1800" dirty="0" smtClean="0"/>
              <a:t>Legally defined boundaries</a:t>
            </a:r>
          </a:p>
          <a:p>
            <a:pPr lvl="1"/>
            <a:r>
              <a:rPr lang="en-US" sz="1800" dirty="0" smtClean="0"/>
              <a:t>29 states, the District of Columbia, and Puerto Rico</a:t>
            </a:r>
          </a:p>
          <a:p>
            <a:pPr lvl="1"/>
            <a:r>
              <a:rPr lang="en-US" sz="1800" dirty="0" smtClean="0"/>
              <a:t>In 12 strong MCD states (mostly in the Northeast and Midwest) these serve as general-purpose local governments that can perform the same governmental functions as incorporated places</a:t>
            </a:r>
          </a:p>
          <a:p>
            <a:r>
              <a:rPr lang="en-US" sz="2000" dirty="0" smtClean="0"/>
              <a:t>Census County Divisions –</a:t>
            </a:r>
          </a:p>
          <a:p>
            <a:pPr lvl="1"/>
            <a:r>
              <a:rPr lang="en-US" sz="1800" dirty="0" smtClean="0"/>
              <a:t>Statistical areas, defined through partners</a:t>
            </a:r>
          </a:p>
          <a:p>
            <a:pPr lvl="1"/>
            <a:r>
              <a:rPr lang="en-US" sz="1800" dirty="0" smtClean="0"/>
              <a:t>20 states</a:t>
            </a:r>
          </a:p>
          <a:p>
            <a:r>
              <a:rPr lang="en-US" sz="2000" dirty="0" smtClean="0"/>
              <a:t>Census Subareas</a:t>
            </a:r>
          </a:p>
          <a:p>
            <a:pPr lvl="1"/>
            <a:r>
              <a:rPr lang="en-US" sz="1800" dirty="0" smtClean="0"/>
              <a:t>Statistical areas in Alaska</a:t>
            </a:r>
          </a:p>
          <a:p>
            <a:r>
              <a:rPr lang="en-US" sz="2000" dirty="0" smtClean="0"/>
              <a:t>Tennessee changed from a CCD to MCD state between Census 2000 and the 2010 Census</a:t>
            </a:r>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Counties</a:t>
            </a:r>
            <a:endParaRPr lang="en-US" dirty="0"/>
          </a:p>
        </p:txBody>
      </p:sp>
      <p:sp>
        <p:nvSpPr>
          <p:cNvPr id="3" name="Content Placeholder 2"/>
          <p:cNvSpPr>
            <a:spLocks noGrp="1"/>
          </p:cNvSpPr>
          <p:nvPr>
            <p:ph idx="1"/>
          </p:nvPr>
        </p:nvSpPr>
        <p:spPr>
          <a:xfrm>
            <a:off x="457200" y="1417638"/>
            <a:ext cx="8229600" cy="4906963"/>
          </a:xfrm>
        </p:spPr>
        <p:txBody>
          <a:bodyPr>
            <a:normAutofit fontScale="92500" lnSpcReduction="10000"/>
          </a:bodyPr>
          <a:lstStyle/>
          <a:p>
            <a:r>
              <a:rPr lang="en-US" sz="2000" dirty="0" smtClean="0"/>
              <a:t>Generally Stable Boundaries</a:t>
            </a:r>
          </a:p>
          <a:p>
            <a:endParaRPr lang="en-US" sz="2000" dirty="0" smtClean="0"/>
          </a:p>
          <a:p>
            <a:r>
              <a:rPr lang="en-US" sz="2000" dirty="0" smtClean="0"/>
              <a:t>Substantial County Changes - </a:t>
            </a:r>
            <a:r>
              <a:rPr lang="en-US" sz="2000" dirty="0" smtClean="0">
                <a:hlinkClick r:id="rId2"/>
              </a:rPr>
              <a:t>http://www.census.gov/geo/www/tiger/ctychng.html</a:t>
            </a:r>
            <a:endParaRPr lang="en-US" sz="2000" dirty="0" smtClean="0"/>
          </a:p>
          <a:p>
            <a:endParaRPr lang="en-US" sz="2000" dirty="0" smtClean="0"/>
          </a:p>
          <a:p>
            <a:r>
              <a:rPr lang="en-US" sz="2000" dirty="0" smtClean="0"/>
              <a:t>Three Census areas in Alaska were deleted and replaced by 5 county equivalents – 2007 – 2008 </a:t>
            </a:r>
          </a:p>
          <a:p>
            <a:endParaRPr lang="en-US" sz="2000" dirty="0" smtClean="0"/>
          </a:p>
          <a:p>
            <a:r>
              <a:rPr lang="en-US" sz="2000" dirty="0" smtClean="0"/>
              <a:t>One county added in Colorado – 2001 </a:t>
            </a:r>
          </a:p>
          <a:p>
            <a:endParaRPr lang="en-US" sz="2000" dirty="0" smtClean="0"/>
          </a:p>
          <a:p>
            <a:r>
              <a:rPr lang="en-US" sz="2000" dirty="0" smtClean="0"/>
              <a:t>One county equivalent in Virginia merged into surrounding county – 2001</a:t>
            </a:r>
          </a:p>
          <a:p>
            <a:endParaRPr lang="en-US" sz="2000" dirty="0" smtClean="0"/>
          </a:p>
          <a:p>
            <a:r>
              <a:rPr lang="en-US" sz="2000" dirty="0" smtClean="0"/>
              <a:t>One county in Virginia exchanged territory with independent city (county equivalent) – 2007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a:t>
            </a:r>
            <a:endParaRPr lang="en-US" dirty="0"/>
          </a:p>
        </p:txBody>
      </p:sp>
      <p:sp>
        <p:nvSpPr>
          <p:cNvPr id="3" name="Content Placeholder 2"/>
          <p:cNvSpPr>
            <a:spLocks noGrp="1"/>
          </p:cNvSpPr>
          <p:nvPr>
            <p:ph idx="1"/>
          </p:nvPr>
        </p:nvSpPr>
        <p:spPr/>
        <p:txBody>
          <a:bodyPr>
            <a:normAutofit/>
          </a:bodyPr>
          <a:lstStyle/>
          <a:p>
            <a:r>
              <a:rPr lang="en-US" sz="2000" dirty="0" smtClean="0"/>
              <a:t>Incorporated Places</a:t>
            </a:r>
          </a:p>
          <a:p>
            <a:pPr lvl="1"/>
            <a:r>
              <a:rPr lang="en-US" sz="1800" dirty="0" smtClean="0"/>
              <a:t>Legally defined places </a:t>
            </a:r>
          </a:p>
          <a:p>
            <a:r>
              <a:rPr lang="en-US" sz="2000" dirty="0" smtClean="0"/>
              <a:t>Census Designated Places</a:t>
            </a:r>
          </a:p>
          <a:p>
            <a:pPr lvl="1"/>
            <a:r>
              <a:rPr lang="en-US" sz="1800" dirty="0" smtClean="0"/>
              <a:t>Statistical entities that are generally recognized as places but aren’t legally recognized by the state</a:t>
            </a:r>
          </a:p>
          <a:p>
            <a:pPr lvl="1"/>
            <a:r>
              <a:rPr lang="en-US" sz="1800" dirty="0" smtClean="0"/>
              <a:t>Updated once a decade</a:t>
            </a:r>
          </a:p>
          <a:p>
            <a:pPr lvl="1"/>
            <a:r>
              <a:rPr lang="en-US" sz="1800" dirty="0" smtClean="0"/>
              <a:t>Starting in Census 2000 no minimum population threshold</a:t>
            </a:r>
          </a:p>
          <a:p>
            <a:pPr lvl="1"/>
            <a:r>
              <a:rPr lang="en-US" sz="1800" dirty="0" smtClean="0"/>
              <a:t>Significant increase in the number between Census 2000 and the 2010 Census</a:t>
            </a:r>
          </a:p>
          <a:p>
            <a:r>
              <a:rPr lang="en-US" sz="2000" dirty="0" smtClean="0"/>
              <a:t>Place Comparability File</a:t>
            </a:r>
          </a:p>
          <a:p>
            <a:pPr lvl="1"/>
            <a:r>
              <a:rPr lang="en-US" sz="1800" dirty="0" smtClean="0">
                <a:hlinkClick r:id="rId2"/>
              </a:rPr>
              <a:t>http://www.census.gov/geo/www/2010census/places/allplaces.html</a:t>
            </a:r>
            <a:endParaRPr lang="en-US" sz="1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Geography – How we update</a:t>
            </a:r>
            <a:endParaRPr lang="en-US" dirty="0"/>
          </a:p>
        </p:txBody>
      </p:sp>
      <p:sp>
        <p:nvSpPr>
          <p:cNvPr id="3" name="Content Placeholder 2"/>
          <p:cNvSpPr>
            <a:spLocks noGrp="1"/>
          </p:cNvSpPr>
          <p:nvPr>
            <p:ph idx="1"/>
          </p:nvPr>
        </p:nvSpPr>
        <p:spPr/>
        <p:txBody>
          <a:bodyPr>
            <a:normAutofit/>
          </a:bodyPr>
          <a:lstStyle/>
          <a:p>
            <a:r>
              <a:rPr lang="en-US" sz="2200" dirty="0" smtClean="0"/>
              <a:t>Legal Geography</a:t>
            </a:r>
          </a:p>
          <a:p>
            <a:pPr lvl="1"/>
            <a:r>
              <a:rPr lang="en-US" sz="1900" dirty="0" smtClean="0"/>
              <a:t>Annually through the Boundary and Annexation Survey</a:t>
            </a:r>
          </a:p>
          <a:p>
            <a:pPr lvl="1"/>
            <a:r>
              <a:rPr lang="en-US" sz="1900" dirty="0" smtClean="0"/>
              <a:t>Our products show geography as of January 1</a:t>
            </a:r>
            <a:r>
              <a:rPr lang="en-US" sz="1900" baseline="30000" dirty="0" smtClean="0"/>
              <a:t>st</a:t>
            </a:r>
            <a:r>
              <a:rPr lang="en-US" sz="1900" dirty="0" smtClean="0"/>
              <a:t> of a given year</a:t>
            </a:r>
          </a:p>
          <a:p>
            <a:pPr lvl="1"/>
            <a:r>
              <a:rPr lang="en-US" sz="1900" dirty="0" smtClean="0"/>
              <a:t>Approximately 44,000 legally recognized entities</a:t>
            </a:r>
          </a:p>
          <a:p>
            <a:r>
              <a:rPr lang="en-US" sz="2200" dirty="0" smtClean="0"/>
              <a:t>Statistical Geography</a:t>
            </a:r>
          </a:p>
          <a:p>
            <a:pPr lvl="1"/>
            <a:r>
              <a:rPr lang="en-US" sz="1800" dirty="0" smtClean="0"/>
              <a:t>Updated once a decade (unless a surrounding legal area has caused a change)</a:t>
            </a:r>
          </a:p>
          <a:p>
            <a:pPr lvl="1"/>
            <a:r>
              <a:rPr lang="en-US" sz="1800" dirty="0" smtClean="0"/>
              <a:t>Boundaries are provided by partners </a:t>
            </a:r>
          </a:p>
          <a:p>
            <a:r>
              <a:rPr lang="en-US" sz="2200" dirty="0" smtClean="0"/>
              <a:t>Blocks</a:t>
            </a:r>
          </a:p>
          <a:p>
            <a:pPr lvl="1"/>
            <a:r>
              <a:rPr lang="en-US" sz="1800" dirty="0" smtClean="0"/>
              <a:t>May be suffixed annually to ensure they are still the building block of all other geography, e.g. if an incorporated place annexes territory that does not contain whole blocks the affected blocks will be split and suffixed so you can still trace the original block number</a:t>
            </a: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TIGER/Line </a:t>
            </a:r>
            <a:r>
              <a:rPr lang="en-US" dirty="0" err="1" smtClean="0"/>
              <a:t>Shapefiles</a:t>
            </a:r>
            <a:endParaRPr lang="en-US" dirty="0"/>
          </a:p>
        </p:txBody>
      </p:sp>
      <p:sp>
        <p:nvSpPr>
          <p:cNvPr id="3" name="Content Placeholder 2"/>
          <p:cNvSpPr>
            <a:spLocks noGrp="1"/>
          </p:cNvSpPr>
          <p:nvPr>
            <p:ph idx="1"/>
          </p:nvPr>
        </p:nvSpPr>
        <p:spPr/>
        <p:txBody>
          <a:bodyPr/>
          <a:lstStyle/>
          <a:p>
            <a:r>
              <a:rPr lang="en-US" sz="2000" dirty="0" smtClean="0">
                <a:hlinkClick r:id="rId2"/>
              </a:rPr>
              <a:t>http://www.census.gov/geo/www/tiger/index.html</a:t>
            </a:r>
            <a:endParaRPr lang="en-US" sz="2000" dirty="0" smtClean="0"/>
          </a:p>
          <a:p>
            <a:r>
              <a:rPr lang="en-US" sz="2000" dirty="0" smtClean="0"/>
              <a:t>Produced Annually </a:t>
            </a:r>
          </a:p>
          <a:p>
            <a:pPr lvl="1"/>
            <a:r>
              <a:rPr lang="en-US" sz="1800" dirty="0" smtClean="0"/>
              <a:t>New since 2007 to correspond with the annual release of the American Community Survey</a:t>
            </a:r>
          </a:p>
          <a:p>
            <a:r>
              <a:rPr lang="en-US" sz="2000" dirty="0" smtClean="0"/>
              <a:t>2010 Census TIGER/Line </a:t>
            </a:r>
            <a:r>
              <a:rPr lang="en-US" sz="2000" dirty="0" err="1" smtClean="0"/>
              <a:t>Shapefiles</a:t>
            </a:r>
            <a:r>
              <a:rPr lang="en-US" sz="2000" dirty="0" smtClean="0"/>
              <a:t> available for all geographic areas, including the Island Areas</a:t>
            </a:r>
          </a:p>
          <a:p>
            <a:r>
              <a:rPr lang="en-US" sz="2000" dirty="0" smtClean="0"/>
              <a:t>New in the past month are 2010 Census block </a:t>
            </a:r>
            <a:r>
              <a:rPr lang="en-US" sz="2000" dirty="0" err="1" smtClean="0"/>
              <a:t>shapefiles</a:t>
            </a:r>
            <a:r>
              <a:rPr lang="en-US" sz="2000" dirty="0" smtClean="0"/>
              <a:t> with population and housing unit counts available for whole states</a:t>
            </a:r>
          </a:p>
          <a:p>
            <a:r>
              <a:rPr lang="en-US" sz="2000" dirty="0" smtClean="0"/>
              <a:t>Technical Documentation &amp; User Notes</a:t>
            </a:r>
          </a:p>
          <a:p>
            <a:pPr lvl="1"/>
            <a:r>
              <a:rPr lang="en-US" sz="1800" dirty="0" smtClean="0">
                <a:hlinkClick r:id="rId3"/>
              </a:rPr>
              <a:t>http://www.census.gov/geo/www/tiger/tgrshp2010/documentation.html</a:t>
            </a:r>
            <a:endParaRPr lang="en-US" sz="1800" dirty="0" smtClean="0"/>
          </a:p>
          <a:p>
            <a:r>
              <a:rPr lang="en-US" sz="2000" dirty="0" smtClean="0"/>
              <a:t>GIS –ready files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Contact Information</a:t>
            </a:r>
            <a:endParaRPr lang="en-US" dirty="0"/>
          </a:p>
        </p:txBody>
      </p:sp>
      <p:sp>
        <p:nvSpPr>
          <p:cNvPr id="3" name="Content Placeholder 2"/>
          <p:cNvSpPr>
            <a:spLocks noGrp="1"/>
          </p:cNvSpPr>
          <p:nvPr>
            <p:ph idx="1"/>
          </p:nvPr>
        </p:nvSpPr>
        <p:spPr/>
        <p:txBody>
          <a:bodyPr/>
          <a:lstStyle/>
          <a:p>
            <a:r>
              <a:rPr lang="en-US" dirty="0" smtClean="0"/>
              <a:t>Mike </a:t>
            </a:r>
            <a:r>
              <a:rPr lang="en-US" dirty="0" err="1" smtClean="0"/>
              <a:t>Ratcliffe</a:t>
            </a:r>
            <a:endParaRPr lang="en-US" dirty="0" smtClean="0"/>
          </a:p>
          <a:p>
            <a:pPr lvl="1"/>
            <a:r>
              <a:rPr lang="en-US" dirty="0" smtClean="0">
                <a:hlinkClick r:id="rId2"/>
              </a:rPr>
              <a:t>Michael.R.Ratcliffe@census.gov</a:t>
            </a:r>
            <a:endParaRPr lang="en-US" dirty="0" smtClean="0"/>
          </a:p>
          <a:p>
            <a:r>
              <a:rPr lang="en-US" dirty="0" smtClean="0"/>
              <a:t>Vince Osier</a:t>
            </a:r>
          </a:p>
          <a:p>
            <a:pPr lvl="1"/>
            <a:r>
              <a:rPr lang="en-US" dirty="0" smtClean="0">
                <a:hlinkClick r:id="rId3"/>
              </a:rPr>
              <a:t>Vincent.Osier@census.gov</a:t>
            </a:r>
            <a:endParaRPr lang="en-US" dirty="0"/>
          </a:p>
          <a:p>
            <a:r>
              <a:rPr lang="en-US" dirty="0" smtClean="0"/>
              <a:t>Jennifer Holland</a:t>
            </a:r>
          </a:p>
          <a:p>
            <a:pPr lvl="1"/>
            <a:r>
              <a:rPr lang="en-US" dirty="0" smtClean="0">
                <a:hlinkClick r:id="rId4"/>
              </a:rPr>
              <a:t>Jennifer.L.Holland@census.gov</a:t>
            </a:r>
            <a:endParaRPr lang="en-US" dirty="0" smtClean="0"/>
          </a:p>
          <a:p>
            <a:r>
              <a:rPr lang="en-US" dirty="0" smtClean="0"/>
              <a:t>General Geography Questions</a:t>
            </a:r>
          </a:p>
          <a:p>
            <a:pPr lvl="1"/>
            <a:r>
              <a:rPr lang="en-US" dirty="0" smtClean="0">
                <a:hlinkClick r:id="rId5"/>
              </a:rPr>
              <a:t>Geo.Geography@census.gov</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Geographic changes – Census 2000 to the 2010 Census</a:t>
            </a:r>
          </a:p>
          <a:p>
            <a:r>
              <a:rPr lang="en-US" dirty="0" smtClean="0"/>
              <a:t>Tools &amp; Resources for dealing with the change in geography</a:t>
            </a:r>
          </a:p>
          <a:p>
            <a:r>
              <a:rPr lang="en-US" dirty="0" smtClean="0"/>
              <a:t>TIGER/Line </a:t>
            </a:r>
            <a:r>
              <a:rPr lang="en-US" dirty="0" err="1" smtClean="0"/>
              <a:t>Shapefiles</a:t>
            </a: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Census Geographic Hierarchy</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002992" y="929640"/>
            <a:ext cx="5449793" cy="4800601"/>
          </a:xfrm>
          <a:prstGeom prst="rect">
            <a:avLst/>
          </a:prstGeom>
          <a:noFill/>
          <a:ln w="9525">
            <a:noFill/>
            <a:miter lim="800000"/>
            <a:headEnd/>
            <a:tailEnd/>
          </a:ln>
        </p:spPr>
      </p:pic>
      <p:sp>
        <p:nvSpPr>
          <p:cNvPr id="5" name="TextBox 4"/>
          <p:cNvSpPr txBox="1"/>
          <p:nvPr/>
        </p:nvSpPr>
        <p:spPr>
          <a:xfrm>
            <a:off x="2002992" y="5730241"/>
            <a:ext cx="4971682" cy="369332"/>
          </a:xfrm>
          <a:prstGeom prst="rect">
            <a:avLst/>
          </a:prstGeom>
          <a:noFill/>
        </p:spPr>
        <p:txBody>
          <a:bodyPr wrap="none" rtlCol="0">
            <a:spAutoFit/>
          </a:bodyPr>
          <a:lstStyle/>
          <a:p>
            <a:r>
              <a:rPr lang="en-US" dirty="0" smtClean="0"/>
              <a:t>http://www.census.gov/geo/www/geodiagram.pdf</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Census Blocks - Changes</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sz="2200" dirty="0" smtClean="0"/>
              <a:t>Census 2000 – </a:t>
            </a:r>
            <a:r>
              <a:rPr lang="en-US" sz="2200" b="1" dirty="0" smtClean="0"/>
              <a:t>8.2 million </a:t>
            </a:r>
            <a:r>
              <a:rPr lang="en-US" sz="2200" dirty="0" smtClean="0"/>
              <a:t>blocks</a:t>
            </a:r>
          </a:p>
          <a:p>
            <a:r>
              <a:rPr lang="en-US" sz="2200" dirty="0" smtClean="0"/>
              <a:t>2010 Census – </a:t>
            </a:r>
            <a:r>
              <a:rPr lang="en-US" sz="2200" b="1" dirty="0" smtClean="0"/>
              <a:t>11.1 million </a:t>
            </a:r>
            <a:r>
              <a:rPr lang="en-US" sz="2200" dirty="0" smtClean="0"/>
              <a:t>blocks</a:t>
            </a:r>
          </a:p>
          <a:p>
            <a:r>
              <a:rPr lang="en-US" sz="2200" b="1" dirty="0" smtClean="0"/>
              <a:t>35% increase </a:t>
            </a:r>
            <a:r>
              <a:rPr lang="en-US" sz="2200" dirty="0" smtClean="0"/>
              <a:t>in the number of blocks nationwide</a:t>
            </a:r>
          </a:p>
          <a:p>
            <a:endParaRPr lang="en-US" sz="2200" dirty="0" smtClean="0"/>
          </a:p>
          <a:p>
            <a:r>
              <a:rPr lang="en-US" sz="2200" dirty="0" smtClean="0"/>
              <a:t>Changes in Census Blocks explanation - </a:t>
            </a:r>
            <a:r>
              <a:rPr lang="en-US" sz="2200" dirty="0" smtClean="0">
                <a:hlinkClick r:id="rId2"/>
              </a:rPr>
              <a:t>http://www.census.gov/geo/www/2010census/changes_census_blocks_2000_2010.pdf</a:t>
            </a:r>
            <a:endParaRPr lang="en-US" sz="2200" dirty="0" smtClean="0"/>
          </a:p>
          <a:p>
            <a:endParaRPr lang="en-US" sz="2200" dirty="0" smtClean="0"/>
          </a:p>
          <a:p>
            <a:r>
              <a:rPr lang="en-US" sz="2200" dirty="0" smtClean="0"/>
              <a:t>Block numbering is not consistent from census to census.  The algorithm to number the blocks is the same but the block numbers are not held from decade to decade.</a:t>
            </a:r>
          </a:p>
          <a:p>
            <a:endParaRPr lang="en-US" sz="2200" dirty="0" smtClean="0"/>
          </a:p>
          <a:p>
            <a:r>
              <a:rPr lang="en-US" sz="2200" dirty="0" smtClean="0"/>
              <a:t>In some areas we ran out of census block numbers (there can only be 1,000 blocks per block group) and it resulted in some typical features not being used as census block boundaries &amp; larger blocks in these areas.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Goals of Census Block Delineation</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sz="2000" dirty="0" smtClean="0"/>
              <a:t>A census block generally is bounded by roads, as well as other visible features. </a:t>
            </a:r>
          </a:p>
          <a:p>
            <a:pPr marL="514350" indent="-514350">
              <a:buFont typeface="+mj-lt"/>
              <a:buAutoNum type="arabicPeriod"/>
            </a:pPr>
            <a:endParaRPr lang="en-US" sz="2000" dirty="0" smtClean="0"/>
          </a:p>
          <a:p>
            <a:pPr marL="514350" indent="-514350">
              <a:buFont typeface="+mj-lt"/>
              <a:buAutoNum type="arabicPeriod"/>
            </a:pPr>
            <a:r>
              <a:rPr lang="en-US" sz="2000" dirty="0" smtClean="0"/>
              <a:t>Non-visible boundaries of higher-level geographic entities always form census block boundaries. </a:t>
            </a:r>
          </a:p>
          <a:p>
            <a:pPr marL="514350" indent="-514350">
              <a:buFont typeface="+mj-lt"/>
              <a:buAutoNum type="arabicPeriod"/>
            </a:pPr>
            <a:endParaRPr lang="en-US" sz="2000" dirty="0" smtClean="0"/>
          </a:p>
          <a:p>
            <a:pPr marL="514350" indent="-514350">
              <a:buFont typeface="+mj-lt"/>
              <a:buAutoNum type="arabicPeriod"/>
            </a:pPr>
            <a:r>
              <a:rPr lang="en-US" sz="2000" dirty="0" smtClean="0"/>
              <a:t>Wherever possible, features suggested by state redistricting officials as “must-hold” boundaries are held as census block boundaries. </a:t>
            </a:r>
          </a:p>
          <a:p>
            <a:pPr marL="514350" indent="-514350">
              <a:buFont typeface="+mj-lt"/>
              <a:buAutoNum type="arabicPeriod"/>
            </a:pPr>
            <a:endParaRPr lang="en-US" sz="2000" dirty="0" smtClean="0"/>
          </a:p>
          <a:p>
            <a:pPr marL="514350" indent="-514350">
              <a:buFont typeface="+mj-lt"/>
              <a:buAutoNum type="arabicPeriod"/>
            </a:pPr>
            <a:r>
              <a:rPr lang="en-US" sz="2000" dirty="0" smtClean="0"/>
              <a:t>In suburban and rural areas without a highly developed road network, the census block delineation methodology may use landscape features that otherwise might not have formed block boundaries.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Contributing Factors to Increase in Number of Census Blocks</a:t>
            </a:r>
            <a:endParaRPr lang="en-US" dirty="0"/>
          </a:p>
        </p:txBody>
      </p:sp>
      <p:sp>
        <p:nvSpPr>
          <p:cNvPr id="3" name="Content Placeholder 2"/>
          <p:cNvSpPr>
            <a:spLocks noGrp="1"/>
          </p:cNvSpPr>
          <p:nvPr>
            <p:ph idx="1"/>
          </p:nvPr>
        </p:nvSpPr>
        <p:spPr/>
        <p:txBody>
          <a:bodyPr>
            <a:normAutofit/>
          </a:bodyPr>
          <a:lstStyle/>
          <a:p>
            <a:r>
              <a:rPr lang="en-US" sz="2000" dirty="0" smtClean="0"/>
              <a:t>Increase in Features in the MAF/TIGER database</a:t>
            </a:r>
          </a:p>
          <a:p>
            <a:endParaRPr lang="en-US" sz="2000" dirty="0" smtClean="0"/>
          </a:p>
          <a:p>
            <a:r>
              <a:rPr lang="en-US" sz="2000" dirty="0" smtClean="0"/>
              <a:t>Addition of non-visible lines to define geographic areas</a:t>
            </a:r>
          </a:p>
          <a:p>
            <a:endParaRPr lang="en-US" sz="2000" dirty="0" smtClean="0"/>
          </a:p>
          <a:p>
            <a:r>
              <a:rPr lang="en-US" sz="2000" dirty="0" smtClean="0"/>
              <a:t>Increase in geographic entities</a:t>
            </a:r>
          </a:p>
          <a:p>
            <a:endParaRPr lang="en-US" sz="2000" dirty="0" smtClean="0"/>
          </a:p>
          <a:p>
            <a:r>
              <a:rPr lang="en-US" sz="2000" dirty="0" smtClean="0"/>
              <a:t>Elimination of water-only block merging</a:t>
            </a:r>
          </a:p>
          <a:p>
            <a:endParaRPr lang="en-US" sz="2000" dirty="0" smtClean="0"/>
          </a:p>
          <a:p>
            <a:r>
              <a:rPr lang="en-US" sz="2000" dirty="0" smtClean="0"/>
              <a:t>No more suppression of roads within Military and National Park Areas</a:t>
            </a:r>
          </a:p>
          <a:p>
            <a:endParaRPr lang="en-US" sz="2000" dirty="0" smtClean="0"/>
          </a:p>
          <a:p>
            <a:r>
              <a:rPr lang="en-US" sz="2000" dirty="0" smtClean="0"/>
              <a:t>“Participant Must Hold” Features</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Census Blocks - Resources</a:t>
            </a:r>
            <a:endParaRPr lang="en-US" dirty="0"/>
          </a:p>
        </p:txBody>
      </p:sp>
      <p:sp>
        <p:nvSpPr>
          <p:cNvPr id="3" name="Content Placeholder 2"/>
          <p:cNvSpPr>
            <a:spLocks noGrp="1"/>
          </p:cNvSpPr>
          <p:nvPr>
            <p:ph idx="1"/>
          </p:nvPr>
        </p:nvSpPr>
        <p:spPr>
          <a:xfrm>
            <a:off x="457200" y="1219200"/>
            <a:ext cx="8229600" cy="4906963"/>
          </a:xfrm>
        </p:spPr>
        <p:txBody>
          <a:bodyPr>
            <a:normAutofit fontScale="92500"/>
          </a:bodyPr>
          <a:lstStyle/>
          <a:p>
            <a:r>
              <a:rPr lang="en-US" sz="2000" dirty="0" smtClean="0"/>
              <a:t>Block Relationship Files – </a:t>
            </a:r>
            <a:r>
              <a:rPr lang="en-US" sz="2000" dirty="0" smtClean="0">
                <a:hlinkClick r:id="rId2"/>
              </a:rPr>
              <a:t>http://www.census.gov/geo/www/2010census/rel_blk.html</a:t>
            </a:r>
            <a:endParaRPr lang="en-US" sz="2000" dirty="0" smtClean="0"/>
          </a:p>
          <a:p>
            <a:pPr lvl="1"/>
            <a:r>
              <a:rPr lang="en-US" sz="1800" dirty="0" smtClean="0"/>
              <a:t>Use the Census 2000 Tabulation Block to 2010 Census Tabulation Block relationship file (one per state)</a:t>
            </a:r>
          </a:p>
          <a:p>
            <a:pPr lvl="1"/>
            <a:r>
              <a:rPr lang="en-US" sz="1800" dirty="0" smtClean="0"/>
              <a:t>Files indicate whether the relationship from Census 2000 to the 2010 Census is one-to-one, many-to-one, one-to-many, or many-to-many by the part flag.</a:t>
            </a:r>
          </a:p>
          <a:p>
            <a:pPr lvl="1"/>
            <a:r>
              <a:rPr lang="en-US" sz="1800" dirty="0" smtClean="0"/>
              <a:t>Fields for the Census 2000 area, 2010 Census area, and the area that overlaps between the two areas (all in square meters).</a:t>
            </a:r>
          </a:p>
          <a:p>
            <a:r>
              <a:rPr lang="en-US" sz="2000" dirty="0" smtClean="0"/>
              <a:t>Tallies of Blocks by State - </a:t>
            </a:r>
            <a:r>
              <a:rPr lang="en-US" sz="2000" dirty="0" smtClean="0">
                <a:hlinkClick r:id="rId3"/>
              </a:rPr>
              <a:t>http://www.census.gov/geo/www/2010census/census_block_tally.html</a:t>
            </a:r>
            <a:endParaRPr lang="en-US" sz="2000" dirty="0" smtClean="0"/>
          </a:p>
          <a:p>
            <a:r>
              <a:rPr lang="en-US" sz="2000" dirty="0" smtClean="0"/>
              <a:t>Block Assignment Files - </a:t>
            </a:r>
            <a:r>
              <a:rPr lang="en-US" sz="2000" dirty="0" smtClean="0">
                <a:hlinkClick r:id="rId4"/>
              </a:rPr>
              <a:t>http://www.census.gov/geo/www/2010census/baf/baf_main.html</a:t>
            </a:r>
            <a:endParaRPr lang="en-US" sz="2000" dirty="0" smtClean="0"/>
          </a:p>
          <a:p>
            <a:r>
              <a:rPr lang="en-US" sz="2000" dirty="0" smtClean="0"/>
              <a:t>Census block Maps - </a:t>
            </a:r>
            <a:r>
              <a:rPr lang="en-US" sz="2000" dirty="0" smtClean="0">
                <a:hlinkClick r:id="rId5"/>
              </a:rPr>
              <a:t>http://www.census.gov/geo/www/maps/DC10_GUBlkMap/dc10blk_main.html</a:t>
            </a:r>
            <a:endParaRPr lang="en-US" sz="2000" dirty="0" smtClean="0"/>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Groups</a:t>
            </a:r>
            <a:endParaRPr lang="en-US" dirty="0"/>
          </a:p>
        </p:txBody>
      </p:sp>
      <p:sp>
        <p:nvSpPr>
          <p:cNvPr id="3" name="Content Placeholder 2"/>
          <p:cNvSpPr>
            <a:spLocks noGrp="1"/>
          </p:cNvSpPr>
          <p:nvPr>
            <p:ph idx="1"/>
          </p:nvPr>
        </p:nvSpPr>
        <p:spPr>
          <a:xfrm>
            <a:off x="457200" y="1188720"/>
            <a:ext cx="8229600" cy="4937443"/>
          </a:xfrm>
        </p:spPr>
        <p:txBody>
          <a:bodyPr>
            <a:normAutofit/>
          </a:bodyPr>
          <a:lstStyle/>
          <a:p>
            <a:r>
              <a:rPr lang="en-US" sz="2000" dirty="0" smtClean="0"/>
              <a:t>No significant change in the criteria for definition between Census 2000 and 2010 Census.</a:t>
            </a:r>
          </a:p>
          <a:p>
            <a:r>
              <a:rPr lang="en-US" sz="2000" dirty="0" smtClean="0"/>
              <a:t>Minimum Population 600 or 240 Housing Units</a:t>
            </a:r>
          </a:p>
          <a:p>
            <a:r>
              <a:rPr lang="en-US" sz="2000" dirty="0" smtClean="0"/>
              <a:t>Maximum Population 3,000 or 1,200 Housing Units</a:t>
            </a:r>
          </a:p>
          <a:p>
            <a:r>
              <a:rPr lang="en-US" sz="2000" dirty="0" smtClean="0"/>
              <a:t>Participants (such as local planning offices) provide recommendations for boundaries</a:t>
            </a:r>
          </a:p>
          <a:p>
            <a:r>
              <a:rPr lang="en-US" sz="2000" dirty="0" smtClean="0"/>
              <a:t>There are 1-9 block groups per census tract</a:t>
            </a:r>
          </a:p>
          <a:p>
            <a:r>
              <a:rPr lang="en-US" sz="2000" dirty="0" smtClean="0"/>
              <a:t>Lowest geographic level that the American Community Survey data are available at (socioeconomic data equivalent to Census 2000 Summary File 3)</a:t>
            </a:r>
          </a:p>
          <a:p>
            <a:r>
              <a:rPr lang="en-US" sz="2000" dirty="0" smtClean="0"/>
              <a:t>Resources</a:t>
            </a:r>
          </a:p>
          <a:p>
            <a:pPr lvl="1"/>
            <a:r>
              <a:rPr lang="en-US" sz="1600" dirty="0" smtClean="0"/>
              <a:t>There are no relationship files specifically for block groups – you can use the block relationship files to determine the relationships as the first number of the census block is the block group number.</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Census Tracts</a:t>
            </a:r>
            <a:endParaRPr lang="en-US" dirty="0"/>
          </a:p>
        </p:txBody>
      </p:sp>
      <p:sp>
        <p:nvSpPr>
          <p:cNvPr id="3" name="Content Placeholder 2"/>
          <p:cNvSpPr>
            <a:spLocks noGrp="1"/>
          </p:cNvSpPr>
          <p:nvPr>
            <p:ph idx="1"/>
          </p:nvPr>
        </p:nvSpPr>
        <p:spPr>
          <a:xfrm>
            <a:off x="457200" y="1203960"/>
            <a:ext cx="8229600" cy="4922203"/>
          </a:xfrm>
        </p:spPr>
        <p:txBody>
          <a:bodyPr>
            <a:normAutofit fontScale="70000" lnSpcReduction="20000"/>
          </a:bodyPr>
          <a:lstStyle/>
          <a:p>
            <a:r>
              <a:rPr lang="en-US" dirty="0" smtClean="0"/>
              <a:t>Minimum population threshold was lowered for the 2010 Census</a:t>
            </a:r>
          </a:p>
          <a:p>
            <a:r>
              <a:rPr lang="en-US" dirty="0" smtClean="0"/>
              <a:t>Minimum Population 1,200 or 480 housing units</a:t>
            </a:r>
          </a:p>
          <a:p>
            <a:r>
              <a:rPr lang="en-US" dirty="0" smtClean="0"/>
              <a:t>Maximum Population 8,000 or 3,200 housing units</a:t>
            </a:r>
          </a:p>
          <a:p>
            <a:r>
              <a:rPr lang="en-US" dirty="0" smtClean="0"/>
              <a:t>Optimum Population 4,000 or 1,600 housing units</a:t>
            </a:r>
          </a:p>
          <a:p>
            <a:r>
              <a:rPr lang="en-US" dirty="0" smtClean="0"/>
              <a:t>Census tracts are merged or split, not redefined to meet thresholds</a:t>
            </a:r>
          </a:p>
          <a:p>
            <a:r>
              <a:rPr lang="en-US" dirty="0" smtClean="0"/>
              <a:t>Numbered consistently from decade to decade for data comparability</a:t>
            </a:r>
          </a:p>
          <a:p>
            <a:pPr lvl="1"/>
            <a:r>
              <a:rPr lang="en-US" dirty="0" smtClean="0"/>
              <a:t>When census tracts are split a 2-digit suffix is added</a:t>
            </a:r>
          </a:p>
          <a:p>
            <a:pPr lvl="1"/>
            <a:r>
              <a:rPr lang="en-US" dirty="0" smtClean="0"/>
              <a:t>As the tract continues to split the suffix is retired</a:t>
            </a:r>
          </a:p>
          <a:p>
            <a:pPr lvl="1"/>
            <a:r>
              <a:rPr lang="en-US" dirty="0" smtClean="0"/>
              <a:t>Maricopa County, AZ has run out of suffixes in 2 areas so the census tracts were renumbered (they expect additional areas to run out of numbers in 2020)</a:t>
            </a:r>
          </a:p>
          <a:p>
            <a:r>
              <a:rPr lang="en-US" dirty="0" smtClean="0"/>
              <a:t>Partners recommend the boundary changes to the Census Bureau prior to the decennial census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TotalTime>
  <Words>1044</Words>
  <Application>Microsoft Office PowerPoint</Application>
  <PresentationFormat>On-screen Show (4:3)</PresentationFormat>
  <Paragraphs>141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State Broadband Initiative NTIA Webinar</vt:lpstr>
      <vt:lpstr>Overview</vt:lpstr>
      <vt:lpstr>Census Geographic Hierarchy</vt:lpstr>
      <vt:lpstr>Census Blocks - Changes</vt:lpstr>
      <vt:lpstr>General Goals of Census Block Delineation</vt:lpstr>
      <vt:lpstr>Contributing Factors to Increase in Number of Census Blocks</vt:lpstr>
      <vt:lpstr>Census Blocks - Resources</vt:lpstr>
      <vt:lpstr>Block Groups</vt:lpstr>
      <vt:lpstr>Census Tracts</vt:lpstr>
      <vt:lpstr>Census Tracts - Resources</vt:lpstr>
      <vt:lpstr>County Subdivisions</vt:lpstr>
      <vt:lpstr>Counties</vt:lpstr>
      <vt:lpstr>Places</vt:lpstr>
      <vt:lpstr>Geography – How we update</vt:lpstr>
      <vt:lpstr>TIGER/Line Shapefiles</vt:lpstr>
      <vt:lpstr>Our Contact Information</vt:lpstr>
    </vt:vector>
  </TitlesOfParts>
  <Company>DraftFCB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Hall</dc:creator>
  <cp:lastModifiedBy>Michael</cp:lastModifiedBy>
  <cp:revision>34</cp:revision>
  <dcterms:created xsi:type="dcterms:W3CDTF">2011-03-08T18:45:57Z</dcterms:created>
  <dcterms:modified xsi:type="dcterms:W3CDTF">2011-07-28T18:55:52Z</dcterms:modified>
</cp:coreProperties>
</file>