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70" r:id="rId3"/>
    <p:sldId id="262" r:id="rId4"/>
    <p:sldId id="271" r:id="rId5"/>
    <p:sldId id="263" r:id="rId6"/>
    <p:sldId id="311" r:id="rId7"/>
    <p:sldId id="314" r:id="rId8"/>
    <p:sldId id="312" r:id="rId9"/>
    <p:sldId id="313" r:id="rId10"/>
    <p:sldId id="315" r:id="rId11"/>
    <p:sldId id="316" r:id="rId12"/>
    <p:sldId id="317" r:id="rId13"/>
    <p:sldId id="318" r:id="rId14"/>
    <p:sldId id="319" r:id="rId15"/>
    <p:sldId id="273" r:id="rId16"/>
    <p:sldId id="274" r:id="rId17"/>
    <p:sldId id="293" r:id="rId18"/>
    <p:sldId id="276" r:id="rId19"/>
    <p:sldId id="296" r:id="rId20"/>
    <p:sldId id="277" r:id="rId21"/>
    <p:sldId id="295" r:id="rId22"/>
    <p:sldId id="278" r:id="rId23"/>
    <p:sldId id="288" r:id="rId24"/>
    <p:sldId id="279" r:id="rId25"/>
    <p:sldId id="290" r:id="rId26"/>
    <p:sldId id="280" r:id="rId27"/>
    <p:sldId id="286" r:id="rId28"/>
    <p:sldId id="281" r:id="rId29"/>
    <p:sldId id="299" r:id="rId30"/>
    <p:sldId id="282" r:id="rId31"/>
    <p:sldId id="297" r:id="rId32"/>
    <p:sldId id="283" r:id="rId33"/>
    <p:sldId id="285" r:id="rId34"/>
    <p:sldId id="291" r:id="rId35"/>
    <p:sldId id="310" r:id="rId36"/>
    <p:sldId id="272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A21"/>
    <a:srgbClr val="FFDA2F"/>
    <a:srgbClr val="FFD03B"/>
    <a:srgbClr val="776E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2" autoAdjust="0"/>
    <p:restoredTop sz="94647" autoAdjust="0"/>
  </p:normalViewPr>
  <p:slideViewPr>
    <p:cSldViewPr snapToGrid="0" snapToObjects="1">
      <p:cViewPr>
        <p:scale>
          <a:sx n="66" d="100"/>
          <a:sy n="66" d="100"/>
        </p:scale>
        <p:origin x="-1709" y="-302"/>
      </p:cViewPr>
      <p:guideLst>
        <p:guide orient="horz" pos="2156"/>
        <p:guide pos="288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B2BCA-1D86-6A4B-915A-B74A0D1ACB45}" type="datetimeFigureOut">
              <a:rPr lang="en-US" smtClean="0"/>
              <a:t>7/11/2012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7E6A5-A682-FD49-9E31-27549D8BE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80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1ED69-AA25-487B-A9A9-B8C61D8782DE}" type="datetimeFigureOut">
              <a:rPr lang="en-US" smtClean="0"/>
              <a:t>7/11/2012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1AC0D-C642-403B-835B-E76921C19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5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53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02815-77E3-4857-AF49-F4272C2125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12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02815-77E3-4857-AF49-F4272C2125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80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02815-77E3-4857-AF49-F4272C2125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37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02815-77E3-4857-AF49-F4272C2125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48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02815-77E3-4857-AF49-F4272C2125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36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48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45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83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45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8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8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45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8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450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83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450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83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45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83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450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8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63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450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83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450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83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83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833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24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31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91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02815-77E3-4857-AF49-F4272C2125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28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02815-77E3-4857-AF49-F4272C2125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62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02815-77E3-4857-AF49-F4272C2125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41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02815-77E3-4857-AF49-F4272C2125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41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6CC441-0CC8-4CB0-8D72-A57C12090703}" type="datetime1">
              <a:rPr lang="en-US" smtClean="0"/>
              <a:t>7/11/2012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4503" y="274638"/>
            <a:ext cx="2133600" cy="365125"/>
          </a:xfrm>
          <a:prstGeom prst="rect">
            <a:avLst/>
          </a:prstGeom>
        </p:spPr>
        <p:txBody>
          <a:bodyPr/>
          <a:lstStyle/>
          <a:p>
            <a:fld id="{2AC5B007-D12E-974C-8C95-F3022B4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01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FB66C7-FFC7-4526-80E7-DFD28D22A921}" type="datetime1">
              <a:rPr lang="en-US" smtClean="0"/>
              <a:t>7/11/2012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4503" y="274638"/>
            <a:ext cx="2133600" cy="365125"/>
          </a:xfrm>
          <a:prstGeom prst="rect">
            <a:avLst/>
          </a:prstGeom>
        </p:spPr>
        <p:txBody>
          <a:bodyPr/>
          <a:lstStyle/>
          <a:p>
            <a:fld id="{2AC5B007-D12E-974C-8C95-F3022B4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59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597F1C-B373-49B8-AE51-D575C82BE5CE}" type="datetime1">
              <a:rPr lang="en-US" smtClean="0"/>
              <a:t>7/11/2012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4503" y="274638"/>
            <a:ext cx="2133600" cy="365125"/>
          </a:xfrm>
          <a:prstGeom prst="rect">
            <a:avLst/>
          </a:prstGeom>
        </p:spPr>
        <p:txBody>
          <a:bodyPr/>
          <a:lstStyle/>
          <a:p>
            <a:fld id="{2AC5B007-D12E-974C-8C95-F3022B4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5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BE0678-D9AD-44B8-8D30-74DBB3A3B490}" type="datetime1">
              <a:rPr lang="en-US" smtClean="0"/>
              <a:t>7/11/2012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4503" y="274638"/>
            <a:ext cx="2133600" cy="365125"/>
          </a:xfrm>
          <a:prstGeom prst="rect">
            <a:avLst/>
          </a:prstGeom>
        </p:spPr>
        <p:txBody>
          <a:bodyPr/>
          <a:lstStyle/>
          <a:p>
            <a:fld id="{2AC5B007-D12E-974C-8C95-F3022B4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46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11A197-E437-4E3D-99EE-D9C07144611B}" type="datetime1">
              <a:rPr lang="en-US" smtClean="0"/>
              <a:t>7/11/2012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4503" y="274638"/>
            <a:ext cx="2133600" cy="365125"/>
          </a:xfrm>
          <a:prstGeom prst="rect">
            <a:avLst/>
          </a:prstGeom>
        </p:spPr>
        <p:txBody>
          <a:bodyPr/>
          <a:lstStyle/>
          <a:p>
            <a:fld id="{2AC5B007-D12E-974C-8C95-F3022B4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94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183EE4-FAD9-4391-BC9C-10A892FB19C8}" type="datetime1">
              <a:rPr lang="en-US" smtClean="0"/>
              <a:t>7/11/2012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04503" y="274638"/>
            <a:ext cx="2133600" cy="365125"/>
          </a:xfrm>
          <a:prstGeom prst="rect">
            <a:avLst/>
          </a:prstGeom>
        </p:spPr>
        <p:txBody>
          <a:bodyPr/>
          <a:lstStyle/>
          <a:p>
            <a:fld id="{2AC5B007-D12E-974C-8C95-F3022B4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019878-3B0F-45BB-AD06-CEF3F2019B50}" type="datetime1">
              <a:rPr lang="en-US" smtClean="0"/>
              <a:t>7/11/2012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04503" y="274638"/>
            <a:ext cx="2133600" cy="365125"/>
          </a:xfrm>
          <a:prstGeom prst="rect">
            <a:avLst/>
          </a:prstGeom>
        </p:spPr>
        <p:txBody>
          <a:bodyPr/>
          <a:lstStyle/>
          <a:p>
            <a:fld id="{2AC5B007-D12E-974C-8C95-F3022B4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43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67799A-5A02-4F50-A7C0-506C3996A8AC}" type="datetime1">
              <a:rPr lang="en-US" smtClean="0"/>
              <a:t>7/11/2012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04503" y="274638"/>
            <a:ext cx="2133600" cy="365125"/>
          </a:xfrm>
          <a:prstGeom prst="rect">
            <a:avLst/>
          </a:prstGeom>
        </p:spPr>
        <p:txBody>
          <a:bodyPr/>
          <a:lstStyle/>
          <a:p>
            <a:fld id="{2AC5B007-D12E-974C-8C95-F3022B4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45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A0E652-83BB-41D1-9D25-814B8D7BA6B2}" type="datetime1">
              <a:rPr lang="en-US" smtClean="0"/>
              <a:t>7/11/2012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04503" y="274638"/>
            <a:ext cx="2133600" cy="365125"/>
          </a:xfrm>
          <a:prstGeom prst="rect">
            <a:avLst/>
          </a:prstGeom>
        </p:spPr>
        <p:txBody>
          <a:bodyPr/>
          <a:lstStyle/>
          <a:p>
            <a:fld id="{2AC5B007-D12E-974C-8C95-F3022B4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34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6AD175-82CF-4D7C-8474-B3C99ABC8EA0}" type="datetime1">
              <a:rPr lang="en-US" smtClean="0"/>
              <a:t>7/11/2012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04503" y="274638"/>
            <a:ext cx="2133600" cy="365125"/>
          </a:xfrm>
          <a:prstGeom prst="rect">
            <a:avLst/>
          </a:prstGeom>
        </p:spPr>
        <p:txBody>
          <a:bodyPr/>
          <a:lstStyle/>
          <a:p>
            <a:fld id="{2AC5B007-D12E-974C-8C95-F3022B4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BAABBB-D714-4AF4-B397-194E00F4A675}" type="datetime1">
              <a:rPr lang="en-US" smtClean="0"/>
              <a:t>7/11/2012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04503" y="274638"/>
            <a:ext cx="2133600" cy="365125"/>
          </a:xfrm>
          <a:prstGeom prst="rect">
            <a:avLst/>
          </a:prstGeom>
        </p:spPr>
        <p:txBody>
          <a:bodyPr/>
          <a:lstStyle/>
          <a:p>
            <a:fld id="{2AC5B007-D12E-974C-8C95-F3022B4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3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05049"/>
            <a:ext cx="8229600" cy="548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1250"/>
            <a:ext cx="8229600" cy="5014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7200" y="6378389"/>
            <a:ext cx="8262118" cy="5296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809487" y="6397483"/>
            <a:ext cx="29958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n-US" sz="800" b="0" i="0" u="none" strike="noStrike" kern="1200" baseline="0" dirty="0" smtClean="0">
                <a:solidFill>
                  <a:srgbClr val="776E69"/>
                </a:solidFill>
                <a:latin typeface="ApexSans-Book"/>
                <a:ea typeface="+mn-ea"/>
                <a:cs typeface="ApexSans-Book"/>
              </a:rPr>
              <a:t>New Hampshire Strategic Highway Safety Plan  </a:t>
            </a:r>
            <a:r>
              <a:rPr lang="en-US" sz="800" b="0" i="0" u="none" strike="noStrike" kern="1200" baseline="0" dirty="0" smtClean="0">
                <a:solidFill>
                  <a:srgbClr val="776E69"/>
                </a:solidFill>
                <a:latin typeface="ApexSans-Bold"/>
                <a:ea typeface="+mn-ea"/>
                <a:cs typeface="ApexSans-Bold"/>
              </a:rPr>
              <a:t>2012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8439918" y="249840"/>
            <a:ext cx="279400" cy="279400"/>
          </a:xfrm>
          <a:prstGeom prst="ellipse">
            <a:avLst/>
          </a:prstGeom>
          <a:solidFill>
            <a:srgbClr val="776E6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361099" y="311225"/>
            <a:ext cx="4152900" cy="165100"/>
          </a:xfrm>
          <a:prstGeom prst="rect">
            <a:avLst/>
          </a:prstGeom>
        </p:spPr>
      </p:pic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7286" y="1863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r">
              <a:buClr>
                <a:schemeClr val="bg1"/>
              </a:buClr>
              <a:buFontTx/>
              <a:buNone/>
              <a:defRPr sz="1200" b="1" i="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60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i="0" kern="1200" cap="all" baseline="0">
          <a:solidFill>
            <a:schemeClr val="tx1"/>
          </a:solidFill>
          <a:latin typeface="ApexSans-Book"/>
          <a:ea typeface="+mj-ea"/>
          <a:cs typeface="ApexSans-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ApexSans-Light"/>
          <a:ea typeface="+mn-ea"/>
          <a:cs typeface="ApexSans-Light"/>
        </a:defRPr>
      </a:lvl1pPr>
      <a:lvl2pPr marL="228600" indent="0" algn="l" defTabSz="457200" rtl="0" eaLnBrk="1" latinLnBrk="0" hangingPunct="1">
        <a:spcBef>
          <a:spcPct val="20000"/>
        </a:spcBef>
        <a:buFont typeface="Arial"/>
        <a:buNone/>
        <a:defRPr sz="1100" b="1" i="0" kern="1200">
          <a:solidFill>
            <a:schemeClr val="tx1"/>
          </a:solidFill>
          <a:latin typeface="ApexSans-Light"/>
          <a:ea typeface="+mn-ea"/>
          <a:cs typeface="ApexSans-Light"/>
        </a:defRPr>
      </a:lvl2pPr>
      <a:lvl3pPr marL="685800" indent="-285750" algn="l" defTabSz="457200" rtl="0" eaLnBrk="1" latinLnBrk="0" hangingPunct="1">
        <a:spcBef>
          <a:spcPct val="20000"/>
        </a:spcBef>
        <a:buClr>
          <a:srgbClr val="FFDA2F"/>
        </a:buClr>
        <a:buFont typeface="Wingdings" charset="2"/>
        <a:buChar char=""/>
        <a:defRPr sz="1100" b="0" i="0" kern="1200">
          <a:solidFill>
            <a:schemeClr val="tx1"/>
          </a:solidFill>
          <a:latin typeface="ApexSans-Light"/>
          <a:ea typeface="+mn-ea"/>
          <a:cs typeface="ApexSans-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100" b="0" i="0" kern="1200">
          <a:solidFill>
            <a:schemeClr val="tx1"/>
          </a:solidFill>
          <a:latin typeface="ApexSans-Light"/>
          <a:ea typeface="+mn-ea"/>
          <a:cs typeface="ApexSans-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000" b="0" i="0" kern="1200">
          <a:solidFill>
            <a:schemeClr val="tx1"/>
          </a:solidFill>
          <a:latin typeface="ApexSans-Light"/>
          <a:ea typeface="+mn-ea"/>
          <a:cs typeface="ApexSans-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hdtz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HDOT-PPT-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682512" y="1613331"/>
            <a:ext cx="4464763" cy="2162642"/>
          </a:xfrm>
        </p:spPr>
        <p:txBody>
          <a:bodyPr>
            <a:normAutofit fontScale="90000"/>
          </a:bodyPr>
          <a:lstStyle/>
          <a:p>
            <a:pPr algn="l"/>
            <a:r>
              <a:rPr lang="pl-PL" sz="6000" cap="none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 Hampshire</a:t>
            </a:r>
            <a:br>
              <a:rPr lang="pl-PL" sz="6000" cap="none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6000" cap="none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Strategic Highway </a:t>
            </a:r>
            <a:br>
              <a:rPr lang="en-US" sz="6000" cap="none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6000" cap="none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Safety Plan</a:t>
            </a:r>
            <a:r>
              <a:rPr lang="en-US" cap="none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cap="none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cap="none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Driving Toward Zero </a:t>
            </a:r>
            <a:r>
              <a:rPr lang="en-US" sz="2800" cap="none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Deaths</a:t>
            </a:r>
            <a:r>
              <a:rPr lang="en-US" sz="2800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800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800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5300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2012-2016</a:t>
            </a:r>
            <a:r>
              <a:rPr lang="en-US" sz="2800" baseline="30000" dirty="0" smtClean="0">
                <a:solidFill>
                  <a:schemeClr val="bg1"/>
                </a:solidFill>
              </a:rPr>
              <a:t/>
            </a:r>
            <a:br>
              <a:rPr lang="en-US" sz="2800" baseline="30000" dirty="0" smtClean="0">
                <a:solidFill>
                  <a:schemeClr val="bg1"/>
                </a:solidFill>
              </a:rPr>
            </a:br>
            <a:r>
              <a:rPr lang="en-US" sz="2800" baseline="30000" dirty="0">
                <a:solidFill>
                  <a:schemeClr val="bg1"/>
                </a:solidFill>
              </a:rPr>
              <a:t/>
            </a:r>
            <a:br>
              <a:rPr lang="en-US" sz="2800" baseline="300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64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Connector 9"/>
          <p:cNvSpPr/>
          <p:nvPr/>
        </p:nvSpPr>
        <p:spPr>
          <a:xfrm>
            <a:off x="860324" y="419418"/>
            <a:ext cx="681312" cy="678293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56149" y="1574680"/>
            <a:ext cx="841306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Mass Media – Radio/Print</a:t>
            </a: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Public Relations </a:t>
            </a:r>
          </a:p>
          <a:p>
            <a:pPr lvl="1">
              <a:spcAft>
                <a:spcPts val="600"/>
              </a:spcAft>
              <a:buClr>
                <a:srgbClr val="FFC000"/>
              </a:buClr>
              <a:buSzPct val="120000"/>
            </a:pPr>
            <a:r>
              <a:rPr lang="en-US" sz="2400" dirty="0" smtClean="0"/>
              <a:t>Frame the story</a:t>
            </a:r>
          </a:p>
          <a:p>
            <a:pPr lvl="1">
              <a:spcAft>
                <a:spcPts val="600"/>
              </a:spcAft>
              <a:buClr>
                <a:srgbClr val="FFC000"/>
              </a:buClr>
              <a:buSzPct val="120000"/>
            </a:pPr>
            <a:r>
              <a:rPr lang="en-US" sz="2400" dirty="0" smtClean="0"/>
              <a:t>Engage on an emotional level/personalize the story</a:t>
            </a:r>
          </a:p>
          <a:p>
            <a:pPr lvl="1">
              <a:spcAft>
                <a:spcPts val="600"/>
              </a:spcAft>
              <a:buClr>
                <a:srgbClr val="FFC000"/>
              </a:buClr>
              <a:buSzPct val="120000"/>
            </a:pPr>
            <a:r>
              <a:rPr lang="en-US" sz="2400" dirty="0" smtClean="0"/>
              <a:t>Pitch stories for earned media</a:t>
            </a:r>
          </a:p>
          <a:p>
            <a:pPr lvl="1">
              <a:spcAft>
                <a:spcPts val="600"/>
              </a:spcAft>
              <a:buClr>
                <a:srgbClr val="FFC000"/>
              </a:buClr>
              <a:buSzPct val="120000"/>
            </a:pPr>
            <a:r>
              <a:rPr lang="en-US" sz="2400" dirty="0" smtClean="0"/>
              <a:t>Raise awareness for legislative and enforcement updates</a:t>
            </a:r>
          </a:p>
          <a:p>
            <a:pPr lvl="1">
              <a:spcAft>
                <a:spcPts val="600"/>
              </a:spcAft>
              <a:buClr>
                <a:srgbClr val="FFC000"/>
              </a:buClr>
              <a:buSzPct val="120000"/>
            </a:pPr>
            <a:r>
              <a:rPr lang="en-US" sz="2400" dirty="0" smtClean="0"/>
              <a:t>Foster stakeholder support</a:t>
            </a:r>
          </a:p>
          <a:p>
            <a:pPr lvl="1">
              <a:spcAft>
                <a:spcPts val="600"/>
              </a:spcAft>
              <a:buClr>
                <a:srgbClr val="FFC000"/>
              </a:buClr>
              <a:buSzPct val="120000"/>
            </a:pPr>
            <a:r>
              <a:rPr lang="en-US" sz="2400" dirty="0" smtClean="0"/>
              <a:t>Create awareness of personal responsibility for roadway safety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6709" y="225184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0223" y="457581"/>
            <a:ext cx="2318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STRATEGY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0139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Connector 9"/>
          <p:cNvSpPr/>
          <p:nvPr/>
        </p:nvSpPr>
        <p:spPr>
          <a:xfrm>
            <a:off x="663549" y="407842"/>
            <a:ext cx="681312" cy="685800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56062" y="1491322"/>
            <a:ext cx="7901791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Social Media</a:t>
            </a:r>
          </a:p>
          <a:p>
            <a:pPr marL="800100" lvl="1" indent="-342900"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Online public relations</a:t>
            </a:r>
          </a:p>
          <a:p>
            <a:pPr marL="800100" lvl="1" indent="-342900"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Community building</a:t>
            </a:r>
          </a:p>
          <a:p>
            <a:pPr marL="800100" lvl="1" indent="-342900"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Cultivate loyalty</a:t>
            </a:r>
          </a:p>
          <a:p>
            <a:pPr marL="800100" lvl="1" indent="-342900"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Engage the audience</a:t>
            </a:r>
          </a:p>
          <a:p>
            <a:pPr marL="800100" lvl="1" indent="-342900"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Start a conversation-speak to them where they are</a:t>
            </a:r>
          </a:p>
          <a:p>
            <a:pPr marL="800100" lvl="1" indent="-342900"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Advertise on a very personal and social level</a:t>
            </a:r>
          </a:p>
          <a:p>
            <a:pPr marL="1257300" lvl="2" indent="-342900"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Web Page: </a:t>
            </a:r>
            <a:r>
              <a:rPr lang="en-US" sz="2400" dirty="0" smtClean="0">
                <a:hlinkClick r:id="rId4"/>
              </a:rPr>
              <a:t>www.nhdtz.com</a:t>
            </a:r>
            <a:endParaRPr lang="en-US" sz="2400" dirty="0" smtClean="0"/>
          </a:p>
          <a:p>
            <a:pPr marL="1257300" lvl="2" indent="-342900"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Facebook </a:t>
            </a:r>
            <a:r>
              <a:rPr lang="en-US" sz="2400" dirty="0" err="1" smtClean="0"/>
              <a:t>nhdtz</a:t>
            </a:r>
            <a:endParaRPr lang="en-US" sz="2400" dirty="0" smtClean="0"/>
          </a:p>
          <a:p>
            <a:pPr marL="1257300" lvl="2" indent="-342900"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Twitter @</a:t>
            </a:r>
            <a:r>
              <a:rPr lang="en-US" sz="2400" dirty="0" err="1" smtClean="0"/>
              <a:t>nhdtz</a:t>
            </a:r>
            <a:endParaRPr lang="en-US" sz="24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38278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6598" y="446006"/>
            <a:ext cx="2318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STRATEGY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684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/>
          <p:cNvSpPr/>
          <p:nvPr/>
        </p:nvSpPr>
        <p:spPr>
          <a:xfrm>
            <a:off x="466774" y="430992"/>
            <a:ext cx="681312" cy="685800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Did you know?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38278" y="205188"/>
            <a:ext cx="2133600" cy="365125"/>
          </a:xfr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5641" y="1348627"/>
            <a:ext cx="5417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5805" y="1638002"/>
            <a:ext cx="6435177" cy="440120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SzPct val="120000"/>
              <a:buFont typeface="Wingdings" pitchFamily="2" charset="2"/>
              <a:buChar char="ü"/>
            </a:pPr>
            <a:r>
              <a:rPr lang="en-US" sz="2800" i="1" dirty="0" smtClean="0"/>
              <a:t>There </a:t>
            </a:r>
            <a:r>
              <a:rPr lang="en-US" sz="2800" i="1" dirty="0"/>
              <a:t>are more than 800 million users of Facebook, with more than </a:t>
            </a:r>
            <a:r>
              <a:rPr lang="en-US" sz="2800" i="1" dirty="0" smtClean="0"/>
              <a:t>200 million </a:t>
            </a:r>
            <a:r>
              <a:rPr lang="en-US" sz="2800" i="1" dirty="0"/>
              <a:t>added in 2011 </a:t>
            </a:r>
            <a:r>
              <a:rPr lang="en-US" sz="2800" i="1" dirty="0" smtClean="0"/>
              <a:t> (socialmediaexaminer.com)</a:t>
            </a:r>
          </a:p>
          <a:p>
            <a:pPr marL="285750" indent="-285750">
              <a:buClr>
                <a:srgbClr val="FFC000"/>
              </a:buClr>
              <a:buSzPct val="120000"/>
              <a:buFont typeface="Wingdings" pitchFamily="2" charset="2"/>
              <a:buChar char="ü"/>
            </a:pPr>
            <a:endParaRPr lang="en-US" sz="2800" i="1" dirty="0"/>
          </a:p>
          <a:p>
            <a:pPr marL="285750" indent="-285750">
              <a:buClr>
                <a:srgbClr val="FFC000"/>
              </a:buClr>
              <a:buSzPct val="120000"/>
              <a:buFont typeface="Wingdings" pitchFamily="2" charset="2"/>
              <a:buChar char="ü"/>
            </a:pPr>
            <a:r>
              <a:rPr lang="en-US" sz="2800" i="1" dirty="0"/>
              <a:t>Twitter has 100 million users (businessinsider.com</a:t>
            </a:r>
            <a:r>
              <a:rPr lang="en-US" sz="2800" i="1" dirty="0" smtClean="0"/>
              <a:t>)</a:t>
            </a:r>
          </a:p>
          <a:p>
            <a:pPr marL="285750" indent="-285750">
              <a:buClr>
                <a:srgbClr val="FFC000"/>
              </a:buClr>
              <a:buSzPct val="120000"/>
              <a:buFont typeface="Wingdings" pitchFamily="2" charset="2"/>
              <a:buChar char="ü"/>
            </a:pPr>
            <a:endParaRPr lang="en-US" sz="2800" i="1" dirty="0"/>
          </a:p>
          <a:p>
            <a:pPr marL="285750" indent="-285750">
              <a:buClr>
                <a:srgbClr val="FFC000"/>
              </a:buClr>
              <a:buSzPct val="120000"/>
              <a:buFont typeface="Wingdings" pitchFamily="2" charset="2"/>
              <a:buChar char="ü"/>
            </a:pPr>
            <a:r>
              <a:rPr lang="en-US" sz="2800" i="1" dirty="0"/>
              <a:t>YouTube gets 3 billion video views per day (thenextweb.com)</a:t>
            </a:r>
          </a:p>
        </p:txBody>
      </p:sp>
    </p:spTree>
    <p:extLst>
      <p:ext uri="{BB962C8B-B14F-4D97-AF65-F5344CB8AC3E}">
        <p14:creationId xmlns:p14="http://schemas.microsoft.com/office/powerpoint/2010/main" val="226302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Connector 11"/>
          <p:cNvSpPr/>
          <p:nvPr/>
        </p:nvSpPr>
        <p:spPr>
          <a:xfrm>
            <a:off x="663549" y="535298"/>
            <a:ext cx="681312" cy="685800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38278" y="205188"/>
            <a:ext cx="2133600" cy="365125"/>
          </a:xfr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5641" y="1348627"/>
            <a:ext cx="5417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4488" y="1641797"/>
            <a:ext cx="541749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400" dirty="0" smtClean="0"/>
              <a:t>Digital Advertising</a:t>
            </a:r>
          </a:p>
          <a:p>
            <a:pPr marL="800100" lvl="1" indent="-342900"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400" dirty="0" smtClean="0"/>
              <a:t>Google</a:t>
            </a:r>
          </a:p>
          <a:p>
            <a:pPr marL="800100" lvl="1" indent="-342900"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400" dirty="0" smtClean="0"/>
              <a:t>Facebook</a:t>
            </a:r>
          </a:p>
          <a:p>
            <a:pPr marL="800100" lvl="1" indent="-342900"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400" dirty="0" smtClean="0"/>
              <a:t>Targeted banner ads</a:t>
            </a:r>
          </a:p>
          <a:p>
            <a:pPr marL="342900" indent="-342900"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400" dirty="0" smtClean="0"/>
              <a:t>Website</a:t>
            </a:r>
          </a:p>
          <a:p>
            <a:pPr marL="800100" lvl="1" indent="-342900"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400" dirty="0" smtClean="0"/>
              <a:t>Videos</a:t>
            </a:r>
          </a:p>
          <a:p>
            <a:pPr marL="800100" lvl="1" indent="-342900"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400" dirty="0" smtClean="0"/>
              <a:t>Live Statistics Map</a:t>
            </a:r>
          </a:p>
          <a:p>
            <a:pPr marL="800100" lvl="1" indent="-342900"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400" dirty="0" smtClean="0"/>
              <a:t>Resources</a:t>
            </a:r>
          </a:p>
          <a:p>
            <a:pPr marL="800100" lvl="1" indent="-342900"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400" dirty="0" smtClean="0"/>
              <a:t>Memory Wall</a:t>
            </a:r>
          </a:p>
          <a:p>
            <a:pPr marL="342900" indent="-342900"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400" dirty="0" smtClean="0"/>
              <a:t>Experiential</a:t>
            </a:r>
          </a:p>
          <a:p>
            <a:pPr marL="800100" lvl="1" indent="-342900"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400" dirty="0" smtClean="0"/>
              <a:t>Day of No Distractions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5641" y="605207"/>
            <a:ext cx="2318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STRATEGY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230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9735" y="2212141"/>
            <a:ext cx="50336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SzPct val="120000"/>
              <a:buFont typeface="Arial" pitchFamily="34" charset="0"/>
              <a:buChar char="•"/>
            </a:pPr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Education</a:t>
            </a:r>
          </a:p>
          <a:p>
            <a:pPr marL="285750" indent="-285750">
              <a:buClr>
                <a:srgbClr val="FFC000"/>
              </a:buClr>
              <a:buSzPct val="120000"/>
              <a:buFont typeface="Arial" pitchFamily="34" charset="0"/>
              <a:buChar char="•"/>
            </a:pPr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Awareness</a:t>
            </a:r>
          </a:p>
          <a:p>
            <a:pPr marL="285750" indent="-285750">
              <a:buClr>
                <a:srgbClr val="FFC000"/>
              </a:buClr>
              <a:buSzPct val="120000"/>
              <a:buFont typeface="Arial" pitchFamily="34" charset="0"/>
              <a:buChar char="•"/>
            </a:pPr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Acceptance</a:t>
            </a:r>
            <a:endParaRPr lang="en-US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38278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71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528924" y="433327"/>
            <a:ext cx="681312" cy="685800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014"/>
            <a:ext cx="8229600" cy="548747"/>
          </a:xfrm>
        </p:spPr>
        <p:txBody>
          <a:bodyPr/>
          <a:lstStyle/>
          <a:p>
            <a:r>
              <a:rPr lang="en-US" dirty="0" smtClean="0"/>
              <a:t>CRITICAL EMPHASIS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150" y="1569941"/>
            <a:ext cx="4531489" cy="451834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  <a:cs typeface="+mn-cs"/>
              </a:rPr>
              <a:t>Impaired Driving,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  <a:cs typeface="+mn-cs"/>
              </a:rPr>
              <a:t>Distracted Driving,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  <a:cs typeface="+mn-cs"/>
              </a:rPr>
              <a:t>Speeding,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  <a:cs typeface="+mn-cs"/>
              </a:rPr>
              <a:t>Vehicle Occupant Protection,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  <a:cs typeface="+mn-cs"/>
              </a:rPr>
              <a:t>Adolescent Drivers,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  <a:cs typeface="+mn-cs"/>
              </a:rPr>
              <a:t>Older Drivers,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  <a:cs typeface="+mn-cs"/>
              </a:rPr>
              <a:t>Crash Locations,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  <a:cs typeface="+mn-cs"/>
              </a:rPr>
              <a:t>Vulnerable Roadway Users, and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  <a:cs typeface="+mn-cs"/>
              </a:rPr>
              <a:t>Comprehensive Safety Data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20671" y="1973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 descr="circle images_critical emp. areas_150dp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78" y="2773270"/>
            <a:ext cx="368119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6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528924" y="433327"/>
            <a:ext cx="681312" cy="685800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Impaired driving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88" y="1190091"/>
            <a:ext cx="8229600" cy="501491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 descr="circle images_impaired driving_150dp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3200"/>
            <a:ext cx="6400374" cy="365735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96055" y="2093201"/>
            <a:ext cx="7494479" cy="869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41% of all fatal crashes included alcohol or drug use (2009-2011, all hours of the day)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 smtClean="0">
              <a:latin typeface="+mn-lt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61690" y="1190091"/>
            <a:ext cx="2662515" cy="584775"/>
            <a:chOff x="914403" y="3334725"/>
            <a:chExt cx="2662515" cy="584775"/>
          </a:xfrm>
        </p:grpSpPr>
        <p:sp>
          <p:nvSpPr>
            <p:cNvPr id="9" name="TextBox 8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CHALLENGE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18563" y="205136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9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20671" y="2210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200" y="469021"/>
            <a:ext cx="2868706" cy="786038"/>
            <a:chOff x="914403" y="3334725"/>
            <a:chExt cx="2662515" cy="584775"/>
          </a:xfrm>
        </p:grpSpPr>
        <p:sp>
          <p:nvSpPr>
            <p:cNvPr id="12" name="TextBox 11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STRATEGIES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14" name="Content Placeholder 2"/>
          <p:cNvSpPr txBox="1">
            <a:spLocks noGrp="1"/>
          </p:cNvSpPr>
          <p:nvPr>
            <p:ph idx="1"/>
          </p:nvPr>
        </p:nvSpPr>
        <p:spPr>
          <a:xfrm>
            <a:off x="736146" y="1482445"/>
            <a:ext cx="9054353" cy="5014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Better job of messaging combined with enforcement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Better collaboration between agencies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PDMP to reduce drug diversion and DUI-D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Driving Under Influence of Drugs bill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</a:rPr>
              <a:t>Better Control of synthetic drugs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</a:rPr>
              <a:t>Continued training to include: </a:t>
            </a:r>
            <a:r>
              <a:rPr lang="en-US" sz="2200" b="1" dirty="0" smtClean="0">
                <a:latin typeface="+mn-lt"/>
              </a:rPr>
              <a:t>                                                                             DRE</a:t>
            </a:r>
            <a:r>
              <a:rPr lang="en-US" sz="2200" b="1" dirty="0">
                <a:latin typeface="+mn-lt"/>
              </a:rPr>
              <a:t>, DUI-D, and </a:t>
            </a:r>
            <a:r>
              <a:rPr lang="en-US" sz="2200" b="1" dirty="0" err="1">
                <a:latin typeface="+mn-lt"/>
              </a:rPr>
              <a:t>Intoxilizer</a:t>
            </a:r>
            <a:endParaRPr lang="en-US" sz="2200" b="1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</a:rPr>
              <a:t>Expanded use of interlock devices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 smtClean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>
              <a:latin typeface="+mn-lt"/>
              <a:cs typeface="+mn-cs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</a:pPr>
            <a:endParaRPr lang="en-US" sz="1500" b="1" dirty="0" smtClean="0">
              <a:latin typeface="+mn-lt"/>
              <a:cs typeface="+mn-cs"/>
            </a:endParaRPr>
          </a:p>
        </p:txBody>
      </p:sp>
      <p:pic>
        <p:nvPicPr>
          <p:cNvPr id="8" name="Picture 7" descr="circle images_impaired driving_150dpi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9"/>
          <a:stretch/>
        </p:blipFill>
        <p:spPr>
          <a:xfrm>
            <a:off x="6595210" y="3607845"/>
            <a:ext cx="252804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528924" y="433327"/>
            <a:ext cx="681312" cy="685800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924" y="486963"/>
            <a:ext cx="8229600" cy="548747"/>
          </a:xfrm>
        </p:spPr>
        <p:txBody>
          <a:bodyPr/>
          <a:lstStyle/>
          <a:p>
            <a:r>
              <a:rPr lang="en-US" dirty="0" smtClean="0"/>
              <a:t>DISTRACTED DRIVING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3200"/>
            <a:ext cx="6400800" cy="36576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923380" y="1873276"/>
            <a:ext cx="7494479" cy="869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 smtClean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 smtClean="0">
              <a:latin typeface="+mn-lt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1690" y="1190091"/>
            <a:ext cx="2662515" cy="584775"/>
            <a:chOff x="914403" y="3334725"/>
            <a:chExt cx="2662515" cy="584775"/>
          </a:xfrm>
        </p:grpSpPr>
        <p:sp>
          <p:nvSpPr>
            <p:cNvPr id="13" name="TextBox 12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CHALLENGE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751679" y="1873275"/>
            <a:ext cx="7494479" cy="1210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Distracted driving is growing problem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Distraction can be classified as visual, manual, cognitive, and drowsiness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 smtClean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 smtClean="0">
              <a:latin typeface="+mn-lt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6703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51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09096" y="209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200" y="469021"/>
            <a:ext cx="2868706" cy="786038"/>
            <a:chOff x="914403" y="3334725"/>
            <a:chExt cx="2662515" cy="584775"/>
          </a:xfrm>
        </p:grpSpPr>
        <p:sp>
          <p:nvSpPr>
            <p:cNvPr id="12" name="TextBox 11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STRATEGIES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14" name="Content Placeholder 2"/>
          <p:cNvSpPr txBox="1">
            <a:spLocks noGrp="1"/>
          </p:cNvSpPr>
          <p:nvPr>
            <p:ph idx="1"/>
          </p:nvPr>
        </p:nvSpPr>
        <p:spPr>
          <a:xfrm>
            <a:off x="736146" y="1355121"/>
            <a:ext cx="8650929" cy="2196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Promote strong laws, enforcement, and education based on             data and research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Support the development and implementation of new technologies that alert drivers to hazards on the road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Install shoulder and centerline rumble strips where possible</a:t>
            </a:r>
            <a:endParaRPr lang="en-US" sz="2200" b="1" dirty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>
              <a:latin typeface="+mn-lt"/>
              <a:cs typeface="+mn-cs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</a:pPr>
            <a:endParaRPr lang="en-US" sz="1500" b="1" dirty="0" smtClean="0">
              <a:latin typeface="+mn-lt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9"/>
          <a:stretch/>
        </p:blipFill>
        <p:spPr>
          <a:xfrm>
            <a:off x="6631297" y="3424511"/>
            <a:ext cx="250114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2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371" y="532995"/>
            <a:ext cx="8229600" cy="548747"/>
          </a:xfrm>
        </p:spPr>
        <p:txBody>
          <a:bodyPr/>
          <a:lstStyle/>
          <a:p>
            <a:r>
              <a:rPr lang="en-US" dirty="0" smtClean="0"/>
              <a:t>New Hampshire's SHSP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200" dirty="0" smtClean="0"/>
              <a:t>In 2007, New Hampshire created their first Strategic Highway Safety Plan in response to the Safe, Accountable, Flexible, Efficient Transportation Equity Act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2200" dirty="0" smtClean="0"/>
              <a:t>Goal</a:t>
            </a:r>
            <a:endParaRPr lang="en-US" sz="2200" dirty="0"/>
          </a:p>
          <a:p>
            <a:pPr lvl="1"/>
            <a:r>
              <a:rPr lang="en-US" sz="2200" dirty="0" smtClean="0"/>
              <a:t>Reduce the number of fatalities/year on New Hampshire roadways to below 100 by 2010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 smtClean="0"/>
              <a:t>Good News</a:t>
            </a:r>
          </a:p>
          <a:p>
            <a:pPr lvl="1"/>
            <a:r>
              <a:rPr lang="en-US" sz="2200" dirty="0" smtClean="0"/>
              <a:t>From 2007 to 2010 there was an 11.8% reduction in fatalities.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2200" dirty="0" smtClean="0"/>
              <a:t>… In 2011 there were less than 100 fatalities.</a:t>
            </a:r>
          </a:p>
          <a:p>
            <a:pPr lvl="1"/>
            <a:endParaRPr lang="en-US" sz="2200" dirty="0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74371" y="209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1260160" y="-735372"/>
            <a:ext cx="1407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GOAL</a:t>
            </a:r>
            <a:endParaRPr lang="en-US" sz="3200" dirty="0">
              <a:solidFill>
                <a:srgbClr val="FFC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3411690" y="-504455"/>
            <a:ext cx="2962840" cy="2019007"/>
            <a:chOff x="-1385049" y="1918448"/>
            <a:chExt cx="2962840" cy="1893330"/>
          </a:xfrm>
        </p:grpSpPr>
        <p:sp>
          <p:nvSpPr>
            <p:cNvPr id="8" name="TextBox 7"/>
            <p:cNvSpPr txBox="1"/>
            <p:nvPr/>
          </p:nvSpPr>
          <p:spPr>
            <a:xfrm>
              <a:off x="-1385049" y="1918448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CHALLENGE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8660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528924" y="433327"/>
            <a:ext cx="681312" cy="685800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1621"/>
            <a:ext cx="8229600" cy="501491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3200"/>
            <a:ext cx="6400800" cy="36576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38180" y="1919576"/>
            <a:ext cx="7494479" cy="1413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Contributing factor in 240 fatalities, 2006 to 2010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70% on curves, 65% town roads, 25% at intersections, 45% included alcohol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 smtClean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 smtClean="0">
              <a:latin typeface="+mn-lt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61690" y="1190091"/>
            <a:ext cx="2662515" cy="584775"/>
            <a:chOff x="914403" y="3334725"/>
            <a:chExt cx="2662515" cy="584775"/>
          </a:xfrm>
        </p:grpSpPr>
        <p:sp>
          <p:nvSpPr>
            <p:cNvPr id="9" name="TextBox 8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CHALLENGE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6703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51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20671" y="209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200" y="469021"/>
            <a:ext cx="2868706" cy="786038"/>
            <a:chOff x="914403" y="3334725"/>
            <a:chExt cx="2662515" cy="584775"/>
          </a:xfrm>
        </p:grpSpPr>
        <p:sp>
          <p:nvSpPr>
            <p:cNvPr id="12" name="TextBox 11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STRATEGIES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14" name="Content Placeholder 2"/>
          <p:cNvSpPr txBox="1">
            <a:spLocks noGrp="1"/>
          </p:cNvSpPr>
          <p:nvPr>
            <p:ph idx="1"/>
          </p:nvPr>
        </p:nvSpPr>
        <p:spPr>
          <a:xfrm>
            <a:off x="724571" y="1482445"/>
            <a:ext cx="8650929" cy="1851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Educate public as to the dangers and consequences of speeding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Provide for law enforcement operations in the design, construction, and maintenance of roadways</a:t>
            </a:r>
            <a:endParaRPr lang="en-US" sz="2200" b="1" dirty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>
              <a:latin typeface="+mn-lt"/>
              <a:cs typeface="+mn-cs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</a:pPr>
            <a:endParaRPr lang="en-US" sz="1500" b="1" dirty="0" smtClean="0">
              <a:latin typeface="+mn-l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5"/>
          <a:stretch/>
        </p:blipFill>
        <p:spPr>
          <a:xfrm>
            <a:off x="6555788" y="3422650"/>
            <a:ext cx="255942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6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503500" y="422819"/>
            <a:ext cx="685800" cy="685800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VEHICLE OCCUPANT PROTECTION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3200"/>
            <a:ext cx="6400800" cy="36576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38180" y="2116351"/>
            <a:ext cx="7340944" cy="869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Below national average of seat belt use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61690" y="1190091"/>
            <a:ext cx="2662515" cy="584775"/>
            <a:chOff x="914403" y="3334725"/>
            <a:chExt cx="2662515" cy="584775"/>
          </a:xfrm>
        </p:grpSpPr>
        <p:sp>
          <p:nvSpPr>
            <p:cNvPr id="8" name="TextBox 7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CHALLENGE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26703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51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20671" y="209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200" y="469021"/>
            <a:ext cx="2868706" cy="786038"/>
            <a:chOff x="914403" y="3334725"/>
            <a:chExt cx="2662515" cy="584775"/>
          </a:xfrm>
        </p:grpSpPr>
        <p:sp>
          <p:nvSpPr>
            <p:cNvPr id="12" name="TextBox 11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STRATEGIES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14" name="Content Placeholder 2"/>
          <p:cNvSpPr txBox="1">
            <a:spLocks noGrp="1"/>
          </p:cNvSpPr>
          <p:nvPr>
            <p:ph idx="1"/>
          </p:nvPr>
        </p:nvSpPr>
        <p:spPr>
          <a:xfrm>
            <a:off x="747721" y="1482445"/>
            <a:ext cx="9054353" cy="5014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Enhanced education, enforcement, and legislation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Child occupant protection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Coordinate with BUNH</a:t>
            </a:r>
            <a:endParaRPr lang="en-US" sz="2200" b="1" dirty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>
              <a:latin typeface="+mn-lt"/>
              <a:cs typeface="+mn-cs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</a:pPr>
            <a:endParaRPr lang="en-US" sz="1500" b="1" dirty="0" smtClean="0">
              <a:latin typeface="+mn-lt"/>
              <a:cs typeface="+mn-cs"/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9"/>
          <a:stretch/>
        </p:blipFill>
        <p:spPr>
          <a:xfrm>
            <a:off x="6618588" y="3621740"/>
            <a:ext cx="252804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5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528924" y="433327"/>
            <a:ext cx="681312" cy="685800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ADOLESCENT DRIVERS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3200"/>
            <a:ext cx="6400800" cy="3657600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26605" y="2012176"/>
            <a:ext cx="8229600" cy="1515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Over representation of novice drivers in crashes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Speed and inexperience are major contributing factors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61690" y="1190091"/>
            <a:ext cx="2662515" cy="584775"/>
            <a:chOff x="914403" y="3334725"/>
            <a:chExt cx="2662515" cy="584775"/>
          </a:xfrm>
        </p:grpSpPr>
        <p:sp>
          <p:nvSpPr>
            <p:cNvPr id="9" name="TextBox 8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CHALLENGE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31325" y="206219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1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20671" y="209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200" y="469021"/>
            <a:ext cx="2868706" cy="786038"/>
            <a:chOff x="914403" y="3334725"/>
            <a:chExt cx="2662515" cy="584775"/>
          </a:xfrm>
        </p:grpSpPr>
        <p:sp>
          <p:nvSpPr>
            <p:cNvPr id="12" name="TextBox 11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STRATEGIES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14" name="Content Placeholder 2"/>
          <p:cNvSpPr txBox="1">
            <a:spLocks noGrp="1"/>
          </p:cNvSpPr>
          <p:nvPr>
            <p:ph idx="1"/>
          </p:nvPr>
        </p:nvSpPr>
        <p:spPr>
          <a:xfrm>
            <a:off x="736147" y="1250946"/>
            <a:ext cx="6451732" cy="1550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Graduated drivers license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Increase community and parental involvement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Increase teen seat belt use</a:t>
            </a:r>
            <a:endParaRPr lang="en-US" sz="2200" b="1" dirty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>
              <a:latin typeface="+mn-lt"/>
              <a:cs typeface="+mn-cs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</a:pPr>
            <a:endParaRPr lang="en-US" sz="1500" b="1" dirty="0" smtClean="0">
              <a:latin typeface="+mn-lt"/>
              <a:cs typeface="+mn-cs"/>
            </a:endParaRP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6"/>
          <a:stretch/>
        </p:blipFill>
        <p:spPr>
          <a:xfrm>
            <a:off x="6639128" y="3589250"/>
            <a:ext cx="249219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528924" y="433328"/>
            <a:ext cx="681312" cy="678293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OLDER DRIVERS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3200"/>
            <a:ext cx="6400800" cy="3657600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26605" y="1873276"/>
            <a:ext cx="8229600" cy="1515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Rapidly aging population – Nationally and locally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By 2030, approximately 500,000 NH residents, or 30% of the population will be 65 or older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61690" y="1190091"/>
            <a:ext cx="2662515" cy="584775"/>
            <a:chOff x="914403" y="3334725"/>
            <a:chExt cx="2662515" cy="584775"/>
          </a:xfrm>
        </p:grpSpPr>
        <p:sp>
          <p:nvSpPr>
            <p:cNvPr id="9" name="TextBox 8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CHALLENGE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32490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1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20671" y="209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200" y="469021"/>
            <a:ext cx="2868706" cy="786038"/>
            <a:chOff x="914403" y="3334725"/>
            <a:chExt cx="2662515" cy="584775"/>
          </a:xfrm>
        </p:grpSpPr>
        <p:sp>
          <p:nvSpPr>
            <p:cNvPr id="12" name="TextBox 11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STRATEGIES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14" name="Content Placeholder 2"/>
          <p:cNvSpPr txBox="1">
            <a:spLocks noGrp="1"/>
          </p:cNvSpPr>
          <p:nvPr>
            <p:ph idx="1"/>
          </p:nvPr>
        </p:nvSpPr>
        <p:spPr>
          <a:xfrm>
            <a:off x="226860" y="1088000"/>
            <a:ext cx="9054353" cy="5185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Formalize and convene a State Older Driver Task Force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Engage the New Hampshire Medical Advisory Board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Consider older drivers in highway design and maintenance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Enhance </a:t>
            </a:r>
            <a:r>
              <a:rPr lang="en-US" sz="2200" b="1" dirty="0">
                <a:latin typeface="+mn-lt"/>
                <a:cs typeface="+mn-cs"/>
              </a:rPr>
              <a:t>screening tools used in </a:t>
            </a:r>
            <a:r>
              <a:rPr lang="en-US" sz="2200" b="1" dirty="0" smtClean="0">
                <a:latin typeface="+mn-lt"/>
                <a:cs typeface="+mn-cs"/>
              </a:rPr>
              <a:t>licensing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  <a:cs typeface="+mn-cs"/>
              </a:rPr>
              <a:t>Provide immunity for health care providers </a:t>
            </a:r>
            <a:r>
              <a:rPr lang="en-US" sz="2200" b="1" dirty="0" smtClean="0">
                <a:latin typeface="+mn-lt"/>
                <a:cs typeface="+mn-cs"/>
              </a:rPr>
              <a:t>                                               who </a:t>
            </a:r>
            <a:r>
              <a:rPr lang="en-US" sz="2200" b="1" dirty="0">
                <a:latin typeface="+mn-lt"/>
                <a:cs typeface="+mn-cs"/>
              </a:rPr>
              <a:t>refer at risk </a:t>
            </a:r>
            <a:r>
              <a:rPr lang="en-US" sz="2200" b="1" dirty="0" smtClean="0">
                <a:latin typeface="+mn-lt"/>
                <a:cs typeface="+mn-cs"/>
              </a:rPr>
              <a:t>drivers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</a:rPr>
              <a:t>Incorporate older driver content on </a:t>
            </a:r>
            <a:r>
              <a:rPr lang="en-US" sz="2200" b="1" dirty="0" smtClean="0">
                <a:latin typeface="+mn-lt"/>
              </a:rPr>
              <a:t>DMV                             </a:t>
            </a:r>
            <a:r>
              <a:rPr lang="en-US" sz="2200" b="1" dirty="0">
                <a:latin typeface="+mn-lt"/>
              </a:rPr>
              <a:t>website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</a:rPr>
              <a:t>Expand public transportation and travel </a:t>
            </a:r>
            <a:r>
              <a:rPr lang="en-US" sz="2200" b="1" dirty="0" smtClean="0">
                <a:latin typeface="+mn-lt"/>
              </a:rPr>
              <a:t>                             training </a:t>
            </a:r>
            <a:r>
              <a:rPr lang="en-US" sz="2200" b="1" dirty="0">
                <a:latin typeface="+mn-lt"/>
              </a:rPr>
              <a:t>programs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</a:rPr>
              <a:t>Promote self assessment and self reporting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</a:rPr>
              <a:t>Develop targeted educational and outreach materials</a:t>
            </a:r>
            <a:endParaRPr lang="en-US" sz="2200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>
              <a:latin typeface="+mn-lt"/>
              <a:cs typeface="+mn-cs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</a:pPr>
            <a:endParaRPr lang="en-US" sz="1500" b="1" dirty="0" smtClean="0">
              <a:latin typeface="+mn-lt"/>
              <a:cs typeface="+mn-cs"/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2"/>
          <a:stretch/>
        </p:blipFill>
        <p:spPr>
          <a:xfrm>
            <a:off x="6606988" y="2762895"/>
            <a:ext cx="253701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4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528924" y="433328"/>
            <a:ext cx="681312" cy="678293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498100"/>
            <a:ext cx="8229600" cy="548747"/>
          </a:xfrm>
        </p:spPr>
        <p:txBody>
          <a:bodyPr>
            <a:normAutofit/>
          </a:bodyPr>
          <a:lstStyle/>
          <a:p>
            <a:r>
              <a:rPr lang="en-US" dirty="0" smtClean="0"/>
              <a:t>CRASH LOCATIONS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3200"/>
            <a:ext cx="6400800" cy="3657600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84480" y="1942726"/>
            <a:ext cx="8229600" cy="1515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Fatal and severe intersection related crashes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Fatal and severe lane departure crashes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None/>
            </a:pPr>
            <a:endParaRPr lang="en-US" sz="2200" b="1" dirty="0" smtClean="0">
              <a:latin typeface="+mn-lt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61690" y="1190091"/>
            <a:ext cx="2662515" cy="584775"/>
            <a:chOff x="914403" y="3334725"/>
            <a:chExt cx="2662515" cy="584775"/>
          </a:xfrm>
        </p:grpSpPr>
        <p:sp>
          <p:nvSpPr>
            <p:cNvPr id="9" name="TextBox 8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CHALLENGE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20589" y="204465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1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22570" y="209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29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200" y="469021"/>
            <a:ext cx="2868706" cy="786038"/>
            <a:chOff x="914403" y="3334725"/>
            <a:chExt cx="2662515" cy="584775"/>
          </a:xfrm>
        </p:grpSpPr>
        <p:sp>
          <p:nvSpPr>
            <p:cNvPr id="12" name="TextBox 11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STRATEGIES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14" name="Content Placeholder 2"/>
          <p:cNvSpPr txBox="1">
            <a:spLocks noGrp="1"/>
          </p:cNvSpPr>
          <p:nvPr>
            <p:ph idx="1"/>
          </p:nvPr>
        </p:nvSpPr>
        <p:spPr>
          <a:xfrm>
            <a:off x="759297" y="1227795"/>
            <a:ext cx="8489458" cy="5014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None/>
            </a:pPr>
            <a:r>
              <a:rPr lang="en-US" sz="2200" b="1" dirty="0" smtClean="0">
                <a:latin typeface="+mn-lt"/>
              </a:rPr>
              <a:t>Intersections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Install roundabouts where warranted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Improve driver awareness of intersections, intersection visibility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None/>
            </a:pPr>
            <a:r>
              <a:rPr lang="en-US" sz="2200" b="1" dirty="0" smtClean="0">
                <a:latin typeface="+mn-lt"/>
                <a:cs typeface="+mn-cs"/>
              </a:rPr>
              <a:t>Lane Departures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Install and maintain centerline and edge line                                          rumble strips where possible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Evaluate, standardize,  and install                                             delineation, signing, and marking on curves </a:t>
            </a:r>
            <a:endParaRPr lang="en-US" sz="2200" dirty="0">
              <a:latin typeface="+mn-lt"/>
              <a:cs typeface="+mn-cs"/>
            </a:endParaRP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5"/>
          <a:stretch/>
        </p:blipFill>
        <p:spPr>
          <a:xfrm>
            <a:off x="6396212" y="3441633"/>
            <a:ext cx="258631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5733"/>
            <a:ext cx="8229600" cy="117135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OUR GOAL AND MISSION - 2012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C00000"/>
                </a:solidFill>
              </a:rPr>
              <a:t>ZERO FATALITIES…a safety culture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85944" y="199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What's Your Goal_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865" y="1841675"/>
            <a:ext cx="7441130" cy="418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1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528924" y="433328"/>
            <a:ext cx="681312" cy="678293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VULNERABLE USERS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3200"/>
            <a:ext cx="6400800" cy="3657600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923380" y="1873276"/>
            <a:ext cx="8229600" cy="1515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Reduce motorcycle crashes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Reduce pedestrian/bicycle crashes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61690" y="1190091"/>
            <a:ext cx="2662515" cy="584775"/>
            <a:chOff x="914403" y="3334725"/>
            <a:chExt cx="2662515" cy="584775"/>
          </a:xfrm>
        </p:grpSpPr>
        <p:sp>
          <p:nvSpPr>
            <p:cNvPr id="9" name="TextBox 8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CHALLENGE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26703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711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20671" y="209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200" y="469020"/>
            <a:ext cx="2868706" cy="641241"/>
            <a:chOff x="914403" y="3334725"/>
            <a:chExt cx="2662515" cy="477053"/>
          </a:xfrm>
        </p:grpSpPr>
        <p:sp>
          <p:nvSpPr>
            <p:cNvPr id="12" name="TextBox 11"/>
            <p:cNvSpPr txBox="1"/>
            <p:nvPr/>
          </p:nvSpPr>
          <p:spPr>
            <a:xfrm>
              <a:off x="1425388" y="3334725"/>
              <a:ext cx="2151530" cy="43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STRATEGIES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14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162061"/>
            <a:ext cx="9054353" cy="3583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Improve motorcycle rider training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Create events with dealers/public using </a:t>
            </a:r>
            <a:r>
              <a:rPr lang="en-US" sz="2200" b="1" dirty="0" err="1" smtClean="0">
                <a:latin typeface="+mn-lt"/>
                <a:cs typeface="+mn-cs"/>
              </a:rPr>
              <a:t>SMARTrainer</a:t>
            </a:r>
            <a:endParaRPr lang="en-US" sz="2200" b="1" dirty="0" smtClean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Dealer/rider voucher program for returning riders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Improve web site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</a:rPr>
              <a:t>Add additional curriculum for returning riders (age 40 to 60)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</a:rPr>
              <a:t>Identify opportunities to improve </a:t>
            </a:r>
            <a:r>
              <a:rPr lang="en-US" sz="2200" b="1" dirty="0" smtClean="0">
                <a:latin typeface="+mn-lt"/>
              </a:rPr>
              <a:t>existing                                  </a:t>
            </a:r>
            <a:r>
              <a:rPr lang="en-US" sz="2200" b="1" dirty="0">
                <a:latin typeface="+mn-lt"/>
              </a:rPr>
              <a:t>MC/bike/</a:t>
            </a:r>
            <a:r>
              <a:rPr lang="en-US" sz="2200" b="1" dirty="0" err="1">
                <a:latin typeface="+mn-lt"/>
              </a:rPr>
              <a:t>ped</a:t>
            </a:r>
            <a:r>
              <a:rPr lang="en-US" sz="2200" b="1" dirty="0">
                <a:latin typeface="+mn-lt"/>
              </a:rPr>
              <a:t> laws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 smtClean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 smtClean="0">
              <a:latin typeface="+mn-lt"/>
              <a:cs typeface="+mn-cs"/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9"/>
          <a:stretch/>
        </p:blipFill>
        <p:spPr>
          <a:xfrm>
            <a:off x="6613709" y="3611643"/>
            <a:ext cx="25146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1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528924" y="433328"/>
            <a:ext cx="681312" cy="678293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Comprehensive data improvement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258" y="2958269"/>
            <a:ext cx="5963659" cy="3407805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923380" y="1664926"/>
            <a:ext cx="8229600" cy="1515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To Improve data and information systems that support SHSP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Various methods of data collection, storage processing, and reporting of safety data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Resource to sustain and manage data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61690" y="1190091"/>
            <a:ext cx="2662515" cy="584775"/>
            <a:chOff x="914403" y="3334725"/>
            <a:chExt cx="2662515" cy="584775"/>
          </a:xfrm>
        </p:grpSpPr>
        <p:sp>
          <p:nvSpPr>
            <p:cNvPr id="9" name="TextBox 8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CHALLENGE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26703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1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09096" y="209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33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200" y="469021"/>
            <a:ext cx="2868706" cy="786038"/>
            <a:chOff x="914403" y="3334725"/>
            <a:chExt cx="2662515" cy="584775"/>
          </a:xfrm>
        </p:grpSpPr>
        <p:sp>
          <p:nvSpPr>
            <p:cNvPr id="12" name="TextBox 11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STRATEGIES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14" name="Content Placeholder 2"/>
          <p:cNvSpPr txBox="1">
            <a:spLocks noGrp="1"/>
          </p:cNvSpPr>
          <p:nvPr>
            <p:ph idx="1"/>
          </p:nvPr>
        </p:nvSpPr>
        <p:spPr>
          <a:xfrm>
            <a:off x="493071" y="1227795"/>
            <a:ext cx="9054353" cy="5014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Continue projects support: CRMS, GIS – State and Local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Identify data gaps between existing performance and desired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Identify champions for each data system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Identify performance measures, set targets, evaluate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Re-establish CODES (Crash Outcome Data Evaluation System) </a:t>
            </a:r>
            <a:endParaRPr lang="en-US" sz="2200" b="1" dirty="0">
              <a:latin typeface="+mn-lt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None/>
            </a:pPr>
            <a:endParaRPr lang="en-US" sz="1500" b="1" dirty="0" smtClean="0">
              <a:latin typeface="+mn-lt"/>
              <a:cs typeface="+mn-cs"/>
            </a:endParaRPr>
          </a:p>
        </p:txBody>
      </p:sp>
      <p:pic>
        <p:nvPicPr>
          <p:cNvPr id="18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2"/>
          <a:stretch/>
        </p:blipFill>
        <p:spPr>
          <a:xfrm>
            <a:off x="6595438" y="3657600"/>
            <a:ext cx="253702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09096" y="2139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53028" y="313564"/>
            <a:ext cx="2868705" cy="600489"/>
            <a:chOff x="914403" y="3365042"/>
            <a:chExt cx="2662514" cy="446736"/>
          </a:xfrm>
        </p:grpSpPr>
        <p:sp>
          <p:nvSpPr>
            <p:cNvPr id="12" name="TextBox 11"/>
            <p:cNvSpPr txBox="1"/>
            <p:nvPr/>
          </p:nvSpPr>
          <p:spPr>
            <a:xfrm>
              <a:off x="1425387" y="3365042"/>
              <a:ext cx="2151530" cy="43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STRATEGIES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14" name="Content Placeholder 2"/>
          <p:cNvSpPr txBox="1">
            <a:spLocks noGrp="1"/>
          </p:cNvSpPr>
          <p:nvPr>
            <p:ph idx="1"/>
          </p:nvPr>
        </p:nvSpPr>
        <p:spPr>
          <a:xfrm>
            <a:off x="493071" y="914053"/>
            <a:ext cx="8650929" cy="5014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None/>
            </a:pPr>
            <a:r>
              <a:rPr lang="en-US" sz="2200" b="1" dirty="0" smtClean="0">
                <a:latin typeface="+mn-lt"/>
                <a:cs typeface="+mn-cs"/>
              </a:rPr>
              <a:t>FARS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Improve data sharing between local, state and federal agencies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Increase data sets collected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Expand data collected from EMS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</a:rPr>
              <a:t>Provide </a:t>
            </a:r>
            <a:r>
              <a:rPr lang="en-US" sz="2200" b="1" dirty="0">
                <a:latin typeface="+mn-lt"/>
              </a:rPr>
              <a:t>information and training </a:t>
            </a:r>
            <a:r>
              <a:rPr lang="en-US" sz="2200" b="1" dirty="0" smtClean="0">
                <a:latin typeface="+mn-lt"/>
              </a:rPr>
              <a:t>                                                              back </a:t>
            </a:r>
            <a:r>
              <a:rPr lang="en-US" sz="2200" b="1" dirty="0">
                <a:latin typeface="+mn-lt"/>
              </a:rPr>
              <a:t>to local officials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</a:rPr>
              <a:t>Promote the distribution </a:t>
            </a:r>
            <a:r>
              <a:rPr lang="en-US" sz="2200" b="1" dirty="0" smtClean="0">
                <a:latin typeface="+mn-lt"/>
              </a:rPr>
              <a:t>and use                                                                of </a:t>
            </a:r>
            <a:r>
              <a:rPr lang="en-US" sz="2200" b="1" dirty="0">
                <a:latin typeface="+mn-lt"/>
              </a:rPr>
              <a:t>our data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 smtClean="0">
              <a:latin typeface="+mn-lt"/>
              <a:cs typeface="+mn-cs"/>
            </a:endParaRP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2"/>
          <a:stretch/>
        </p:blipFill>
        <p:spPr>
          <a:xfrm>
            <a:off x="6607013" y="3657600"/>
            <a:ext cx="253702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6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007757" y="1248243"/>
            <a:ext cx="8229600" cy="4122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None/>
            </a:pPr>
            <a:r>
              <a:rPr lang="en-US" sz="2200" b="1" dirty="0" smtClean="0">
                <a:latin typeface="+mn-lt"/>
                <a:cs typeface="+mn-cs"/>
              </a:rPr>
              <a:t>Leading Indicators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Increase in the percentage of occupant seat belt use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Increase in the percentage of motorcycle helmet use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Model performance measures for state traffic records system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None/>
            </a:pPr>
            <a:r>
              <a:rPr lang="en-US" sz="2200" b="1" dirty="0" smtClean="0">
                <a:latin typeface="+mn-lt"/>
                <a:cs typeface="+mn-cs"/>
              </a:rPr>
              <a:t>Lagging Indicators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Number of traffic fatalities – five year average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Number of severe injuries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Number of fatalities per vehicle mile traveled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None/>
            </a:pPr>
            <a:endParaRPr lang="en-US" sz="2200" b="1" dirty="0" smtClean="0">
              <a:latin typeface="+mn-lt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7757" y="469021"/>
            <a:ext cx="5555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PERFORMANCE MEASURES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26703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0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HDOT-PPT-CoverB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57094" y="5661952"/>
            <a:ext cx="3306974" cy="87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85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exSans-Medium"/>
                <a:cs typeface="ApexSans-Medium"/>
              </a:rPr>
              <a:t>New Hampshire Department of Transportation</a:t>
            </a:r>
          </a:p>
          <a:p>
            <a:pPr>
              <a:lnSpc>
                <a:spcPct val="120000"/>
              </a:lnSpc>
            </a:pPr>
            <a:r>
              <a:rPr lang="en-US" sz="85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exSans-Medium"/>
                <a:cs typeface="ApexSans-Medium"/>
              </a:rPr>
              <a:t>7 Hazen Drive, Concord, NH</a:t>
            </a:r>
          </a:p>
          <a:p>
            <a:pPr>
              <a:lnSpc>
                <a:spcPct val="120000"/>
              </a:lnSpc>
            </a:pPr>
            <a:r>
              <a:rPr lang="en-US" sz="85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exSans-Medium"/>
                <a:cs typeface="ApexSans-Medium"/>
              </a:rPr>
              <a:t>603.271.3734</a:t>
            </a:r>
          </a:p>
          <a:p>
            <a:pPr>
              <a:lnSpc>
                <a:spcPct val="120000"/>
              </a:lnSpc>
            </a:pPr>
            <a:r>
              <a:rPr lang="en-US" sz="85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exSans-Medium"/>
                <a:cs typeface="ApexSans-Medium"/>
              </a:rPr>
              <a:t>NHDrivingTowardsZero.com</a:t>
            </a:r>
            <a:endParaRPr lang="en-US" sz="85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exSans-Medium"/>
              <a:cs typeface="ApexSans-Medium"/>
            </a:endParaRPr>
          </a:p>
          <a:p>
            <a:pPr>
              <a:lnSpc>
                <a:spcPct val="120000"/>
              </a:lnSpc>
            </a:pPr>
            <a:r>
              <a:rPr lang="en-US" sz="85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exSans-Medium"/>
                <a:cs typeface="ApexSans-Medium"/>
              </a:rPr>
              <a:t>Nh.gov</a:t>
            </a:r>
            <a:r>
              <a:rPr lang="en-US" sz="85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exSans-Medium"/>
                <a:cs typeface="ApexSans-Medium"/>
              </a:rPr>
              <a:t>/dot</a:t>
            </a:r>
            <a:endParaRPr lang="en-US" sz="85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exSans-Medium"/>
              <a:cs typeface="ApexSans-Medium"/>
            </a:endParaRPr>
          </a:p>
        </p:txBody>
      </p:sp>
      <p:pic>
        <p:nvPicPr>
          <p:cNvPr id="10" name="Picture 9" descr="nhdotlogo_lg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42" y="5690173"/>
            <a:ext cx="1493756" cy="7816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549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588" y="213237"/>
            <a:ext cx="8229600" cy="1014924"/>
          </a:xfrm>
        </p:spPr>
        <p:txBody>
          <a:bodyPr>
            <a:normAutofit/>
          </a:bodyPr>
          <a:lstStyle/>
          <a:p>
            <a:r>
              <a:rPr lang="en-US" dirty="0" smtClean="0"/>
              <a:t>Our TARGET</a:t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Fifty percent reduction in fatalities by 2030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74371" y="209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 descr="NHTrafficFatalities150d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31" y="1097027"/>
            <a:ext cx="6618717" cy="528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/>
          <p:cNvSpPr/>
          <p:nvPr/>
        </p:nvSpPr>
        <p:spPr>
          <a:xfrm>
            <a:off x="528924" y="433328"/>
            <a:ext cx="681312" cy="678293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924" y="498100"/>
            <a:ext cx="8229600" cy="548747"/>
          </a:xfrm>
        </p:spPr>
        <p:txBody>
          <a:bodyPr/>
          <a:lstStyle/>
          <a:p>
            <a:r>
              <a:rPr lang="en-US" dirty="0" smtClean="0"/>
              <a:t>General strategies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85946" y="21001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2782" y="1493244"/>
            <a:ext cx="5737414" cy="3277820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0"/>
            </a:lightRig>
          </a:scene3d>
          <a:sp3d prstMaterial="clear"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/>
              <a:t>IDENTIFY CRITICAL EMPHASIS AREAS</a:t>
            </a:r>
          </a:p>
          <a:p>
            <a:pPr marL="342900" indent="-342900">
              <a:spcAft>
                <a:spcPts val="18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/>
              <a:t>DEVELOP EMPHASIS AREA ACTION PLANS</a:t>
            </a:r>
          </a:p>
          <a:p>
            <a:pPr marL="342900" indent="-342900">
              <a:spcAft>
                <a:spcPts val="18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/>
              <a:t>LINK TRANSPORTATION PLANS</a:t>
            </a:r>
          </a:p>
          <a:p>
            <a:pPr marL="342900" indent="-342900">
              <a:spcAft>
                <a:spcPts val="18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/>
              <a:t>COMMUNICATION AND OUTREACH</a:t>
            </a:r>
          </a:p>
          <a:p>
            <a:pPr marL="342900" indent="-342900">
              <a:spcAft>
                <a:spcPts val="18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/>
              <a:t>TARGETED MESSAGING AND ENFORCEMENT</a:t>
            </a:r>
          </a:p>
          <a:p>
            <a:pPr marL="342900" indent="-342900">
              <a:spcAft>
                <a:spcPts val="18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/>
              <a:t>EVALUATION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08226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Connector 14"/>
          <p:cNvSpPr/>
          <p:nvPr/>
        </p:nvSpPr>
        <p:spPr>
          <a:xfrm>
            <a:off x="559374" y="650918"/>
            <a:ext cx="681312" cy="678293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17292" y="646708"/>
            <a:ext cx="7527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Marketing and Communication Plan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40795" y="1584720"/>
            <a:ext cx="65176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Confirmed Media Partners</a:t>
            </a:r>
          </a:p>
          <a:p>
            <a:endParaRPr lang="en-US" b="1" dirty="0" smtClean="0"/>
          </a:p>
          <a:p>
            <a:r>
              <a:rPr lang="en-US" b="1" dirty="0" smtClean="0"/>
              <a:t> 		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55" y="2588357"/>
            <a:ext cx="792422" cy="95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55" y="3856967"/>
            <a:ext cx="878592" cy="68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28147" y="3856188"/>
            <a:ext cx="39134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/>
              <a:t>Tracy Caruso – WZID Radio Host</a:t>
            </a:r>
            <a:endParaRPr lang="en-US" sz="2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55" y="4925909"/>
            <a:ext cx="918597" cy="95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68152" y="4925909"/>
            <a:ext cx="7042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Scott </a:t>
            </a:r>
            <a:r>
              <a:rPr lang="en-US" sz="2200" b="1" dirty="0" err="1"/>
              <a:t>Spradling</a:t>
            </a:r>
            <a:r>
              <a:rPr lang="en-US" sz="2200" b="1" dirty="0"/>
              <a:t> – Former Radio &amp; Television Reporter </a:t>
            </a:r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1541977" y="2588357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/>
              <a:t>Josh Judge – WMUR Meteorologist</a:t>
            </a:r>
            <a:endParaRPr lang="en-US" sz="2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87112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005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Connector 4"/>
          <p:cNvSpPr/>
          <p:nvPr/>
        </p:nvSpPr>
        <p:spPr>
          <a:xfrm>
            <a:off x="489924" y="430993"/>
            <a:ext cx="681312" cy="678293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Branding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25" y="2612949"/>
            <a:ext cx="3992550" cy="201151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91978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435846" y="421382"/>
            <a:ext cx="681312" cy="678293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4033"/>
            <a:ext cx="8229600" cy="548747"/>
          </a:xfrm>
        </p:spPr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575" y="1585732"/>
            <a:ext cx="8229600" cy="4540431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dirty="0" smtClean="0"/>
              <a:t>Lack of coordination among agencies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dirty="0" smtClean="0"/>
              <a:t>Number of disparate audiences (from youth to older drivers, lawmakers to general public, urban to country)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dirty="0" smtClean="0"/>
              <a:t>General lack of acknowledgement that road crashes are a problem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dirty="0" smtClean="0"/>
              <a:t>General lack of accountability by roadway users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dirty="0" smtClean="0"/>
              <a:t>General lack of accountability of drivers for                                    passengers and passengers for drivers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dirty="0" smtClean="0"/>
              <a:t>Disregard for law enforcement of those who                                           exhibit at risk behavior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dirty="0" smtClean="0"/>
              <a:t>Budgetary constraints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circle images_critical emp. areas_150dp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05" y="3733961"/>
            <a:ext cx="2852738" cy="28344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70561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2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489924" y="430993"/>
            <a:ext cx="681312" cy="678293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130" y="1608882"/>
            <a:ext cx="8229600" cy="454043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Emotional, personal message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Positive </a:t>
            </a:r>
            <a:r>
              <a:rPr lang="en-US" sz="2400" dirty="0" smtClean="0"/>
              <a:t>Community </a:t>
            </a:r>
            <a:r>
              <a:rPr lang="en-US" sz="2400" dirty="0" smtClean="0"/>
              <a:t>Norms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Coordinate efforts among all participating agencies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Potential partnerships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Pooling resources 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Campaign Media Partnerships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Grassroots public relations approach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Optimized use of social </a:t>
            </a:r>
            <a:r>
              <a:rPr lang="en-US" sz="2400" dirty="0" smtClean="0"/>
              <a:t>media</a:t>
            </a:r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circle images_critical emp. areas_150dp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12" y="3351988"/>
            <a:ext cx="2852738" cy="28344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91978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7443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1756</TotalTime>
  <Words>1116</Words>
  <Application>Microsoft Office PowerPoint</Application>
  <PresentationFormat>On-screen Show (4:3)</PresentationFormat>
  <Paragraphs>307</Paragraphs>
  <Slides>36</Slides>
  <Notes>36</Notes>
  <HiddenSlides>26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New Hampshire Strategic Highway  Safety Plan Driving Toward Zero Deaths  2012-2016  </vt:lpstr>
      <vt:lpstr>New Hampshire's SHSP</vt:lpstr>
      <vt:lpstr>OUR GOAL AND MISSION - 2012 ZERO FATALITIES…a safety culture</vt:lpstr>
      <vt:lpstr>Our TARGET Fifty percent reduction in fatalities by 2030</vt:lpstr>
      <vt:lpstr>General strategies</vt:lpstr>
      <vt:lpstr>PowerPoint Presentation</vt:lpstr>
      <vt:lpstr>Branding</vt:lpstr>
      <vt:lpstr>Challenges</vt:lpstr>
      <vt:lpstr>Opportunities</vt:lpstr>
      <vt:lpstr>PowerPoint Presentation</vt:lpstr>
      <vt:lpstr>PowerPoint Presentation</vt:lpstr>
      <vt:lpstr>Did you know?</vt:lpstr>
      <vt:lpstr>PowerPoint Presentation</vt:lpstr>
      <vt:lpstr>PowerPoint Presentation</vt:lpstr>
      <vt:lpstr>CRITICAL EMPHASIS AREAS</vt:lpstr>
      <vt:lpstr>Impaired driving</vt:lpstr>
      <vt:lpstr>PowerPoint Presentation</vt:lpstr>
      <vt:lpstr>DISTRACTED DRIVING</vt:lpstr>
      <vt:lpstr>PowerPoint Presentation</vt:lpstr>
      <vt:lpstr>SPEEDING</vt:lpstr>
      <vt:lpstr>PowerPoint Presentation</vt:lpstr>
      <vt:lpstr>VEHICLE OCCUPANT PROTECTION</vt:lpstr>
      <vt:lpstr>PowerPoint Presentation</vt:lpstr>
      <vt:lpstr>ADOLESCENT DRIVERS</vt:lpstr>
      <vt:lpstr>PowerPoint Presentation</vt:lpstr>
      <vt:lpstr>OLDER DRIVERS</vt:lpstr>
      <vt:lpstr>PowerPoint Presentation</vt:lpstr>
      <vt:lpstr>CRASH LOCATIONS</vt:lpstr>
      <vt:lpstr>PowerPoint Presentation</vt:lpstr>
      <vt:lpstr>VULNERABLE USERS</vt:lpstr>
      <vt:lpstr>PowerPoint Presentation</vt:lpstr>
      <vt:lpstr>Comprehensive data improvement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Allison</dc:creator>
  <cp:lastModifiedBy>stuart</cp:lastModifiedBy>
  <cp:revision>144</cp:revision>
  <cp:lastPrinted>2012-07-11T18:41:51Z</cp:lastPrinted>
  <dcterms:created xsi:type="dcterms:W3CDTF">2012-03-28T19:17:44Z</dcterms:created>
  <dcterms:modified xsi:type="dcterms:W3CDTF">2012-07-11T18:42:35Z</dcterms:modified>
</cp:coreProperties>
</file>