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s/slide148.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slides/slide139.xml" ContentType="application/vnd.openxmlformats-officedocument.presentationml.slide+xml"/>
  <Override PartName="/ppt/slides/slide157.xml" ContentType="application/vnd.openxmlformats-officedocument.presentationml.slide+xml"/>
  <Override PartName="/ppt/notesSlides/notesSlide11.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diagrams/data1.xml" ContentType="application/vnd.openxmlformats-officedocument.drawingml.diagramData+xml"/>
  <Override PartName="/ppt/charts/chart2.xml" ContentType="application/vnd.openxmlformats-officedocument.drawingml.char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48" r:id="rId1"/>
  </p:sldMasterIdLst>
  <p:notesMasterIdLst>
    <p:notesMasterId r:id="rId162"/>
  </p:notesMasterIdLst>
  <p:handoutMasterIdLst>
    <p:handoutMasterId r:id="rId163"/>
  </p:handoutMasterIdLst>
  <p:sldIdLst>
    <p:sldId id="256" r:id="rId2"/>
    <p:sldId id="292" r:id="rId3"/>
    <p:sldId id="296" r:id="rId4"/>
    <p:sldId id="359" r:id="rId5"/>
    <p:sldId id="361" r:id="rId6"/>
    <p:sldId id="294" r:id="rId7"/>
    <p:sldId id="295" r:id="rId8"/>
    <p:sldId id="293" r:id="rId9"/>
    <p:sldId id="481" r:id="rId10"/>
    <p:sldId id="309" r:id="rId11"/>
    <p:sldId id="306" r:id="rId12"/>
    <p:sldId id="307" r:id="rId13"/>
    <p:sldId id="308" r:id="rId14"/>
    <p:sldId id="354" r:id="rId15"/>
    <p:sldId id="310" r:id="rId16"/>
    <p:sldId id="355" r:id="rId17"/>
    <p:sldId id="353" r:id="rId18"/>
    <p:sldId id="300" r:id="rId19"/>
    <p:sldId id="453" r:id="rId20"/>
    <p:sldId id="454" r:id="rId21"/>
    <p:sldId id="455" r:id="rId22"/>
    <p:sldId id="456" r:id="rId23"/>
    <p:sldId id="457" r:id="rId24"/>
    <p:sldId id="458" r:id="rId25"/>
    <p:sldId id="459" r:id="rId26"/>
    <p:sldId id="461" r:id="rId27"/>
    <p:sldId id="462" r:id="rId28"/>
    <p:sldId id="463" r:id="rId29"/>
    <p:sldId id="464" r:id="rId30"/>
    <p:sldId id="465" r:id="rId31"/>
    <p:sldId id="466" r:id="rId32"/>
    <p:sldId id="428" r:id="rId33"/>
    <p:sldId id="369" r:id="rId34"/>
    <p:sldId id="297" r:id="rId35"/>
    <p:sldId id="313" r:id="rId36"/>
    <p:sldId id="298" r:id="rId37"/>
    <p:sldId id="299" r:id="rId38"/>
    <p:sldId id="301" r:id="rId39"/>
    <p:sldId id="367" r:id="rId40"/>
    <p:sldId id="302" r:id="rId41"/>
    <p:sldId id="303" r:id="rId42"/>
    <p:sldId id="305" r:id="rId43"/>
    <p:sldId id="304" r:id="rId44"/>
    <p:sldId id="318" r:id="rId45"/>
    <p:sldId id="315" r:id="rId46"/>
    <p:sldId id="356" r:id="rId47"/>
    <p:sldId id="357" r:id="rId48"/>
    <p:sldId id="312" r:id="rId49"/>
    <p:sldId id="362" r:id="rId50"/>
    <p:sldId id="358" r:id="rId51"/>
    <p:sldId id="319" r:id="rId52"/>
    <p:sldId id="317" r:id="rId53"/>
    <p:sldId id="363" r:id="rId54"/>
    <p:sldId id="320" r:id="rId55"/>
    <p:sldId id="470" r:id="rId56"/>
    <p:sldId id="431" r:id="rId57"/>
    <p:sldId id="438" r:id="rId58"/>
    <p:sldId id="436" r:id="rId59"/>
    <p:sldId id="437" r:id="rId60"/>
    <p:sldId id="398" r:id="rId61"/>
    <p:sldId id="371" r:id="rId62"/>
    <p:sldId id="439" r:id="rId63"/>
    <p:sldId id="441" r:id="rId64"/>
    <p:sldId id="440" r:id="rId65"/>
    <p:sldId id="399" r:id="rId66"/>
    <p:sldId id="432" r:id="rId67"/>
    <p:sldId id="433" r:id="rId68"/>
    <p:sldId id="434" r:id="rId69"/>
    <p:sldId id="435" r:id="rId70"/>
    <p:sldId id="372" r:id="rId71"/>
    <p:sldId id="442" r:id="rId72"/>
    <p:sldId id="391" r:id="rId73"/>
    <p:sldId id="321" r:id="rId74"/>
    <p:sldId id="407" r:id="rId75"/>
    <p:sldId id="370" r:id="rId76"/>
    <p:sldId id="400" r:id="rId77"/>
    <p:sldId id="373" r:id="rId78"/>
    <p:sldId id="401" r:id="rId79"/>
    <p:sldId id="374" r:id="rId80"/>
    <p:sldId id="402" r:id="rId81"/>
    <p:sldId id="379" r:id="rId82"/>
    <p:sldId id="403" r:id="rId83"/>
    <p:sldId id="380" r:id="rId84"/>
    <p:sldId id="404" r:id="rId85"/>
    <p:sldId id="381" r:id="rId86"/>
    <p:sldId id="405" r:id="rId87"/>
    <p:sldId id="382" r:id="rId88"/>
    <p:sldId id="406" r:id="rId89"/>
    <p:sldId id="383" r:id="rId90"/>
    <p:sldId id="408" r:id="rId91"/>
    <p:sldId id="384" r:id="rId92"/>
    <p:sldId id="325" r:id="rId93"/>
    <p:sldId id="444" r:id="rId94"/>
    <p:sldId id="445" r:id="rId95"/>
    <p:sldId id="393" r:id="rId96"/>
    <p:sldId id="446" r:id="rId97"/>
    <p:sldId id="377" r:id="rId98"/>
    <p:sldId id="397" r:id="rId99"/>
    <p:sldId id="378" r:id="rId100"/>
    <p:sldId id="448" r:id="rId101"/>
    <p:sldId id="447" r:id="rId102"/>
    <p:sldId id="449" r:id="rId103"/>
    <p:sldId id="450" r:id="rId104"/>
    <p:sldId id="452" r:id="rId105"/>
    <p:sldId id="410" r:id="rId106"/>
    <p:sldId id="326" r:id="rId107"/>
    <p:sldId id="412" r:id="rId108"/>
    <p:sldId id="451" r:id="rId109"/>
    <p:sldId id="376" r:id="rId110"/>
    <p:sldId id="411" r:id="rId111"/>
    <p:sldId id="389" r:id="rId112"/>
    <p:sldId id="375" r:id="rId113"/>
    <p:sldId id="409" r:id="rId114"/>
    <p:sldId id="385" r:id="rId115"/>
    <p:sldId id="396" r:id="rId116"/>
    <p:sldId id="386" r:id="rId117"/>
    <p:sldId id="394" r:id="rId118"/>
    <p:sldId id="387" r:id="rId119"/>
    <p:sldId id="395" r:id="rId120"/>
    <p:sldId id="388" r:id="rId121"/>
    <p:sldId id="324" r:id="rId122"/>
    <p:sldId id="471" r:id="rId123"/>
    <p:sldId id="473" r:id="rId124"/>
    <p:sldId id="472" r:id="rId125"/>
    <p:sldId id="474" r:id="rId126"/>
    <p:sldId id="476" r:id="rId127"/>
    <p:sldId id="478" r:id="rId128"/>
    <p:sldId id="330" r:id="rId129"/>
    <p:sldId id="329" r:id="rId130"/>
    <p:sldId id="364" r:id="rId131"/>
    <p:sldId id="331" r:id="rId132"/>
    <p:sldId id="332" r:id="rId133"/>
    <p:sldId id="366" r:id="rId134"/>
    <p:sldId id="365" r:id="rId135"/>
    <p:sldId id="333" r:id="rId136"/>
    <p:sldId id="339" r:id="rId137"/>
    <p:sldId id="334" r:id="rId138"/>
    <p:sldId id="467" r:id="rId139"/>
    <p:sldId id="414" r:id="rId140"/>
    <p:sldId id="415" r:id="rId141"/>
    <p:sldId id="468" r:id="rId142"/>
    <p:sldId id="413" r:id="rId143"/>
    <p:sldId id="341" r:id="rId144"/>
    <p:sldId id="342" r:id="rId145"/>
    <p:sldId id="335" r:id="rId146"/>
    <p:sldId id="336" r:id="rId147"/>
    <p:sldId id="480" r:id="rId148"/>
    <p:sldId id="479" r:id="rId149"/>
    <p:sldId id="337" r:id="rId150"/>
    <p:sldId id="343" r:id="rId151"/>
    <p:sldId id="338" r:id="rId152"/>
    <p:sldId id="344" r:id="rId153"/>
    <p:sldId id="368" r:id="rId154"/>
    <p:sldId id="345" r:id="rId155"/>
    <p:sldId id="346" r:id="rId156"/>
    <p:sldId id="347" r:id="rId157"/>
    <p:sldId id="351" r:id="rId158"/>
    <p:sldId id="348" r:id="rId159"/>
    <p:sldId id="349" r:id="rId160"/>
    <p:sldId id="352" r:id="rId161"/>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105" autoAdjust="0"/>
    <p:restoredTop sz="82064" autoAdjust="0"/>
  </p:normalViewPr>
  <p:slideViewPr>
    <p:cSldViewPr>
      <p:cViewPr varScale="1">
        <p:scale>
          <a:sx n="88" d="100"/>
          <a:sy n="88" d="100"/>
        </p:scale>
        <p:origin x="-306" y="-11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8958"/>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handoutMaster" Target="handoutMasters/handout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charts/_rels/chart1.xml.rels><?xml version="1.0" encoding="UTF-8" standalone="yes"?>
<Relationships xmlns="http://schemas.openxmlformats.org/package/2006/relationships"><Relationship Id="rId1" Type="http://schemas.openxmlformats.org/officeDocument/2006/relationships/oleObject" Target="file:///\\vatcdata\projects\38049.10%20Developing%20ISIPs\Technical%20Materials\NH\Data%20Analysis\Selected%20Intersection%20Analysis%20-%20April%202012\Revised%20Analysis%20of%20New%20Hampshire%20Data_v3.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vatcdata\projects\38049.10%20Developing%20ISIPs\Technical%20Materials\NH\Data%20Analysis\Selected%20Intersection%20Analysis%20-%20April%202012\Revised%20Analysis%20of%20New%20Hampshire%20Data_v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8"/>
  <c:pivotSource>
    <c:name>[Revised Analysis of New Hampshire Data_v3.xlsx]Selected by City!PivotTable2</c:name>
    <c:fmtId val="2"/>
  </c:pivotSource>
  <c:chart>
    <c:autoTitleDeleted val="1"/>
    <c:pivotFmts>
      <c:pivotFmt>
        <c:idx val="0"/>
      </c:pivotFmt>
      <c:pivotFmt>
        <c:idx val="1"/>
        <c:spPr>
          <a:solidFill>
            <a:schemeClr val="accent3">
              <a:lumMod val="60000"/>
              <a:lumOff val="40000"/>
            </a:schemeClr>
          </a:solidFill>
        </c:spPr>
      </c:pivotFmt>
      <c:pivotFmt>
        <c:idx val="2"/>
        <c:marker>
          <c:symbol val="none"/>
        </c:marker>
      </c:pivotFmt>
      <c:pivotFmt>
        <c:idx val="3"/>
        <c:spPr>
          <a:solidFill>
            <a:schemeClr val="accent3">
              <a:lumMod val="60000"/>
              <a:lumOff val="40000"/>
            </a:schemeClr>
          </a:solidFill>
        </c:spPr>
      </c:pivotFmt>
    </c:pivotFmts>
    <c:plotArea>
      <c:layout/>
      <c:pieChart>
        <c:varyColors val="1"/>
        <c:ser>
          <c:idx val="0"/>
          <c:order val="0"/>
          <c:tx>
            <c:strRef>
              <c:f>'Selected by City'!$G$16</c:f>
              <c:strCache>
                <c:ptCount val="1"/>
                <c:pt idx="0">
                  <c:v>Total</c:v>
                </c:pt>
              </c:strCache>
            </c:strRef>
          </c:tx>
          <c:dPt>
            <c:idx val="1"/>
            <c:spPr>
              <a:solidFill>
                <a:schemeClr val="accent6">
                  <a:lumMod val="20000"/>
                  <a:lumOff val="80000"/>
                </a:schemeClr>
              </a:solidFill>
            </c:spPr>
          </c:dPt>
          <c:dLbls>
            <c:showPercent val="1"/>
            <c:showLeaderLines val="1"/>
          </c:dLbls>
          <c:cat>
            <c:strRef>
              <c:f>'Selected by City'!$F$17:$F$20</c:f>
              <c:strCache>
                <c:ptCount val="3"/>
                <c:pt idx="0">
                  <c:v>Local</c:v>
                </c:pt>
                <c:pt idx="1">
                  <c:v>State</c:v>
                </c:pt>
                <c:pt idx="2">
                  <c:v>(blank)</c:v>
                </c:pt>
              </c:strCache>
            </c:strRef>
          </c:cat>
          <c:val>
            <c:numRef>
              <c:f>'Selected by City'!$G$17:$G$20</c:f>
              <c:numCache>
                <c:formatCode>General</c:formatCode>
                <c:ptCount val="3"/>
                <c:pt idx="0">
                  <c:v>937</c:v>
                </c:pt>
                <c:pt idx="1">
                  <c:v>399</c:v>
                </c:pt>
              </c:numCache>
            </c:numRef>
          </c:val>
        </c:ser>
        <c:firstSliceAng val="0"/>
      </c:pieChart>
    </c:plotArea>
    <c:legend>
      <c:legendPos val="r"/>
      <c:legendEntry>
        <c:idx val="2"/>
        <c:delete val="1"/>
      </c:legendEntry>
      <c:layout>
        <c:manualLayout>
          <c:xMode val="edge"/>
          <c:yMode val="edge"/>
          <c:x val="0.68229093130600083"/>
          <c:y val="0.39765483261960693"/>
          <c:w val="0.1179964250158386"/>
          <c:h val="0.20469033476078649"/>
        </c:manualLayout>
      </c:layout>
    </c:legend>
    <c:plotVisOnly val="1"/>
  </c:chart>
  <c:txPr>
    <a:bodyPr/>
    <a:lstStyle/>
    <a:p>
      <a:pPr>
        <a:defRPr sz="1800"/>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8"/>
  <c:chart>
    <c:plotArea>
      <c:layout/>
      <c:pieChart>
        <c:varyColors val="1"/>
        <c:ser>
          <c:idx val="0"/>
          <c:order val="0"/>
          <c:dLbls>
            <c:showVal val="1"/>
            <c:showLeaderLines val="1"/>
          </c:dLbls>
          <c:cat>
            <c:strRef>
              <c:f>'Locally Maintained'!$N$5:$N$20</c:f>
              <c:strCache>
                <c:ptCount val="16"/>
                <c:pt idx="0">
                  <c:v>MANCHESTER</c:v>
                </c:pt>
                <c:pt idx="1">
                  <c:v>NASHUA</c:v>
                </c:pt>
                <c:pt idx="2">
                  <c:v>CONCORD</c:v>
                </c:pt>
                <c:pt idx="3">
                  <c:v>PORTSMOUTH</c:v>
                </c:pt>
                <c:pt idx="4">
                  <c:v>ROCHESTER</c:v>
                </c:pt>
                <c:pt idx="5">
                  <c:v>DOVER</c:v>
                </c:pt>
                <c:pt idx="6">
                  <c:v>SALEM</c:v>
                </c:pt>
                <c:pt idx="7">
                  <c:v>LEBANON</c:v>
                </c:pt>
                <c:pt idx="8">
                  <c:v>CLAREMONT</c:v>
                </c:pt>
                <c:pt idx="9">
                  <c:v>MERRIMACK</c:v>
                </c:pt>
                <c:pt idx="10">
                  <c:v>DERRY</c:v>
                </c:pt>
                <c:pt idx="11">
                  <c:v>LACONIA</c:v>
                </c:pt>
                <c:pt idx="12">
                  <c:v>KEENE</c:v>
                </c:pt>
                <c:pt idx="13">
                  <c:v>BEDFORD</c:v>
                </c:pt>
                <c:pt idx="14">
                  <c:v>HAMPTON</c:v>
                </c:pt>
                <c:pt idx="15">
                  <c:v>OTHER</c:v>
                </c:pt>
              </c:strCache>
            </c:strRef>
          </c:cat>
          <c:val>
            <c:numRef>
              <c:f>'Locally Maintained'!$O$5:$O$20</c:f>
              <c:numCache>
                <c:formatCode>General</c:formatCode>
                <c:ptCount val="16"/>
                <c:pt idx="0">
                  <c:v>297</c:v>
                </c:pt>
                <c:pt idx="1">
                  <c:v>123</c:v>
                </c:pt>
                <c:pt idx="2">
                  <c:v>64</c:v>
                </c:pt>
                <c:pt idx="3">
                  <c:v>50</c:v>
                </c:pt>
                <c:pt idx="4">
                  <c:v>42</c:v>
                </c:pt>
                <c:pt idx="5">
                  <c:v>35</c:v>
                </c:pt>
                <c:pt idx="6">
                  <c:v>31</c:v>
                </c:pt>
                <c:pt idx="7">
                  <c:v>22</c:v>
                </c:pt>
                <c:pt idx="8">
                  <c:v>21</c:v>
                </c:pt>
                <c:pt idx="9">
                  <c:v>20</c:v>
                </c:pt>
                <c:pt idx="10">
                  <c:v>18</c:v>
                </c:pt>
                <c:pt idx="11">
                  <c:v>18</c:v>
                </c:pt>
                <c:pt idx="12">
                  <c:v>17</c:v>
                </c:pt>
                <c:pt idx="13">
                  <c:v>16</c:v>
                </c:pt>
                <c:pt idx="14">
                  <c:v>15</c:v>
                </c:pt>
                <c:pt idx="15">
                  <c:v>147</c:v>
                </c:pt>
              </c:numCache>
            </c:numRef>
          </c:val>
        </c:ser>
        <c:ser>
          <c:idx val="1"/>
          <c:order val="1"/>
          <c:cat>
            <c:strRef>
              <c:f>'Locally Maintained'!$N$5:$N$20</c:f>
              <c:strCache>
                <c:ptCount val="16"/>
                <c:pt idx="0">
                  <c:v>MANCHESTER</c:v>
                </c:pt>
                <c:pt idx="1">
                  <c:v>NASHUA</c:v>
                </c:pt>
                <c:pt idx="2">
                  <c:v>CONCORD</c:v>
                </c:pt>
                <c:pt idx="3">
                  <c:v>PORTSMOUTH</c:v>
                </c:pt>
                <c:pt idx="4">
                  <c:v>ROCHESTER</c:v>
                </c:pt>
                <c:pt idx="5">
                  <c:v>DOVER</c:v>
                </c:pt>
                <c:pt idx="6">
                  <c:v>SALEM</c:v>
                </c:pt>
                <c:pt idx="7">
                  <c:v>LEBANON</c:v>
                </c:pt>
                <c:pt idx="8">
                  <c:v>CLAREMONT</c:v>
                </c:pt>
                <c:pt idx="9">
                  <c:v>MERRIMACK</c:v>
                </c:pt>
                <c:pt idx="10">
                  <c:v>DERRY</c:v>
                </c:pt>
                <c:pt idx="11">
                  <c:v>LACONIA</c:v>
                </c:pt>
                <c:pt idx="12">
                  <c:v>KEENE</c:v>
                </c:pt>
                <c:pt idx="13">
                  <c:v>BEDFORD</c:v>
                </c:pt>
                <c:pt idx="14">
                  <c:v>HAMPTON</c:v>
                </c:pt>
                <c:pt idx="15">
                  <c:v>OTHER</c:v>
                </c:pt>
              </c:strCache>
            </c:strRef>
          </c:cat>
          <c:val>
            <c:numRef>
              <c:f>'Locally Maintained'!$P$5:$P$20</c:f>
              <c:numCache>
                <c:formatCode>0%</c:formatCode>
                <c:ptCount val="16"/>
                <c:pt idx="0">
                  <c:v>0.31730769230769257</c:v>
                </c:pt>
                <c:pt idx="1">
                  <c:v>0.13141025641025644</c:v>
                </c:pt>
                <c:pt idx="2">
                  <c:v>6.8376068376068383E-2</c:v>
                </c:pt>
                <c:pt idx="3">
                  <c:v>5.3418803418803423E-2</c:v>
                </c:pt>
                <c:pt idx="4">
                  <c:v>4.4871794871794886E-2</c:v>
                </c:pt>
                <c:pt idx="5">
                  <c:v>3.7393162393162392E-2</c:v>
                </c:pt>
                <c:pt idx="6">
                  <c:v>3.311965811965812E-2</c:v>
                </c:pt>
                <c:pt idx="7">
                  <c:v>2.3504273504273518E-2</c:v>
                </c:pt>
                <c:pt idx="8">
                  <c:v>2.2435897435897453E-2</c:v>
                </c:pt>
                <c:pt idx="9">
                  <c:v>2.1367521367521368E-2</c:v>
                </c:pt>
                <c:pt idx="10">
                  <c:v>1.9230769230769246E-2</c:v>
                </c:pt>
                <c:pt idx="11">
                  <c:v>1.9230769230769246E-2</c:v>
                </c:pt>
                <c:pt idx="12">
                  <c:v>1.8162393162393164E-2</c:v>
                </c:pt>
                <c:pt idx="13">
                  <c:v>1.7094017094017103E-2</c:v>
                </c:pt>
                <c:pt idx="14">
                  <c:v>1.6025641025641024E-2</c:v>
                </c:pt>
                <c:pt idx="15">
                  <c:v>0.15705128205128216</c:v>
                </c:pt>
              </c:numCache>
            </c:numRef>
          </c:val>
        </c:ser>
        <c:firstSliceAng val="0"/>
      </c:pieChart>
    </c:plotArea>
    <c:legend>
      <c:legendPos val="r"/>
      <c:layout/>
    </c:legend>
    <c:plotVisOnly val="1"/>
  </c:chart>
  <c:externalData r:id="rId1"/>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47D7C0-0C7E-46B9-8E62-8F3DA86345A1}" type="doc">
      <dgm:prSet loTypeId="urn:microsoft.com/office/officeart/2005/8/layout/target1" loCatId="relationship" qsTypeId="urn:microsoft.com/office/officeart/2005/8/quickstyle/3d1" qsCatId="3D" csTypeId="urn:microsoft.com/office/officeart/2005/8/colors/colorful5" csCatId="colorful" phldr="1"/>
      <dgm:spPr/>
    </dgm:pt>
    <dgm:pt modelId="{BB9D1F3E-DD42-4293-9186-5C5D3115343D}">
      <dgm:prSet phldrT="[Text]" custT="1"/>
      <dgm:spPr/>
      <dgm:t>
        <a:bodyPr/>
        <a:lstStyle/>
        <a:p>
          <a:r>
            <a:rPr lang="en-US" sz="2400" dirty="0" smtClean="0"/>
            <a:t>Traditional</a:t>
          </a:r>
          <a:endParaRPr lang="en-US" sz="2400" dirty="0"/>
        </a:p>
      </dgm:t>
    </dgm:pt>
    <dgm:pt modelId="{BBEB6971-B479-434B-97B0-B825694AE8DB}" type="parTrans" cxnId="{A269DCD5-6B88-459B-B233-138F5BE57E2F}">
      <dgm:prSet/>
      <dgm:spPr/>
      <dgm:t>
        <a:bodyPr/>
        <a:lstStyle/>
        <a:p>
          <a:endParaRPr lang="en-US" sz="2400"/>
        </a:p>
      </dgm:t>
    </dgm:pt>
    <dgm:pt modelId="{930308A1-5B21-4DAD-90F1-53FE44CB5FCF}" type="sibTrans" cxnId="{A269DCD5-6B88-459B-B233-138F5BE57E2F}">
      <dgm:prSet/>
      <dgm:spPr/>
      <dgm:t>
        <a:bodyPr/>
        <a:lstStyle/>
        <a:p>
          <a:endParaRPr lang="en-US" sz="2400"/>
        </a:p>
      </dgm:t>
    </dgm:pt>
    <dgm:pt modelId="{EFFF869D-8EE3-409F-B19E-A5F6A8EF2302}">
      <dgm:prSet phldrT="[Text]" custT="1"/>
      <dgm:spPr/>
      <dgm:t>
        <a:bodyPr/>
        <a:lstStyle/>
        <a:p>
          <a:r>
            <a:rPr lang="en-US" sz="2400" dirty="0" smtClean="0"/>
            <a:t>Systemic</a:t>
          </a:r>
          <a:endParaRPr lang="en-US" sz="2400" dirty="0"/>
        </a:p>
      </dgm:t>
    </dgm:pt>
    <dgm:pt modelId="{B27CE697-5F1F-4AB6-86B3-1B53D0442943}" type="parTrans" cxnId="{64E9EFFD-89FC-499E-A8CB-AB886E4373F5}">
      <dgm:prSet/>
      <dgm:spPr/>
      <dgm:t>
        <a:bodyPr/>
        <a:lstStyle/>
        <a:p>
          <a:endParaRPr lang="en-US" sz="2400"/>
        </a:p>
      </dgm:t>
    </dgm:pt>
    <dgm:pt modelId="{010B9802-EBB2-4677-9A88-BB56FA559C86}" type="sibTrans" cxnId="{64E9EFFD-89FC-499E-A8CB-AB886E4373F5}">
      <dgm:prSet/>
      <dgm:spPr/>
      <dgm:t>
        <a:bodyPr/>
        <a:lstStyle/>
        <a:p>
          <a:endParaRPr lang="en-US" sz="2400"/>
        </a:p>
      </dgm:t>
    </dgm:pt>
    <dgm:pt modelId="{7340FC6A-A9C7-49FB-A006-A09EC675F021}">
      <dgm:prSet phldrT="[Text]" custT="1"/>
      <dgm:spPr/>
      <dgm:t>
        <a:bodyPr/>
        <a:lstStyle/>
        <a:p>
          <a:r>
            <a:rPr lang="en-US" sz="2400" dirty="0" smtClean="0"/>
            <a:t>Comprehensive</a:t>
          </a:r>
          <a:endParaRPr lang="en-US" sz="2400" dirty="0"/>
        </a:p>
      </dgm:t>
    </dgm:pt>
    <dgm:pt modelId="{EC98CA74-F68A-4F1A-A09B-37040A2D80E0}" type="parTrans" cxnId="{1C4D860B-FEF3-4526-A20A-81289A420F0C}">
      <dgm:prSet/>
      <dgm:spPr/>
      <dgm:t>
        <a:bodyPr/>
        <a:lstStyle/>
        <a:p>
          <a:endParaRPr lang="en-US" sz="2400"/>
        </a:p>
      </dgm:t>
    </dgm:pt>
    <dgm:pt modelId="{C954D45B-78B1-49AC-A1B3-25CBD1CC387F}" type="sibTrans" cxnId="{1C4D860B-FEF3-4526-A20A-81289A420F0C}">
      <dgm:prSet/>
      <dgm:spPr/>
      <dgm:t>
        <a:bodyPr/>
        <a:lstStyle/>
        <a:p>
          <a:endParaRPr lang="en-US" sz="2400"/>
        </a:p>
      </dgm:t>
    </dgm:pt>
    <dgm:pt modelId="{E9DD6B43-F0F0-45DD-8D05-D7D320F7448E}">
      <dgm:prSet phldrT="[Text]" custT="1"/>
      <dgm:spPr/>
      <dgm:t>
        <a:bodyPr/>
        <a:lstStyle/>
        <a:p>
          <a:r>
            <a:rPr lang="en-US" sz="2400" dirty="0" smtClean="0"/>
            <a:t>Policy</a:t>
          </a:r>
          <a:endParaRPr lang="en-US" sz="2400" dirty="0"/>
        </a:p>
      </dgm:t>
    </dgm:pt>
    <dgm:pt modelId="{BD7FF1D6-E0D5-48B0-8A69-40E57C45B0E9}" type="parTrans" cxnId="{56473365-3E85-450C-A7D1-AF9FDF74E645}">
      <dgm:prSet/>
      <dgm:spPr/>
      <dgm:t>
        <a:bodyPr/>
        <a:lstStyle/>
        <a:p>
          <a:endParaRPr lang="en-US" sz="2400"/>
        </a:p>
      </dgm:t>
    </dgm:pt>
    <dgm:pt modelId="{F70741D3-F18B-4B16-8061-DC655455B682}" type="sibTrans" cxnId="{56473365-3E85-450C-A7D1-AF9FDF74E645}">
      <dgm:prSet/>
      <dgm:spPr/>
      <dgm:t>
        <a:bodyPr/>
        <a:lstStyle/>
        <a:p>
          <a:endParaRPr lang="en-US" sz="2400"/>
        </a:p>
      </dgm:t>
    </dgm:pt>
    <dgm:pt modelId="{939E3374-0710-4E17-99D5-FECE028329C8}">
      <dgm:prSet phldrT="[Text]" custT="1"/>
      <dgm:spPr/>
      <dgm:t>
        <a:bodyPr/>
        <a:lstStyle/>
        <a:p>
          <a:r>
            <a:rPr lang="en-US" sz="2400" dirty="0" smtClean="0"/>
            <a:t>Culture</a:t>
          </a:r>
          <a:endParaRPr lang="en-US" sz="2400" dirty="0"/>
        </a:p>
      </dgm:t>
    </dgm:pt>
    <dgm:pt modelId="{B1D21C74-B6F3-41D2-B65D-0A4ADF3476A6}" type="parTrans" cxnId="{DB57EB73-F46D-4B32-89C7-9856D6DD102A}">
      <dgm:prSet/>
      <dgm:spPr/>
      <dgm:t>
        <a:bodyPr/>
        <a:lstStyle/>
        <a:p>
          <a:endParaRPr lang="en-US" sz="2400"/>
        </a:p>
      </dgm:t>
    </dgm:pt>
    <dgm:pt modelId="{5236F0B6-76D3-4E40-843E-1FFE5A66C954}" type="sibTrans" cxnId="{DB57EB73-F46D-4B32-89C7-9856D6DD102A}">
      <dgm:prSet/>
      <dgm:spPr/>
      <dgm:t>
        <a:bodyPr/>
        <a:lstStyle/>
        <a:p>
          <a:endParaRPr lang="en-US" sz="2400"/>
        </a:p>
      </dgm:t>
    </dgm:pt>
    <dgm:pt modelId="{D2B96BDF-CF37-42DE-8D05-8FA269567267}" type="pres">
      <dgm:prSet presAssocID="{5247D7C0-0C7E-46B9-8E62-8F3DA86345A1}" presName="composite" presStyleCnt="0">
        <dgm:presLayoutVars>
          <dgm:chMax val="5"/>
          <dgm:dir/>
          <dgm:resizeHandles val="exact"/>
        </dgm:presLayoutVars>
      </dgm:prSet>
      <dgm:spPr/>
    </dgm:pt>
    <dgm:pt modelId="{42881245-B965-44D1-9491-FBC9D7910EE3}" type="pres">
      <dgm:prSet presAssocID="{BB9D1F3E-DD42-4293-9186-5C5D3115343D}" presName="circle1" presStyleLbl="lnNode1" presStyleIdx="0" presStyleCnt="5"/>
      <dgm:spPr/>
    </dgm:pt>
    <dgm:pt modelId="{96F0D1FC-0FA6-420E-8465-05DAA70B57CF}" type="pres">
      <dgm:prSet presAssocID="{BB9D1F3E-DD42-4293-9186-5C5D3115343D}" presName="text1" presStyleLbl="revTx" presStyleIdx="0" presStyleCnt="5">
        <dgm:presLayoutVars>
          <dgm:bulletEnabled val="1"/>
        </dgm:presLayoutVars>
      </dgm:prSet>
      <dgm:spPr/>
      <dgm:t>
        <a:bodyPr/>
        <a:lstStyle/>
        <a:p>
          <a:endParaRPr lang="en-US"/>
        </a:p>
      </dgm:t>
    </dgm:pt>
    <dgm:pt modelId="{0B0B347B-8113-4AA7-AEE6-F13E6DDCA6A0}" type="pres">
      <dgm:prSet presAssocID="{BB9D1F3E-DD42-4293-9186-5C5D3115343D}" presName="line1" presStyleLbl="callout" presStyleIdx="0" presStyleCnt="10"/>
      <dgm:spPr/>
    </dgm:pt>
    <dgm:pt modelId="{C94CB8D7-947D-41D9-A2C0-6AF298D1DB94}" type="pres">
      <dgm:prSet presAssocID="{BB9D1F3E-DD42-4293-9186-5C5D3115343D}" presName="d1" presStyleLbl="callout" presStyleIdx="1" presStyleCnt="10"/>
      <dgm:spPr/>
    </dgm:pt>
    <dgm:pt modelId="{193CC2C2-08E5-40A4-9EDF-1AB685BC56DD}" type="pres">
      <dgm:prSet presAssocID="{EFFF869D-8EE3-409F-B19E-A5F6A8EF2302}" presName="circle2" presStyleLbl="lnNode1" presStyleIdx="1" presStyleCnt="5" custScaleX="185965" custScaleY="185965"/>
      <dgm:spPr/>
    </dgm:pt>
    <dgm:pt modelId="{3E250846-FC97-45D3-9E5C-BD482D3C19C2}" type="pres">
      <dgm:prSet presAssocID="{EFFF869D-8EE3-409F-B19E-A5F6A8EF2302}" presName="text2" presStyleLbl="revTx" presStyleIdx="1" presStyleCnt="5">
        <dgm:presLayoutVars>
          <dgm:bulletEnabled val="1"/>
        </dgm:presLayoutVars>
      </dgm:prSet>
      <dgm:spPr/>
      <dgm:t>
        <a:bodyPr/>
        <a:lstStyle/>
        <a:p>
          <a:endParaRPr lang="en-US"/>
        </a:p>
      </dgm:t>
    </dgm:pt>
    <dgm:pt modelId="{5E3FB453-064C-4859-872B-5F8EF3EF5D25}" type="pres">
      <dgm:prSet presAssocID="{EFFF869D-8EE3-409F-B19E-A5F6A8EF2302}" presName="line2" presStyleLbl="callout" presStyleIdx="2" presStyleCnt="10"/>
      <dgm:spPr/>
    </dgm:pt>
    <dgm:pt modelId="{C9E9057F-086A-4A8A-B094-AC73FAE4BE9E}" type="pres">
      <dgm:prSet presAssocID="{EFFF869D-8EE3-409F-B19E-A5F6A8EF2302}" presName="d2" presStyleLbl="callout" presStyleIdx="3" presStyleCnt="10" custScaleX="72424" custScaleY="71150" custLinFactNeighborX="15312" custLinFactNeighborY="-13984"/>
      <dgm:spPr/>
    </dgm:pt>
    <dgm:pt modelId="{D49294A3-7E96-4725-B3B6-526EA3BFF05C}" type="pres">
      <dgm:prSet presAssocID="{7340FC6A-A9C7-49FB-A006-A09EC675F021}" presName="circle3" presStyleLbl="lnNode1" presStyleIdx="2" presStyleCnt="5" custScaleX="136815" custScaleY="136815"/>
      <dgm:spPr/>
    </dgm:pt>
    <dgm:pt modelId="{15640A9A-D5E5-4982-BE62-4503209539D7}" type="pres">
      <dgm:prSet presAssocID="{7340FC6A-A9C7-49FB-A006-A09EC675F021}" presName="text3" presStyleLbl="revTx" presStyleIdx="2" presStyleCnt="5" custScaleX="178363" custLinFactNeighborX="38889" custLinFactNeighborY="-1479">
        <dgm:presLayoutVars>
          <dgm:bulletEnabled val="1"/>
        </dgm:presLayoutVars>
      </dgm:prSet>
      <dgm:spPr/>
      <dgm:t>
        <a:bodyPr/>
        <a:lstStyle/>
        <a:p>
          <a:endParaRPr lang="en-US"/>
        </a:p>
      </dgm:t>
    </dgm:pt>
    <dgm:pt modelId="{6F9C7C74-9C38-47D4-831C-744B36D2ED59}" type="pres">
      <dgm:prSet presAssocID="{7340FC6A-A9C7-49FB-A006-A09EC675F021}" presName="line3" presStyleLbl="callout" presStyleIdx="4" presStyleCnt="10"/>
      <dgm:spPr/>
    </dgm:pt>
    <dgm:pt modelId="{4C9A32EA-AF31-43E2-93E2-7166E2C1E42A}" type="pres">
      <dgm:prSet presAssocID="{7340FC6A-A9C7-49FB-A006-A09EC675F021}" presName="d3" presStyleLbl="callout" presStyleIdx="5" presStyleCnt="10" custScaleX="51033" custScaleY="52388" custLinFactNeighborX="21404" custLinFactNeighborY="-23185"/>
      <dgm:spPr/>
    </dgm:pt>
    <dgm:pt modelId="{06A2B6F0-EF74-4443-984A-575034DF7B8F}" type="pres">
      <dgm:prSet presAssocID="{E9DD6B43-F0F0-45DD-8D05-D7D320F7448E}" presName="circle4" presStyleLbl="lnNode1" presStyleIdx="3" presStyleCnt="5" custScaleX="113435" custScaleY="113435"/>
      <dgm:spPr/>
    </dgm:pt>
    <dgm:pt modelId="{5131123E-2456-4E4E-829E-FCB08550DDCE}" type="pres">
      <dgm:prSet presAssocID="{E9DD6B43-F0F0-45DD-8D05-D7D320F7448E}" presName="text4" presStyleLbl="revTx" presStyleIdx="3" presStyleCnt="5">
        <dgm:presLayoutVars>
          <dgm:bulletEnabled val="1"/>
        </dgm:presLayoutVars>
      </dgm:prSet>
      <dgm:spPr/>
      <dgm:t>
        <a:bodyPr/>
        <a:lstStyle/>
        <a:p>
          <a:endParaRPr lang="en-US"/>
        </a:p>
      </dgm:t>
    </dgm:pt>
    <dgm:pt modelId="{72A78FD1-7324-4714-8A24-A6A2683E691E}" type="pres">
      <dgm:prSet presAssocID="{E9DD6B43-F0F0-45DD-8D05-D7D320F7448E}" presName="line4" presStyleLbl="callout" presStyleIdx="6" presStyleCnt="10"/>
      <dgm:spPr/>
    </dgm:pt>
    <dgm:pt modelId="{6295AF8C-13B3-4266-AACA-0783DE51C624}" type="pres">
      <dgm:prSet presAssocID="{E9DD6B43-F0F0-45DD-8D05-D7D320F7448E}" presName="d4" presStyleLbl="callout" presStyleIdx="7" presStyleCnt="10" custFlipVert="1" custFlipHor="1" custScaleX="39663" custScaleY="45811" custLinFactNeighborX="31363" custLinFactNeighborY="-24930"/>
      <dgm:spPr/>
    </dgm:pt>
    <dgm:pt modelId="{463A12FA-977E-4352-9F04-FB33C751C572}" type="pres">
      <dgm:prSet presAssocID="{939E3374-0710-4E17-99D5-FECE028329C8}" presName="circle5" presStyleLbl="lnNode1" presStyleIdx="4" presStyleCnt="5"/>
      <dgm:spPr/>
    </dgm:pt>
    <dgm:pt modelId="{8BFADDE7-94CF-4901-8330-5B255E66FB1E}" type="pres">
      <dgm:prSet presAssocID="{939E3374-0710-4E17-99D5-FECE028329C8}" presName="text5" presStyleLbl="revTx" presStyleIdx="4" presStyleCnt="5">
        <dgm:presLayoutVars>
          <dgm:bulletEnabled val="1"/>
        </dgm:presLayoutVars>
      </dgm:prSet>
      <dgm:spPr/>
      <dgm:t>
        <a:bodyPr/>
        <a:lstStyle/>
        <a:p>
          <a:endParaRPr lang="en-US"/>
        </a:p>
      </dgm:t>
    </dgm:pt>
    <dgm:pt modelId="{709DF578-3504-4521-95CD-6EB9A41E216C}" type="pres">
      <dgm:prSet presAssocID="{939E3374-0710-4E17-99D5-FECE028329C8}" presName="line5" presStyleLbl="callout" presStyleIdx="8" presStyleCnt="10"/>
      <dgm:spPr/>
    </dgm:pt>
    <dgm:pt modelId="{2669502D-1B86-4298-904D-6400DF20DA47}" type="pres">
      <dgm:prSet presAssocID="{939E3374-0710-4E17-99D5-FECE028329C8}" presName="d5" presStyleLbl="callout" presStyleIdx="9" presStyleCnt="10" custScaleX="49123" custScaleY="54887" custLinFactNeighborX="32389" custLinFactNeighborY="-25314"/>
      <dgm:spPr/>
    </dgm:pt>
  </dgm:ptLst>
  <dgm:cxnLst>
    <dgm:cxn modelId="{4E7658DE-62B9-4980-BF6C-DDF6429DDEE1}" type="presOf" srcId="{E9DD6B43-F0F0-45DD-8D05-D7D320F7448E}" destId="{5131123E-2456-4E4E-829E-FCB08550DDCE}" srcOrd="0" destOrd="0" presId="urn:microsoft.com/office/officeart/2005/8/layout/target1"/>
    <dgm:cxn modelId="{A269DCD5-6B88-459B-B233-138F5BE57E2F}" srcId="{5247D7C0-0C7E-46B9-8E62-8F3DA86345A1}" destId="{BB9D1F3E-DD42-4293-9186-5C5D3115343D}" srcOrd="0" destOrd="0" parTransId="{BBEB6971-B479-434B-97B0-B825694AE8DB}" sibTransId="{930308A1-5B21-4DAD-90F1-53FE44CB5FCF}"/>
    <dgm:cxn modelId="{48B66237-0BBB-42C6-B077-7A771BF7B5A5}" type="presOf" srcId="{EFFF869D-8EE3-409F-B19E-A5F6A8EF2302}" destId="{3E250846-FC97-45D3-9E5C-BD482D3C19C2}" srcOrd="0" destOrd="0" presId="urn:microsoft.com/office/officeart/2005/8/layout/target1"/>
    <dgm:cxn modelId="{3DB45BB3-02F3-408C-9979-6FA2B5FE6937}" type="presOf" srcId="{5247D7C0-0C7E-46B9-8E62-8F3DA86345A1}" destId="{D2B96BDF-CF37-42DE-8D05-8FA269567267}" srcOrd="0" destOrd="0" presId="urn:microsoft.com/office/officeart/2005/8/layout/target1"/>
    <dgm:cxn modelId="{EB552C97-6F86-4775-A4F0-B6A23014A0D1}" type="presOf" srcId="{939E3374-0710-4E17-99D5-FECE028329C8}" destId="{8BFADDE7-94CF-4901-8330-5B255E66FB1E}" srcOrd="0" destOrd="0" presId="urn:microsoft.com/office/officeart/2005/8/layout/target1"/>
    <dgm:cxn modelId="{FB5254F8-5C1D-4D09-8162-6C7B577BA2A3}" type="presOf" srcId="{7340FC6A-A9C7-49FB-A006-A09EC675F021}" destId="{15640A9A-D5E5-4982-BE62-4503209539D7}" srcOrd="0" destOrd="0" presId="urn:microsoft.com/office/officeart/2005/8/layout/target1"/>
    <dgm:cxn modelId="{56473365-3E85-450C-A7D1-AF9FDF74E645}" srcId="{5247D7C0-0C7E-46B9-8E62-8F3DA86345A1}" destId="{E9DD6B43-F0F0-45DD-8D05-D7D320F7448E}" srcOrd="3" destOrd="0" parTransId="{BD7FF1D6-E0D5-48B0-8A69-40E57C45B0E9}" sibTransId="{F70741D3-F18B-4B16-8061-DC655455B682}"/>
    <dgm:cxn modelId="{1C4D860B-FEF3-4526-A20A-81289A420F0C}" srcId="{5247D7C0-0C7E-46B9-8E62-8F3DA86345A1}" destId="{7340FC6A-A9C7-49FB-A006-A09EC675F021}" srcOrd="2" destOrd="0" parTransId="{EC98CA74-F68A-4F1A-A09B-37040A2D80E0}" sibTransId="{C954D45B-78B1-49AC-A1B3-25CBD1CC387F}"/>
    <dgm:cxn modelId="{6D9C3000-291D-4808-9E55-4370F5F70388}" type="presOf" srcId="{BB9D1F3E-DD42-4293-9186-5C5D3115343D}" destId="{96F0D1FC-0FA6-420E-8465-05DAA70B57CF}" srcOrd="0" destOrd="0" presId="urn:microsoft.com/office/officeart/2005/8/layout/target1"/>
    <dgm:cxn modelId="{DB57EB73-F46D-4B32-89C7-9856D6DD102A}" srcId="{5247D7C0-0C7E-46B9-8E62-8F3DA86345A1}" destId="{939E3374-0710-4E17-99D5-FECE028329C8}" srcOrd="4" destOrd="0" parTransId="{B1D21C74-B6F3-41D2-B65D-0A4ADF3476A6}" sibTransId="{5236F0B6-76D3-4E40-843E-1FFE5A66C954}"/>
    <dgm:cxn modelId="{64E9EFFD-89FC-499E-A8CB-AB886E4373F5}" srcId="{5247D7C0-0C7E-46B9-8E62-8F3DA86345A1}" destId="{EFFF869D-8EE3-409F-B19E-A5F6A8EF2302}" srcOrd="1" destOrd="0" parTransId="{B27CE697-5F1F-4AB6-86B3-1B53D0442943}" sibTransId="{010B9802-EBB2-4677-9A88-BB56FA559C86}"/>
    <dgm:cxn modelId="{2BACF6AF-FC0C-4EC6-8863-89A37E2A869D}" type="presParOf" srcId="{D2B96BDF-CF37-42DE-8D05-8FA269567267}" destId="{42881245-B965-44D1-9491-FBC9D7910EE3}" srcOrd="0" destOrd="0" presId="urn:microsoft.com/office/officeart/2005/8/layout/target1"/>
    <dgm:cxn modelId="{8CDEB993-ADAA-42C4-963A-6178FC0FD9C1}" type="presParOf" srcId="{D2B96BDF-CF37-42DE-8D05-8FA269567267}" destId="{96F0D1FC-0FA6-420E-8465-05DAA70B57CF}" srcOrd="1" destOrd="0" presId="urn:microsoft.com/office/officeart/2005/8/layout/target1"/>
    <dgm:cxn modelId="{A920C4C4-B02B-4301-9E3E-AD39D06E9971}" type="presParOf" srcId="{D2B96BDF-CF37-42DE-8D05-8FA269567267}" destId="{0B0B347B-8113-4AA7-AEE6-F13E6DDCA6A0}" srcOrd="2" destOrd="0" presId="urn:microsoft.com/office/officeart/2005/8/layout/target1"/>
    <dgm:cxn modelId="{830396AF-49CA-48BF-A45E-672DB22AC4BE}" type="presParOf" srcId="{D2B96BDF-CF37-42DE-8D05-8FA269567267}" destId="{C94CB8D7-947D-41D9-A2C0-6AF298D1DB94}" srcOrd="3" destOrd="0" presId="urn:microsoft.com/office/officeart/2005/8/layout/target1"/>
    <dgm:cxn modelId="{24DB6ECC-130D-4CC1-B51C-A3EA74188983}" type="presParOf" srcId="{D2B96BDF-CF37-42DE-8D05-8FA269567267}" destId="{193CC2C2-08E5-40A4-9EDF-1AB685BC56DD}" srcOrd="4" destOrd="0" presId="urn:microsoft.com/office/officeart/2005/8/layout/target1"/>
    <dgm:cxn modelId="{2EFF79FC-8F85-4D7B-BF91-AE08C4B38388}" type="presParOf" srcId="{D2B96BDF-CF37-42DE-8D05-8FA269567267}" destId="{3E250846-FC97-45D3-9E5C-BD482D3C19C2}" srcOrd="5" destOrd="0" presId="urn:microsoft.com/office/officeart/2005/8/layout/target1"/>
    <dgm:cxn modelId="{3A5A1BF1-9C76-4B94-A5F2-354693667FB9}" type="presParOf" srcId="{D2B96BDF-CF37-42DE-8D05-8FA269567267}" destId="{5E3FB453-064C-4859-872B-5F8EF3EF5D25}" srcOrd="6" destOrd="0" presId="urn:microsoft.com/office/officeart/2005/8/layout/target1"/>
    <dgm:cxn modelId="{72B68C2C-54F3-42BA-AD90-4B7E9CA76016}" type="presParOf" srcId="{D2B96BDF-CF37-42DE-8D05-8FA269567267}" destId="{C9E9057F-086A-4A8A-B094-AC73FAE4BE9E}" srcOrd="7" destOrd="0" presId="urn:microsoft.com/office/officeart/2005/8/layout/target1"/>
    <dgm:cxn modelId="{A1849540-FAAE-4A0F-8725-5778B75A15BF}" type="presParOf" srcId="{D2B96BDF-CF37-42DE-8D05-8FA269567267}" destId="{D49294A3-7E96-4725-B3B6-526EA3BFF05C}" srcOrd="8" destOrd="0" presId="urn:microsoft.com/office/officeart/2005/8/layout/target1"/>
    <dgm:cxn modelId="{C45C4261-F25B-4316-A490-33CCCE3B089B}" type="presParOf" srcId="{D2B96BDF-CF37-42DE-8D05-8FA269567267}" destId="{15640A9A-D5E5-4982-BE62-4503209539D7}" srcOrd="9" destOrd="0" presId="urn:microsoft.com/office/officeart/2005/8/layout/target1"/>
    <dgm:cxn modelId="{58C2E12C-D59A-46F5-A97D-3C40DFACD884}" type="presParOf" srcId="{D2B96BDF-CF37-42DE-8D05-8FA269567267}" destId="{6F9C7C74-9C38-47D4-831C-744B36D2ED59}" srcOrd="10" destOrd="0" presId="urn:microsoft.com/office/officeart/2005/8/layout/target1"/>
    <dgm:cxn modelId="{00C89265-1324-488D-9C3F-8C12D3758348}" type="presParOf" srcId="{D2B96BDF-CF37-42DE-8D05-8FA269567267}" destId="{4C9A32EA-AF31-43E2-93E2-7166E2C1E42A}" srcOrd="11" destOrd="0" presId="urn:microsoft.com/office/officeart/2005/8/layout/target1"/>
    <dgm:cxn modelId="{65D05AF0-6931-4CB7-9B7C-2866F941F40C}" type="presParOf" srcId="{D2B96BDF-CF37-42DE-8D05-8FA269567267}" destId="{06A2B6F0-EF74-4443-984A-575034DF7B8F}" srcOrd="12" destOrd="0" presId="urn:microsoft.com/office/officeart/2005/8/layout/target1"/>
    <dgm:cxn modelId="{5A77C0BC-FABB-45CB-B8BB-827993480DD9}" type="presParOf" srcId="{D2B96BDF-CF37-42DE-8D05-8FA269567267}" destId="{5131123E-2456-4E4E-829E-FCB08550DDCE}" srcOrd="13" destOrd="0" presId="urn:microsoft.com/office/officeart/2005/8/layout/target1"/>
    <dgm:cxn modelId="{FAC703F4-4C38-4712-A5A3-4B187F78521E}" type="presParOf" srcId="{D2B96BDF-CF37-42DE-8D05-8FA269567267}" destId="{72A78FD1-7324-4714-8A24-A6A2683E691E}" srcOrd="14" destOrd="0" presId="urn:microsoft.com/office/officeart/2005/8/layout/target1"/>
    <dgm:cxn modelId="{10698C19-784F-4D91-89D2-2CF8EE95DF42}" type="presParOf" srcId="{D2B96BDF-CF37-42DE-8D05-8FA269567267}" destId="{6295AF8C-13B3-4266-AACA-0783DE51C624}" srcOrd="15" destOrd="0" presId="urn:microsoft.com/office/officeart/2005/8/layout/target1"/>
    <dgm:cxn modelId="{B0DC302D-5CFE-4F01-9D39-88C6E02BE147}" type="presParOf" srcId="{D2B96BDF-CF37-42DE-8D05-8FA269567267}" destId="{463A12FA-977E-4352-9F04-FB33C751C572}" srcOrd="16" destOrd="0" presId="urn:microsoft.com/office/officeart/2005/8/layout/target1"/>
    <dgm:cxn modelId="{4C2C2DA2-0C56-491E-A208-ADDCFE5541E6}" type="presParOf" srcId="{D2B96BDF-CF37-42DE-8D05-8FA269567267}" destId="{8BFADDE7-94CF-4901-8330-5B255E66FB1E}" srcOrd="17" destOrd="0" presId="urn:microsoft.com/office/officeart/2005/8/layout/target1"/>
    <dgm:cxn modelId="{C7A307CC-0E1F-49A7-BDF0-B1A084BAD168}" type="presParOf" srcId="{D2B96BDF-CF37-42DE-8D05-8FA269567267}" destId="{709DF578-3504-4521-95CD-6EB9A41E216C}" srcOrd="18" destOrd="0" presId="urn:microsoft.com/office/officeart/2005/8/layout/target1"/>
    <dgm:cxn modelId="{01E687B4-5589-4428-ACD1-F3789C3D34C3}" type="presParOf" srcId="{D2B96BDF-CF37-42DE-8D05-8FA269567267}" destId="{2669502D-1B86-4298-904D-6400DF20DA47}" srcOrd="19" destOrd="0" presId="urn:microsoft.com/office/officeart/2005/8/layout/targe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63A12FA-977E-4352-9F04-FB33C751C572}">
      <dsp:nvSpPr>
        <dsp:cNvPr id="0" name=""/>
        <dsp:cNvSpPr/>
      </dsp:nvSpPr>
      <dsp:spPr>
        <a:xfrm>
          <a:off x="1385885" y="947295"/>
          <a:ext cx="3257550" cy="3257550"/>
        </a:xfrm>
        <a:prstGeom prst="ellipse">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06A2B6F0-EF74-4443-984A-575034DF7B8F}">
      <dsp:nvSpPr>
        <dsp:cNvPr id="0" name=""/>
        <dsp:cNvSpPr/>
      </dsp:nvSpPr>
      <dsp:spPr>
        <a:xfrm>
          <a:off x="1577535" y="1138944"/>
          <a:ext cx="2874251" cy="2874251"/>
        </a:xfrm>
        <a:prstGeom prst="ellipse">
          <a:avLst/>
        </a:prstGeom>
        <a:gradFill rotWithShape="0">
          <a:gsLst>
            <a:gs pos="0">
              <a:schemeClr val="accent5">
                <a:hueOff val="-7450407"/>
                <a:satOff val="29858"/>
                <a:lumOff val="6471"/>
                <a:alphaOff val="0"/>
                <a:shade val="51000"/>
                <a:satMod val="130000"/>
              </a:schemeClr>
            </a:gs>
            <a:gs pos="80000">
              <a:schemeClr val="accent5">
                <a:hueOff val="-7450407"/>
                <a:satOff val="29858"/>
                <a:lumOff val="6471"/>
                <a:alphaOff val="0"/>
                <a:shade val="93000"/>
                <a:satMod val="130000"/>
              </a:schemeClr>
            </a:gs>
            <a:gs pos="100000">
              <a:schemeClr val="accent5">
                <a:hueOff val="-7450407"/>
                <a:satOff val="29858"/>
                <a:lumOff val="6471"/>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D49294A3-7E96-4725-B3B6-526EA3BFF05C}">
      <dsp:nvSpPr>
        <dsp:cNvPr id="0" name=""/>
        <dsp:cNvSpPr/>
      </dsp:nvSpPr>
      <dsp:spPr>
        <a:xfrm>
          <a:off x="1776408" y="1337818"/>
          <a:ext cx="2476504" cy="2476504"/>
        </a:xfrm>
        <a:prstGeom prst="ellipse">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193CC2C2-08E5-40A4-9EDF-1AB685BC56DD}">
      <dsp:nvSpPr>
        <dsp:cNvPr id="0" name=""/>
        <dsp:cNvSpPr/>
      </dsp:nvSpPr>
      <dsp:spPr>
        <a:xfrm>
          <a:off x="2005010" y="1566420"/>
          <a:ext cx="2019300" cy="2019300"/>
        </a:xfrm>
        <a:prstGeom prst="ellipse">
          <a:avLst/>
        </a:prstGeom>
        <a:gradFill rotWithShape="0">
          <a:gsLst>
            <a:gs pos="0">
              <a:schemeClr val="accent5">
                <a:hueOff val="-2483469"/>
                <a:satOff val="9953"/>
                <a:lumOff val="2157"/>
                <a:alphaOff val="0"/>
                <a:shade val="51000"/>
                <a:satMod val="130000"/>
              </a:schemeClr>
            </a:gs>
            <a:gs pos="80000">
              <a:schemeClr val="accent5">
                <a:hueOff val="-2483469"/>
                <a:satOff val="9953"/>
                <a:lumOff val="2157"/>
                <a:alphaOff val="0"/>
                <a:shade val="93000"/>
                <a:satMod val="130000"/>
              </a:schemeClr>
            </a:gs>
            <a:gs pos="100000">
              <a:schemeClr val="accent5">
                <a:hueOff val="-2483469"/>
                <a:satOff val="9953"/>
                <a:lumOff val="2157"/>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42881245-B965-44D1-9491-FBC9D7910EE3}">
      <dsp:nvSpPr>
        <dsp:cNvPr id="0" name=""/>
        <dsp:cNvSpPr/>
      </dsp:nvSpPr>
      <dsp:spPr>
        <a:xfrm>
          <a:off x="2833595" y="2395005"/>
          <a:ext cx="362130" cy="362130"/>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96F0D1FC-0FA6-420E-8465-05DAA70B57CF}">
      <dsp:nvSpPr>
        <dsp:cNvPr id="0" name=""/>
        <dsp:cNvSpPr/>
      </dsp:nvSpPr>
      <dsp:spPr>
        <a:xfrm>
          <a:off x="5186360" y="138554"/>
          <a:ext cx="1628775" cy="575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lvl="0" algn="l" defTabSz="1066800">
            <a:lnSpc>
              <a:spcPct val="90000"/>
            </a:lnSpc>
            <a:spcBef>
              <a:spcPct val="0"/>
            </a:spcBef>
            <a:spcAft>
              <a:spcPct val="35000"/>
            </a:spcAft>
          </a:pPr>
          <a:r>
            <a:rPr lang="en-US" sz="2400" kern="1200" dirty="0" smtClean="0"/>
            <a:t>Traditional</a:t>
          </a:r>
          <a:endParaRPr lang="en-US" sz="2400" kern="1200" dirty="0"/>
        </a:p>
      </dsp:txBody>
      <dsp:txXfrm>
        <a:off x="5186360" y="138554"/>
        <a:ext cx="1628775" cy="575066"/>
      </dsp:txXfrm>
    </dsp:sp>
    <dsp:sp modelId="{0B0B347B-8113-4AA7-AEE6-F13E6DDCA6A0}">
      <dsp:nvSpPr>
        <dsp:cNvPr id="0" name=""/>
        <dsp:cNvSpPr/>
      </dsp:nvSpPr>
      <dsp:spPr>
        <a:xfrm>
          <a:off x="4779167" y="426087"/>
          <a:ext cx="407193" cy="0"/>
        </a:xfrm>
        <a:prstGeom prst="line">
          <a:avLst/>
        </a:prstGeom>
        <a:solidFill>
          <a:schemeClr val="accent5">
            <a:hueOff val="0"/>
            <a:satOff val="0"/>
            <a:lumOff val="0"/>
            <a:alphaOff val="0"/>
          </a:schemeClr>
        </a:solidFill>
        <a:ln w="25400" cap="flat" cmpd="sng" algn="ctr">
          <a:solidFill>
            <a:schemeClr val="accent5">
              <a:tint val="50000"/>
              <a:hueOff val="0"/>
              <a:satOff val="0"/>
              <a:lumOff val="0"/>
              <a:alphaOff val="0"/>
            </a:schemeClr>
          </a:solidFill>
          <a:prstDash val="solid"/>
        </a:ln>
        <a:effectLst/>
        <a:sp3d z="127000" prstMaterial="matte"/>
      </dsp:spPr>
      <dsp:style>
        <a:lnRef idx="2">
          <a:scrgbClr r="0" g="0" b="0"/>
        </a:lnRef>
        <a:fillRef idx="1">
          <a:scrgbClr r="0" g="0" b="0"/>
        </a:fillRef>
        <a:effectRef idx="0">
          <a:scrgbClr r="0" g="0" b="0"/>
        </a:effectRef>
        <a:fontRef idx="minor"/>
      </dsp:style>
    </dsp:sp>
    <dsp:sp modelId="{C94CB8D7-947D-41D9-A2C0-6AF298D1DB94}">
      <dsp:nvSpPr>
        <dsp:cNvPr id="0" name=""/>
        <dsp:cNvSpPr/>
      </dsp:nvSpPr>
      <dsp:spPr>
        <a:xfrm rot="5400000">
          <a:off x="2820565" y="620183"/>
          <a:ext cx="2149983" cy="1761791"/>
        </a:xfrm>
        <a:prstGeom prst="line">
          <a:avLst/>
        </a:prstGeom>
        <a:solidFill>
          <a:schemeClr val="accent5">
            <a:hueOff val="0"/>
            <a:satOff val="0"/>
            <a:lumOff val="0"/>
            <a:alphaOff val="0"/>
          </a:schemeClr>
        </a:solidFill>
        <a:ln w="25400" cap="flat" cmpd="sng" algn="ctr">
          <a:solidFill>
            <a:schemeClr val="accent5">
              <a:tint val="50000"/>
              <a:hueOff val="0"/>
              <a:satOff val="0"/>
              <a:lumOff val="0"/>
              <a:alphaOff val="0"/>
            </a:schemeClr>
          </a:solidFill>
          <a:prstDash val="solid"/>
        </a:ln>
        <a:effectLst/>
        <a:sp3d z="127000" prstMaterial="matte"/>
      </dsp:spPr>
      <dsp:style>
        <a:lnRef idx="2">
          <a:scrgbClr r="0" g="0" b="0"/>
        </a:lnRef>
        <a:fillRef idx="1">
          <a:scrgbClr r="0" g="0" b="0"/>
        </a:fillRef>
        <a:effectRef idx="0">
          <a:scrgbClr r="0" g="0" b="0"/>
        </a:effectRef>
        <a:fontRef idx="minor"/>
      </dsp:style>
    </dsp:sp>
    <dsp:sp modelId="{3E250846-FC97-45D3-9E5C-BD482D3C19C2}">
      <dsp:nvSpPr>
        <dsp:cNvPr id="0" name=""/>
        <dsp:cNvSpPr/>
      </dsp:nvSpPr>
      <dsp:spPr>
        <a:xfrm>
          <a:off x="5186360" y="746630"/>
          <a:ext cx="1628775" cy="575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lvl="0" algn="l" defTabSz="1066800">
            <a:lnSpc>
              <a:spcPct val="90000"/>
            </a:lnSpc>
            <a:spcBef>
              <a:spcPct val="0"/>
            </a:spcBef>
            <a:spcAft>
              <a:spcPct val="35000"/>
            </a:spcAft>
          </a:pPr>
          <a:r>
            <a:rPr lang="en-US" sz="2400" kern="1200" dirty="0" smtClean="0"/>
            <a:t>Systemic</a:t>
          </a:r>
          <a:endParaRPr lang="en-US" sz="2400" kern="1200" dirty="0"/>
        </a:p>
      </dsp:txBody>
      <dsp:txXfrm>
        <a:off x="5186360" y="746630"/>
        <a:ext cx="1628775" cy="575066"/>
      </dsp:txXfrm>
    </dsp:sp>
    <dsp:sp modelId="{5E3FB453-064C-4859-872B-5F8EF3EF5D25}">
      <dsp:nvSpPr>
        <dsp:cNvPr id="0" name=""/>
        <dsp:cNvSpPr/>
      </dsp:nvSpPr>
      <dsp:spPr>
        <a:xfrm>
          <a:off x="4779167" y="1034163"/>
          <a:ext cx="407193" cy="0"/>
        </a:xfrm>
        <a:prstGeom prst="line">
          <a:avLst/>
        </a:prstGeom>
        <a:solidFill>
          <a:schemeClr val="accent5">
            <a:hueOff val="0"/>
            <a:satOff val="0"/>
            <a:lumOff val="0"/>
            <a:alphaOff val="0"/>
          </a:schemeClr>
        </a:solidFill>
        <a:ln w="25400" cap="flat" cmpd="sng" algn="ctr">
          <a:solidFill>
            <a:schemeClr val="accent5">
              <a:tint val="50000"/>
              <a:hueOff val="0"/>
              <a:satOff val="0"/>
              <a:lumOff val="0"/>
              <a:alphaOff val="0"/>
            </a:schemeClr>
          </a:solidFill>
          <a:prstDash val="solid"/>
        </a:ln>
        <a:effectLst/>
        <a:sp3d z="127000" prstMaterial="matte"/>
      </dsp:spPr>
      <dsp:style>
        <a:lnRef idx="2">
          <a:scrgbClr r="0" g="0" b="0"/>
        </a:lnRef>
        <a:fillRef idx="1">
          <a:scrgbClr r="0" g="0" b="0"/>
        </a:fillRef>
        <a:effectRef idx="0">
          <a:scrgbClr r="0" g="0" b="0"/>
        </a:effectRef>
        <a:fontRef idx="minor"/>
      </dsp:style>
    </dsp:sp>
    <dsp:sp modelId="{C9E9057F-086A-4A8A-B094-AC73FAE4BE9E}">
      <dsp:nvSpPr>
        <dsp:cNvPr id="0" name=""/>
        <dsp:cNvSpPr/>
      </dsp:nvSpPr>
      <dsp:spPr>
        <a:xfrm rot="5400000">
          <a:off x="3623334" y="1137585"/>
          <a:ext cx="1273679" cy="1081322"/>
        </a:xfrm>
        <a:prstGeom prst="line">
          <a:avLst/>
        </a:prstGeom>
        <a:solidFill>
          <a:schemeClr val="accent5">
            <a:hueOff val="0"/>
            <a:satOff val="0"/>
            <a:lumOff val="0"/>
            <a:alphaOff val="0"/>
          </a:schemeClr>
        </a:solidFill>
        <a:ln w="25400" cap="flat" cmpd="sng" algn="ctr">
          <a:solidFill>
            <a:schemeClr val="accent5">
              <a:tint val="50000"/>
              <a:hueOff val="0"/>
              <a:satOff val="0"/>
              <a:lumOff val="0"/>
              <a:alphaOff val="0"/>
            </a:schemeClr>
          </a:solidFill>
          <a:prstDash val="solid"/>
        </a:ln>
        <a:effectLst/>
        <a:sp3d z="127000" prstMaterial="matte"/>
      </dsp:spPr>
      <dsp:style>
        <a:lnRef idx="2">
          <a:scrgbClr r="0" g="0" b="0"/>
        </a:lnRef>
        <a:fillRef idx="1">
          <a:scrgbClr r="0" g="0" b="0"/>
        </a:fillRef>
        <a:effectRef idx="0">
          <a:scrgbClr r="0" g="0" b="0"/>
        </a:effectRef>
        <a:fontRef idx="minor"/>
      </dsp:style>
    </dsp:sp>
    <dsp:sp modelId="{15640A9A-D5E5-4982-BE62-4503209539D7}">
      <dsp:nvSpPr>
        <dsp:cNvPr id="0" name=""/>
        <dsp:cNvSpPr/>
      </dsp:nvSpPr>
      <dsp:spPr>
        <a:xfrm>
          <a:off x="5181596" y="1346201"/>
          <a:ext cx="2905131" cy="575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lvl="0" algn="l" defTabSz="1066800">
            <a:lnSpc>
              <a:spcPct val="90000"/>
            </a:lnSpc>
            <a:spcBef>
              <a:spcPct val="0"/>
            </a:spcBef>
            <a:spcAft>
              <a:spcPct val="35000"/>
            </a:spcAft>
          </a:pPr>
          <a:r>
            <a:rPr lang="en-US" sz="2400" kern="1200" dirty="0" smtClean="0"/>
            <a:t>Comprehensive</a:t>
          </a:r>
          <a:endParaRPr lang="en-US" sz="2400" kern="1200" dirty="0"/>
        </a:p>
      </dsp:txBody>
      <dsp:txXfrm>
        <a:off x="5181596" y="1346201"/>
        <a:ext cx="2905131" cy="575066"/>
      </dsp:txXfrm>
    </dsp:sp>
    <dsp:sp modelId="{6F9C7C74-9C38-47D4-831C-744B36D2ED59}">
      <dsp:nvSpPr>
        <dsp:cNvPr id="0" name=""/>
        <dsp:cNvSpPr/>
      </dsp:nvSpPr>
      <dsp:spPr>
        <a:xfrm>
          <a:off x="4779167" y="1642239"/>
          <a:ext cx="407193" cy="0"/>
        </a:xfrm>
        <a:prstGeom prst="line">
          <a:avLst/>
        </a:prstGeom>
        <a:solidFill>
          <a:schemeClr val="accent5">
            <a:hueOff val="0"/>
            <a:satOff val="0"/>
            <a:lumOff val="0"/>
            <a:alphaOff val="0"/>
          </a:schemeClr>
        </a:solidFill>
        <a:ln w="25400" cap="flat" cmpd="sng" algn="ctr">
          <a:solidFill>
            <a:schemeClr val="accent5">
              <a:tint val="50000"/>
              <a:hueOff val="0"/>
              <a:satOff val="0"/>
              <a:lumOff val="0"/>
              <a:alphaOff val="0"/>
            </a:schemeClr>
          </a:solidFill>
          <a:prstDash val="solid"/>
        </a:ln>
        <a:effectLst/>
        <a:sp3d z="127000" prstMaterial="matte"/>
      </dsp:spPr>
      <dsp:style>
        <a:lnRef idx="2">
          <a:scrgbClr r="0" g="0" b="0"/>
        </a:lnRef>
        <a:fillRef idx="1">
          <a:scrgbClr r="0" g="0" b="0"/>
        </a:fillRef>
        <a:effectRef idx="0">
          <a:scrgbClr r="0" g="0" b="0"/>
        </a:effectRef>
        <a:fontRef idx="minor"/>
      </dsp:style>
    </dsp:sp>
    <dsp:sp modelId="{4C9A32EA-AF31-43E2-93E2-7166E2C1E42A}">
      <dsp:nvSpPr>
        <dsp:cNvPr id="0" name=""/>
        <dsp:cNvSpPr/>
      </dsp:nvSpPr>
      <dsp:spPr>
        <a:xfrm rot="5400000">
          <a:off x="4050772" y="1700744"/>
          <a:ext cx="739511" cy="640033"/>
        </a:xfrm>
        <a:prstGeom prst="line">
          <a:avLst/>
        </a:prstGeom>
        <a:solidFill>
          <a:schemeClr val="accent5">
            <a:hueOff val="0"/>
            <a:satOff val="0"/>
            <a:lumOff val="0"/>
            <a:alphaOff val="0"/>
          </a:schemeClr>
        </a:solidFill>
        <a:ln w="25400" cap="flat" cmpd="sng" algn="ctr">
          <a:solidFill>
            <a:schemeClr val="accent5">
              <a:tint val="50000"/>
              <a:hueOff val="0"/>
              <a:satOff val="0"/>
              <a:lumOff val="0"/>
              <a:alphaOff val="0"/>
            </a:schemeClr>
          </a:solidFill>
          <a:prstDash val="solid"/>
        </a:ln>
        <a:effectLst/>
        <a:sp3d z="127000" prstMaterial="matte"/>
      </dsp:spPr>
      <dsp:style>
        <a:lnRef idx="2">
          <a:scrgbClr r="0" g="0" b="0"/>
        </a:lnRef>
        <a:fillRef idx="1">
          <a:scrgbClr r="0" g="0" b="0"/>
        </a:fillRef>
        <a:effectRef idx="0">
          <a:scrgbClr r="0" g="0" b="0"/>
        </a:effectRef>
        <a:fontRef idx="minor"/>
      </dsp:style>
    </dsp:sp>
    <dsp:sp modelId="{5131123E-2456-4E4E-829E-FCB08550DDCE}">
      <dsp:nvSpPr>
        <dsp:cNvPr id="0" name=""/>
        <dsp:cNvSpPr/>
      </dsp:nvSpPr>
      <dsp:spPr>
        <a:xfrm>
          <a:off x="5186360" y="1949752"/>
          <a:ext cx="1628775" cy="575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lvl="0" algn="l" defTabSz="1066800">
            <a:lnSpc>
              <a:spcPct val="90000"/>
            </a:lnSpc>
            <a:spcBef>
              <a:spcPct val="0"/>
            </a:spcBef>
            <a:spcAft>
              <a:spcPct val="35000"/>
            </a:spcAft>
          </a:pPr>
          <a:r>
            <a:rPr lang="en-US" sz="2400" kern="1200" dirty="0" smtClean="0"/>
            <a:t>Policy</a:t>
          </a:r>
          <a:endParaRPr lang="en-US" sz="2400" kern="1200" dirty="0"/>
        </a:p>
      </dsp:txBody>
      <dsp:txXfrm>
        <a:off x="5186360" y="1949752"/>
        <a:ext cx="1628775" cy="575066"/>
      </dsp:txXfrm>
    </dsp:sp>
    <dsp:sp modelId="{72A78FD1-7324-4714-8A24-A6A2683E691E}">
      <dsp:nvSpPr>
        <dsp:cNvPr id="0" name=""/>
        <dsp:cNvSpPr/>
      </dsp:nvSpPr>
      <dsp:spPr>
        <a:xfrm>
          <a:off x="4779167" y="2237285"/>
          <a:ext cx="407193" cy="0"/>
        </a:xfrm>
        <a:prstGeom prst="line">
          <a:avLst/>
        </a:prstGeom>
        <a:solidFill>
          <a:schemeClr val="accent5">
            <a:hueOff val="0"/>
            <a:satOff val="0"/>
            <a:lumOff val="0"/>
            <a:alphaOff val="0"/>
          </a:schemeClr>
        </a:solidFill>
        <a:ln w="25400" cap="flat" cmpd="sng" algn="ctr">
          <a:solidFill>
            <a:schemeClr val="accent5">
              <a:tint val="50000"/>
              <a:hueOff val="0"/>
              <a:satOff val="0"/>
              <a:lumOff val="0"/>
              <a:alphaOff val="0"/>
            </a:schemeClr>
          </a:solidFill>
          <a:prstDash val="solid"/>
        </a:ln>
        <a:effectLst/>
        <a:sp3d z="127000" prstMaterial="matte"/>
      </dsp:spPr>
      <dsp:style>
        <a:lnRef idx="2">
          <a:scrgbClr r="0" g="0" b="0"/>
        </a:lnRef>
        <a:fillRef idx="1">
          <a:scrgbClr r="0" g="0" b="0"/>
        </a:fillRef>
        <a:effectRef idx="0">
          <a:scrgbClr r="0" g="0" b="0"/>
        </a:effectRef>
        <a:fontRef idx="minor"/>
      </dsp:style>
    </dsp:sp>
    <dsp:sp modelId="{6295AF8C-13B3-4266-AACA-0783DE51C624}">
      <dsp:nvSpPr>
        <dsp:cNvPr id="0" name=""/>
        <dsp:cNvSpPr/>
      </dsp:nvSpPr>
      <dsp:spPr>
        <a:xfrm rot="5400000" flipH="1" flipV="1">
          <a:off x="4351316" y="2314600"/>
          <a:ext cx="493459" cy="385459"/>
        </a:xfrm>
        <a:prstGeom prst="line">
          <a:avLst/>
        </a:prstGeom>
        <a:solidFill>
          <a:schemeClr val="accent5">
            <a:hueOff val="0"/>
            <a:satOff val="0"/>
            <a:lumOff val="0"/>
            <a:alphaOff val="0"/>
          </a:schemeClr>
        </a:solidFill>
        <a:ln w="25400" cap="flat" cmpd="sng" algn="ctr">
          <a:solidFill>
            <a:schemeClr val="accent5">
              <a:tint val="50000"/>
              <a:hueOff val="0"/>
              <a:satOff val="0"/>
              <a:lumOff val="0"/>
              <a:alphaOff val="0"/>
            </a:schemeClr>
          </a:solidFill>
          <a:prstDash val="solid"/>
        </a:ln>
        <a:effectLst/>
        <a:sp3d z="127000" prstMaterial="matte"/>
      </dsp:spPr>
      <dsp:style>
        <a:lnRef idx="2">
          <a:scrgbClr r="0" g="0" b="0"/>
        </a:lnRef>
        <a:fillRef idx="1">
          <a:scrgbClr r="0" g="0" b="0"/>
        </a:fillRef>
        <a:effectRef idx="0">
          <a:scrgbClr r="0" g="0" b="0"/>
        </a:effectRef>
        <a:fontRef idx="minor"/>
      </dsp:style>
    </dsp:sp>
    <dsp:sp modelId="{8BFADDE7-94CF-4901-8330-5B255E66FB1E}">
      <dsp:nvSpPr>
        <dsp:cNvPr id="0" name=""/>
        <dsp:cNvSpPr/>
      </dsp:nvSpPr>
      <dsp:spPr>
        <a:xfrm>
          <a:off x="5186360" y="2527424"/>
          <a:ext cx="1628775" cy="575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lvl="0" algn="l" defTabSz="1066800">
            <a:lnSpc>
              <a:spcPct val="90000"/>
            </a:lnSpc>
            <a:spcBef>
              <a:spcPct val="0"/>
            </a:spcBef>
            <a:spcAft>
              <a:spcPct val="35000"/>
            </a:spcAft>
          </a:pPr>
          <a:r>
            <a:rPr lang="en-US" sz="2400" kern="1200" dirty="0" smtClean="0"/>
            <a:t>Culture</a:t>
          </a:r>
          <a:endParaRPr lang="en-US" sz="2400" kern="1200" dirty="0"/>
        </a:p>
      </dsp:txBody>
      <dsp:txXfrm>
        <a:off x="5186360" y="2527424"/>
        <a:ext cx="1628775" cy="575066"/>
      </dsp:txXfrm>
    </dsp:sp>
    <dsp:sp modelId="{709DF578-3504-4521-95CD-6EB9A41E216C}">
      <dsp:nvSpPr>
        <dsp:cNvPr id="0" name=""/>
        <dsp:cNvSpPr/>
      </dsp:nvSpPr>
      <dsp:spPr>
        <a:xfrm>
          <a:off x="4779167" y="2814957"/>
          <a:ext cx="407193" cy="0"/>
        </a:xfrm>
        <a:prstGeom prst="line">
          <a:avLst/>
        </a:prstGeom>
        <a:solidFill>
          <a:schemeClr val="accent5">
            <a:hueOff val="0"/>
            <a:satOff val="0"/>
            <a:lumOff val="0"/>
            <a:alphaOff val="0"/>
          </a:schemeClr>
        </a:solidFill>
        <a:ln w="25400" cap="flat" cmpd="sng" algn="ctr">
          <a:solidFill>
            <a:schemeClr val="accent5">
              <a:tint val="50000"/>
              <a:hueOff val="0"/>
              <a:satOff val="0"/>
              <a:lumOff val="0"/>
              <a:alphaOff val="0"/>
            </a:schemeClr>
          </a:solidFill>
          <a:prstDash val="solid"/>
        </a:ln>
        <a:effectLst/>
        <a:sp3d z="127000" prstMaterial="matte"/>
      </dsp:spPr>
      <dsp:style>
        <a:lnRef idx="2">
          <a:scrgbClr r="0" g="0" b="0"/>
        </a:lnRef>
        <a:fillRef idx="1">
          <a:scrgbClr r="0" g="0" b="0"/>
        </a:fillRef>
        <a:effectRef idx="0">
          <a:scrgbClr r="0" g="0" b="0"/>
        </a:effectRef>
        <a:fontRef idx="minor"/>
      </dsp:style>
    </dsp:sp>
    <dsp:sp modelId="{2669502D-1B86-4298-904D-6400DF20DA47}">
      <dsp:nvSpPr>
        <dsp:cNvPr id="0" name=""/>
        <dsp:cNvSpPr/>
      </dsp:nvSpPr>
      <dsp:spPr>
        <a:xfrm rot="5400000">
          <a:off x="4446271" y="2829238"/>
          <a:ext cx="417193" cy="346711"/>
        </a:xfrm>
        <a:prstGeom prst="line">
          <a:avLst/>
        </a:prstGeom>
        <a:solidFill>
          <a:schemeClr val="accent5">
            <a:hueOff val="0"/>
            <a:satOff val="0"/>
            <a:lumOff val="0"/>
            <a:alphaOff val="0"/>
          </a:schemeClr>
        </a:solidFill>
        <a:ln w="25400" cap="flat" cmpd="sng" algn="ctr">
          <a:solidFill>
            <a:schemeClr val="accent5">
              <a:tint val="50000"/>
              <a:hueOff val="0"/>
              <a:satOff val="0"/>
              <a:lumOff val="0"/>
              <a:alphaOff val="0"/>
            </a:schemeClr>
          </a:solidFill>
          <a:prstDash val="solid"/>
        </a:ln>
        <a:effectLst/>
        <a:sp3d z="127000" prstMaterial="matte"/>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2D5743BA-99A4-48B9-936E-298992FC5AAA}" type="datetimeFigureOut">
              <a:rPr lang="en-US"/>
              <a:pPr>
                <a:defRPr/>
              </a:pPr>
              <a:t>7/11/2012</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5C639C64-CE78-48C7-8C14-A842EEE503BD}" type="slidenum">
              <a:rPr lang="en-US"/>
              <a:pPr>
                <a:defRPr/>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a:latin typeface="+mn-lt"/>
              </a:defRPr>
            </a:lvl1pPr>
          </a:lstStyle>
          <a:p>
            <a:pPr>
              <a:defRPr/>
            </a:pPr>
            <a:fld id="{15DB8196-D1FB-48D2-BD63-68EEDE44C0B9}" type="datetimeFigureOut">
              <a:rPr lang="en-US"/>
              <a:pPr>
                <a:defRPr/>
              </a:pPr>
              <a:t>7/11/2012</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a:latin typeface="+mn-lt"/>
              </a:defRPr>
            </a:lvl1pPr>
          </a:lstStyle>
          <a:p>
            <a:pPr>
              <a:defRPr/>
            </a:pPr>
            <a:fld id="{5030CAA0-E3F7-44D6-B2F3-C6424A665891}"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9" name="Rectangle 7"/>
          <p:cNvSpPr>
            <a:spLocks noGrp="1" noChangeArrowheads="1"/>
          </p:cNvSpPr>
          <p:nvPr>
            <p:ph type="sldNum" sz="quarter" idx="5"/>
          </p:nvPr>
        </p:nvSpPr>
        <p:spPr>
          <a:noFill/>
        </p:spPr>
        <p:txBody>
          <a:bodyPr/>
          <a:lstStyle/>
          <a:p>
            <a:r>
              <a:rPr lang="en-US" dirty="0"/>
              <a:t>1-</a:t>
            </a:r>
            <a:fld id="{FB6AE35B-9BA9-40F7-A6B4-8138E1C6DCF1}" type="slidenum">
              <a:rPr lang="en-US"/>
              <a:pPr/>
              <a:t>19</a:t>
            </a:fld>
            <a:endParaRPr lang="en-US" dirty="0"/>
          </a:p>
        </p:txBody>
      </p:sp>
      <p:sp>
        <p:nvSpPr>
          <p:cNvPr id="31750" name="Rectangle 2"/>
          <p:cNvSpPr>
            <a:spLocks noGrp="1" noRot="1" noChangeAspect="1" noChangeArrowheads="1" noTextEdit="1"/>
          </p:cNvSpPr>
          <p:nvPr>
            <p:ph type="sldImg"/>
          </p:nvPr>
        </p:nvSpPr>
        <p:spPr>
          <a:xfrm>
            <a:off x="720725" y="852488"/>
            <a:ext cx="3068638" cy="2300287"/>
          </a:xfrm>
          <a:ln/>
        </p:spPr>
      </p:sp>
      <p:sp>
        <p:nvSpPr>
          <p:cNvPr id="31751" name="Rectangle 3"/>
          <p:cNvSpPr>
            <a:spLocks noGrp="1" noChangeArrowheads="1"/>
          </p:cNvSpPr>
          <p:nvPr>
            <p:ph type="body" idx="1"/>
          </p:nvPr>
        </p:nvSpPr>
        <p:spPr>
          <a:xfrm>
            <a:off x="701346" y="3238678"/>
            <a:ext cx="6093023" cy="5359878"/>
          </a:xfrm>
          <a:noFill/>
          <a:ln w="9525"/>
        </p:spPr>
        <p:txBody>
          <a:bodyPr lIns="92833" tIns="46415" rIns="92833" bIns="46415"/>
          <a:lstStyle/>
          <a:p>
            <a:r>
              <a:rPr lang="en-US" b="1" dirty="0" smtClean="0"/>
              <a:t>Key Message:  </a:t>
            </a:r>
            <a:r>
              <a:rPr lang="en-US" dirty="0" smtClean="0"/>
              <a:t>Statistics on intersection crashes in the US.</a:t>
            </a:r>
          </a:p>
          <a:p>
            <a:r>
              <a:rPr lang="en-US" b="1" dirty="0" smtClean="0"/>
              <a:t>Est. Presentation Time:</a:t>
            </a:r>
            <a:r>
              <a:rPr lang="en-US" dirty="0" smtClean="0"/>
              <a:t>  1 min.</a:t>
            </a:r>
          </a:p>
          <a:p>
            <a:r>
              <a:rPr lang="en-US" b="1" dirty="0" smtClean="0"/>
              <a:t>Explanation of Cues/Builds:</a:t>
            </a:r>
            <a:r>
              <a:rPr lang="en-US" dirty="0" smtClean="0"/>
              <a:t> Lines build to allow instructor to first ask the question then provide the supporting facts</a:t>
            </a:r>
          </a:p>
          <a:p>
            <a:r>
              <a:rPr lang="en-US" b="1" dirty="0" smtClean="0"/>
              <a:t>Suggested Comments:</a:t>
            </a:r>
            <a:endParaRPr lang="en-US" dirty="0" smtClean="0"/>
          </a:p>
          <a:p>
            <a:r>
              <a:rPr lang="en-US" b="1" dirty="0" smtClean="0"/>
              <a:t>Suggested Questions: </a:t>
            </a:r>
            <a:r>
              <a:rPr lang="en-US" dirty="0" smtClean="0"/>
              <a:t>none</a:t>
            </a:r>
            <a:endParaRPr lang="en-US" b="1" dirty="0" smtClean="0"/>
          </a:p>
          <a:p>
            <a:r>
              <a:rPr lang="en-US" b="1" dirty="0" smtClean="0"/>
              <a:t>Additional Information:</a:t>
            </a:r>
            <a:r>
              <a:rPr lang="en-US" dirty="0" smtClean="0"/>
              <a:t> Although there is no inventory, it is estimated that there are approximately 3 million intersections in the US.  About 2.7 million are unsignalized.</a:t>
            </a:r>
          </a:p>
          <a:p>
            <a:r>
              <a:rPr lang="en-US" b="1" dirty="0" smtClean="0"/>
              <a:t>Possible Problems:</a:t>
            </a:r>
            <a:r>
              <a:rPr lang="en-US" dirty="0" smtClean="0"/>
              <a:t> none</a:t>
            </a:r>
          </a:p>
          <a:p>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7"/>
          <p:cNvSpPr>
            <a:spLocks noGrp="1" noChangeArrowheads="1"/>
          </p:cNvSpPr>
          <p:nvPr>
            <p:ph type="sldNum" sz="quarter" idx="5"/>
          </p:nvPr>
        </p:nvSpPr>
        <p:spPr>
          <a:noFill/>
        </p:spPr>
        <p:txBody>
          <a:bodyPr/>
          <a:lstStyle/>
          <a:p>
            <a:r>
              <a:rPr lang="en-US" dirty="0"/>
              <a:t>1-</a:t>
            </a:r>
            <a:fld id="{BF37C36F-B0AA-44E5-8E28-17D5D4552B1D}" type="slidenum">
              <a:rPr lang="en-US"/>
              <a:pPr/>
              <a:t>29</a:t>
            </a:fld>
            <a:endParaRPr lang="en-US" dirty="0"/>
          </a:p>
        </p:txBody>
      </p:sp>
      <p:sp>
        <p:nvSpPr>
          <p:cNvPr id="45062" name="Rectangle 2"/>
          <p:cNvSpPr>
            <a:spLocks noGrp="1" noRot="1" noChangeAspect="1" noChangeArrowheads="1" noTextEdit="1"/>
          </p:cNvSpPr>
          <p:nvPr>
            <p:ph type="sldImg"/>
          </p:nvPr>
        </p:nvSpPr>
        <p:spPr>
          <a:ln/>
        </p:spPr>
      </p:sp>
      <p:sp>
        <p:nvSpPr>
          <p:cNvPr id="45063" name="Rectangle 3"/>
          <p:cNvSpPr>
            <a:spLocks noGrp="1" noChangeArrowheads="1"/>
          </p:cNvSpPr>
          <p:nvPr>
            <p:ph type="body" idx="1"/>
          </p:nvPr>
        </p:nvSpPr>
        <p:spPr>
          <a:noFill/>
          <a:ln w="9525"/>
        </p:spPr>
        <p:txBody>
          <a:bodyPr lIns="92833" tIns="46415" rIns="92833" bIns="46415"/>
          <a:lstStyle/>
          <a:p>
            <a:pPr algn="just" defTabSz="881365">
              <a:defRPr/>
            </a:pPr>
            <a:r>
              <a:rPr lang="en-US" b="1" dirty="0" smtClean="0"/>
              <a:t>KEY MESSAGE:</a:t>
            </a:r>
          </a:p>
          <a:p>
            <a:pPr algn="just"/>
            <a:r>
              <a:rPr lang="en-US" dirty="0" smtClean="0">
                <a:latin typeface="Arial" pitchFamily="34" charset="0"/>
                <a:cs typeface="Arial" pitchFamily="34" charset="0"/>
              </a:rPr>
              <a:t>This guide is under contract to be updated.</a:t>
            </a:r>
            <a:r>
              <a:rPr lang="en-US" baseline="0" dirty="0" smtClean="0">
                <a:latin typeface="Arial" pitchFamily="34" charset="0"/>
                <a:cs typeface="Arial" pitchFamily="34" charset="0"/>
              </a:rPr>
              <a:t>  Anticipated early  2013.</a:t>
            </a:r>
          </a:p>
          <a:p>
            <a:pPr algn="just"/>
            <a:endParaRPr lang="en-US" baseline="0" dirty="0" smtClean="0">
              <a:latin typeface="Arial" pitchFamily="34" charset="0"/>
              <a:cs typeface="Arial" pitchFamily="34" charset="0"/>
            </a:endParaRPr>
          </a:p>
          <a:p>
            <a:pPr algn="just"/>
            <a:r>
              <a:rPr lang="en-US" baseline="0" dirty="0" smtClean="0">
                <a:latin typeface="Arial" pitchFamily="34" charset="0"/>
                <a:cs typeface="Arial" pitchFamily="34" charset="0"/>
              </a:rPr>
              <a:t>It </a:t>
            </a:r>
            <a:r>
              <a:rPr lang="en-US" dirty="0" smtClean="0">
                <a:latin typeface="Arial" pitchFamily="34" charset="0"/>
                <a:cs typeface="Arial" pitchFamily="34" charset="0"/>
              </a:rPr>
              <a:t>provides a single, comprehensive document with methods for evaluating the safety and operations of signalized intersections and tools to remedy deficiencies.  The treatments in this guide range from low-cost measures such as improvements to signal timing and signage, to high-cost measures such as intersection reconstruction or grade separation.  While some treatments apply only to higher volume intersections, much of this guide is applicable to signalized intersections of all volume levels.</a:t>
            </a:r>
          </a:p>
          <a:p>
            <a:pPr algn="just"/>
            <a:r>
              <a:rPr lang="en-US" dirty="0" smtClean="0">
                <a:latin typeface="Arial" pitchFamily="34" charset="0"/>
                <a:cs typeface="Arial" pitchFamily="34" charset="0"/>
              </a:rPr>
              <a:t>The guide takes a holistic approach to signalized intersections and considers the safety and operational implications of a particular treatment on all system users (motorists, pedestrians, bicyclists, transit users). </a:t>
            </a:r>
          </a:p>
          <a:p>
            <a:pPr algn="just"/>
            <a:r>
              <a:rPr lang="en-US" dirty="0" smtClean="0">
                <a:latin typeface="Arial" pitchFamily="34" charset="0"/>
                <a:cs typeface="Arial" pitchFamily="34" charset="0"/>
              </a:rPr>
              <a:t>Practitioners will find the tools and information necessary to make insightful intersection assessments and to understand the tradeoffs of potential improvement measures.  The information here is based on the latest research available and includes examples of novel treatments as well as best practices in use by jurisdictions across the United States.  Additional resources and references are highlighted for the practitioner who wishes to learn more about a particular subject.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r>
              <a:rPr lang="en-US" dirty="0"/>
              <a:t>I-</a:t>
            </a:r>
            <a:fld id="{4B4DF82E-FE46-47F1-80E2-3363C27C9633}" type="slidenum">
              <a:rPr lang="en-US"/>
              <a:pPr/>
              <a:t>30</a:t>
            </a:fld>
            <a:endParaRPr lang="en-US" dirty="0"/>
          </a:p>
        </p:txBody>
      </p:sp>
      <p:sp>
        <p:nvSpPr>
          <p:cNvPr id="263170" name="Slide Image Placeholder 1"/>
          <p:cNvSpPr>
            <a:spLocks noGrp="1" noRot="1" noChangeAspect="1" noTextEdit="1"/>
          </p:cNvSpPr>
          <p:nvPr>
            <p:ph type="sldImg"/>
          </p:nvPr>
        </p:nvSpPr>
        <p:spPr>
          <a:xfrm>
            <a:off x="682625" y="541338"/>
            <a:ext cx="3303588" cy="2478087"/>
          </a:xfrm>
          <a:ln/>
        </p:spPr>
      </p:sp>
      <p:sp>
        <p:nvSpPr>
          <p:cNvPr id="55299" name="Notes Placeholder 2"/>
          <p:cNvSpPr>
            <a:spLocks noGrp="1"/>
          </p:cNvSpPr>
          <p:nvPr>
            <p:ph type="body" idx="1"/>
          </p:nvPr>
        </p:nvSpPr>
        <p:spPr>
          <a:xfrm>
            <a:off x="652662" y="3088040"/>
            <a:ext cx="5609233" cy="5907088"/>
          </a:xfrm>
        </p:spPr>
        <p:txBody>
          <a:bodyPr lIns="93142" tIns="46571" rIns="93142" bIns="46571"/>
          <a:lstStyle/>
          <a:p>
            <a:r>
              <a:rPr lang="en-US" dirty="0"/>
              <a:t>Major Points to Make:</a:t>
            </a:r>
          </a:p>
          <a:p>
            <a:r>
              <a:rPr lang="en-US" dirty="0"/>
              <a:t>FHWA has numerous resources available to help traffic and transportation engineers analyze intersections from a safety viewpoint.</a:t>
            </a:r>
          </a:p>
          <a:p>
            <a:r>
              <a:rPr lang="en-US" dirty="0"/>
              <a:t>Web sites will be shown at the end of the presentation.</a:t>
            </a:r>
          </a:p>
          <a:p>
            <a:r>
              <a:rPr lang="en-US" dirty="0"/>
              <a:t>Many are free to download from the Internet.</a:t>
            </a:r>
          </a:p>
          <a:p>
            <a:r>
              <a:rPr lang="en-US" dirty="0"/>
              <a:t>Another document that is nearing completion that will help identifying low cost countermeasures is: </a:t>
            </a:r>
            <a:r>
              <a:rPr lang="en-US" b="1" dirty="0"/>
              <a:t>Low-Cost Countermeasures to Deploy at  Stop-Controlled and Signalized Intersections Experiencing Crashes.</a:t>
            </a:r>
            <a:r>
              <a:rPr lang="en-US" dirty="0"/>
              <a:t>  This document is currently anticipated to be complete and posted on the FHWA Office of Safety web site in the Spring of 2009.</a:t>
            </a:r>
            <a:endParaRPr lang="en-US" b="1" dirty="0"/>
          </a:p>
          <a:p>
            <a:endParaRPr lang="en-US" dirty="0"/>
          </a:p>
        </p:txBody>
      </p:sp>
      <p:sp>
        <p:nvSpPr>
          <p:cNvPr id="263172" name="Slide Number Placeholder 3"/>
          <p:cNvSpPr txBox="1">
            <a:spLocks noGrp="1"/>
          </p:cNvSpPr>
          <p:nvPr/>
        </p:nvSpPr>
        <p:spPr bwMode="auto">
          <a:xfrm>
            <a:off x="3970734" y="8830659"/>
            <a:ext cx="3038145" cy="464205"/>
          </a:xfrm>
          <a:prstGeom prst="rect">
            <a:avLst/>
          </a:prstGeom>
          <a:noFill/>
          <a:ln w="9525">
            <a:noFill/>
            <a:miter lim="800000"/>
            <a:headEnd/>
            <a:tailEnd/>
          </a:ln>
        </p:spPr>
        <p:txBody>
          <a:bodyPr lIns="93142" tIns="46571" rIns="93142" bIns="46571" anchor="b"/>
          <a:lstStyle/>
          <a:p>
            <a:pPr algn="r" defTabSz="931860"/>
            <a:fld id="{19629E9B-44B4-4C6B-A3DF-FA5ACD536EFA}" type="slidenum">
              <a:rPr lang="en-US" sz="1200"/>
              <a:pPr algn="r" defTabSz="931860"/>
              <a:t>30</a:t>
            </a:fld>
            <a:endParaRPr lang="en-US" sz="12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p:spPr>
        <p:txBody>
          <a:bodyPr/>
          <a:lstStyle/>
          <a:p>
            <a:r>
              <a:rPr lang="en-US" dirty="0" smtClean="0"/>
              <a:t>The Basic Set is about $5-8K with anticipated benefits of CRF=40%</a:t>
            </a:r>
          </a:p>
          <a:p>
            <a:r>
              <a:rPr lang="en-US" dirty="0" smtClean="0"/>
              <a:t>Thresholds are 10 crashes in 5 years urban, 4-5 crashes in 5 years rural</a:t>
            </a:r>
          </a:p>
        </p:txBody>
      </p:sp>
      <p:sp>
        <p:nvSpPr>
          <p:cNvPr id="98309" name="Footer Placeholder 4"/>
          <p:cNvSpPr>
            <a:spLocks noGrp="1"/>
          </p:cNvSpPr>
          <p:nvPr>
            <p:ph type="ftr" sz="quarter" idx="4"/>
          </p:nvPr>
        </p:nvSpPr>
        <p:spPr>
          <a:noFill/>
        </p:spPr>
        <p:txBody>
          <a:bodyPr/>
          <a:lstStyle/>
          <a:p>
            <a:r>
              <a:rPr lang="en-US" dirty="0" smtClean="0"/>
              <a:t>Session 7 - Intersections</a:t>
            </a:r>
          </a:p>
        </p:txBody>
      </p:sp>
      <p:sp>
        <p:nvSpPr>
          <p:cNvPr id="98310" name="Slide Number Placeholder 5"/>
          <p:cNvSpPr>
            <a:spLocks noGrp="1"/>
          </p:cNvSpPr>
          <p:nvPr>
            <p:ph type="sldNum" sz="quarter" idx="5"/>
          </p:nvPr>
        </p:nvSpPr>
        <p:spPr>
          <a:noFill/>
        </p:spPr>
        <p:txBody>
          <a:bodyPr/>
          <a:lstStyle/>
          <a:p>
            <a:r>
              <a:rPr lang="en-US" dirty="0" smtClean="0"/>
              <a:t>7-</a:t>
            </a:r>
            <a:fld id="{91A84644-F7F7-47B3-8827-2F9CBF1BB42D}" type="slidenum">
              <a:rPr lang="en-US" smtClean="0"/>
              <a:pPr/>
              <a:t>32</a:t>
            </a:fld>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200" dirty="0" smtClean="0"/>
              <a:t>Some crashes were not geocoded, or they were geocoded to the center of the locality where the crash occurred.  </a:t>
            </a:r>
          </a:p>
          <a:p>
            <a:pPr>
              <a:buFont typeface="Arial" pitchFamily="34" charset="0"/>
              <a:buChar char="•"/>
            </a:pPr>
            <a:endParaRPr lang="en-US" sz="1200" dirty="0" smtClean="0"/>
          </a:p>
          <a:p>
            <a:pPr>
              <a:buFont typeface="Arial" pitchFamily="34" charset="0"/>
              <a:buChar char="•"/>
            </a:pPr>
            <a:r>
              <a:rPr lang="en-US" sz="1200" dirty="0" smtClean="0"/>
              <a:t>A manual intersection inventory was developed for these intersections from the crash data for fatal and severe injury crashes (</a:t>
            </a:r>
            <a:r>
              <a:rPr lang="en-US" sz="1200" i="1" dirty="0" smtClean="0"/>
              <a:t>severity </a:t>
            </a:r>
            <a:r>
              <a:rPr lang="en-US" sz="1200" dirty="0" smtClean="0"/>
              <a:t>1, 2 or 3</a:t>
            </a:r>
            <a:r>
              <a:rPr lang="en-US" sz="1200" i="1" dirty="0" smtClean="0"/>
              <a:t>)</a:t>
            </a:r>
            <a:r>
              <a:rPr lang="en-US" sz="1200" dirty="0" smtClean="0"/>
              <a:t> occurring at or near intersections (</a:t>
            </a:r>
            <a:r>
              <a:rPr lang="en-US" sz="1200" i="1" dirty="0" smtClean="0"/>
              <a:t>location of first harmful event </a:t>
            </a:r>
            <a:r>
              <a:rPr lang="en-US" sz="1200" dirty="0" smtClean="0"/>
              <a:t>1 or 2</a:t>
            </a:r>
            <a:r>
              <a:rPr lang="en-US" sz="1200" i="1" dirty="0" smtClean="0"/>
              <a:t>)</a:t>
            </a:r>
            <a:r>
              <a:rPr lang="en-US" sz="1200" dirty="0" smtClean="0"/>
              <a:t>.  </a:t>
            </a:r>
          </a:p>
          <a:p>
            <a:pPr>
              <a:buFont typeface="Arial" pitchFamily="34" charset="0"/>
              <a:buChar char="•"/>
            </a:pPr>
            <a:endParaRPr lang="en-US" sz="1200" dirty="0" smtClean="0"/>
          </a:p>
          <a:p>
            <a:pPr>
              <a:buFont typeface="Arial" pitchFamily="34" charset="0"/>
              <a:buChar char="•"/>
            </a:pPr>
            <a:r>
              <a:rPr lang="en-US" sz="1200" dirty="0" smtClean="0"/>
              <a:t>Each intersection that experienced one or more crashes in the five-year period fitting these conditions was assigned a unique intersection identification number.  </a:t>
            </a:r>
          </a:p>
          <a:p>
            <a:pPr>
              <a:buFont typeface="Arial" pitchFamily="34" charset="0"/>
              <a:buChar char="•"/>
            </a:pPr>
            <a:endParaRPr lang="en-US" sz="1200" dirty="0" smtClean="0"/>
          </a:p>
          <a:p>
            <a:pPr>
              <a:buFont typeface="Arial" pitchFamily="34" charset="0"/>
              <a:buChar char="•"/>
            </a:pPr>
            <a:r>
              <a:rPr lang="en-US" sz="1200" dirty="0" smtClean="0"/>
              <a:t>The manual intersection inventory was developed prior to receiving the local intersection node database, and therefore included many crashes already assigned to local intersections (using GIS and radial distance).  To eliminate duplication, intersections from the manual inventory were matched with intersections from New Hampshire’s database where both intersections had matching associated crash numbers.  By matching the two inventories, some of the crashes that were </a:t>
            </a:r>
            <a:r>
              <a:rPr lang="en-US" sz="1200" i="1" dirty="0" smtClean="0"/>
              <a:t>not</a:t>
            </a:r>
            <a:r>
              <a:rPr lang="en-US" sz="1200" dirty="0" smtClean="0"/>
              <a:t> geolocated were able to be assigned to an intersection.</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5030CAA0-E3F7-44D6-B2F3-C6424A665891}" type="slidenum">
              <a:rPr lang="en-US" smtClean="0"/>
              <a:pPr>
                <a:defRPr/>
              </a:pPr>
              <a:t>45</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r>
              <a:rPr lang="en-US" sz="1500" dirty="0"/>
              <a:t>Basic set of countermeasures recommended by the Focus Approach to Safety to have the greater benefit to cost ratios. Benefits to design ops, and safety. </a:t>
            </a:r>
          </a:p>
        </p:txBody>
      </p:sp>
      <p:sp>
        <p:nvSpPr>
          <p:cNvPr id="4" name="Slide Number Placeholder 3"/>
          <p:cNvSpPr>
            <a:spLocks noGrp="1"/>
          </p:cNvSpPr>
          <p:nvPr>
            <p:ph type="sldNum" sz="quarter" idx="10"/>
          </p:nvPr>
        </p:nvSpPr>
        <p:spPr/>
        <p:txBody>
          <a:bodyPr/>
          <a:lstStyle/>
          <a:p>
            <a:r>
              <a:rPr lang="en-US" dirty="0" smtClean="0"/>
              <a:t>10-</a:t>
            </a:r>
            <a:fld id="{4CFAF9B7-AADD-4C93-A4AD-263DFB587D02}" type="slidenum">
              <a:rPr lang="en-US" smtClean="0"/>
              <a:pPr/>
              <a:t>56</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pPr marL="220335" indent="-220335"/>
            <a:r>
              <a:rPr lang="en-US" dirty="0"/>
              <a:t>Improving visibility of signals by use 12” lens and additional heads reduces related crashes by 24% for 38 locations and 47% for right angle crashes, by Polanis (1998) per Signalized Intersections Guidebook, 2004, Table 96</a:t>
            </a:r>
          </a:p>
          <a:p>
            <a:pPr marL="220335" indent="-220335"/>
            <a:r>
              <a:rPr lang="en-US" dirty="0"/>
              <a:t>Winston Salem NC data for 8” to 12” heads; Polanis SF (1998) “Do 12“ Signal Lenses Reduce Angle Crashes?”, ITE Annual Meeting,</a:t>
            </a:r>
          </a:p>
          <a:p>
            <a:pPr marL="220335" indent="-220335"/>
            <a:r>
              <a:rPr lang="en-US" dirty="0"/>
              <a:t>Compendium of Papers CD-ROM, Toronto, Ontario.  Polanis SF (2002) “Right-angle Crashes and Late-night/Early-morning Flashing</a:t>
            </a:r>
          </a:p>
          <a:p>
            <a:pPr marL="220335" indent="-220335"/>
            <a:r>
              <a:rPr lang="en-US" dirty="0"/>
              <a:t>Operation: 19 Case Studies”, ITE Journal, Institute of Transportation Engineers, Washington, DC, pp.26-28.</a:t>
            </a:r>
          </a:p>
          <a:p>
            <a:pPr marL="220335" indent="-220335"/>
            <a:r>
              <a:rPr lang="en-US" dirty="0"/>
              <a:t>Bonneson, August 2002, Engineering Countermeasures to Reduce Red-Light-Running, Report 4027-2, reports 33 to 47% CRF in Table 6-2, page 6-7.</a:t>
            </a:r>
          </a:p>
          <a:p>
            <a:pPr marL="220335" indent="-220335"/>
            <a:r>
              <a:rPr lang="en-US" dirty="0"/>
              <a:t>ITE/FHWA Toolbox of Countermeasures Briefing Sheet #8</a:t>
            </a:r>
          </a:p>
          <a:p>
            <a:pPr marL="220335" indent="-220335"/>
            <a:endParaRPr lang="en-US" dirty="0"/>
          </a:p>
          <a:p>
            <a:pPr marL="220335" indent="-220335"/>
            <a:endParaRPr lang="en-US" dirty="0"/>
          </a:p>
          <a:p>
            <a:pPr marL="220335" indent="-220335"/>
            <a:endParaRPr lang="en-US" dirty="0"/>
          </a:p>
          <a:p>
            <a:pPr marL="220335" indent="-220335"/>
            <a:endParaRPr lang="en-US" dirty="0"/>
          </a:p>
          <a:p>
            <a:pPr marL="220335" indent="-220335">
              <a:spcBef>
                <a:spcPct val="50000"/>
              </a:spcBef>
            </a:pPr>
            <a:endParaRPr lang="en-US" dirty="0"/>
          </a:p>
        </p:txBody>
      </p:sp>
      <p:sp>
        <p:nvSpPr>
          <p:cNvPr id="4" name="Slide Number Placeholder 3"/>
          <p:cNvSpPr>
            <a:spLocks noGrp="1"/>
          </p:cNvSpPr>
          <p:nvPr>
            <p:ph type="sldNum" sz="quarter" idx="10"/>
          </p:nvPr>
        </p:nvSpPr>
        <p:spPr/>
        <p:txBody>
          <a:bodyPr/>
          <a:lstStyle/>
          <a:p>
            <a:r>
              <a:rPr lang="en-US" dirty="0" smtClean="0"/>
              <a:t>10-</a:t>
            </a:r>
            <a:fld id="{4CFAF9B7-AADD-4C93-A4AD-263DFB587D02}" type="slidenum">
              <a:rPr lang="en-US" smtClean="0"/>
              <a:pPr/>
              <a:t>57</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2"/>
          <p:cNvSpPr>
            <a:spLocks noGrp="1" noRot="1" noChangeAspect="1" noChangeArrowheads="1" noTextEdit="1"/>
          </p:cNvSpPr>
          <p:nvPr>
            <p:ph type="sldImg"/>
          </p:nvPr>
        </p:nvSpPr>
        <p:spPr>
          <a:ln/>
        </p:spPr>
      </p:sp>
      <p:sp>
        <p:nvSpPr>
          <p:cNvPr id="328707" name="Rectangle 3"/>
          <p:cNvSpPr>
            <a:spLocks noGrp="1" noChangeArrowheads="1"/>
          </p:cNvSpPr>
          <p:nvPr>
            <p:ph type="body" idx="1"/>
          </p:nvPr>
        </p:nvSpPr>
        <p:spPr/>
        <p:txBody>
          <a:bodyPr/>
          <a:lstStyle/>
          <a:p>
            <a:pPr marL="220335" indent="-220335"/>
            <a:r>
              <a:rPr lang="en-US" dirty="0" smtClean="0"/>
              <a:t>Animated slide showing how the number of heads equals the number of lanes</a:t>
            </a:r>
            <a:endParaRPr lang="en-US" dirty="0"/>
          </a:p>
        </p:txBody>
      </p:sp>
      <p:sp>
        <p:nvSpPr>
          <p:cNvPr id="4" name="Slide Number Placeholder 3"/>
          <p:cNvSpPr>
            <a:spLocks noGrp="1"/>
          </p:cNvSpPr>
          <p:nvPr>
            <p:ph type="sldNum" sz="quarter" idx="10"/>
          </p:nvPr>
        </p:nvSpPr>
        <p:spPr/>
        <p:txBody>
          <a:bodyPr/>
          <a:lstStyle/>
          <a:p>
            <a:r>
              <a:rPr lang="en-US" dirty="0" smtClean="0"/>
              <a:t>10-</a:t>
            </a:r>
            <a:fld id="{4CFAF9B7-AADD-4C93-A4AD-263DFB587D02}" type="slidenum">
              <a:rPr lang="en-US" smtClean="0"/>
              <a:pPr/>
              <a:t>58</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Rot="1" noChangeAspect="1" noChangeArrowheads="1" noTextEdit="1"/>
          </p:cNvSpPr>
          <p:nvPr>
            <p:ph type="sldImg"/>
          </p:nvPr>
        </p:nvSpPr>
        <p:spPr>
          <a:ln/>
        </p:spPr>
      </p:sp>
      <p:sp>
        <p:nvSpPr>
          <p:cNvPr id="445443" name="Rectangle 3"/>
          <p:cNvSpPr>
            <a:spLocks noGrp="1" noChangeArrowheads="1"/>
          </p:cNvSpPr>
          <p:nvPr>
            <p:ph type="body" idx="1"/>
          </p:nvPr>
        </p:nvSpPr>
        <p:spPr/>
        <p:txBody>
          <a:bodyPr/>
          <a:lstStyle/>
          <a:p>
            <a:pPr marL="220335" indent="-220335"/>
            <a:r>
              <a:rPr lang="en-US" dirty="0"/>
              <a:t>Photo is from Charlottesville, </a:t>
            </a:r>
            <a:r>
              <a:rPr lang="en-US" dirty="0" smtClean="0"/>
              <a:t>VA.</a:t>
            </a:r>
          </a:p>
          <a:p>
            <a:pPr marL="220335" indent="-220335"/>
            <a:r>
              <a:rPr lang="en-US" dirty="0" smtClean="0"/>
              <a:t>The animation here shows that even though two faces</a:t>
            </a:r>
            <a:r>
              <a:rPr lang="en-US" baseline="0" dirty="0" smtClean="0"/>
              <a:t> were provided and met requirements, adding a head over the outside lane is recommended.</a:t>
            </a:r>
            <a:endParaRPr lang="en-US" dirty="0"/>
          </a:p>
        </p:txBody>
      </p:sp>
      <p:sp>
        <p:nvSpPr>
          <p:cNvPr id="4" name="Slide Number Placeholder 3"/>
          <p:cNvSpPr>
            <a:spLocks noGrp="1"/>
          </p:cNvSpPr>
          <p:nvPr>
            <p:ph type="sldNum" sz="quarter" idx="10"/>
          </p:nvPr>
        </p:nvSpPr>
        <p:spPr/>
        <p:txBody>
          <a:bodyPr/>
          <a:lstStyle/>
          <a:p>
            <a:r>
              <a:rPr lang="en-US" dirty="0" smtClean="0"/>
              <a:t>10-</a:t>
            </a:r>
            <a:fld id="{4CFAF9B7-AADD-4C93-A4AD-263DFB587D02}" type="slidenum">
              <a:rPr lang="en-US" smtClean="0"/>
              <a:pPr/>
              <a:t>59</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p:txBody>
          <a:bodyPr/>
          <a:lstStyle/>
          <a:p>
            <a:r>
              <a:rPr lang="en-US" dirty="0"/>
              <a:t>Briefing Sheet#8</a:t>
            </a:r>
          </a:p>
          <a:p>
            <a:endParaRPr lang="en-US" dirty="0"/>
          </a:p>
          <a:p>
            <a:r>
              <a:rPr lang="en-US" dirty="0"/>
              <a:t>Bonneson reported a 25% reduction in RLR attributable to use of back plates and an associated reduction of 32 percent in related crashes.</a:t>
            </a:r>
          </a:p>
          <a:p>
            <a:endParaRPr lang="en-US" dirty="0"/>
          </a:p>
          <a:p>
            <a:r>
              <a:rPr lang="en-US" dirty="0"/>
              <a:t>Please keep in mind that the relationship between crash rate and the rate of RLR on an intersection approach has been documented; that a 50% decrease in RLR frequency yield a 25% decrease in crashes.  A 100% increase in RLR yields a 30% increase in related crashes</a:t>
            </a:r>
            <a:r>
              <a:rPr lang="en-US" dirty="0" smtClean="0"/>
              <a:t>.</a:t>
            </a:r>
          </a:p>
          <a:p>
            <a:pPr defTabSz="914350">
              <a:defRPr/>
            </a:pPr>
            <a:endParaRPr lang="en-US" dirty="0" smtClean="0"/>
          </a:p>
          <a:p>
            <a:pPr defTabSz="914350">
              <a:defRPr/>
            </a:pPr>
            <a:r>
              <a:rPr lang="en-US" dirty="0" smtClean="0"/>
              <a:t>Bonneson, TTI  reported a 50% reduction in RLR by use of back plates and an associated reduction of 32 percent in related crashes.</a:t>
            </a:r>
          </a:p>
          <a:p>
            <a:endParaRPr lang="en-US" dirty="0"/>
          </a:p>
          <a:p>
            <a:endParaRPr lang="en-US" dirty="0"/>
          </a:p>
          <a:p>
            <a:r>
              <a:rPr lang="en-US" dirty="0"/>
              <a:t>Winston-Salem NC reports 53% reduction</a:t>
            </a:r>
          </a:p>
          <a:p>
            <a:r>
              <a:rPr lang="en-US" dirty="0"/>
              <a:t>Bonneson, August 2002, ‘Engineering Countermeasures to Reduce Red-Light Running, Table 6-2, page 6-7</a:t>
            </a:r>
          </a:p>
          <a:p>
            <a:endParaRPr lang="en-US" dirty="0"/>
          </a:p>
          <a:p>
            <a:endParaRPr lang="en-US" dirty="0"/>
          </a:p>
        </p:txBody>
      </p:sp>
      <p:sp>
        <p:nvSpPr>
          <p:cNvPr id="4" name="Slide Number Placeholder 3"/>
          <p:cNvSpPr>
            <a:spLocks noGrp="1"/>
          </p:cNvSpPr>
          <p:nvPr>
            <p:ph type="sldNum" sz="quarter" idx="10"/>
          </p:nvPr>
        </p:nvSpPr>
        <p:spPr/>
        <p:txBody>
          <a:bodyPr/>
          <a:lstStyle/>
          <a:p>
            <a:r>
              <a:rPr lang="en-US" dirty="0" smtClean="0"/>
              <a:t>10-</a:t>
            </a:r>
            <a:fld id="{4CFAF9B7-AADD-4C93-A4AD-263DFB587D02}" type="slidenum">
              <a:rPr lang="en-US" smtClean="0"/>
              <a:pPr/>
              <a:t>62</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p:txBody>
          <a:bodyPr/>
          <a:lstStyle/>
          <a:p>
            <a:r>
              <a:rPr lang="en-US" dirty="0"/>
              <a:t>From Briefing Sheet #8, Table 1</a:t>
            </a:r>
          </a:p>
          <a:p>
            <a:endParaRPr lang="en-US" dirty="0"/>
          </a:p>
          <a:p>
            <a:r>
              <a:rPr lang="en-US" dirty="0">
                <a:cs typeface="Times New Roman" pitchFamily="18" charset="0"/>
              </a:rPr>
              <a:t>Canadian Study</a:t>
            </a:r>
          </a:p>
          <a:p>
            <a:r>
              <a:rPr lang="en-US" b="1" i="1" u="sng" dirty="0">
                <a:cs typeface="Times New Roman" pitchFamily="18" charset="0"/>
              </a:rPr>
              <a:t>Phase 1: New Signal Design</a:t>
            </a:r>
          </a:p>
          <a:p>
            <a:r>
              <a:rPr lang="en-US" b="1" dirty="0">
                <a:cs typeface="Times New Roman" pitchFamily="18" charset="0"/>
              </a:rPr>
              <a:t> </a:t>
            </a:r>
            <a:endParaRPr lang="en-US" dirty="0">
              <a:cs typeface="Times New Roman" pitchFamily="18" charset="0"/>
            </a:endParaRPr>
          </a:p>
          <a:p>
            <a:r>
              <a:rPr lang="en-US" dirty="0">
                <a:cs typeface="Times New Roman" pitchFamily="18" charset="0"/>
              </a:rPr>
              <a:t>Phase 1of this project was to field test and review a new signal design consisting of 3 - 300mm signal lenses and a backboard with an additional 75mm reflective border.  The objective was to determine if the new signal design caused a reduction in driver’s reaction times, resulting in a reduction in traffic accidents at signalized intersections.  The new signal design is expected to be effective in reducing rear-end accidents and, to a lesser degree, right angle and other miscellaneous intersection accident types.  Ten intersections on major highway corridors in Burnaby, Maple Ridge, and Saanich were selected as test sites.  The installation of the new traffic signals was completed on April 1, 1994.  A safety performance evaluation of the effectiveness of the new signals was completed in 1996 and again in 1997.  The results of Phase 1 of this project are as follows:</a:t>
            </a:r>
          </a:p>
          <a:p>
            <a:r>
              <a:rPr lang="en-US" dirty="0">
                <a:cs typeface="Times New Roman" pitchFamily="18" charset="0"/>
              </a:rPr>
              <a:t> </a:t>
            </a:r>
          </a:p>
          <a:p>
            <a:r>
              <a:rPr lang="en-US" dirty="0">
                <a:cs typeface="Times New Roman" pitchFamily="18" charset="0"/>
              </a:rPr>
              <a:t>		</a:t>
            </a:r>
            <a:r>
              <a:rPr lang="en-US" dirty="0">
                <a:cs typeface="Times New Roman" pitchFamily="18" charset="0"/>
                <a:sym typeface="Wingdings" pitchFamily="2" charset="2"/>
              </a:rPr>
              <a:t></a:t>
            </a:r>
            <a:r>
              <a:rPr lang="en-US" dirty="0">
                <a:cs typeface="Times New Roman" pitchFamily="18" charset="0"/>
              </a:rPr>
              <a:t>	A simple before and after analysis of safety performance was completed for the test sites. The results of this analysis indicated a </a:t>
            </a:r>
            <a:r>
              <a:rPr lang="en-US" b="1" u="sng" dirty="0">
                <a:cs typeface="Times New Roman" pitchFamily="18" charset="0"/>
              </a:rPr>
              <a:t>32% reduction in total accidents and a 21% reduction in severe accidents (injury and fatal).</a:t>
            </a:r>
          </a:p>
          <a:p>
            <a:r>
              <a:rPr lang="en-US" dirty="0">
                <a:cs typeface="Times New Roman" pitchFamily="18" charset="0"/>
              </a:rPr>
              <a:t>   A more detailed subsequent safety study which utilized the empirical bayes analysis technique, resulted in a reduction of 24% in the total number of accidents at the test sites and a 16% reduction in injury and fatal accidents. </a:t>
            </a:r>
          </a:p>
          <a:p>
            <a:r>
              <a:rPr lang="en-US" dirty="0">
                <a:cs typeface="Times New Roman" pitchFamily="18" charset="0"/>
              </a:rPr>
              <a:t>   Details of this study have been published at the 77</a:t>
            </a:r>
            <a:r>
              <a:rPr lang="en-US" baseline="30000" dirty="0">
                <a:cs typeface="Times New Roman" pitchFamily="18" charset="0"/>
              </a:rPr>
              <a:t>th</a:t>
            </a:r>
            <a:r>
              <a:rPr lang="en-US" dirty="0">
                <a:cs typeface="Times New Roman" pitchFamily="18" charset="0"/>
              </a:rPr>
              <a:t> Annual Meeting of the TRB (Jan 11</a:t>
            </a:r>
            <a:r>
              <a:rPr lang="en-US" baseline="30000" dirty="0">
                <a:cs typeface="Times New Roman" pitchFamily="18" charset="0"/>
              </a:rPr>
              <a:t>th</a:t>
            </a:r>
            <a:r>
              <a:rPr lang="en-US" dirty="0">
                <a:cs typeface="Times New Roman" pitchFamily="18" charset="0"/>
              </a:rPr>
              <a:t> – 15</a:t>
            </a:r>
            <a:r>
              <a:rPr lang="en-US" baseline="30000" dirty="0">
                <a:cs typeface="Times New Roman" pitchFamily="18" charset="0"/>
              </a:rPr>
              <a:t>th</a:t>
            </a:r>
            <a:r>
              <a:rPr lang="en-US" dirty="0">
                <a:cs typeface="Times New Roman" pitchFamily="18" charset="0"/>
              </a:rPr>
              <a:t>, 1998), Paper No. 980206, authored by Sayed et al..</a:t>
            </a:r>
          </a:p>
          <a:p>
            <a:r>
              <a:rPr lang="en-US" dirty="0">
                <a:cs typeface="Times New Roman" pitchFamily="18" charset="0"/>
              </a:rPr>
              <a:t>		</a:t>
            </a:r>
            <a:r>
              <a:rPr lang="en-US" dirty="0">
                <a:cs typeface="Times New Roman" pitchFamily="18" charset="0"/>
                <a:sym typeface="Wingdings" pitchFamily="2" charset="2"/>
              </a:rPr>
              <a:t></a:t>
            </a:r>
            <a:r>
              <a:rPr lang="en-US" dirty="0">
                <a:cs typeface="Times New Roman" pitchFamily="18" charset="0"/>
              </a:rPr>
              <a:t>	The results of this study contributed to the new standard signal design in BC, consisting of 3 - 300 mm lenses, rather than the 300 - 200 -200 mm design, used previous to this study.</a:t>
            </a:r>
          </a:p>
          <a:p>
            <a:endParaRPr lang="en-US" dirty="0"/>
          </a:p>
        </p:txBody>
      </p:sp>
      <p:sp>
        <p:nvSpPr>
          <p:cNvPr id="4" name="Slide Number Placeholder 3"/>
          <p:cNvSpPr>
            <a:spLocks noGrp="1"/>
          </p:cNvSpPr>
          <p:nvPr>
            <p:ph type="sldNum" sz="quarter" idx="10"/>
          </p:nvPr>
        </p:nvSpPr>
        <p:spPr/>
        <p:txBody>
          <a:bodyPr/>
          <a:lstStyle/>
          <a:p>
            <a:r>
              <a:rPr lang="en-US" dirty="0" smtClean="0"/>
              <a:t>10-</a:t>
            </a:r>
            <a:fld id="{4CFAF9B7-AADD-4C93-A4AD-263DFB587D02}" type="slidenum">
              <a:rPr lang="en-US" smtClean="0"/>
              <a:pPr/>
              <a:t>63</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p:spPr>
        <p:txBody>
          <a:bodyPr/>
          <a:lstStyle/>
          <a:p>
            <a:r>
              <a:rPr lang="en-US" b="1" dirty="0" smtClean="0"/>
              <a:t>KEY MESSAGE:</a:t>
            </a:r>
          </a:p>
          <a:p>
            <a:r>
              <a:rPr lang="en-US" dirty="0" smtClean="0"/>
              <a:t>This map indicates the number of fatal crashes (not individual fatalities) that occurred in each state that were classified as either “intersection” or “intersection-related” in the 2009 FARS database.    PRELIMINARY </a:t>
            </a:r>
          </a:p>
          <a:p>
            <a:r>
              <a:rPr lang="en-US" dirty="0" smtClean="0"/>
              <a:t>Darker shades indicate higher numbers of crashes, lighter shades indicate fewer crashes.</a:t>
            </a:r>
          </a:p>
        </p:txBody>
      </p:sp>
      <p:sp>
        <p:nvSpPr>
          <p:cNvPr id="54276" name="Slide Number Placeholder 3"/>
          <p:cNvSpPr>
            <a:spLocks noGrp="1"/>
          </p:cNvSpPr>
          <p:nvPr>
            <p:ph type="sldNum" sz="quarter" idx="5"/>
          </p:nvPr>
        </p:nvSpPr>
        <p:spPr>
          <a:noFill/>
        </p:spPr>
        <p:txBody>
          <a:bodyPr/>
          <a:lstStyle/>
          <a:p>
            <a:fld id="{3DEB6D4B-6864-4561-B2B6-6740D9D19FD7}" type="slidenum">
              <a:rPr lang="en-US" smtClean="0"/>
              <a:pPr/>
              <a:t>20</a:t>
            </a:fld>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p:txBody>
          <a:bodyPr/>
          <a:lstStyle/>
          <a:p>
            <a:r>
              <a:rPr lang="en-US" dirty="0"/>
              <a:t>See Table 102 from 2004 Signalized Intersection Handbook</a:t>
            </a:r>
          </a:p>
          <a:p>
            <a:endParaRPr lang="en-US" dirty="0"/>
          </a:p>
          <a:p>
            <a:r>
              <a:rPr lang="en-US" dirty="0"/>
              <a:t>Bonneson reported a 25% reduction in RLR attributable to use of back plates and an associated reduction of 32 percent in related crashes.</a:t>
            </a:r>
          </a:p>
          <a:p>
            <a:r>
              <a:rPr lang="en-US" dirty="0">
                <a:cs typeface="Times New Roman" pitchFamily="18" charset="0"/>
              </a:rPr>
              <a:t>Canadian Study</a:t>
            </a:r>
          </a:p>
          <a:p>
            <a:r>
              <a:rPr lang="en-US" b="1" i="1" u="sng" dirty="0">
                <a:cs typeface="Times New Roman" pitchFamily="18" charset="0"/>
              </a:rPr>
              <a:t>Phase 1: New Signal Design</a:t>
            </a:r>
          </a:p>
          <a:p>
            <a:r>
              <a:rPr lang="en-US" b="1" dirty="0">
                <a:cs typeface="Times New Roman" pitchFamily="18" charset="0"/>
              </a:rPr>
              <a:t> </a:t>
            </a:r>
            <a:endParaRPr lang="en-US" dirty="0">
              <a:cs typeface="Times New Roman" pitchFamily="18" charset="0"/>
            </a:endParaRPr>
          </a:p>
          <a:p>
            <a:r>
              <a:rPr lang="en-US" dirty="0">
                <a:cs typeface="Times New Roman" pitchFamily="18" charset="0"/>
              </a:rPr>
              <a:t>Phase 1of this project was to field test and review a new signal design consisting of 3 - 300mm signal lenses and a backboard with an additional 75mm reflective border.  The objective was to determine if the new signal design caused a reduction in driver’s reaction times, resulting in a reduction in traffic accidents at signalized intersections.  The new signal design is expected to be effective in reducing rear-end accidents and, to a lesser degree, right angle and other miscellaneous intersection accident types.  Ten intersections on major highway corridors in Burnaby, Maple Ridge, and Saanich were selected as test sites.  The installation of the new traffic signals was completed on April 1, 1994.  A safety performance evaluation of the effectiveness of the new signals was completed in 1996 and again in 1997.  The results of Phase 1 of this project are as follows:</a:t>
            </a:r>
          </a:p>
          <a:p>
            <a:r>
              <a:rPr lang="en-US" dirty="0">
                <a:cs typeface="Times New Roman" pitchFamily="18" charset="0"/>
              </a:rPr>
              <a:t> </a:t>
            </a:r>
          </a:p>
          <a:p>
            <a:r>
              <a:rPr lang="en-US" dirty="0">
                <a:cs typeface="Times New Roman" pitchFamily="18" charset="0"/>
              </a:rPr>
              <a:t>		</a:t>
            </a:r>
            <a:r>
              <a:rPr lang="en-US" dirty="0">
                <a:cs typeface="Times New Roman" pitchFamily="18" charset="0"/>
                <a:sym typeface="Wingdings" pitchFamily="2" charset="2"/>
              </a:rPr>
              <a:t></a:t>
            </a:r>
            <a:r>
              <a:rPr lang="en-US" dirty="0">
                <a:cs typeface="Times New Roman" pitchFamily="18" charset="0"/>
              </a:rPr>
              <a:t>	A simple before and after analysis of safety performance was completed for the test sites. The results of this analysis indicated a </a:t>
            </a:r>
            <a:r>
              <a:rPr lang="en-US" b="1" u="sng" dirty="0">
                <a:cs typeface="Times New Roman" pitchFamily="18" charset="0"/>
              </a:rPr>
              <a:t>32% reduction in total accidents and a 21% reduction in severe accidents (injury and fatal).</a:t>
            </a:r>
          </a:p>
          <a:p>
            <a:r>
              <a:rPr lang="en-US" dirty="0">
                <a:cs typeface="Times New Roman" pitchFamily="18" charset="0"/>
              </a:rPr>
              <a:t>   A more detailed subsequent safety study which utilized the empirical bayes analysis technique, resulted in a reduction of 24% in the total number of accidents at the test sites and a 16% reduction in injury and fatal accidents. </a:t>
            </a:r>
          </a:p>
          <a:p>
            <a:r>
              <a:rPr lang="en-US" dirty="0">
                <a:cs typeface="Times New Roman" pitchFamily="18" charset="0"/>
              </a:rPr>
              <a:t>   Details of this study have been published at the 77</a:t>
            </a:r>
            <a:r>
              <a:rPr lang="en-US" baseline="30000" dirty="0">
                <a:cs typeface="Times New Roman" pitchFamily="18" charset="0"/>
              </a:rPr>
              <a:t>th</a:t>
            </a:r>
            <a:r>
              <a:rPr lang="en-US" dirty="0">
                <a:cs typeface="Times New Roman" pitchFamily="18" charset="0"/>
              </a:rPr>
              <a:t> Annual Meeting of the TRB (Jan 11</a:t>
            </a:r>
            <a:r>
              <a:rPr lang="en-US" baseline="30000" dirty="0">
                <a:cs typeface="Times New Roman" pitchFamily="18" charset="0"/>
              </a:rPr>
              <a:t>th</a:t>
            </a:r>
            <a:r>
              <a:rPr lang="en-US" dirty="0">
                <a:cs typeface="Times New Roman" pitchFamily="18" charset="0"/>
              </a:rPr>
              <a:t> – 15</a:t>
            </a:r>
            <a:r>
              <a:rPr lang="en-US" baseline="30000" dirty="0">
                <a:cs typeface="Times New Roman" pitchFamily="18" charset="0"/>
              </a:rPr>
              <a:t>th</a:t>
            </a:r>
            <a:r>
              <a:rPr lang="en-US" dirty="0">
                <a:cs typeface="Times New Roman" pitchFamily="18" charset="0"/>
              </a:rPr>
              <a:t>, 1998), Paper No. 980206, authored by Sayed et al..</a:t>
            </a:r>
          </a:p>
          <a:p>
            <a:r>
              <a:rPr lang="en-US" dirty="0">
                <a:cs typeface="Times New Roman" pitchFamily="18" charset="0"/>
              </a:rPr>
              <a:t>		</a:t>
            </a:r>
            <a:r>
              <a:rPr lang="en-US" dirty="0">
                <a:cs typeface="Times New Roman" pitchFamily="18" charset="0"/>
                <a:sym typeface="Wingdings" pitchFamily="2" charset="2"/>
              </a:rPr>
              <a:t></a:t>
            </a:r>
            <a:r>
              <a:rPr lang="en-US" dirty="0">
                <a:cs typeface="Times New Roman" pitchFamily="18" charset="0"/>
              </a:rPr>
              <a:t>	The results of this study contributed to the new standard signal design in BC, consisting of 3 - 300 mm lenses, rather than the 300 - 200 -200 mm design, used previous to this study.</a:t>
            </a:r>
          </a:p>
          <a:p>
            <a:endParaRPr lang="en-US" dirty="0"/>
          </a:p>
        </p:txBody>
      </p:sp>
      <p:sp>
        <p:nvSpPr>
          <p:cNvPr id="4" name="Slide Number Placeholder 3"/>
          <p:cNvSpPr>
            <a:spLocks noGrp="1"/>
          </p:cNvSpPr>
          <p:nvPr>
            <p:ph type="sldNum" sz="quarter" idx="10"/>
          </p:nvPr>
        </p:nvSpPr>
        <p:spPr/>
        <p:txBody>
          <a:bodyPr/>
          <a:lstStyle/>
          <a:p>
            <a:r>
              <a:rPr lang="en-US" dirty="0" smtClean="0"/>
              <a:t>10-</a:t>
            </a:r>
            <a:fld id="{4CFAF9B7-AADD-4C93-A4AD-263DFB587D02}" type="slidenum">
              <a:rPr lang="en-US" smtClean="0"/>
              <a:pPr/>
              <a:t>64</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normAutofit fontScale="40000" lnSpcReduction="20000"/>
          </a:bodyPr>
          <a:lstStyle/>
          <a:p>
            <a:pPr marL="220335" indent="-220335"/>
            <a:r>
              <a:rPr lang="en-US" dirty="0"/>
              <a:t>From the ITE Traffic Engineering Handbook, 5</a:t>
            </a:r>
            <a:r>
              <a:rPr lang="en-US" baseline="30000" dirty="0"/>
              <a:t>th</a:t>
            </a:r>
            <a:r>
              <a:rPr lang="en-US" dirty="0"/>
              <a:t> Edition, the recommended practice for timing of yellow clearance interval and the all-red change interval.</a:t>
            </a:r>
          </a:p>
          <a:p>
            <a:pPr marL="220335" indent="-220335"/>
            <a:endParaRPr lang="en-US" dirty="0"/>
          </a:p>
          <a:p>
            <a:pPr marL="220335" indent="-220335"/>
            <a:r>
              <a:rPr lang="en-US" b="1" dirty="0">
                <a:solidFill>
                  <a:srgbClr val="292526"/>
                </a:solidFill>
                <a:latin typeface="Helvetica-Condensed-Bold" charset="0"/>
              </a:rPr>
              <a:t>Strategy 17.2 A2: Optimize Clearance Intervals (P)</a:t>
            </a:r>
          </a:p>
          <a:p>
            <a:pPr marL="220335" indent="-220335"/>
            <a:r>
              <a:rPr lang="en-US" b="1" dirty="0">
                <a:solidFill>
                  <a:srgbClr val="292526"/>
                </a:solidFill>
                <a:latin typeface="Helvetica-Condensed-Bold" charset="0"/>
              </a:rPr>
              <a:t>General Description</a:t>
            </a:r>
          </a:p>
          <a:p>
            <a:pPr marL="220335" indent="-220335"/>
            <a:r>
              <a:rPr lang="en-US" dirty="0">
                <a:solidFill>
                  <a:srgbClr val="292526"/>
                </a:solidFill>
                <a:latin typeface="BookAntiqua" charset="0"/>
              </a:rPr>
              <a:t>The clearance interval is the portion of a signal cycle between the end of a green phase and the beginning of the next green phase for a conflicting movement. Clearance times provide safe, orderly transitions in ROW assignment between conflicting streams of traffic. The clearance interval can include both yellow and all-red time between conflicting green phases.</a:t>
            </a:r>
          </a:p>
          <a:p>
            <a:pPr marL="220335" indent="-220335"/>
            <a:r>
              <a:rPr lang="en-US" dirty="0">
                <a:solidFill>
                  <a:srgbClr val="292526"/>
                </a:solidFill>
                <a:latin typeface="BookAntiqua" charset="0"/>
              </a:rPr>
              <a:t>There is no standardized method for determining clearance intervals. Clearance intervals are a function of operating speed, the width of the intersection area, lengths of vehicles, and driver operational parameters such as reaction, braking, and decision-making time. ITE has developed an equation for determining the length of the yellow change interval. Many agencies use rule-of-thumb methods as well. See Appendix 2 for more information on establishing clearance intervals.</a:t>
            </a:r>
          </a:p>
          <a:p>
            <a:pPr marL="220335" indent="-220335"/>
            <a:r>
              <a:rPr lang="en-US" dirty="0">
                <a:solidFill>
                  <a:srgbClr val="292526"/>
                </a:solidFill>
                <a:latin typeface="BookAntiqua" charset="0"/>
              </a:rPr>
              <a:t>Clearance intervals that are too short in duration can contribute to rear-end crashes related to drivers stopping abruptly and right-angle crashes resulting from signal violations. One study showed clearance intervals shorter than those calculated using the ITE equation have higher rear-end and right-angle crash rates than intersections with timings that exceed the ITE value (Zador et al., 1985). In the extreme, a too-short interval can result in drivers operating at the legal speed limit being forced to violate the red phase. A study by Retting et al. (2000) noted that signal intervals that are considered too short are associated with vehicle conflicts and red-light running.</a:t>
            </a:r>
          </a:p>
          <a:p>
            <a:pPr marL="220335" indent="-220335"/>
            <a:r>
              <a:rPr lang="en-US" dirty="0">
                <a:solidFill>
                  <a:srgbClr val="292526"/>
                </a:solidFill>
                <a:latin typeface="BookAntiqua" charset="0"/>
              </a:rPr>
              <a:t>Increasing clearance intervals may improve safety at signalized intersections where the</a:t>
            </a:r>
          </a:p>
          <a:p>
            <a:pPr marL="220335" indent="-220335"/>
            <a:r>
              <a:rPr lang="en-US" dirty="0">
                <a:solidFill>
                  <a:srgbClr val="292526"/>
                </a:solidFill>
                <a:latin typeface="BookAntiqua" charset="0"/>
              </a:rPr>
              <a:t>existing yellow (or yellow plus red) change intervals do not allow drivers adequate time to react to the reassignment of ROW. Longer clearance intervals may also be effective at</a:t>
            </a:r>
          </a:p>
          <a:p>
            <a:pPr marL="220335" indent="-220335"/>
            <a:r>
              <a:rPr lang="en-US" dirty="0">
                <a:solidFill>
                  <a:srgbClr val="292526"/>
                </a:solidFill>
                <a:latin typeface="BookAntiqua" charset="0"/>
              </a:rPr>
              <a:t>intersections with significant physical size, to allow drivers to clear the intersection before</a:t>
            </a:r>
          </a:p>
          <a:p>
            <a:pPr marL="220335" indent="-220335"/>
            <a:r>
              <a:rPr lang="en-US" dirty="0">
                <a:solidFill>
                  <a:srgbClr val="292526"/>
                </a:solidFill>
                <a:latin typeface="BookAntiqua" charset="0"/>
              </a:rPr>
              <a:t>the opposing traffic enters. See Appendix 2 for more information on establishing clearance intervals. A detailed discussion on yellow and all-red intervals is provided in </a:t>
            </a:r>
            <a:r>
              <a:rPr lang="en-US" i="1" dirty="0">
                <a:solidFill>
                  <a:srgbClr val="292526"/>
                </a:solidFill>
                <a:latin typeface="BookAntiqua-Italic" charset="0"/>
              </a:rPr>
              <a:t>Making Intersections Safer: A Toolbox of Engineering Countermeasures to Reduce Red-Light Running </a:t>
            </a:r>
            <a:r>
              <a:rPr lang="en-US" dirty="0">
                <a:solidFill>
                  <a:srgbClr val="292526"/>
                </a:solidFill>
                <a:latin typeface="BookAntiqua" charset="0"/>
              </a:rPr>
              <a:t>(McGee, 2003; available online at http://www.ite.org/library/redlight/MakingInt_</a:t>
            </a:r>
          </a:p>
          <a:p>
            <a:pPr marL="220335" indent="-220335"/>
            <a:r>
              <a:rPr lang="en-US" dirty="0">
                <a:solidFill>
                  <a:srgbClr val="292526"/>
                </a:solidFill>
                <a:latin typeface="BookAntiqua" charset="0"/>
              </a:rPr>
              <a:t>Safer.pdf).</a:t>
            </a:r>
            <a:endParaRPr lang="en-US" dirty="0">
              <a:solidFill>
                <a:srgbClr val="000000"/>
              </a:solidFill>
              <a:latin typeface="BookAntiqua" charset="0"/>
            </a:endParaRPr>
          </a:p>
          <a:p>
            <a:pPr marL="220335" indent="-220335"/>
            <a:endParaRPr lang="en-US" dirty="0">
              <a:solidFill>
                <a:srgbClr val="000000"/>
              </a:solidFill>
              <a:latin typeface="Helvetica-Condensed-Bold" charset="0"/>
            </a:endParaRPr>
          </a:p>
          <a:p>
            <a:pPr marL="220335" indent="-220335"/>
            <a:r>
              <a:rPr lang="en-US" dirty="0">
                <a:solidFill>
                  <a:srgbClr val="292526"/>
                </a:solidFill>
                <a:latin typeface="Helvetica" pitchFamily="34" charset="0"/>
              </a:rPr>
              <a:t>This strategy is proven effective in reducing multi vehicle crashes at signalized</a:t>
            </a:r>
          </a:p>
          <a:p>
            <a:pPr marL="220335" indent="-220335"/>
            <a:r>
              <a:rPr lang="en-US" dirty="0">
                <a:solidFill>
                  <a:srgbClr val="292526"/>
                </a:solidFill>
                <a:latin typeface="Helvetica" pitchFamily="34" charset="0"/>
              </a:rPr>
              <a:t>intersections. A study of signalized intersections in one city in New York found a</a:t>
            </a:r>
          </a:p>
          <a:p>
            <a:pPr marL="220335" indent="-220335"/>
            <a:r>
              <a:rPr lang="en-US" dirty="0">
                <a:solidFill>
                  <a:srgbClr val="292526"/>
                </a:solidFill>
                <a:latin typeface="Helvetica" pitchFamily="34" charset="0"/>
              </a:rPr>
              <a:t>9-percent reduction in multivehicle and a 12-percent reduction in injury crashes at</a:t>
            </a:r>
          </a:p>
          <a:p>
            <a:pPr marL="220335" indent="-220335"/>
            <a:r>
              <a:rPr lang="en-US" dirty="0">
                <a:solidFill>
                  <a:srgbClr val="292526"/>
                </a:solidFill>
                <a:latin typeface="Helvetica" pitchFamily="34" charset="0"/>
              </a:rPr>
              <a:t>intersections where the duration of the change intervals was lengthened to meet ITE</a:t>
            </a:r>
          </a:p>
          <a:p>
            <a:pPr marL="220335" indent="-220335"/>
            <a:r>
              <a:rPr lang="en-US" dirty="0">
                <a:solidFill>
                  <a:srgbClr val="292526"/>
                </a:solidFill>
                <a:latin typeface="Helvetica" pitchFamily="34" charset="0"/>
              </a:rPr>
              <a:t>recommendations. The crash risk for rear-end and angle crashes did not change</a:t>
            </a:r>
          </a:p>
          <a:p>
            <a:pPr marL="220335" indent="-220335"/>
            <a:r>
              <a:rPr lang="en-US" dirty="0">
                <a:solidFill>
                  <a:srgbClr val="292526"/>
                </a:solidFill>
                <a:latin typeface="Helvetica" pitchFamily="34" charset="0"/>
              </a:rPr>
              <a:t>significantly. The same study showed a 37-percent reduction in crashes involving</a:t>
            </a:r>
          </a:p>
          <a:p>
            <a:pPr marL="220335" indent="-220335"/>
            <a:r>
              <a:rPr lang="en-US" dirty="0">
                <a:solidFill>
                  <a:srgbClr val="292526"/>
                </a:solidFill>
                <a:latin typeface="Helvetica" pitchFamily="34" charset="0"/>
              </a:rPr>
              <a:t>pedestrians or bicyclists. The authors explained that pedestrian- and bicycle-related</a:t>
            </a:r>
          </a:p>
          <a:p>
            <a:pPr marL="220335" indent="-220335"/>
            <a:r>
              <a:rPr lang="en-US" dirty="0">
                <a:solidFill>
                  <a:srgbClr val="292526"/>
                </a:solidFill>
                <a:latin typeface="Helvetica" pitchFamily="34" charset="0"/>
              </a:rPr>
              <a:t>crashes may be more affected by changes in clearance interval timing because many</a:t>
            </a:r>
          </a:p>
          <a:p>
            <a:pPr marL="220335" indent="-220335"/>
            <a:r>
              <a:rPr lang="en-US" dirty="0">
                <a:solidFill>
                  <a:srgbClr val="292526"/>
                </a:solidFill>
                <a:latin typeface="Helvetica" pitchFamily="34" charset="0"/>
              </a:rPr>
              <a:t>pedestrians and bicyclists will enter the intersection during the change interval before</a:t>
            </a:r>
          </a:p>
          <a:p>
            <a:pPr marL="220335" indent="-220335"/>
            <a:r>
              <a:rPr lang="en-US" dirty="0">
                <a:solidFill>
                  <a:srgbClr val="292526"/>
                </a:solidFill>
                <a:latin typeface="Helvetica" pitchFamily="34" charset="0"/>
              </a:rPr>
              <a:t>they are given a walk signal. (Retting et al., 2000).</a:t>
            </a:r>
            <a:endParaRPr lang="en-US" dirty="0">
              <a:solidFill>
                <a:srgbClr val="000000"/>
              </a:solidFill>
              <a:latin typeface="Helvetica" pitchFamily="34" charset="0"/>
            </a:endParaRPr>
          </a:p>
          <a:p>
            <a:pPr marL="220335" indent="-220335"/>
            <a:endParaRPr lang="en-US" dirty="0"/>
          </a:p>
          <a:p>
            <a:pPr marL="220335" indent="-220335"/>
            <a:r>
              <a:rPr lang="en-US" dirty="0"/>
              <a:t>The </a:t>
            </a:r>
            <a:r>
              <a:rPr lang="en-US" dirty="0" smtClean="0"/>
              <a:t>2009 MUTCD Standard is</a:t>
            </a:r>
            <a:r>
              <a:rPr lang="en-US" dirty="0"/>
              <a:t>: </a:t>
            </a:r>
          </a:p>
          <a:p>
            <a:pPr marL="220335" indent="-220335"/>
            <a:r>
              <a:rPr lang="en-US" b="1" u="sng" dirty="0"/>
              <a:t>Section </a:t>
            </a:r>
            <a:r>
              <a:rPr lang="en-US" b="1" u="sng" dirty="0" smtClean="0"/>
              <a:t>4D.26 </a:t>
            </a:r>
            <a:r>
              <a:rPr lang="en-US" b="1" u="sng" dirty="0"/>
              <a:t>Yellow Change and Red Clearance Intervals</a:t>
            </a:r>
          </a:p>
          <a:p>
            <a:pPr marL="220335" indent="-220335"/>
            <a:r>
              <a:rPr lang="en-US" b="1" dirty="0"/>
              <a:t>Standard:</a:t>
            </a:r>
          </a:p>
          <a:p>
            <a:pPr marL="220335" indent="-220335"/>
            <a:r>
              <a:rPr lang="en-US" b="1" dirty="0"/>
              <a:t>A </a:t>
            </a:r>
            <a:r>
              <a:rPr lang="en-US" b="1" dirty="0" smtClean="0"/>
              <a:t>steady yellow </a:t>
            </a:r>
            <a:r>
              <a:rPr lang="en-US" b="1" dirty="0"/>
              <a:t>signal indication shall be displayed following every CIRCULAR</a:t>
            </a:r>
          </a:p>
          <a:p>
            <a:pPr marL="220335" indent="-220335"/>
            <a:r>
              <a:rPr lang="en-US" b="1" dirty="0"/>
              <a:t>GREEN or GREEN ARROW signal </a:t>
            </a:r>
            <a:r>
              <a:rPr lang="en-US" b="1" dirty="0" smtClean="0"/>
              <a:t>indication and following every flashing YELLOW ARROW or flashing RED ARROW signal indication displayed as a part of a steady mode operation. </a:t>
            </a:r>
            <a:r>
              <a:rPr lang="en-US" b="0" dirty="0" smtClean="0"/>
              <a:t>(Paragraph 01)</a:t>
            </a:r>
          </a:p>
          <a:p>
            <a:pPr marL="220335" indent="-220335"/>
            <a:endParaRPr lang="en-US" b="0" dirty="0" smtClean="0"/>
          </a:p>
          <a:p>
            <a:pPr marL="220335" indent="-220335"/>
            <a:r>
              <a:rPr lang="en-US" b="0" dirty="0" smtClean="0"/>
              <a:t>The Manual provides guidance</a:t>
            </a:r>
            <a:r>
              <a:rPr lang="en-US" b="0" baseline="0" dirty="0" smtClean="0"/>
              <a:t> on ranges of times for intervals but states as a requirement that “engineering practices” be used to determine the times  (Section 4D.26, paragraphs 03, 06, 14.</a:t>
            </a:r>
            <a:endParaRPr lang="en-US" b="1" dirty="0"/>
          </a:p>
          <a:p>
            <a:pPr marL="220335" indent="-220335">
              <a:spcBef>
                <a:spcPct val="0"/>
              </a:spcBef>
              <a:buClr>
                <a:schemeClr val="tx2"/>
              </a:buClr>
            </a:pPr>
            <a:endParaRPr lang="en-US" dirty="0"/>
          </a:p>
          <a:p>
            <a:pPr marL="220335" indent="-220335">
              <a:spcBef>
                <a:spcPct val="0"/>
              </a:spcBef>
              <a:buClr>
                <a:schemeClr val="tx2"/>
              </a:buClr>
            </a:pPr>
            <a:r>
              <a:rPr lang="en-US" dirty="0"/>
              <a:t>     </a:t>
            </a:r>
            <a:endParaRPr lang="en-US" sz="1500" b="1" dirty="0"/>
          </a:p>
        </p:txBody>
      </p:sp>
      <p:sp>
        <p:nvSpPr>
          <p:cNvPr id="4" name="Slide Number Placeholder 3"/>
          <p:cNvSpPr>
            <a:spLocks noGrp="1"/>
          </p:cNvSpPr>
          <p:nvPr>
            <p:ph type="sldNum" sz="quarter" idx="10"/>
          </p:nvPr>
        </p:nvSpPr>
        <p:spPr/>
        <p:txBody>
          <a:bodyPr/>
          <a:lstStyle/>
          <a:p>
            <a:r>
              <a:rPr lang="en-US" dirty="0" smtClean="0"/>
              <a:t>10-</a:t>
            </a:r>
            <a:fld id="{4CFAF9B7-AADD-4C93-A4AD-263DFB587D02}" type="slidenum">
              <a:rPr lang="en-US" smtClean="0"/>
              <a:pPr/>
              <a:t>66</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p:txBody>
          <a:bodyPr/>
          <a:lstStyle/>
          <a:p>
            <a:pPr marL="220335" indent="-220335"/>
            <a:r>
              <a:rPr lang="en-US" dirty="0"/>
              <a:t>Increasing the yellow interval duration was reported by Bonneson to reduce RLR frequency by 50 to 70%.  </a:t>
            </a:r>
          </a:p>
          <a:p>
            <a:pPr marL="220335" indent="-220335"/>
            <a:endParaRPr lang="en-US" dirty="0"/>
          </a:p>
        </p:txBody>
      </p:sp>
      <p:sp>
        <p:nvSpPr>
          <p:cNvPr id="4" name="Slide Number Placeholder 3"/>
          <p:cNvSpPr>
            <a:spLocks noGrp="1"/>
          </p:cNvSpPr>
          <p:nvPr>
            <p:ph type="sldNum" sz="quarter" idx="10"/>
          </p:nvPr>
        </p:nvSpPr>
        <p:spPr/>
        <p:txBody>
          <a:bodyPr/>
          <a:lstStyle/>
          <a:p>
            <a:r>
              <a:rPr lang="en-US" dirty="0" smtClean="0"/>
              <a:t>10-</a:t>
            </a:r>
            <a:fld id="{4CFAF9B7-AADD-4C93-A4AD-263DFB587D02}" type="slidenum">
              <a:rPr lang="en-US" smtClean="0"/>
              <a:pPr/>
              <a:t>67</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2"/>
          <p:cNvSpPr>
            <a:spLocks noGrp="1" noRot="1" noChangeAspect="1" noChangeArrowheads="1" noTextEdit="1"/>
          </p:cNvSpPr>
          <p:nvPr>
            <p:ph type="sldImg"/>
          </p:nvPr>
        </p:nvSpPr>
        <p:spPr>
          <a:ln/>
        </p:spPr>
      </p:sp>
      <p:sp>
        <p:nvSpPr>
          <p:cNvPr id="416771" name="Rectangle 3"/>
          <p:cNvSpPr>
            <a:spLocks noGrp="1" noChangeArrowheads="1"/>
          </p:cNvSpPr>
          <p:nvPr>
            <p:ph type="body" idx="1"/>
          </p:nvPr>
        </p:nvSpPr>
        <p:spPr/>
        <p:txBody>
          <a:bodyPr>
            <a:normAutofit fontScale="85000" lnSpcReduction="10000"/>
          </a:bodyPr>
          <a:lstStyle/>
          <a:p>
            <a:pPr marL="220335" indent="-220335"/>
            <a:r>
              <a:rPr lang="en-US" dirty="0"/>
              <a:t>Bonneson found that the typical intersection approach experiences from 3.0 to 5.0 red-light-runners per 1000 vehicles and 1.0 red-light-runners per 10,000 vehicle-cycles where cycles represents the average number of cycles per hour.  Increasing the yellow interval duration was reported by Bonneson to reduce RLR frequency by 50 to 70%.  </a:t>
            </a:r>
          </a:p>
          <a:p>
            <a:pPr marL="220335" indent="-220335"/>
            <a:endParaRPr lang="en-US" dirty="0"/>
          </a:p>
          <a:p>
            <a:pPr marL="220335" indent="-220335"/>
            <a:r>
              <a:rPr lang="en-US" dirty="0"/>
              <a:t>Research Digest 299 Retting, Chapline &amp; Williams 2002 study of 40 treatment intersections and 56 control intersections in Nassau and Suffolk County NY</a:t>
            </a:r>
          </a:p>
          <a:p>
            <a:pPr marL="220335" indent="-220335"/>
            <a:endParaRPr lang="en-US" dirty="0"/>
          </a:p>
          <a:p>
            <a:pPr marL="220335" indent="-220335"/>
            <a:r>
              <a:rPr lang="en-US" dirty="0"/>
              <a:t>ITE/FHWA Toolbox of Countermeasures, 2004, Briefing Sheet #8, Ref#1, 9,10</a:t>
            </a:r>
          </a:p>
          <a:p>
            <a:pPr marL="220335" indent="-220335"/>
            <a:r>
              <a:rPr lang="en-US" dirty="0"/>
              <a:t>NCHRP 500 Vol 12, Strategy 17.2 A2: Optimized Clearance Intervals (P) </a:t>
            </a:r>
          </a:p>
          <a:p>
            <a:pPr marL="220335" indent="-220335"/>
            <a:r>
              <a:rPr lang="en-US" dirty="0">
                <a:solidFill>
                  <a:srgbClr val="292526"/>
                </a:solidFill>
                <a:latin typeface="BookAntiqua" charset="0"/>
              </a:rPr>
              <a:t>Clearance intervals that are too short in duration can contribute to rear-end crashes related</a:t>
            </a:r>
          </a:p>
          <a:p>
            <a:pPr marL="220335" indent="-220335"/>
            <a:r>
              <a:rPr lang="en-US" dirty="0">
                <a:solidFill>
                  <a:srgbClr val="292526"/>
                </a:solidFill>
                <a:latin typeface="BookAntiqua" charset="0"/>
              </a:rPr>
              <a:t>to drivers stopping abruptly and right-angle crashes resulting from signal violations. One</a:t>
            </a:r>
          </a:p>
          <a:p>
            <a:pPr marL="220335" indent="-220335"/>
            <a:r>
              <a:rPr lang="en-US" dirty="0">
                <a:solidFill>
                  <a:srgbClr val="292526"/>
                </a:solidFill>
                <a:latin typeface="BookAntiqua" charset="0"/>
              </a:rPr>
              <a:t>study showed clearance intervals shorter than those calculated using the ITE equation have</a:t>
            </a:r>
          </a:p>
          <a:p>
            <a:pPr marL="220335" indent="-220335"/>
            <a:r>
              <a:rPr lang="en-US" dirty="0">
                <a:solidFill>
                  <a:srgbClr val="292526"/>
                </a:solidFill>
                <a:latin typeface="BookAntiqua" charset="0"/>
              </a:rPr>
              <a:t>higher rear-end and right-angle crash rates than intersections with timings that exceed the</a:t>
            </a:r>
          </a:p>
          <a:p>
            <a:pPr marL="220335" indent="-220335"/>
            <a:r>
              <a:rPr lang="en-US" dirty="0">
                <a:solidFill>
                  <a:srgbClr val="292526"/>
                </a:solidFill>
                <a:latin typeface="BookAntiqua" charset="0"/>
              </a:rPr>
              <a:t>ITE value (Zador et al., 1985). In the extreme, a too-short interval can result in drivers</a:t>
            </a:r>
          </a:p>
          <a:p>
            <a:pPr marL="220335" indent="-220335"/>
            <a:r>
              <a:rPr lang="en-US" dirty="0">
                <a:solidFill>
                  <a:srgbClr val="292526"/>
                </a:solidFill>
                <a:latin typeface="BookAntiqua" charset="0"/>
              </a:rPr>
              <a:t>operating at the legal speed limit being forced to violate the red phase. A study by Retting</a:t>
            </a:r>
          </a:p>
          <a:p>
            <a:pPr marL="220335" indent="-220335"/>
            <a:r>
              <a:rPr lang="en-US" dirty="0">
                <a:solidFill>
                  <a:srgbClr val="292526"/>
                </a:solidFill>
                <a:latin typeface="BookAntiqua" charset="0"/>
              </a:rPr>
              <a:t>et al. (2000) noted that signal intervals that are considered too short are associated with</a:t>
            </a:r>
          </a:p>
          <a:p>
            <a:pPr marL="220335" indent="-220335"/>
            <a:r>
              <a:rPr lang="en-US" dirty="0">
                <a:solidFill>
                  <a:srgbClr val="292526"/>
                </a:solidFill>
                <a:latin typeface="BookAntiqua" charset="0"/>
              </a:rPr>
              <a:t>vehicle conflicts and red-light running.</a:t>
            </a:r>
            <a:endParaRPr lang="en-US" dirty="0">
              <a:solidFill>
                <a:srgbClr val="000000"/>
              </a:solidFill>
              <a:latin typeface="BookAntiqua" charset="0"/>
            </a:endParaRPr>
          </a:p>
          <a:p>
            <a:pPr marL="220335" indent="-220335"/>
            <a:endParaRPr lang="en-US" dirty="0"/>
          </a:p>
          <a:p>
            <a:pPr marL="220335" indent="-220335"/>
            <a:r>
              <a:rPr lang="en-US" dirty="0"/>
              <a:t>C = annual crash frequency (right-angle + left-turn-related) for an intersection approach = 0.00278 ADT</a:t>
            </a:r>
            <a:r>
              <a:rPr lang="en-US" baseline="30000" dirty="0"/>
              <a:t>0.614 </a:t>
            </a:r>
            <a:r>
              <a:rPr lang="en-US" dirty="0"/>
              <a:t> RLR</a:t>
            </a:r>
            <a:r>
              <a:rPr lang="en-US" baseline="30000" dirty="0"/>
              <a:t>0.387</a:t>
            </a:r>
            <a:endParaRPr lang="en-US" dirty="0"/>
          </a:p>
          <a:p>
            <a:pPr marL="220335" indent="-220335"/>
            <a:endParaRPr lang="en-US" dirty="0"/>
          </a:p>
        </p:txBody>
      </p:sp>
      <p:sp>
        <p:nvSpPr>
          <p:cNvPr id="4" name="Slide Number Placeholder 3"/>
          <p:cNvSpPr>
            <a:spLocks noGrp="1"/>
          </p:cNvSpPr>
          <p:nvPr>
            <p:ph type="sldNum" sz="quarter" idx="10"/>
          </p:nvPr>
        </p:nvSpPr>
        <p:spPr/>
        <p:txBody>
          <a:bodyPr/>
          <a:lstStyle/>
          <a:p>
            <a:r>
              <a:rPr lang="en-US" dirty="0" smtClean="0"/>
              <a:t>10-</a:t>
            </a:r>
            <a:fld id="{4CFAF9B7-AADD-4C93-A4AD-263DFB587D02}" type="slidenum">
              <a:rPr lang="en-US" smtClean="0"/>
              <a:pPr/>
              <a:t>68</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p:txBody>
          <a:bodyPr>
            <a:normAutofit fontScale="62500" lnSpcReduction="20000"/>
          </a:bodyPr>
          <a:lstStyle/>
          <a:p>
            <a:pPr marL="220335" indent="-220335"/>
            <a:r>
              <a:rPr lang="en-US" dirty="0"/>
              <a:t>Example of calculation of all-red interval for a main road of 85</a:t>
            </a:r>
            <a:r>
              <a:rPr lang="en-US" baseline="30000" dirty="0"/>
              <a:t>th</a:t>
            </a:r>
            <a:r>
              <a:rPr lang="en-US" dirty="0"/>
              <a:t> percentile speed of 45 mph with 50 foot curb radius (radius is distance of near edge of intersecting roadway back to stop bar, width of the intersected minor road of 35 foot collector street and for a passenger car of 20 feet in length.</a:t>
            </a:r>
          </a:p>
          <a:p>
            <a:pPr marL="220335" indent="-220335"/>
            <a:endParaRPr lang="en-US" dirty="0"/>
          </a:p>
          <a:p>
            <a:pPr marL="220335" indent="-220335"/>
            <a:r>
              <a:rPr lang="en-US" dirty="0"/>
              <a:t>Alternate forms of this equation for all-red are:</a:t>
            </a:r>
          </a:p>
          <a:p>
            <a:pPr marL="220335" indent="-220335"/>
            <a:r>
              <a:rPr lang="en-US" dirty="0"/>
              <a:t>R= (W + L)/V    R= P/V     R=(P+L)/v</a:t>
            </a:r>
          </a:p>
          <a:p>
            <a:pPr marL="220335" indent="-220335"/>
            <a:endParaRPr lang="en-US" dirty="0"/>
          </a:p>
          <a:p>
            <a:pPr marL="220335" indent="-220335">
              <a:spcBef>
                <a:spcPct val="0"/>
              </a:spcBef>
            </a:pPr>
            <a:r>
              <a:rPr lang="en-US" sz="1700" dirty="0">
                <a:latin typeface="Arial" pitchFamily="34" charset="0"/>
              </a:rPr>
              <a:t>r	=	red clearance interval (sec)</a:t>
            </a:r>
          </a:p>
          <a:p>
            <a:pPr marL="220335" indent="-220335">
              <a:spcBef>
                <a:spcPct val="0"/>
              </a:spcBef>
            </a:pPr>
            <a:r>
              <a:rPr lang="en-US" sz="1700" dirty="0">
                <a:latin typeface="Arial" pitchFamily="34" charset="0"/>
              </a:rPr>
              <a:t>w	=	intersection width (near-side stop bar to far edge of farthest lane)</a:t>
            </a:r>
          </a:p>
          <a:p>
            <a:pPr marL="220335" indent="-220335">
              <a:spcBef>
                <a:spcPct val="0"/>
              </a:spcBef>
            </a:pPr>
            <a:r>
              <a:rPr lang="en-US" sz="1700" dirty="0">
                <a:latin typeface="Arial" pitchFamily="34" charset="0"/>
              </a:rPr>
              <a:t>P	=	intersection width (near-side stop bar to far edge of farthest crosswalk)</a:t>
            </a:r>
          </a:p>
          <a:p>
            <a:pPr marL="220335" indent="-220335">
              <a:spcBef>
                <a:spcPct val="0"/>
              </a:spcBef>
            </a:pPr>
            <a:r>
              <a:rPr lang="en-US" sz="1700" dirty="0">
                <a:latin typeface="Arial" pitchFamily="34" charset="0"/>
              </a:rPr>
              <a:t>L	=	length of vehicle (ft)</a:t>
            </a:r>
          </a:p>
          <a:p>
            <a:pPr marL="220335" indent="-220335">
              <a:spcBef>
                <a:spcPct val="0"/>
              </a:spcBef>
            </a:pPr>
            <a:r>
              <a:rPr lang="en-US" sz="1700" dirty="0">
                <a:latin typeface="Arial" pitchFamily="34" charset="0"/>
              </a:rPr>
              <a:t>v	=	speed of vehicle through the intersection (ft/sec)</a:t>
            </a:r>
          </a:p>
          <a:p>
            <a:pPr marL="220335" indent="-220335"/>
            <a:endParaRPr lang="en-US" dirty="0"/>
          </a:p>
          <a:p>
            <a:pPr marL="220335" indent="-220335"/>
            <a:endParaRPr lang="en-US" dirty="0"/>
          </a:p>
          <a:p>
            <a:pPr marL="220335" indent="-220335"/>
            <a:r>
              <a:rPr lang="en-US" dirty="0"/>
              <a:t>Bhesania 1991 for addition of 1.0 seconds of all-red to five signals in Kansas City Missouri reported CMF of 0.75 or CRF of 25% in combination with replacing post mounted signals with mast arm signals </a:t>
            </a:r>
          </a:p>
          <a:p>
            <a:pPr marL="220335" indent="-220335"/>
            <a:endParaRPr lang="en-US" dirty="0"/>
          </a:p>
          <a:p>
            <a:pPr marL="220335" indent="-220335"/>
            <a:r>
              <a:rPr lang="en-US" dirty="0"/>
              <a:t>Souleyrette, O’Brien, McDonald, Preston, and Storm report in MN/RC-2004-25 dated May 2004 studied low speed urban 4 approach signalized intersections in the City of Minneapolis that all-red phase does not have a lasting safety effect; only short term. This research evaluates the safety effect of all-red clearance intervals at low speed urban 4 way intersections in the City of Minneapolis. The study includes a review of literature and assessment of Midwestern state and local practice related to the use of all-red phasing. A cross-section analysis using four years of data is presented, which does not substantiate any safety benefit of all-red phasing at study area intersections. Several regression models (generalized linear mixed models with Poisson error distribution and log link function and linear mixed models with transformed data) are also presented. The models also point to no safety benefit. A before and after analysis using 11 years of data was conducted to evaluate both short and long term effects. While results indicate short-term reductions in crash rates (approximately one year after the implementation), long-term reductions are not observed.</a:t>
            </a:r>
          </a:p>
          <a:p>
            <a:pPr marL="220335" indent="-220335"/>
            <a:endParaRPr lang="en-US" dirty="0"/>
          </a:p>
          <a:p>
            <a:pPr marL="220335" indent="-220335"/>
            <a:endParaRPr lang="en-US" dirty="0"/>
          </a:p>
          <a:p>
            <a:pPr marL="220335" indent="-220335"/>
            <a:r>
              <a:rPr lang="en-US" dirty="0"/>
              <a:t>2006 March ITE Journal – Richard Retting of IIHS - defined RLR as: 1) the crash must have occurred at a traffic signal controlled intersection or interchange, and 2) either a driver was charged by police with failing to stop for a red signal or a driver was coded as having failed to obey a traffic device (presumed to be a signal) and that the driver was going straight at the time of the crash.   2004 data yields 854 fatal crashes with 940 fatalities and 196,00 total crashes and 106,000 injury crashes with 188,000 persons injured.</a:t>
            </a:r>
          </a:p>
        </p:txBody>
      </p:sp>
      <p:sp>
        <p:nvSpPr>
          <p:cNvPr id="4" name="Slide Number Placeholder 3"/>
          <p:cNvSpPr>
            <a:spLocks noGrp="1"/>
          </p:cNvSpPr>
          <p:nvPr>
            <p:ph type="sldNum" sz="quarter" idx="10"/>
          </p:nvPr>
        </p:nvSpPr>
        <p:spPr/>
        <p:txBody>
          <a:bodyPr/>
          <a:lstStyle/>
          <a:p>
            <a:r>
              <a:rPr lang="en-US" dirty="0" smtClean="0"/>
              <a:t>10-</a:t>
            </a:r>
            <a:fld id="{4CFAF9B7-AADD-4C93-A4AD-263DFB587D02}" type="slidenum">
              <a:rPr lang="en-US" smtClean="0"/>
              <a:pPr/>
              <a:t>69</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p:txBody>
          <a:bodyPr/>
          <a:lstStyle/>
          <a:p>
            <a:pPr marL="220335" indent="-220335"/>
            <a:r>
              <a:rPr lang="en-US" dirty="0" smtClean="0"/>
              <a:t>NOTE:  This option is really only feasible</a:t>
            </a:r>
            <a:r>
              <a:rPr lang="en-US" baseline="0" dirty="0" smtClean="0"/>
              <a:t> where signals are either fully actuated or semi-actuated on the side streets.  Pre-timed signals could disturb waiting motorists.</a:t>
            </a:r>
          </a:p>
          <a:p>
            <a:pPr marL="220335" indent="-220335"/>
            <a:endParaRPr lang="en-US" baseline="0" dirty="0" smtClean="0"/>
          </a:p>
          <a:p>
            <a:pPr marL="220335" indent="-220335">
              <a:buFontTx/>
              <a:buChar char="•"/>
            </a:pPr>
            <a:r>
              <a:rPr lang="en-US" dirty="0" smtClean="0"/>
              <a:t>ITE </a:t>
            </a:r>
            <a:r>
              <a:rPr lang="en-US" dirty="0"/>
              <a:t>Journal, 1987, Volume 57 reported reduction in crashes for full-time operation vs. flash</a:t>
            </a:r>
          </a:p>
          <a:p>
            <a:pPr marL="220335" indent="-220335">
              <a:buFontTx/>
              <a:buChar char="•"/>
            </a:pPr>
            <a:r>
              <a:rPr lang="en-US" dirty="0"/>
              <a:t>ITE Journal, 1995, volume 65 reported results of a Texas study for flashing operation</a:t>
            </a:r>
          </a:p>
          <a:p>
            <a:pPr marL="220335" indent="-220335">
              <a:buFontTx/>
              <a:buChar char="•"/>
            </a:pPr>
            <a:r>
              <a:rPr lang="en-US" dirty="0"/>
              <a:t>High Volume Signalized Intersection Handbook</a:t>
            </a:r>
          </a:p>
        </p:txBody>
      </p:sp>
      <p:sp>
        <p:nvSpPr>
          <p:cNvPr id="4" name="Slide Number Placeholder 3"/>
          <p:cNvSpPr>
            <a:spLocks noGrp="1"/>
          </p:cNvSpPr>
          <p:nvPr>
            <p:ph type="sldNum" sz="quarter" idx="10"/>
          </p:nvPr>
        </p:nvSpPr>
        <p:spPr/>
        <p:txBody>
          <a:bodyPr/>
          <a:lstStyle/>
          <a:p>
            <a:r>
              <a:rPr lang="en-US" dirty="0" smtClean="0"/>
              <a:t>10-</a:t>
            </a:r>
            <a:fld id="{4CFAF9B7-AADD-4C93-A4AD-263DFB587D02}" type="slidenum">
              <a:rPr lang="en-US" smtClean="0"/>
              <a:pPr/>
              <a:t>71</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r>
              <a:rPr lang="en-US" dirty="0"/>
              <a:t>6-</a:t>
            </a:r>
            <a:fld id="{D3297285-B27F-47D5-B14B-87A71E9097A1}" type="slidenum">
              <a:rPr lang="en-US"/>
              <a:pPr/>
              <a:t>94</a:t>
            </a:fld>
            <a:endParaRPr lang="en-US" dirty="0"/>
          </a:p>
        </p:txBody>
      </p:sp>
      <p:sp>
        <p:nvSpPr>
          <p:cNvPr id="570370" name="Rectangle 2"/>
          <p:cNvSpPr>
            <a:spLocks noGrp="1" noRot="1" noChangeAspect="1" noChangeArrowheads="1" noTextEdit="1"/>
          </p:cNvSpPr>
          <p:nvPr>
            <p:ph type="sldImg"/>
          </p:nvPr>
        </p:nvSpPr>
        <p:spPr>
          <a:xfrm>
            <a:off x="1181100" y="696913"/>
            <a:ext cx="4649788" cy="3486150"/>
          </a:xfrm>
          <a:ln/>
        </p:spPr>
      </p:sp>
      <p:sp>
        <p:nvSpPr>
          <p:cNvPr id="570371" name="Rectangle 3"/>
          <p:cNvSpPr>
            <a:spLocks noGrp="1" noChangeArrowheads="1"/>
          </p:cNvSpPr>
          <p:nvPr>
            <p:ph type="body" idx="1"/>
          </p:nvPr>
        </p:nvSpPr>
        <p:spPr/>
        <p:txBody>
          <a:bodyPr/>
          <a:lstStyle/>
          <a:p>
            <a:r>
              <a:rPr lang="en-US" dirty="0"/>
              <a:t>Application of warning signs for intersections reduces incidence of crashes. </a:t>
            </a:r>
            <a:r>
              <a:rPr lang="en-US" dirty="0" smtClean="0"/>
              <a:t>Traffic </a:t>
            </a:r>
            <a:r>
              <a:rPr lang="en-US" dirty="0"/>
              <a:t>signs were found to reduce fatalities by 39% and nonfatal injuries by 15%.  </a:t>
            </a:r>
          </a:p>
          <a:p>
            <a:r>
              <a:rPr lang="en-US" dirty="0"/>
              <a:t>Missouri HAL manual identifies advance warning signs for intersections with CRF of 30% for urban and 40% for rural intersections</a:t>
            </a:r>
          </a:p>
          <a:p>
            <a:endParaRPr lang="en-US" dirty="0"/>
          </a:p>
          <a:p>
            <a:r>
              <a:rPr lang="en-US" dirty="0">
                <a:latin typeface="Arial" pitchFamily="34" charset="0"/>
              </a:rPr>
              <a:t>Pak-Poy and Kneebone (1988) quoted a U.S. study which suggested collision reductions of around 20 to 30 percent for other warning signs, such as side-road signs.</a:t>
            </a:r>
          </a:p>
          <a:p>
            <a:endParaRPr lang="en-US" dirty="0">
              <a:latin typeface="Arial" pitchFamily="34" charset="0"/>
            </a:endParaRPr>
          </a:p>
          <a:p>
            <a:r>
              <a:rPr lang="en-US" dirty="0">
                <a:latin typeface="Arial" pitchFamily="34" charset="0"/>
              </a:rPr>
              <a:t>New York DOT reports Evaluation Data for Low Cost Accident Countermeasures for all intersection signs for 60 sites with a 33% reduction in right angle crashes, 36% reduction in rear-end/ side swipe, and 32% reduction in head-on crashes.  </a:t>
            </a:r>
          </a:p>
          <a:p>
            <a:endParaRPr lang="en-US" dirty="0">
              <a:latin typeface="Arial" pitchFamily="34" charset="0"/>
            </a:endParaRPr>
          </a:p>
          <a:p>
            <a:r>
              <a:rPr lang="en-US" dirty="0">
                <a:latin typeface="Arial" pitchFamily="34" charset="0"/>
              </a:rPr>
              <a:t>NCHRP 500 Volume 5:  Page V-68  “Advance Warning Signs, such as the standard intersection warning sign, can also alert drivers to the presence of an intersection.”</a:t>
            </a:r>
          </a:p>
          <a:p>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r>
              <a:rPr lang="en-US" dirty="0"/>
              <a:t>6-</a:t>
            </a:r>
            <a:fld id="{9B156ECE-40ED-4563-8A45-97B2AEFFAFB8}" type="slidenum">
              <a:rPr lang="en-US"/>
              <a:pPr/>
              <a:t>96</a:t>
            </a:fld>
            <a:endParaRPr lang="en-US" dirty="0"/>
          </a:p>
        </p:txBody>
      </p:sp>
      <p:sp>
        <p:nvSpPr>
          <p:cNvPr id="466946" name="Rectangle 2"/>
          <p:cNvSpPr>
            <a:spLocks noGrp="1" noRot="1" noChangeAspect="1" noChangeArrowheads="1" noTextEdit="1"/>
          </p:cNvSpPr>
          <p:nvPr>
            <p:ph type="sldImg"/>
          </p:nvPr>
        </p:nvSpPr>
        <p:spPr>
          <a:ln/>
        </p:spPr>
      </p:sp>
      <p:sp>
        <p:nvSpPr>
          <p:cNvPr id="466947" name="Rectangle 3"/>
          <p:cNvSpPr>
            <a:spLocks noGrp="1" noChangeArrowheads="1"/>
          </p:cNvSpPr>
          <p:nvPr>
            <p:ph type="body" idx="1"/>
          </p:nvPr>
        </p:nvSpPr>
        <p:spPr/>
        <p:txBody>
          <a:bodyPr/>
          <a:lstStyle/>
          <a:p>
            <a:r>
              <a:rPr lang="en-US" dirty="0"/>
              <a:t>Left Hand side sign of same size added to right hand side sign installation for additional emphasis as a supplementary sign, example is from IL 394 south of I-80</a:t>
            </a:r>
          </a:p>
          <a:p>
            <a:endParaRPr lang="en-US" dirty="0"/>
          </a:p>
          <a:p>
            <a:r>
              <a:rPr lang="en-US" dirty="0"/>
              <a:t>Winston-Salem NC reports </a:t>
            </a:r>
            <a:r>
              <a:rPr lang="en-US" b="1" dirty="0"/>
              <a:t>a 31% decrease</a:t>
            </a:r>
            <a:r>
              <a:rPr lang="en-US" dirty="0"/>
              <a:t> in crashes when double up on warning signs and right of way controls</a:t>
            </a:r>
          </a:p>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dirty="0"/>
              <a:t>Intersection Safety Workshop</a:t>
            </a:r>
          </a:p>
        </p:txBody>
      </p:sp>
      <p:sp>
        <p:nvSpPr>
          <p:cNvPr id="5" name="Rectangle 3"/>
          <p:cNvSpPr>
            <a:spLocks noGrp="1" noChangeArrowheads="1"/>
          </p:cNvSpPr>
          <p:nvPr>
            <p:ph type="dt" idx="1"/>
          </p:nvPr>
        </p:nvSpPr>
        <p:spPr>
          <a:ln/>
        </p:spPr>
        <p:txBody>
          <a:bodyPr/>
          <a:lstStyle/>
          <a:p>
            <a:fld id="{6C007230-29C8-4ED2-B0F7-3058C20CDF9D}" type="datetime1">
              <a:rPr lang="en-US" smtClean="0"/>
              <a:pPr/>
              <a:t>7/11/2012</a:t>
            </a:fld>
            <a:endParaRPr lang="en-US" dirty="0"/>
          </a:p>
        </p:txBody>
      </p:sp>
      <p:sp>
        <p:nvSpPr>
          <p:cNvPr id="6" name="Rectangle 6"/>
          <p:cNvSpPr>
            <a:spLocks noGrp="1" noChangeArrowheads="1"/>
          </p:cNvSpPr>
          <p:nvPr>
            <p:ph type="ftr" sz="quarter" idx="4"/>
          </p:nvPr>
        </p:nvSpPr>
        <p:spPr>
          <a:ln/>
        </p:spPr>
        <p:txBody>
          <a:bodyPr/>
          <a:lstStyle/>
          <a:p>
            <a:r>
              <a:rPr lang="en-US" dirty="0" smtClean="0"/>
              <a:t>Session 2 – Identification of High Crash Intersections</a:t>
            </a:r>
            <a:endParaRPr lang="en-US" dirty="0"/>
          </a:p>
        </p:txBody>
      </p:sp>
      <p:sp>
        <p:nvSpPr>
          <p:cNvPr id="7" name="Rectangle 7"/>
          <p:cNvSpPr>
            <a:spLocks noGrp="1" noChangeArrowheads="1"/>
          </p:cNvSpPr>
          <p:nvPr>
            <p:ph type="sldNum" sz="quarter" idx="5"/>
          </p:nvPr>
        </p:nvSpPr>
        <p:spPr>
          <a:ln/>
        </p:spPr>
        <p:txBody>
          <a:bodyPr/>
          <a:lstStyle/>
          <a:p>
            <a:r>
              <a:rPr lang="en-US" dirty="0"/>
              <a:t>2-</a:t>
            </a:r>
            <a:fld id="{7D2080F1-3D37-4E0D-8229-5FEA52ACB1D2}" type="slidenum">
              <a:rPr lang="en-US"/>
              <a:pPr/>
              <a:t>100</a:t>
            </a:fld>
            <a:endParaRPr lang="en-US" dirty="0"/>
          </a:p>
        </p:txBody>
      </p:sp>
      <p:sp>
        <p:nvSpPr>
          <p:cNvPr id="465922" name="Rectangle 2"/>
          <p:cNvSpPr>
            <a:spLocks noGrp="1" noRot="1" noChangeAspect="1" noChangeArrowheads="1" noTextEdit="1"/>
          </p:cNvSpPr>
          <p:nvPr>
            <p:ph type="sldImg"/>
          </p:nvPr>
        </p:nvSpPr>
        <p:spPr>
          <a:ln w="12700" cap="flat">
            <a:solidFill>
              <a:schemeClr val="tx1"/>
            </a:solidFill>
          </a:ln>
        </p:spPr>
      </p:sp>
      <p:sp>
        <p:nvSpPr>
          <p:cNvPr id="465923" name="Rectangle 3"/>
          <p:cNvSpPr>
            <a:spLocks noGrp="1" noChangeArrowheads="1"/>
          </p:cNvSpPr>
          <p:nvPr>
            <p:ph type="body" idx="1"/>
          </p:nvPr>
        </p:nvSpPr>
        <p:spPr>
          <a:noFill/>
          <a:ln/>
        </p:spPr>
        <p:txBody>
          <a:bodyPr lIns="91864" tIns="45125" rIns="91864" bIns="45125"/>
          <a:lstStyle/>
          <a:p>
            <a:r>
              <a:rPr lang="en-US" sz="1500" dirty="0"/>
              <a:t>NCHRP 440, page 77-79, Sight Obstructions, from Table 48</a:t>
            </a:r>
          </a:p>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r>
              <a:rPr lang="en-US" dirty="0"/>
              <a:t>6-</a:t>
            </a:r>
            <a:fld id="{21B23C79-E129-473A-A79B-18B8806CADEE}" type="slidenum">
              <a:rPr lang="en-US"/>
              <a:pPr/>
              <a:t>101</a:t>
            </a:fld>
            <a:endParaRPr lang="en-US" dirty="0"/>
          </a:p>
        </p:txBody>
      </p:sp>
      <p:sp>
        <p:nvSpPr>
          <p:cNvPr id="589826" name="Rectangle 2"/>
          <p:cNvSpPr>
            <a:spLocks noGrp="1" noRot="1" noChangeAspect="1" noChangeArrowheads="1" noTextEdit="1"/>
          </p:cNvSpPr>
          <p:nvPr>
            <p:ph type="sldImg"/>
          </p:nvPr>
        </p:nvSpPr>
        <p:spPr>
          <a:ln/>
        </p:spPr>
      </p:sp>
      <p:sp>
        <p:nvSpPr>
          <p:cNvPr id="589827" name="Rectangle 3"/>
          <p:cNvSpPr>
            <a:spLocks noGrp="1" noChangeArrowheads="1"/>
          </p:cNvSpPr>
          <p:nvPr>
            <p:ph type="body" idx="1"/>
          </p:nvPr>
        </p:nvSpPr>
        <p:spPr/>
        <p:txBody>
          <a:bodyPr/>
          <a:lstStyle/>
          <a:p>
            <a:r>
              <a:rPr lang="en-US" dirty="0"/>
              <a:t>Staggered placement of doubled up stop Aheads; </a:t>
            </a:r>
            <a:r>
              <a:rPr lang="en-US" dirty="0" smtClean="0"/>
              <a:t>Left Hand side sign of same size added to right hand side sign installation for additional emphasis as a supplementary sign</a:t>
            </a:r>
          </a:p>
          <a:p>
            <a:endParaRPr lang="en-US" dirty="0"/>
          </a:p>
          <a:p>
            <a:r>
              <a:rPr lang="en-US" dirty="0"/>
              <a:t>Photo is north approach of county hwy 11 at IL route 125 west of Virginia, IL</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Rectangle 7"/>
          <p:cNvSpPr>
            <a:spLocks noGrp="1" noChangeArrowheads="1"/>
          </p:cNvSpPr>
          <p:nvPr>
            <p:ph type="sldNum" sz="quarter" idx="5"/>
          </p:nvPr>
        </p:nvSpPr>
        <p:spPr>
          <a:noFill/>
        </p:spPr>
        <p:txBody>
          <a:bodyPr/>
          <a:lstStyle/>
          <a:p>
            <a:r>
              <a:rPr lang="en-US" dirty="0"/>
              <a:t>1-</a:t>
            </a:r>
            <a:fld id="{66DC1796-ED9F-4182-874D-E40D7D813517}" type="slidenum">
              <a:rPr lang="en-US"/>
              <a:pPr/>
              <a:t>21</a:t>
            </a:fld>
            <a:endParaRPr lang="en-US" dirty="0"/>
          </a:p>
        </p:txBody>
      </p:sp>
      <p:sp>
        <p:nvSpPr>
          <p:cNvPr id="34822" name="Rectangle 2"/>
          <p:cNvSpPr>
            <a:spLocks noGrp="1" noRot="1" noChangeAspect="1" noChangeArrowheads="1" noTextEdit="1"/>
          </p:cNvSpPr>
          <p:nvPr>
            <p:ph type="sldImg"/>
          </p:nvPr>
        </p:nvSpPr>
        <p:spPr>
          <a:xfrm>
            <a:off x="720725" y="852488"/>
            <a:ext cx="3068638" cy="2300287"/>
          </a:xfrm>
          <a:solidFill>
            <a:srgbClr val="FFFFFF"/>
          </a:solidFill>
          <a:ln/>
        </p:spPr>
      </p:sp>
      <p:sp>
        <p:nvSpPr>
          <p:cNvPr id="34823" name="Rectangle 3"/>
          <p:cNvSpPr>
            <a:spLocks noGrp="1" noChangeArrowheads="1"/>
          </p:cNvSpPr>
          <p:nvPr>
            <p:ph type="body" idx="1"/>
          </p:nvPr>
        </p:nvSpPr>
        <p:spPr>
          <a:xfrm>
            <a:off x="701346" y="3238678"/>
            <a:ext cx="6093023" cy="5359878"/>
          </a:xfrm>
          <a:solidFill>
            <a:srgbClr val="FFFFFF"/>
          </a:solidFill>
          <a:ln>
            <a:solidFill>
              <a:srgbClr val="000000"/>
            </a:solidFill>
          </a:ln>
        </p:spPr>
        <p:txBody>
          <a:bodyPr lIns="92843" tIns="46421" rIns="92843" bIns="46421"/>
          <a:lstStyle/>
          <a:p>
            <a:r>
              <a:rPr lang="en-US" sz="900" b="1" dirty="0"/>
              <a:t>Key Message:  </a:t>
            </a:r>
            <a:r>
              <a:rPr lang="en-US" sz="900" dirty="0"/>
              <a:t>Statistics intersection crashes in the US.  Previous statistics dealt with all crashes.</a:t>
            </a:r>
          </a:p>
          <a:p>
            <a:r>
              <a:rPr lang="en-US" sz="900" b="1" dirty="0"/>
              <a:t>Est. Presentation Time:</a:t>
            </a:r>
            <a:r>
              <a:rPr lang="en-US" sz="900" dirty="0"/>
              <a:t>  1 min.</a:t>
            </a:r>
          </a:p>
          <a:p>
            <a:r>
              <a:rPr lang="en-US" sz="900" b="1" dirty="0"/>
              <a:t>Explanation of Cues/Builds:</a:t>
            </a:r>
            <a:r>
              <a:rPr lang="en-US" sz="900" dirty="0"/>
              <a:t> None.</a:t>
            </a:r>
          </a:p>
          <a:p>
            <a:r>
              <a:rPr lang="en-US" sz="900" b="1" dirty="0"/>
              <a:t>Suggested Comments: </a:t>
            </a:r>
            <a:r>
              <a:rPr lang="en-US" sz="900" dirty="0"/>
              <a:t>Almost ¼ of all fatalities occur at intersections.</a:t>
            </a:r>
          </a:p>
          <a:p>
            <a:r>
              <a:rPr lang="en-US" sz="900" b="1" dirty="0"/>
              <a:t>Suggested Questions: </a:t>
            </a:r>
            <a:r>
              <a:rPr lang="en-US" sz="900" dirty="0"/>
              <a:t>none</a:t>
            </a:r>
            <a:endParaRPr lang="en-US" sz="900" b="1" dirty="0"/>
          </a:p>
          <a:p>
            <a:r>
              <a:rPr lang="en-US" sz="900" b="1" dirty="0"/>
              <a:t>Additional Information:</a:t>
            </a:r>
            <a:r>
              <a:rPr lang="en-US" sz="900" dirty="0"/>
              <a:t> none</a:t>
            </a:r>
          </a:p>
          <a:p>
            <a:r>
              <a:rPr lang="en-US" sz="900" b="1" dirty="0"/>
              <a:t>Possible Problems:</a:t>
            </a:r>
            <a:r>
              <a:rPr lang="en-US" sz="900" dirty="0"/>
              <a:t> none</a:t>
            </a:r>
          </a:p>
          <a:p>
            <a:endParaRPr lang="en-US" sz="900" dirty="0"/>
          </a:p>
          <a:p>
            <a:endParaRPr lang="en-US" sz="900"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r>
              <a:rPr lang="en-US" dirty="0"/>
              <a:t>8-</a:t>
            </a:r>
            <a:fld id="{5392C72B-3D72-4BD7-86D2-920EA38F8209}" type="slidenum">
              <a:rPr lang="en-US"/>
              <a:pPr/>
              <a:t>102</a:t>
            </a:fld>
            <a:endParaRPr lang="en-US" dirty="0"/>
          </a:p>
        </p:txBody>
      </p:sp>
      <p:sp>
        <p:nvSpPr>
          <p:cNvPr id="742402" name="Rectangle 2"/>
          <p:cNvSpPr>
            <a:spLocks noGrp="1" noRot="1" noChangeAspect="1" noChangeArrowheads="1" noTextEdit="1"/>
          </p:cNvSpPr>
          <p:nvPr>
            <p:ph type="sldImg"/>
          </p:nvPr>
        </p:nvSpPr>
        <p:spPr>
          <a:ln/>
        </p:spPr>
      </p:sp>
      <p:sp>
        <p:nvSpPr>
          <p:cNvPr id="742403" name="Rectangle 3"/>
          <p:cNvSpPr>
            <a:spLocks noGrp="1" noChangeArrowheads="1"/>
          </p:cNvSpPr>
          <p:nvPr>
            <p:ph type="body" idx="1"/>
          </p:nvPr>
        </p:nvSpPr>
        <p:spPr/>
        <p:txBody>
          <a:bodyPr/>
          <a:lstStyle/>
          <a:p>
            <a:r>
              <a:rPr lang="en-US" dirty="0"/>
              <a:t>Doubled Up Stop signs with the left hand sign larger than the right hand side stop sign to increase conspicuity</a:t>
            </a:r>
          </a:p>
          <a:p>
            <a:r>
              <a:rPr lang="en-US" dirty="0"/>
              <a:t>Photo is IL 47 at IL 136 in Champaign, Illinois</a:t>
            </a:r>
          </a:p>
          <a:p>
            <a:r>
              <a:rPr lang="en-US" dirty="0"/>
              <a:t>CRF of 11%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w="9525"/>
        </p:spPr>
        <p:txBody>
          <a:bodyPr/>
          <a:lstStyle/>
          <a:p>
            <a:r>
              <a:rPr lang="en-US" dirty="0" smtClean="0"/>
              <a:t>Total</a:t>
            </a:r>
            <a:r>
              <a:rPr lang="en-US" baseline="0" dirty="0" smtClean="0"/>
              <a:t> crashes.  Intersection vs. segment and Fatal/injury vs PDO</a:t>
            </a:r>
          </a:p>
          <a:p>
            <a:endParaRPr lang="en-US" dirty="0" smtClean="0"/>
          </a:p>
        </p:txBody>
      </p:sp>
      <p:sp>
        <p:nvSpPr>
          <p:cNvPr id="90116" name="Header Placeholder 3"/>
          <p:cNvSpPr>
            <a:spLocks noGrp="1"/>
          </p:cNvSpPr>
          <p:nvPr>
            <p:ph type="hdr" sz="quarter"/>
          </p:nvPr>
        </p:nvSpPr>
        <p:spPr>
          <a:noFill/>
        </p:spPr>
        <p:txBody>
          <a:bodyPr/>
          <a:lstStyle/>
          <a:p>
            <a:r>
              <a:rPr lang="en-US" dirty="0" smtClean="0"/>
              <a:t>HSM Practitioner's Guide for Two-Lane Rural Highways Workshop</a:t>
            </a:r>
          </a:p>
        </p:txBody>
      </p:sp>
      <p:sp>
        <p:nvSpPr>
          <p:cNvPr id="90117" name="Date Placeholder 4"/>
          <p:cNvSpPr>
            <a:spLocks noGrp="1"/>
          </p:cNvSpPr>
          <p:nvPr>
            <p:ph type="dt" sz="quarter" idx="1"/>
          </p:nvPr>
        </p:nvSpPr>
        <p:spPr>
          <a:noFill/>
        </p:spPr>
        <p:txBody>
          <a:bodyPr/>
          <a:lstStyle/>
          <a:p>
            <a:r>
              <a:rPr lang="en-US" dirty="0" smtClean="0"/>
              <a:t>August 2010</a:t>
            </a:r>
          </a:p>
        </p:txBody>
      </p:sp>
      <p:sp>
        <p:nvSpPr>
          <p:cNvPr id="90118" name="Footer Placeholder 5"/>
          <p:cNvSpPr>
            <a:spLocks noGrp="1"/>
          </p:cNvSpPr>
          <p:nvPr>
            <p:ph type="ftr" sz="quarter" idx="4"/>
          </p:nvPr>
        </p:nvSpPr>
        <p:spPr>
          <a:noFill/>
        </p:spPr>
        <p:txBody>
          <a:bodyPr/>
          <a:lstStyle/>
          <a:p>
            <a:r>
              <a:rPr lang="en-US" dirty="0" smtClean="0"/>
              <a:t>Predicting Highway Safety for Intersections on 2-Lane Rural Highways</a:t>
            </a:r>
          </a:p>
        </p:txBody>
      </p:sp>
      <p:sp>
        <p:nvSpPr>
          <p:cNvPr id="90119" name="Slide Number Placeholder 6"/>
          <p:cNvSpPr>
            <a:spLocks noGrp="1"/>
          </p:cNvSpPr>
          <p:nvPr>
            <p:ph type="sldNum" sz="quarter" idx="5"/>
          </p:nvPr>
        </p:nvSpPr>
        <p:spPr>
          <a:noFill/>
        </p:spPr>
        <p:txBody>
          <a:bodyPr/>
          <a:lstStyle/>
          <a:p>
            <a:r>
              <a:rPr lang="en-US" dirty="0" smtClean="0"/>
              <a:t>6-</a:t>
            </a:r>
            <a:fld id="{A4DA9B8B-1E6C-4836-BE05-7F39D0BC55E5}" type="slidenum">
              <a:rPr lang="en-US" smtClean="0"/>
              <a:pPr/>
              <a:t>22</a:t>
            </a:fld>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dirty="0"/>
              <a:t>Intersection Safety Workshop</a:t>
            </a:r>
          </a:p>
        </p:txBody>
      </p:sp>
      <p:sp>
        <p:nvSpPr>
          <p:cNvPr id="5" name="Rectangle 3"/>
          <p:cNvSpPr>
            <a:spLocks noGrp="1" noChangeArrowheads="1"/>
          </p:cNvSpPr>
          <p:nvPr>
            <p:ph type="dt" idx="1"/>
          </p:nvPr>
        </p:nvSpPr>
        <p:spPr>
          <a:ln/>
        </p:spPr>
        <p:txBody>
          <a:bodyPr/>
          <a:lstStyle/>
          <a:p>
            <a:fld id="{1B32837B-CDF9-45C6-BB90-721239AE0451}" type="datetime1">
              <a:rPr lang="en-US" smtClean="0"/>
              <a:pPr/>
              <a:t>7/11/2012</a:t>
            </a:fld>
            <a:endParaRPr lang="en-US" dirty="0"/>
          </a:p>
        </p:txBody>
      </p:sp>
      <p:sp>
        <p:nvSpPr>
          <p:cNvPr id="6" name="Rectangle 6"/>
          <p:cNvSpPr>
            <a:spLocks noGrp="1" noChangeArrowheads="1"/>
          </p:cNvSpPr>
          <p:nvPr>
            <p:ph type="ftr" sz="quarter" idx="4"/>
          </p:nvPr>
        </p:nvSpPr>
        <p:spPr>
          <a:ln/>
        </p:spPr>
        <p:txBody>
          <a:bodyPr/>
          <a:lstStyle/>
          <a:p>
            <a:r>
              <a:rPr lang="en-US" dirty="0" smtClean="0"/>
              <a:t>Session 2 – Identification of High Crash Intersections</a:t>
            </a:r>
            <a:endParaRPr lang="en-US" dirty="0"/>
          </a:p>
        </p:txBody>
      </p:sp>
      <p:sp>
        <p:nvSpPr>
          <p:cNvPr id="7" name="Rectangle 7"/>
          <p:cNvSpPr>
            <a:spLocks noGrp="1" noChangeArrowheads="1"/>
          </p:cNvSpPr>
          <p:nvPr>
            <p:ph type="sldNum" sz="quarter" idx="5"/>
          </p:nvPr>
        </p:nvSpPr>
        <p:spPr>
          <a:ln/>
        </p:spPr>
        <p:txBody>
          <a:bodyPr/>
          <a:lstStyle/>
          <a:p>
            <a:r>
              <a:rPr lang="en-US" dirty="0"/>
              <a:t>2-</a:t>
            </a:r>
            <a:fld id="{28F8FAB9-069A-42FA-A084-FF3A936FDF0A}" type="slidenum">
              <a:rPr lang="en-US"/>
              <a:pPr/>
              <a:t>23</a:t>
            </a:fld>
            <a:endParaRPr lang="en-US" dirty="0"/>
          </a:p>
        </p:txBody>
      </p:sp>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p:txBody>
          <a:bodyPr/>
          <a:lstStyle/>
          <a:p>
            <a:r>
              <a:rPr lang="en-US" sz="1900" dirty="0"/>
              <a:t>Severity Index from this table from page 37 of NCHRP 486 is 32% SI for Roadway Segments and 40% for intersections (rounded)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dirty="0"/>
              <a:t>Intersection Safety Workshop</a:t>
            </a:r>
          </a:p>
        </p:txBody>
      </p:sp>
      <p:sp>
        <p:nvSpPr>
          <p:cNvPr id="5" name="Rectangle 3"/>
          <p:cNvSpPr>
            <a:spLocks noGrp="1" noChangeArrowheads="1"/>
          </p:cNvSpPr>
          <p:nvPr>
            <p:ph type="dt" idx="1"/>
          </p:nvPr>
        </p:nvSpPr>
        <p:spPr>
          <a:ln/>
        </p:spPr>
        <p:txBody>
          <a:bodyPr/>
          <a:lstStyle/>
          <a:p>
            <a:fld id="{65352C77-86F3-4790-B9B7-CCDA1E4EDB8D}" type="datetime1">
              <a:rPr lang="en-US" smtClean="0"/>
              <a:pPr/>
              <a:t>7/11/2012</a:t>
            </a:fld>
            <a:endParaRPr lang="en-US" dirty="0"/>
          </a:p>
        </p:txBody>
      </p:sp>
      <p:sp>
        <p:nvSpPr>
          <p:cNvPr id="6" name="Rectangle 6"/>
          <p:cNvSpPr>
            <a:spLocks noGrp="1" noChangeArrowheads="1"/>
          </p:cNvSpPr>
          <p:nvPr>
            <p:ph type="ftr" sz="quarter" idx="4"/>
          </p:nvPr>
        </p:nvSpPr>
        <p:spPr>
          <a:ln/>
        </p:spPr>
        <p:txBody>
          <a:bodyPr/>
          <a:lstStyle/>
          <a:p>
            <a:r>
              <a:rPr lang="en-US" dirty="0" smtClean="0"/>
              <a:t>Session 2 – Identification of High Crash Intersections</a:t>
            </a:r>
            <a:endParaRPr lang="en-US" dirty="0"/>
          </a:p>
        </p:txBody>
      </p:sp>
      <p:sp>
        <p:nvSpPr>
          <p:cNvPr id="7" name="Rectangle 7"/>
          <p:cNvSpPr>
            <a:spLocks noGrp="1" noChangeArrowheads="1"/>
          </p:cNvSpPr>
          <p:nvPr>
            <p:ph type="sldNum" sz="quarter" idx="5"/>
          </p:nvPr>
        </p:nvSpPr>
        <p:spPr>
          <a:ln/>
        </p:spPr>
        <p:txBody>
          <a:bodyPr/>
          <a:lstStyle/>
          <a:p>
            <a:r>
              <a:rPr lang="en-US" dirty="0"/>
              <a:t>2-</a:t>
            </a:r>
            <a:fld id="{42D0B0CA-36BC-4B6F-85FE-D69AED48EDBE}" type="slidenum">
              <a:rPr lang="en-US"/>
              <a:pPr/>
              <a:t>25</a:t>
            </a:fld>
            <a:endParaRPr lang="en-US" dirty="0"/>
          </a:p>
        </p:txBody>
      </p:sp>
      <p:sp>
        <p:nvSpPr>
          <p:cNvPr id="394242" name="Rectangle 2"/>
          <p:cNvSpPr>
            <a:spLocks noGrp="1" noRot="1" noChangeAspect="1" noChangeArrowheads="1" noTextEdit="1"/>
          </p:cNvSpPr>
          <p:nvPr>
            <p:ph type="sldImg"/>
          </p:nvPr>
        </p:nvSpPr>
        <p:spPr>
          <a:ln/>
        </p:spPr>
      </p:sp>
      <p:sp>
        <p:nvSpPr>
          <p:cNvPr id="394243" name="Rectangle 3"/>
          <p:cNvSpPr>
            <a:spLocks noGrp="1" noChangeArrowheads="1"/>
          </p:cNvSpPr>
          <p:nvPr>
            <p:ph type="body" idx="1"/>
          </p:nvPr>
        </p:nvSpPr>
        <p:spPr/>
        <p:txBody>
          <a:bodyPr lIns="92819" tIns="46408" rIns="92819" bIns="46408"/>
          <a:lstStyle/>
          <a:p>
            <a:r>
              <a:rPr lang="en-US" b="1" dirty="0"/>
              <a:t>Key Message:  </a:t>
            </a:r>
            <a:r>
              <a:rPr lang="en-US" dirty="0"/>
              <a:t>Introduce the steps that go into a typical process for identifying high crash intersections and determining appropriate countermeasures</a:t>
            </a:r>
            <a:endParaRPr lang="en-US" b="1" dirty="0"/>
          </a:p>
          <a:p>
            <a:r>
              <a:rPr lang="en-US" b="1" dirty="0"/>
              <a:t>Suggested Comments:</a:t>
            </a:r>
          </a:p>
          <a:p>
            <a:r>
              <a:rPr lang="en-US" dirty="0"/>
              <a:t>Process and chart come from Chapter 2 of NCHRP 440.  </a:t>
            </a:r>
          </a:p>
          <a:p>
            <a:r>
              <a:rPr lang="en-US" dirty="0"/>
              <a:t>The crash mitigation process is divided into 6 steps as shown in the figure </a:t>
            </a:r>
          </a:p>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7" name="Rectangle 7"/>
          <p:cNvSpPr>
            <a:spLocks noGrp="1" noChangeArrowheads="1"/>
          </p:cNvSpPr>
          <p:nvPr>
            <p:ph type="sldNum" sz="quarter" idx="5"/>
          </p:nvPr>
        </p:nvSpPr>
        <p:spPr>
          <a:noFill/>
        </p:spPr>
        <p:txBody>
          <a:bodyPr/>
          <a:lstStyle/>
          <a:p>
            <a:r>
              <a:rPr lang="en-US" dirty="0"/>
              <a:t>1-</a:t>
            </a:r>
            <a:fld id="{A86AE02B-EE48-45DD-B8E6-745057F16029}" type="slidenum">
              <a:rPr lang="en-US"/>
              <a:pPr/>
              <a:t>26</a:t>
            </a:fld>
            <a:endParaRPr lang="en-US" dirty="0"/>
          </a:p>
        </p:txBody>
      </p:sp>
      <p:sp>
        <p:nvSpPr>
          <p:cNvPr id="38918" name="Rectangle 2"/>
          <p:cNvSpPr>
            <a:spLocks noGrp="1" noRot="1" noChangeAspect="1" noChangeArrowheads="1" noTextEdit="1"/>
          </p:cNvSpPr>
          <p:nvPr>
            <p:ph type="sldImg"/>
          </p:nvPr>
        </p:nvSpPr>
        <p:spPr>
          <a:xfrm>
            <a:off x="1181100" y="695325"/>
            <a:ext cx="4649788" cy="3486150"/>
          </a:xfrm>
          <a:ln/>
        </p:spPr>
      </p:sp>
      <p:sp>
        <p:nvSpPr>
          <p:cNvPr id="38919" name="Rectangle 3"/>
          <p:cNvSpPr>
            <a:spLocks noGrp="1" noChangeArrowheads="1"/>
          </p:cNvSpPr>
          <p:nvPr>
            <p:ph type="body" idx="1"/>
          </p:nvPr>
        </p:nvSpPr>
        <p:spPr>
          <a:xfrm>
            <a:off x="934113" y="4416099"/>
            <a:ext cx="5142177" cy="4183995"/>
          </a:xfrm>
          <a:noFill/>
          <a:ln w="9525"/>
        </p:spPr>
        <p:txBody>
          <a:bodyPr lIns="88116" tIns="44057" rIns="88116" bIns="44057"/>
          <a:lstStyle/>
          <a:p>
            <a:r>
              <a:rPr lang="en-US" sz="800" dirty="0"/>
              <a:t>Comparison of nominal vs substantive safety. Substantive safety has two definitions:</a:t>
            </a:r>
          </a:p>
          <a:p>
            <a:pPr marL="220341" indent="-220341">
              <a:buAutoNum type="arabicParenR"/>
            </a:pPr>
            <a:r>
              <a:rPr lang="en-US" sz="800" dirty="0"/>
              <a:t>The actual or predicted crash frequency and severity and </a:t>
            </a:r>
          </a:p>
          <a:p>
            <a:pPr marL="220341" indent="-220341">
              <a:buAutoNum type="arabicParenR"/>
            </a:pPr>
            <a:r>
              <a:rPr lang="en-US" sz="800" dirty="0"/>
              <a:t>The steps or actions taken which are above the nominal or standard applications of geometric or traffic control device application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r>
              <a:rPr lang="en-US" dirty="0"/>
              <a:t>I-</a:t>
            </a:r>
            <a:fld id="{7E626562-535F-465F-9376-444E57EC179F}" type="slidenum">
              <a:rPr lang="en-US"/>
              <a:pPr/>
              <a:t>27</a:t>
            </a:fld>
            <a:endParaRPr lang="en-US" dirty="0"/>
          </a:p>
        </p:txBody>
      </p:sp>
      <p:sp>
        <p:nvSpPr>
          <p:cNvPr id="244738" name="Rectangle 2"/>
          <p:cNvSpPr>
            <a:spLocks noGrp="1" noRot="1" noChangeAspect="1" noTextEdit="1"/>
          </p:cNvSpPr>
          <p:nvPr>
            <p:ph type="sldImg"/>
          </p:nvPr>
        </p:nvSpPr>
        <p:spPr>
          <a:xfrm>
            <a:off x="1206500" y="706438"/>
            <a:ext cx="4598988" cy="3448050"/>
          </a:xfrm>
          <a:ln/>
        </p:spPr>
      </p:sp>
      <p:sp>
        <p:nvSpPr>
          <p:cNvPr id="244739" name="Rectangle 3"/>
          <p:cNvSpPr>
            <a:spLocks noGrp="1"/>
          </p:cNvSpPr>
          <p:nvPr>
            <p:ph type="body" idx="1"/>
          </p:nvPr>
        </p:nvSpPr>
        <p:spPr>
          <a:xfrm>
            <a:off x="935635" y="4389967"/>
            <a:ext cx="5139134" cy="4231645"/>
          </a:xfrm>
        </p:spPr>
        <p:txBody>
          <a:bodyPr lIns="93751" tIns="46876" rIns="93751" bIns="46876"/>
          <a:lstStyle/>
          <a:p>
            <a:r>
              <a:rPr lang="en-US" sz="1300" dirty="0"/>
              <a:t>There are numerous publications, references and tools (some relatively new, others available) that can be used to address substantive safety.</a:t>
            </a:r>
          </a:p>
          <a:p>
            <a:endParaRPr lang="en-US" sz="1300" dirty="0"/>
          </a:p>
          <a:p>
            <a:pPr defTabSz="881365">
              <a:defRPr/>
            </a:pPr>
            <a:r>
              <a:rPr lang="en-US" sz="1300" dirty="0">
                <a:cs typeface="Times New Roman" pitchFamily="18" charset="0"/>
              </a:rPr>
              <a:t>The purpose for a HSM is to provide the best factual information and tools in a useful form to facilitate roadway </a:t>
            </a:r>
            <a:r>
              <a:rPr lang="en-US" sz="1300" i="1" dirty="0">
                <a:cs typeface="Times New Roman" pitchFamily="18" charset="0"/>
              </a:rPr>
              <a:t>planning, design, operations, and maintenance</a:t>
            </a:r>
            <a:r>
              <a:rPr lang="en-US" sz="1300" dirty="0">
                <a:cs typeface="Times New Roman" pitchFamily="18" charset="0"/>
              </a:rPr>
              <a:t> decisions based on explicit consideration of their safety consequences. </a:t>
            </a:r>
            <a:r>
              <a:rPr lang="en-US" sz="1300" i="1" dirty="0">
                <a:cs typeface="Times New Roman" pitchFamily="18" charset="0"/>
              </a:rPr>
              <a:t> </a:t>
            </a:r>
            <a:endParaRPr lang="en-US" sz="1300" dirty="0">
              <a:cs typeface="Times New Roman" pitchFamily="18" charset="0"/>
            </a:endParaRPr>
          </a:p>
          <a:p>
            <a:endParaRPr lang="en-US" sz="1300" dirty="0"/>
          </a:p>
          <a:p>
            <a:endParaRPr lang="en-US" sz="1300" dirty="0"/>
          </a:p>
          <a:p>
            <a:r>
              <a:rPr lang="en-US" sz="1300" dirty="0"/>
              <a:t>The message is that highway engineers need to get familiar with this stuff and understand the implications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3" name="Rectangle 7"/>
          <p:cNvSpPr>
            <a:spLocks noGrp="1" noChangeArrowheads="1"/>
          </p:cNvSpPr>
          <p:nvPr>
            <p:ph type="sldNum" sz="quarter" idx="5"/>
          </p:nvPr>
        </p:nvSpPr>
        <p:spPr>
          <a:noFill/>
        </p:spPr>
        <p:txBody>
          <a:bodyPr/>
          <a:lstStyle/>
          <a:p>
            <a:r>
              <a:rPr lang="en-US" dirty="0"/>
              <a:t>1-</a:t>
            </a:r>
            <a:fld id="{7A7C61F0-2CC6-4A02-A7AD-8E2F5B024D0A}" type="slidenum">
              <a:rPr lang="en-US"/>
              <a:pPr/>
              <a:t>28</a:t>
            </a:fld>
            <a:endParaRPr lang="en-US" dirty="0"/>
          </a:p>
        </p:txBody>
      </p:sp>
      <p:sp>
        <p:nvSpPr>
          <p:cNvPr id="43014" name="Rectangle 2"/>
          <p:cNvSpPr>
            <a:spLocks noGrp="1" noRot="1" noChangeAspect="1" noChangeArrowheads="1" noTextEdit="1"/>
          </p:cNvSpPr>
          <p:nvPr>
            <p:ph type="sldImg"/>
          </p:nvPr>
        </p:nvSpPr>
        <p:spPr>
          <a:ln/>
        </p:spPr>
      </p:sp>
      <p:sp>
        <p:nvSpPr>
          <p:cNvPr id="43015" name="Rectangle 3"/>
          <p:cNvSpPr>
            <a:spLocks noGrp="1" noChangeArrowheads="1"/>
          </p:cNvSpPr>
          <p:nvPr>
            <p:ph type="body" idx="1"/>
          </p:nvPr>
        </p:nvSpPr>
        <p:spPr>
          <a:noFill/>
          <a:ln w="9525"/>
        </p:spPr>
        <p:txBody>
          <a:bodyPr/>
          <a:lstStyle/>
          <a:p>
            <a:pPr marL="220341" indent="-220341"/>
            <a:r>
              <a:rPr lang="en-US" dirty="0" smtClean="0"/>
              <a:t>Major research and analysis of large crash data bases over the past 20 years have quantified the linkage of geometric design features and traffic measures to the frequency of crashes.</a:t>
            </a:r>
          </a:p>
          <a:p>
            <a:pPr marL="220341" indent="-220341"/>
            <a:endParaRPr lang="en-US" dirty="0" smtClean="0"/>
          </a:p>
          <a:p>
            <a:pPr marL="220341" indent="-220341"/>
            <a:r>
              <a:rPr lang="en-US" dirty="0" smtClean="0"/>
              <a:t>The results of these research projects are available to engineers to assist in operational improvements with positive safety benefits.</a:t>
            </a:r>
          </a:p>
          <a:p>
            <a:pPr marL="220341" indent="-220341"/>
            <a:endParaRPr lang="en-US" dirty="0" smtClean="0"/>
          </a:p>
          <a:p>
            <a:pPr marL="220341" indent="-220341"/>
            <a:r>
              <a:rPr lang="en-US" dirty="0" smtClean="0"/>
              <a:t>The 4</a:t>
            </a:r>
            <a:r>
              <a:rPr lang="en-US" baseline="30000" dirty="0" smtClean="0"/>
              <a:t>th</a:t>
            </a:r>
            <a:r>
              <a:rPr lang="en-US" dirty="0" smtClean="0"/>
              <a:t> component of the FHWA Perspective is the deployment of “Best Practices”</a:t>
            </a:r>
          </a:p>
          <a:p>
            <a:pPr marL="220341" indent="-220341"/>
            <a:r>
              <a:rPr lang="en-US" dirty="0" smtClean="0"/>
              <a:t>FHWA perspective:</a:t>
            </a:r>
          </a:p>
          <a:p>
            <a:pPr marL="220341" indent="-220341">
              <a:buFontTx/>
              <a:buAutoNum type="arabicPeriod"/>
            </a:pPr>
            <a:r>
              <a:rPr lang="en-US" dirty="0" smtClean="0"/>
              <a:t>Safety is one of the Vital Few</a:t>
            </a:r>
          </a:p>
          <a:p>
            <a:pPr marL="220341" indent="-220341">
              <a:buFontTx/>
              <a:buAutoNum type="arabicPeriod"/>
            </a:pPr>
            <a:r>
              <a:rPr lang="en-US" dirty="0" smtClean="0"/>
              <a:t>Intersection Safety is one of the three safety emphasis areas</a:t>
            </a:r>
          </a:p>
          <a:p>
            <a:pPr marL="220341" indent="-220341">
              <a:buFontTx/>
              <a:buAutoNum type="arabicPeriod"/>
            </a:pPr>
            <a:r>
              <a:rPr lang="en-US" dirty="0" smtClean="0"/>
              <a:t>Focused Approach to the 20 states with the highest fatalities, Illinois is one</a:t>
            </a:r>
          </a:p>
          <a:p>
            <a:pPr marL="220341" indent="-220341">
              <a:buFontTx/>
              <a:buAutoNum type="arabicPeriod"/>
            </a:pPr>
            <a:r>
              <a:rPr lang="en-US" dirty="0" smtClean="0"/>
              <a:t>Deployment of best practices for intersection safety</a:t>
            </a:r>
          </a:p>
          <a:p>
            <a:pPr marL="220341" indent="-220341"/>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descr="ppt-cvr-1.png"/>
          <p:cNvPicPr>
            <a:picLocks noChangeAspect="1"/>
          </p:cNvPicPr>
          <p:nvPr userDrawn="1"/>
        </p:nvPicPr>
        <p:blipFill>
          <a:blip r:embed="rId2" cstate="print"/>
          <a:srcRect/>
          <a:stretch>
            <a:fillRect/>
          </a:stretch>
        </p:blipFill>
        <p:spPr bwMode="auto">
          <a:xfrm>
            <a:off x="0" y="0"/>
            <a:ext cx="9144000" cy="6889750"/>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p:spPr>
        <p:txBody>
          <a:bodyPr/>
          <a:lstStyle>
            <a:lvl1pPr>
              <a:defRPr b="1"/>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b="1" i="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60222B33-B266-4900-8397-0ADB309466E8}" type="datetime1">
              <a:rPr lang="en-US" smtClean="0"/>
              <a:pPr>
                <a:defRPr/>
              </a:pPr>
              <a:t>7/11/2012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A5287063-D18C-424A-8A45-9FCB5AFCEB6F}"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E944320-23AB-40EC-A052-2D82AE1CAFF1}" type="datetime1">
              <a:rPr lang="en-US" smtClean="0"/>
              <a:pPr>
                <a:defRPr/>
              </a:pPr>
              <a:t>7/11/2012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EC61781-0EDD-4ACA-BA0D-22A900DD4A23}"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FEDB4E4-EE9F-4C58-A5F6-FEBA2D8BF794}" type="datetime1">
              <a:rPr lang="en-US" smtClean="0"/>
              <a:pPr>
                <a:defRPr/>
              </a:pPr>
              <a:t>7/11/2012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DE0FE83-2436-4951-BC42-26407650F318}"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2"/>
          </p:nvPr>
        </p:nvSpPr>
        <p:spPr>
          <a:xfrm>
            <a:off x="7239000" y="6400800"/>
            <a:ext cx="1905000" cy="457200"/>
          </a:xfrm>
          <a:prstGeom prst="rect">
            <a:avLst/>
          </a:prstGeom>
        </p:spPr>
        <p:txBody>
          <a:bodyPr/>
          <a:lstStyle>
            <a:lvl1pPr>
              <a:defRPr sz="2000"/>
            </a:lvl1pPr>
          </a:lstStyle>
          <a:p>
            <a:pPr algn="ctr"/>
            <a:r>
              <a:rPr lang="en-US" dirty="0" smtClean="0"/>
              <a:t>7-</a:t>
            </a:r>
            <a:fld id="{02D5FA6E-FAE9-4D5F-A9EB-2686294D6B1F}" type="slidenum">
              <a:rPr lang="en-US" smtClean="0"/>
              <a:pPr algn="ct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356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2057400"/>
            <a:ext cx="8204200"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33400" y="4267200"/>
            <a:ext cx="8204200"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3"/>
          <p:cNvSpPr>
            <a:spLocks noGrp="1"/>
          </p:cNvSpPr>
          <p:nvPr>
            <p:ph type="sldNum" sz="quarter" idx="12"/>
          </p:nvPr>
        </p:nvSpPr>
        <p:spPr>
          <a:xfrm>
            <a:off x="7239000" y="6400800"/>
            <a:ext cx="1905000" cy="457200"/>
          </a:xfrm>
          <a:prstGeom prst="rect">
            <a:avLst/>
          </a:prstGeom>
        </p:spPr>
        <p:txBody>
          <a:bodyPr/>
          <a:lstStyle>
            <a:lvl1pPr>
              <a:defRPr sz="2000"/>
            </a:lvl1pPr>
          </a:lstStyle>
          <a:p>
            <a:r>
              <a:rPr lang="en-US" dirty="0" smtClean="0"/>
              <a:t>2-</a:t>
            </a:r>
            <a:fld id="{02D5FA6E-FAE9-4D5F-A9EB-2686294D6B1F}"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2"/>
          </p:nvPr>
        </p:nvSpPr>
        <p:spPr>
          <a:xfrm>
            <a:off x="7239000" y="6400800"/>
            <a:ext cx="1905000" cy="457200"/>
          </a:xfrm>
          <a:prstGeom prst="rect">
            <a:avLst/>
          </a:prstGeom>
        </p:spPr>
        <p:txBody>
          <a:bodyPr/>
          <a:lstStyle>
            <a:lvl1pPr>
              <a:defRPr sz="2000">
                <a:latin typeface="+mn-lt"/>
              </a:defRPr>
            </a:lvl1pPr>
          </a:lstStyle>
          <a:p>
            <a:pPr algn="ctr"/>
            <a:r>
              <a:rPr lang="en-US" dirty="0" smtClean="0"/>
              <a:t>2-</a:t>
            </a:r>
            <a:fld id="{02D5FA6E-FAE9-4D5F-A9EB-2686294D6B1F}" type="slidenum">
              <a:rPr lang="en-US" smtClean="0"/>
              <a:pPr algn="ct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descr="ppt-int-2.png"/>
          <p:cNvPicPr>
            <a:picLocks noChangeAspect="1"/>
          </p:cNvPicPr>
          <p:nvPr userDrawn="1"/>
        </p:nvPicPr>
        <p:blipFill>
          <a:blip r:embed="rId2" cstate="print"/>
          <a:srcRect/>
          <a:stretch>
            <a:fillRect/>
          </a:stretch>
        </p:blipFill>
        <p:spPr bwMode="auto">
          <a:xfrm>
            <a:off x="0" y="0"/>
            <a:ext cx="9144000" cy="6889750"/>
          </a:xfrm>
          <a:prstGeom prst="rect">
            <a:avLst/>
          </a:prstGeom>
          <a:noFill/>
          <a:ln w="9525">
            <a:noFill/>
            <a:miter lim="800000"/>
            <a:headEnd/>
            <a:tailEnd/>
          </a:ln>
        </p:spPr>
      </p:pic>
      <p:sp>
        <p:nvSpPr>
          <p:cNvPr id="2" name="Title 1"/>
          <p:cNvSpPr>
            <a:spLocks noGrp="1"/>
          </p:cNvSpPr>
          <p:nvPr>
            <p:ph type="title"/>
          </p:nvPr>
        </p:nvSpPr>
        <p:spPr>
          <a:xfrm>
            <a:off x="152400" y="0"/>
            <a:ext cx="8839200" cy="1143000"/>
          </a:xfrm>
        </p:spPr>
        <p:txBody>
          <a:bodyPr/>
          <a:lstStyle>
            <a:lvl1pPr algn="l">
              <a:defRPr sz="3200" b="1"/>
            </a:lvl1pPr>
          </a:lstStyle>
          <a:p>
            <a:r>
              <a:rPr lang="en-US" dirty="0" smtClean="0"/>
              <a:t>Click to edit Master title style</a:t>
            </a:r>
            <a:endParaRPr lang="en-US" dirty="0"/>
          </a:p>
        </p:txBody>
      </p:sp>
      <p:sp>
        <p:nvSpPr>
          <p:cNvPr id="3" name="Content Placeholder 2"/>
          <p:cNvSpPr>
            <a:spLocks noGrp="1"/>
          </p:cNvSpPr>
          <p:nvPr>
            <p:ph idx="1"/>
          </p:nvPr>
        </p:nvSpPr>
        <p:spPr>
          <a:xfrm>
            <a:off x="152400" y="1168052"/>
            <a:ext cx="8839200" cy="4343400"/>
          </a:xfrm>
        </p:spPr>
        <p:txBody>
          <a:bodyPr/>
          <a:lstStyle>
            <a:lvl1pPr>
              <a:defRPr sz="2800"/>
            </a:lvl1pPr>
            <a:lvl2pPr>
              <a:defRPr sz="2400"/>
            </a:lvl2pPr>
            <a:lvl3pPr>
              <a:defRPr sz="20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10"/>
          </p:nvPr>
        </p:nvSpPr>
        <p:spPr>
          <a:xfrm>
            <a:off x="6858000" y="6477000"/>
            <a:ext cx="2133600" cy="365125"/>
          </a:xfrm>
        </p:spPr>
        <p:txBody>
          <a:bodyPr/>
          <a:lstStyle>
            <a:lvl1pPr algn="r">
              <a:defRPr b="1">
                <a:solidFill>
                  <a:schemeClr val="bg1"/>
                </a:solidFill>
              </a:defRPr>
            </a:lvl1pPr>
          </a:lstStyle>
          <a:p>
            <a:pPr>
              <a:defRPr/>
            </a:pPr>
            <a:fld id="{982FCA22-5CE7-4204-9352-34CCC859FE55}"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5D73258-0645-4562-B242-D7DFC2E763BE}" type="datetime1">
              <a:rPr lang="en-US" smtClean="0"/>
              <a:pPr>
                <a:defRPr/>
              </a:pPr>
              <a:t>7/11/2012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62302FF-AAF3-49E7-8DE9-207CAD1B192D}"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6" descr="ppt-int-2.png"/>
          <p:cNvPicPr>
            <a:picLocks noChangeAspect="1"/>
          </p:cNvPicPr>
          <p:nvPr userDrawn="1"/>
        </p:nvPicPr>
        <p:blipFill>
          <a:blip r:embed="rId2" cstate="print"/>
          <a:srcRect/>
          <a:stretch>
            <a:fillRect/>
          </a:stretch>
        </p:blipFill>
        <p:spPr bwMode="auto">
          <a:xfrm>
            <a:off x="0" y="0"/>
            <a:ext cx="9144000" cy="6889750"/>
          </a:xfrm>
          <a:prstGeom prst="rect">
            <a:avLst/>
          </a:prstGeom>
          <a:noFill/>
          <a:ln w="9525">
            <a:noFill/>
            <a:miter lim="800000"/>
            <a:headEnd/>
            <a:tailEnd/>
          </a:ln>
        </p:spPr>
      </p:pic>
      <p:sp>
        <p:nvSpPr>
          <p:cNvPr id="2" name="Title 1"/>
          <p:cNvSpPr>
            <a:spLocks noGrp="1"/>
          </p:cNvSpPr>
          <p:nvPr>
            <p:ph type="title"/>
          </p:nvPr>
        </p:nvSpPr>
        <p:spPr>
          <a:xfrm>
            <a:off x="152400" y="0"/>
            <a:ext cx="8534400" cy="1143000"/>
          </a:xfrm>
        </p:spPr>
        <p:txBody>
          <a:bodyPr/>
          <a:lstStyle>
            <a:lvl1pPr algn="l">
              <a:defRPr b="1"/>
            </a:lvl1pPr>
          </a:lstStyle>
          <a:p>
            <a:r>
              <a:rPr lang="en-US" dirty="0" smtClean="0"/>
              <a:t>Click to edit Master title style</a:t>
            </a:r>
            <a:endParaRPr lang="en-US" dirty="0"/>
          </a:p>
        </p:txBody>
      </p:sp>
      <p:sp>
        <p:nvSpPr>
          <p:cNvPr id="3" name="Content Placeholder 2"/>
          <p:cNvSpPr>
            <a:spLocks noGrp="1"/>
          </p:cNvSpPr>
          <p:nvPr>
            <p:ph sz="half" idx="1"/>
          </p:nvPr>
        </p:nvSpPr>
        <p:spPr>
          <a:xfrm>
            <a:off x="152400" y="1168052"/>
            <a:ext cx="4191000" cy="49706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167637"/>
            <a:ext cx="4038600" cy="41663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6"/>
          <p:cNvSpPr>
            <a:spLocks noGrp="1"/>
          </p:cNvSpPr>
          <p:nvPr>
            <p:ph type="sldNum" sz="quarter" idx="10"/>
          </p:nvPr>
        </p:nvSpPr>
        <p:spPr>
          <a:xfrm>
            <a:off x="6858000" y="6477000"/>
            <a:ext cx="2133600" cy="365125"/>
          </a:xfrm>
        </p:spPr>
        <p:txBody>
          <a:bodyPr/>
          <a:lstStyle>
            <a:lvl1pPr algn="r">
              <a:defRPr b="1">
                <a:solidFill>
                  <a:schemeClr val="bg1"/>
                </a:solidFill>
              </a:defRPr>
            </a:lvl1pPr>
          </a:lstStyle>
          <a:p>
            <a:pPr>
              <a:defRPr/>
            </a:pPr>
            <a:fld id="{2379DA6A-4631-4741-9E43-51F66B1DF98E}"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D68A81F-1AAC-4775-97E0-9D99D55B007A}" type="datetime1">
              <a:rPr lang="en-US" smtClean="0"/>
              <a:pPr>
                <a:defRPr/>
              </a:pPr>
              <a:t>7/11/2012</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0FC86F0F-6F2F-400F-8DF6-FD4F61D4033F}"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D79B2E9-E0BD-440B-9612-E485AB1F25A2}" type="datetime1">
              <a:rPr lang="en-US" smtClean="0"/>
              <a:pPr>
                <a:defRPr/>
              </a:pPr>
              <a:t>7/11/2012</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C3A0B67B-7F7C-44F7-9F76-790BC5123881}"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B2CC2F4-5125-43D4-B306-9A6A64AE443E}" type="datetime1">
              <a:rPr lang="en-US" smtClean="0"/>
              <a:pPr>
                <a:defRPr/>
              </a:pPr>
              <a:t>7/11/2012</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DF1CCA5D-C220-4A72-9721-43C2CB3CEC5F}"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505EEA9-96B6-41FA-95AE-9C0B7832FFCF}" type="datetime1">
              <a:rPr lang="en-US" smtClean="0"/>
              <a:pPr>
                <a:defRPr/>
              </a:pPr>
              <a:t>7/11/2012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770D3D14-1354-4275-B100-F0DB14833731}"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6DEBC89-F099-4652-8326-FDD8760A2184}" type="datetime1">
              <a:rPr lang="en-US" smtClean="0"/>
              <a:pPr>
                <a:defRPr/>
              </a:pPr>
              <a:t>7/11/2012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87BB085A-76C5-47ED-AEA7-FAE6A1E17214}"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EA224EC3-C83E-4D7F-A6DF-AB8C2FDCD0A8}" type="datetime1">
              <a:rPr lang="en-US" smtClean="0"/>
              <a:pPr>
                <a:defRPr/>
              </a:pPr>
              <a:t>7/11/2012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A5031FA6-95EC-4DDF-8233-0966822862E8}"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691" r:id="rId3"/>
    <p:sldLayoutId id="2147483701" r:id="rId4"/>
    <p:sldLayoutId id="2147483692" r:id="rId5"/>
    <p:sldLayoutId id="2147483693" r:id="rId6"/>
    <p:sldLayoutId id="2147483694" r:id="rId7"/>
    <p:sldLayoutId id="2147483695" r:id="rId8"/>
    <p:sldLayoutId id="2147483696" r:id="rId9"/>
    <p:sldLayoutId id="2147483697" r:id="rId10"/>
    <p:sldLayoutId id="2147483698" r:id="rId11"/>
    <p:sldLayoutId id="2147483702" r:id="rId12"/>
    <p:sldLayoutId id="2147483703" r:id="rId13"/>
    <p:sldLayoutId id="2147483704" r:id="rId14"/>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10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 Id="rId5" Type="http://schemas.openxmlformats.org/officeDocument/2006/relationships/image" Target="../media/image112.jpeg"/><Relationship Id="rId4" Type="http://schemas.openxmlformats.org/officeDocument/2006/relationships/hyperlink" Target="http://epg.modot.org/index.php?title=Image:Fig._626.4.jpg" TargetMode="External"/></Relationships>
</file>

<file path=ppt/slides/_rels/slide11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13.wmf"/><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hyperlink" Target="mailto:msawyer@vhb.com" TargetMode="External"/><Relationship Id="rId2" Type="http://schemas.openxmlformats.org/officeDocument/2006/relationships/hyperlink" Target="mailto:jeffrey.shaw@dot.gov" TargetMode="Externa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2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notesSlide" Target="../notesSlides/notesSlide8.xml"/><Relationship Id="rId7"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15.pn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wmf"/></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hyperlink" Target="http://safety.fhwa.dot.gov/intersection/resources/fhwasa09027/"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6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6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6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w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7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7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9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p:txBody>
          <a:bodyPr/>
          <a:lstStyle/>
          <a:p>
            <a:pPr eaLnBrk="1" hangingPunct="1"/>
            <a:r>
              <a:rPr lang="en-US" dirty="0" smtClean="0"/>
              <a:t>Intersection Safety Implementation Plans</a:t>
            </a:r>
            <a:br>
              <a:rPr lang="en-US" dirty="0" smtClean="0"/>
            </a:br>
            <a:r>
              <a:rPr lang="en-US" dirty="0" smtClean="0"/>
              <a:t>Workshop</a:t>
            </a:r>
          </a:p>
        </p:txBody>
      </p:sp>
      <p:sp>
        <p:nvSpPr>
          <p:cNvPr id="5123" name="Subtitle 2"/>
          <p:cNvSpPr>
            <a:spLocks noGrp="1"/>
          </p:cNvSpPr>
          <p:nvPr>
            <p:ph type="subTitle" idx="1"/>
          </p:nvPr>
        </p:nvSpPr>
        <p:spPr/>
        <p:txBody>
          <a:bodyPr/>
          <a:lstStyle/>
          <a:p>
            <a:pPr eaLnBrk="1" hangingPunct="1"/>
            <a:r>
              <a:rPr lang="en-US" dirty="0" smtClean="0"/>
              <a:t>for New Hampshire DOT</a:t>
            </a:r>
          </a:p>
          <a:p>
            <a:pPr eaLnBrk="1" hangingPunct="1"/>
            <a:r>
              <a:rPr lang="en-US" sz="2400" dirty="0" smtClean="0"/>
              <a:t>Concord, NH</a:t>
            </a:r>
          </a:p>
          <a:p>
            <a:pPr eaLnBrk="1" hangingPunct="1"/>
            <a:r>
              <a:rPr lang="en-US" sz="2400" dirty="0" smtClean="0"/>
              <a:t>July 24, 2012</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Module 1: Goals, analysis, and Countermeasures that work</a:t>
            </a:r>
            <a:endParaRPr lang="en-US" dirty="0"/>
          </a:p>
        </p:txBody>
      </p:sp>
      <p:sp>
        <p:nvSpPr>
          <p:cNvPr id="3" name="Text Placeholder 2"/>
          <p:cNvSpPr>
            <a:spLocks noGrp="1"/>
          </p:cNvSpPr>
          <p:nvPr>
            <p:ph type="body" idx="1"/>
          </p:nvPr>
        </p:nvSpPr>
        <p:spPr/>
        <p:txBody>
          <a:bodyPr/>
          <a:lstStyle/>
          <a:p>
            <a:pPr>
              <a:defRPr/>
            </a:pPr>
            <a:r>
              <a:rPr lang="en-US" dirty="0" smtClean="0"/>
              <a:t>Intersection Safety Implementation Plans</a:t>
            </a:r>
            <a:endParaRPr lang="en-US" dirty="0"/>
          </a:p>
        </p:txBody>
      </p:sp>
      <p:sp>
        <p:nvSpPr>
          <p:cNvPr id="4" name="Slide Number Placeholder 3"/>
          <p:cNvSpPr>
            <a:spLocks noGrp="1"/>
          </p:cNvSpPr>
          <p:nvPr>
            <p:ph type="sldNum" sz="quarter" idx="12"/>
          </p:nvPr>
        </p:nvSpPr>
        <p:spPr/>
        <p:txBody>
          <a:bodyPr/>
          <a:lstStyle/>
          <a:p>
            <a:pPr>
              <a:defRPr/>
            </a:pPr>
            <a:fld id="{D04D9484-BE2B-4FB9-9FF3-3DD8A6086EAD}" type="slidenum">
              <a:rPr lang="en-US" smtClean="0"/>
              <a:pPr>
                <a:defRPr/>
              </a:pPr>
              <a:t>10</a:t>
            </a:fld>
            <a:endParaRPr lang="en-US"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902" name="Line 6"/>
          <p:cNvSpPr>
            <a:spLocks noChangeShapeType="1"/>
          </p:cNvSpPr>
          <p:nvPr/>
        </p:nvSpPr>
        <p:spPr bwMode="auto">
          <a:xfrm flipH="1" flipV="1">
            <a:off x="2438400" y="4343400"/>
            <a:ext cx="3276600" cy="457200"/>
          </a:xfrm>
          <a:prstGeom prst="line">
            <a:avLst/>
          </a:prstGeom>
          <a:noFill/>
          <a:ln w="76200">
            <a:solidFill>
              <a:srgbClr val="FFFF00"/>
            </a:solidFill>
            <a:round/>
            <a:headEnd/>
            <a:tailEnd type="triangle" w="med" len="med"/>
          </a:ln>
          <a:effectLst/>
        </p:spPr>
        <p:txBody>
          <a:bodyPr/>
          <a:lstStyle/>
          <a:p>
            <a:endParaRPr lang="en-US" dirty="0"/>
          </a:p>
        </p:txBody>
      </p:sp>
      <p:pic>
        <p:nvPicPr>
          <p:cNvPr id="464903" name="Picture 7" descr="Stop Limit &amp; Dashed Edge Line2"/>
          <p:cNvPicPr>
            <a:picLocks noChangeAspect="1" noChangeArrowheads="1"/>
          </p:cNvPicPr>
          <p:nvPr/>
        </p:nvPicPr>
        <p:blipFill>
          <a:blip r:embed="rId3" cstate="print"/>
          <a:srcRect t="12019"/>
          <a:stretch>
            <a:fillRect/>
          </a:stretch>
        </p:blipFill>
        <p:spPr bwMode="auto">
          <a:xfrm>
            <a:off x="609600" y="1371600"/>
            <a:ext cx="7620000" cy="4876799"/>
          </a:xfrm>
          <a:prstGeom prst="rect">
            <a:avLst/>
          </a:prstGeom>
          <a:noFill/>
        </p:spPr>
      </p:pic>
      <p:sp>
        <p:nvSpPr>
          <p:cNvPr id="464904" name="Line 8"/>
          <p:cNvSpPr>
            <a:spLocks noChangeShapeType="1"/>
          </p:cNvSpPr>
          <p:nvPr/>
        </p:nvSpPr>
        <p:spPr bwMode="auto">
          <a:xfrm flipH="1">
            <a:off x="2209800" y="1143000"/>
            <a:ext cx="1600200" cy="2667000"/>
          </a:xfrm>
          <a:prstGeom prst="line">
            <a:avLst/>
          </a:prstGeom>
          <a:noFill/>
          <a:ln w="76200">
            <a:solidFill>
              <a:srgbClr val="FFFF00"/>
            </a:solidFill>
            <a:round/>
            <a:headEnd/>
            <a:tailEnd type="triangle" w="med" len="med"/>
          </a:ln>
          <a:effectLst/>
        </p:spPr>
        <p:txBody>
          <a:bodyPr/>
          <a:lstStyle/>
          <a:p>
            <a:endParaRPr lang="en-US" dirty="0"/>
          </a:p>
        </p:txBody>
      </p:sp>
      <p:sp>
        <p:nvSpPr>
          <p:cNvPr id="464905" name="Line 9"/>
          <p:cNvSpPr>
            <a:spLocks noChangeShapeType="1"/>
          </p:cNvSpPr>
          <p:nvPr/>
        </p:nvSpPr>
        <p:spPr bwMode="auto">
          <a:xfrm>
            <a:off x="3810000" y="1219200"/>
            <a:ext cx="2362200" cy="2286000"/>
          </a:xfrm>
          <a:prstGeom prst="line">
            <a:avLst/>
          </a:prstGeom>
          <a:noFill/>
          <a:ln w="76200">
            <a:solidFill>
              <a:srgbClr val="FFFF00"/>
            </a:solidFill>
            <a:round/>
            <a:headEnd/>
            <a:tailEnd type="triangle" w="med" len="med"/>
          </a:ln>
          <a:effectLst/>
        </p:spPr>
        <p:txBody>
          <a:bodyPr/>
          <a:lstStyle/>
          <a:p>
            <a:endParaRPr lang="en-US" dirty="0"/>
          </a:p>
        </p:txBody>
      </p:sp>
      <p:sp>
        <p:nvSpPr>
          <p:cNvPr id="9" name="Rectangle 3"/>
          <p:cNvSpPr txBox="1">
            <a:spLocks noChangeArrowheads="1"/>
          </p:cNvSpPr>
          <p:nvPr/>
        </p:nvSpPr>
        <p:spPr bwMode="auto">
          <a:xfrm>
            <a:off x="152400" y="0"/>
            <a:ext cx="8839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eaLnBrk="0" hangingPunct="0">
              <a:defRPr/>
            </a:pPr>
            <a:r>
              <a:rPr lang="en-US" sz="3200" b="1" dirty="0" smtClean="0">
                <a:latin typeface="+mj-lt"/>
              </a:rPr>
              <a:t>Properly Placed Stop Bars </a:t>
            </a:r>
            <a:endParaRPr kumimoji="0" lang="en-US" sz="3200" b="1" i="0" u="none" strike="noStrike" kern="1200" cap="none" spc="0" normalizeH="0" baseline="0" noProof="0" dirty="0">
              <a:ln>
                <a:noFill/>
              </a:ln>
              <a:solidFill>
                <a:schemeClr val="accent1">
                  <a:lumMod val="75000"/>
                </a:schemeClr>
              </a:solidFill>
              <a:effectLst/>
              <a:uLnTx/>
              <a:uFillTx/>
              <a:latin typeface="+mj-lt"/>
              <a:ea typeface="+mj-ea"/>
              <a:cs typeface="+mj-cs"/>
            </a:endParaRPr>
          </a:p>
        </p:txBody>
      </p:sp>
      <p:sp>
        <p:nvSpPr>
          <p:cNvPr id="7" name="Slide Number Placeholder 6"/>
          <p:cNvSpPr>
            <a:spLocks noGrp="1"/>
          </p:cNvSpPr>
          <p:nvPr>
            <p:ph type="sldNum" sz="quarter" idx="12"/>
          </p:nvPr>
        </p:nvSpPr>
        <p:spPr/>
        <p:txBody>
          <a:bodyPr/>
          <a:lstStyle/>
          <a:p>
            <a:pPr algn="ctr"/>
            <a:r>
              <a:rPr lang="en-US" dirty="0" smtClean="0"/>
              <a:t>7-</a:t>
            </a:r>
            <a:fld id="{02D5FA6E-FAE9-4D5F-A9EB-2686294D6B1F}" type="slidenum">
              <a:rPr lang="en-US" smtClean="0"/>
              <a:pPr algn="ctr"/>
              <a:t>100</a:t>
            </a:fld>
            <a:endParaRPr lang="en-US" dirty="0"/>
          </a:p>
        </p:txBody>
      </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8802" name="Picture 2" descr="SC-Greenwood-StopControlled_018"/>
          <p:cNvPicPr>
            <a:picLocks noChangeAspect="1" noChangeArrowheads="1"/>
          </p:cNvPicPr>
          <p:nvPr/>
        </p:nvPicPr>
        <p:blipFill>
          <a:blip r:embed="rId3" cstate="print"/>
          <a:srcRect/>
          <a:stretch>
            <a:fillRect/>
          </a:stretch>
        </p:blipFill>
        <p:spPr bwMode="auto">
          <a:xfrm>
            <a:off x="2286000" y="2209800"/>
            <a:ext cx="6477000" cy="3946525"/>
          </a:xfrm>
          <a:prstGeom prst="rect">
            <a:avLst/>
          </a:prstGeom>
          <a:noFill/>
        </p:spPr>
      </p:pic>
      <p:sp>
        <p:nvSpPr>
          <p:cNvPr id="588803" name="Rectangle 3"/>
          <p:cNvSpPr>
            <a:spLocks noGrp="1" noChangeArrowheads="1"/>
          </p:cNvSpPr>
          <p:nvPr>
            <p:ph type="title"/>
          </p:nvPr>
        </p:nvSpPr>
        <p:spPr/>
        <p:txBody>
          <a:bodyPr/>
          <a:lstStyle/>
          <a:p>
            <a:pPr indent="-609600">
              <a:lnSpc>
                <a:spcPct val="90000"/>
              </a:lnSpc>
            </a:pPr>
            <a:r>
              <a:rPr lang="en-US" dirty="0" smtClean="0"/>
              <a:t>Enhanced Advance Stop Ahead Warning Signing </a:t>
            </a:r>
            <a:br>
              <a:rPr lang="en-US" dirty="0" smtClean="0"/>
            </a:br>
            <a:r>
              <a:rPr lang="en-US" dirty="0" smtClean="0"/>
              <a:t>for Right-of Way Controls </a:t>
            </a:r>
            <a:endParaRPr lang="en-US" dirty="0"/>
          </a:p>
        </p:txBody>
      </p:sp>
      <p:sp>
        <p:nvSpPr>
          <p:cNvPr id="588804" name="Rectangle 4"/>
          <p:cNvSpPr>
            <a:spLocks noGrp="1" noChangeArrowheads="1"/>
          </p:cNvSpPr>
          <p:nvPr>
            <p:ph type="body" idx="1"/>
          </p:nvPr>
        </p:nvSpPr>
        <p:spPr>
          <a:xfrm>
            <a:off x="304800" y="1295400"/>
            <a:ext cx="8534400" cy="609600"/>
          </a:xfrm>
        </p:spPr>
        <p:txBody>
          <a:bodyPr/>
          <a:lstStyle/>
          <a:p>
            <a:pPr marL="609600" indent="-609600">
              <a:lnSpc>
                <a:spcPct val="90000"/>
              </a:lnSpc>
              <a:buFont typeface="Wingdings" pitchFamily="2" charset="2"/>
              <a:buNone/>
            </a:pPr>
            <a:endParaRPr lang="en-US" sz="2800" dirty="0"/>
          </a:p>
        </p:txBody>
      </p:sp>
      <p:sp>
        <p:nvSpPr>
          <p:cNvPr id="588805" name="Text Box 5"/>
          <p:cNvSpPr txBox="1">
            <a:spLocks noChangeArrowheads="1"/>
          </p:cNvSpPr>
          <p:nvPr/>
        </p:nvSpPr>
        <p:spPr bwMode="auto">
          <a:xfrm>
            <a:off x="0" y="2743200"/>
            <a:ext cx="1920875" cy="1187450"/>
          </a:xfrm>
          <a:prstGeom prst="rect">
            <a:avLst/>
          </a:prstGeom>
          <a:noFill/>
          <a:ln w="9525">
            <a:noFill/>
            <a:miter lim="800000"/>
            <a:headEnd/>
            <a:tailEnd/>
          </a:ln>
          <a:effectLst/>
        </p:spPr>
        <p:txBody>
          <a:bodyPr>
            <a:spAutoFit/>
          </a:bodyPr>
          <a:lstStyle/>
          <a:p>
            <a:r>
              <a:rPr lang="en-US" b="0" dirty="0">
                <a:latin typeface="Arial" pitchFamily="34" charset="0"/>
              </a:rPr>
              <a:t>Doubled-Up Stop Aheads</a:t>
            </a:r>
          </a:p>
        </p:txBody>
      </p:sp>
      <p:sp>
        <p:nvSpPr>
          <p:cNvPr id="588806" name="Line 6"/>
          <p:cNvSpPr>
            <a:spLocks noChangeShapeType="1"/>
          </p:cNvSpPr>
          <p:nvPr/>
        </p:nvSpPr>
        <p:spPr bwMode="auto">
          <a:xfrm>
            <a:off x="1371600" y="3429000"/>
            <a:ext cx="1828800" cy="609600"/>
          </a:xfrm>
          <a:prstGeom prst="line">
            <a:avLst/>
          </a:prstGeom>
          <a:noFill/>
          <a:ln w="57150">
            <a:solidFill>
              <a:srgbClr val="FFFF00"/>
            </a:solidFill>
            <a:round/>
            <a:headEnd/>
            <a:tailEnd type="triangle" w="med" len="med"/>
          </a:ln>
          <a:effectLst/>
        </p:spPr>
        <p:txBody>
          <a:bodyPr/>
          <a:lstStyle/>
          <a:p>
            <a:endParaRPr lang="en-US" dirty="0"/>
          </a:p>
        </p:txBody>
      </p:sp>
      <p:sp>
        <p:nvSpPr>
          <p:cNvPr id="588807" name="Line 7"/>
          <p:cNvSpPr>
            <a:spLocks noChangeShapeType="1"/>
          </p:cNvSpPr>
          <p:nvPr/>
        </p:nvSpPr>
        <p:spPr bwMode="auto">
          <a:xfrm>
            <a:off x="3962400" y="2895600"/>
            <a:ext cx="3048000" cy="762000"/>
          </a:xfrm>
          <a:prstGeom prst="line">
            <a:avLst/>
          </a:prstGeom>
          <a:noFill/>
          <a:ln w="57150">
            <a:solidFill>
              <a:srgbClr val="FFFF00"/>
            </a:solidFill>
            <a:round/>
            <a:headEnd/>
            <a:tailEnd type="triangle" w="med" len="med"/>
          </a:ln>
          <a:effectLst/>
        </p:spPr>
        <p:txBody>
          <a:bodyPr/>
          <a:lstStyle/>
          <a:p>
            <a:endParaRPr lang="en-US" dirty="0"/>
          </a:p>
        </p:txBody>
      </p:sp>
      <p:sp>
        <p:nvSpPr>
          <p:cNvPr id="588808" name="Oval 8"/>
          <p:cNvSpPr>
            <a:spLocks noChangeArrowheads="1"/>
          </p:cNvSpPr>
          <p:nvPr/>
        </p:nvSpPr>
        <p:spPr bwMode="auto">
          <a:xfrm>
            <a:off x="7086600" y="3200400"/>
            <a:ext cx="1295400" cy="1219200"/>
          </a:xfrm>
          <a:prstGeom prst="ellipse">
            <a:avLst/>
          </a:prstGeom>
          <a:noFill/>
          <a:ln w="57150">
            <a:solidFill>
              <a:srgbClr val="FFFF66"/>
            </a:solidFill>
            <a:round/>
            <a:headEnd/>
            <a:tailEnd/>
          </a:ln>
          <a:effectLst/>
        </p:spPr>
        <p:txBody>
          <a:bodyPr wrap="none" anchor="ctr"/>
          <a:lstStyle/>
          <a:p>
            <a:endParaRPr lang="en-US" dirty="0"/>
          </a:p>
        </p:txBody>
      </p:sp>
      <p:sp>
        <p:nvSpPr>
          <p:cNvPr id="588809" name="Oval 9"/>
          <p:cNvSpPr>
            <a:spLocks noChangeArrowheads="1"/>
          </p:cNvSpPr>
          <p:nvPr/>
        </p:nvSpPr>
        <p:spPr bwMode="auto">
          <a:xfrm>
            <a:off x="3200400" y="3352800"/>
            <a:ext cx="1066800" cy="990600"/>
          </a:xfrm>
          <a:prstGeom prst="ellipse">
            <a:avLst/>
          </a:prstGeom>
          <a:noFill/>
          <a:ln w="57150">
            <a:solidFill>
              <a:srgbClr val="FFFF66"/>
            </a:solidFill>
            <a:round/>
            <a:headEnd/>
            <a:tailEnd/>
          </a:ln>
          <a:effectLst/>
        </p:spPr>
        <p:txBody>
          <a:bodyPr wrap="none" anchor="ctr"/>
          <a:lstStyle/>
          <a:p>
            <a:endParaRPr lang="en-US" dirty="0"/>
          </a:p>
        </p:txBody>
      </p:sp>
      <p:sp>
        <p:nvSpPr>
          <p:cNvPr id="12" name="Line 6"/>
          <p:cNvSpPr>
            <a:spLocks noChangeShapeType="1"/>
          </p:cNvSpPr>
          <p:nvPr/>
        </p:nvSpPr>
        <p:spPr bwMode="auto">
          <a:xfrm flipV="1">
            <a:off x="1371600" y="2895600"/>
            <a:ext cx="2667000" cy="533400"/>
          </a:xfrm>
          <a:prstGeom prst="line">
            <a:avLst/>
          </a:prstGeom>
          <a:noFill/>
          <a:ln w="57150">
            <a:solidFill>
              <a:srgbClr val="FFFF00"/>
            </a:solidFill>
            <a:round/>
            <a:headEnd/>
            <a:tailEnd type="none" w="med" len="med"/>
          </a:ln>
          <a:effectLst/>
        </p:spPr>
        <p:txBody>
          <a:bodyPr/>
          <a:lstStyle/>
          <a:p>
            <a:endParaRPr lang="en-US" dirty="0"/>
          </a:p>
        </p:txBody>
      </p:sp>
      <p:sp>
        <p:nvSpPr>
          <p:cNvPr id="11" name="Slide Number Placeholder 10"/>
          <p:cNvSpPr>
            <a:spLocks noGrp="1"/>
          </p:cNvSpPr>
          <p:nvPr>
            <p:ph type="sldNum" sz="quarter" idx="10"/>
          </p:nvPr>
        </p:nvSpPr>
        <p:spPr/>
        <p:txBody>
          <a:bodyPr/>
          <a:lstStyle/>
          <a:p>
            <a:pPr>
              <a:defRPr/>
            </a:pPr>
            <a:fld id="{982FCA22-5CE7-4204-9352-34CCC859FE55}" type="slidenum">
              <a:rPr lang="en-US" smtClean="0"/>
              <a:pPr>
                <a:defRPr/>
              </a:pPr>
              <a:t>101</a:t>
            </a:fld>
            <a:endParaRPr lang="en-US"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1378" name="Picture 2" descr="IN-Rte10westofI-65- 001"/>
          <p:cNvPicPr>
            <a:picLocks noChangeAspect="1" noChangeArrowheads="1"/>
          </p:cNvPicPr>
          <p:nvPr/>
        </p:nvPicPr>
        <p:blipFill>
          <a:blip r:embed="rId3" cstate="print"/>
          <a:srcRect/>
          <a:stretch>
            <a:fillRect/>
          </a:stretch>
        </p:blipFill>
        <p:spPr bwMode="auto">
          <a:xfrm>
            <a:off x="2098569" y="990600"/>
            <a:ext cx="6816830" cy="4504228"/>
          </a:xfrm>
          <a:prstGeom prst="rect">
            <a:avLst/>
          </a:prstGeom>
          <a:noFill/>
        </p:spPr>
      </p:pic>
      <p:sp>
        <p:nvSpPr>
          <p:cNvPr id="741381" name="Text Box 5"/>
          <p:cNvSpPr txBox="1">
            <a:spLocks noChangeArrowheads="1"/>
          </p:cNvSpPr>
          <p:nvPr/>
        </p:nvSpPr>
        <p:spPr bwMode="auto">
          <a:xfrm>
            <a:off x="0" y="990600"/>
            <a:ext cx="2073275" cy="1938992"/>
          </a:xfrm>
          <a:prstGeom prst="rect">
            <a:avLst/>
          </a:prstGeom>
          <a:noFill/>
          <a:ln w="9525">
            <a:noFill/>
            <a:miter lim="800000"/>
            <a:headEnd/>
            <a:tailEnd/>
          </a:ln>
          <a:effectLst/>
        </p:spPr>
        <p:txBody>
          <a:bodyPr>
            <a:spAutoFit/>
          </a:bodyPr>
          <a:lstStyle/>
          <a:p>
            <a:r>
              <a:rPr lang="en-US" b="0" dirty="0" smtClean="0">
                <a:latin typeface="Arial" pitchFamily="34" charset="0"/>
              </a:rPr>
              <a:t>Stop signs </a:t>
            </a:r>
            <a:r>
              <a:rPr lang="en-US" b="0" dirty="0">
                <a:latin typeface="Arial" pitchFamily="34" charset="0"/>
              </a:rPr>
              <a:t>– Left and Right Hand Side of Two-Lane Road</a:t>
            </a:r>
          </a:p>
        </p:txBody>
      </p:sp>
      <p:sp>
        <p:nvSpPr>
          <p:cNvPr id="741382" name="Line 6"/>
          <p:cNvSpPr>
            <a:spLocks noChangeShapeType="1"/>
          </p:cNvSpPr>
          <p:nvPr/>
        </p:nvSpPr>
        <p:spPr bwMode="auto">
          <a:xfrm>
            <a:off x="1828800" y="1295400"/>
            <a:ext cx="1600200" cy="1676400"/>
          </a:xfrm>
          <a:prstGeom prst="line">
            <a:avLst/>
          </a:prstGeom>
          <a:noFill/>
          <a:ln w="57150">
            <a:solidFill>
              <a:schemeClr val="accent1"/>
            </a:solidFill>
            <a:round/>
            <a:headEnd/>
            <a:tailEnd type="triangle" w="med" len="med"/>
          </a:ln>
          <a:effectLst/>
        </p:spPr>
        <p:txBody>
          <a:bodyPr/>
          <a:lstStyle/>
          <a:p>
            <a:endParaRPr lang="en-US" dirty="0"/>
          </a:p>
        </p:txBody>
      </p:sp>
      <p:sp>
        <p:nvSpPr>
          <p:cNvPr id="741383" name="Line 7"/>
          <p:cNvSpPr>
            <a:spLocks noChangeShapeType="1"/>
          </p:cNvSpPr>
          <p:nvPr/>
        </p:nvSpPr>
        <p:spPr bwMode="auto">
          <a:xfrm>
            <a:off x="1752600" y="1295400"/>
            <a:ext cx="5562600" cy="1828800"/>
          </a:xfrm>
          <a:prstGeom prst="line">
            <a:avLst/>
          </a:prstGeom>
          <a:noFill/>
          <a:ln w="57150">
            <a:solidFill>
              <a:schemeClr val="accent1"/>
            </a:solidFill>
            <a:round/>
            <a:headEnd/>
            <a:tailEnd type="triangle" w="med" len="med"/>
          </a:ln>
          <a:effectLst/>
        </p:spPr>
        <p:txBody>
          <a:bodyPr/>
          <a:lstStyle/>
          <a:p>
            <a:endParaRPr lang="en-US" dirty="0"/>
          </a:p>
        </p:txBody>
      </p:sp>
      <p:sp>
        <p:nvSpPr>
          <p:cNvPr id="10" name="Rectangle 3"/>
          <p:cNvSpPr txBox="1">
            <a:spLocks noChangeArrowheads="1"/>
          </p:cNvSpPr>
          <p:nvPr/>
        </p:nvSpPr>
        <p:spPr bwMode="auto">
          <a:xfrm>
            <a:off x="0" y="0"/>
            <a:ext cx="8839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effectLst/>
                <a:uLnTx/>
                <a:uFillTx/>
                <a:latin typeface="+mj-lt"/>
                <a:ea typeface="+mj-ea"/>
                <a:cs typeface="+mj-cs"/>
              </a:rPr>
              <a:t>Double-Up Stop Signs</a:t>
            </a:r>
            <a:endParaRPr kumimoji="0" lang="en-US" sz="3200" b="1" i="0" u="none" strike="noStrike" kern="1200" cap="none" spc="0" normalizeH="0" baseline="0" noProof="0" dirty="0">
              <a:ln>
                <a:noFill/>
              </a:ln>
              <a:effectLst/>
              <a:uLnTx/>
              <a:uFillTx/>
              <a:latin typeface="+mj-lt"/>
              <a:ea typeface="+mj-ea"/>
              <a:cs typeface="+mj-cs"/>
            </a:endParaRPr>
          </a:p>
        </p:txBody>
      </p:sp>
      <p:sp>
        <p:nvSpPr>
          <p:cNvPr id="7" name="Slide Number Placeholder 6"/>
          <p:cNvSpPr>
            <a:spLocks noGrp="1"/>
          </p:cNvSpPr>
          <p:nvPr>
            <p:ph type="sldNum" sz="quarter" idx="10"/>
          </p:nvPr>
        </p:nvSpPr>
        <p:spPr/>
        <p:txBody>
          <a:bodyPr/>
          <a:lstStyle/>
          <a:p>
            <a:pPr>
              <a:defRPr/>
            </a:pPr>
            <a:fld id="{982FCA22-5CE7-4204-9352-34CCC859FE55}" type="slidenum">
              <a:rPr lang="en-US" smtClean="0"/>
              <a:pPr>
                <a:defRPr/>
              </a:pPr>
              <a:t>102</a:t>
            </a:fld>
            <a:endParaRPr lang="en-US"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30" descr="ILNaperville-0035"/>
          <p:cNvPicPr>
            <a:picLocks noGrp="1" noChangeAspect="1" noChangeArrowheads="1"/>
          </p:cNvPicPr>
          <p:nvPr>
            <p:ph sz="half" idx="2"/>
          </p:nvPr>
        </p:nvPicPr>
        <p:blipFill>
          <a:blip r:embed="rId2" cstate="print"/>
          <a:srcRect/>
          <a:stretch>
            <a:fillRect/>
          </a:stretch>
        </p:blipFill>
        <p:spPr bwMode="auto">
          <a:xfrm>
            <a:off x="838200" y="1066800"/>
            <a:ext cx="5943600" cy="4457700"/>
          </a:xfrm>
          <a:prstGeom prst="rect">
            <a:avLst/>
          </a:prstGeom>
          <a:noFill/>
        </p:spPr>
      </p:pic>
      <p:sp>
        <p:nvSpPr>
          <p:cNvPr id="7" name="Rectangle 3"/>
          <p:cNvSpPr txBox="1">
            <a:spLocks noChangeArrowheads="1"/>
          </p:cNvSpPr>
          <p:nvPr/>
        </p:nvSpPr>
        <p:spPr bwMode="auto">
          <a:xfrm>
            <a:off x="152400" y="0"/>
            <a:ext cx="8839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eaLnBrk="0" hangingPunct="0">
              <a:defRPr/>
            </a:pPr>
            <a:r>
              <a:rPr lang="en-US" sz="3200" b="1" dirty="0" smtClean="0">
                <a:latin typeface="+mj-lt"/>
                <a:cs typeface="Calibri" pitchFamily="34" charset="0"/>
              </a:rPr>
              <a:t>Double</a:t>
            </a:r>
            <a:r>
              <a:rPr lang="en-US" sz="3200" b="1" dirty="0" smtClean="0">
                <a:latin typeface="+mj-lt"/>
              </a:rPr>
              <a:t> </a:t>
            </a:r>
            <a:r>
              <a:rPr lang="en-US" sz="3200" b="1" dirty="0" smtClean="0">
                <a:latin typeface="+mj-lt"/>
                <a:cs typeface="Calibri" pitchFamily="34" charset="0"/>
              </a:rPr>
              <a:t>arrow warning</a:t>
            </a:r>
            <a:endParaRPr kumimoji="0" lang="en-US" sz="3200" b="1" i="0" u="none" strike="noStrike" kern="1200" cap="none" spc="0" normalizeH="0" baseline="0" noProof="0" dirty="0">
              <a:ln>
                <a:noFill/>
              </a:ln>
              <a:solidFill>
                <a:schemeClr val="accent1">
                  <a:lumMod val="75000"/>
                </a:schemeClr>
              </a:solidFill>
              <a:effectLst/>
              <a:uLnTx/>
              <a:uFillTx/>
              <a:latin typeface="+mj-lt"/>
              <a:ea typeface="+mj-ea"/>
              <a:cs typeface="+mj-cs"/>
            </a:endParaRPr>
          </a:p>
        </p:txBody>
      </p:sp>
      <p:sp>
        <p:nvSpPr>
          <p:cNvPr id="6" name="Line 6"/>
          <p:cNvSpPr>
            <a:spLocks noChangeShapeType="1"/>
          </p:cNvSpPr>
          <p:nvPr/>
        </p:nvSpPr>
        <p:spPr bwMode="auto">
          <a:xfrm>
            <a:off x="1752600" y="914400"/>
            <a:ext cx="1143000" cy="1676400"/>
          </a:xfrm>
          <a:prstGeom prst="line">
            <a:avLst/>
          </a:prstGeom>
          <a:noFill/>
          <a:ln w="57150">
            <a:solidFill>
              <a:schemeClr val="accent1"/>
            </a:solidFill>
            <a:round/>
            <a:headEnd/>
            <a:tailEnd type="triangle" w="med" len="med"/>
          </a:ln>
          <a:effectLst/>
        </p:spPr>
        <p:txBody>
          <a:bodyPr/>
          <a:lstStyle/>
          <a:p>
            <a:endParaRPr lang="en-US" dirty="0"/>
          </a:p>
        </p:txBody>
      </p:sp>
      <p:sp>
        <p:nvSpPr>
          <p:cNvPr id="8" name="Slide Number Placeholder 7"/>
          <p:cNvSpPr>
            <a:spLocks noGrp="1"/>
          </p:cNvSpPr>
          <p:nvPr>
            <p:ph type="sldNum" sz="quarter" idx="10"/>
          </p:nvPr>
        </p:nvSpPr>
        <p:spPr/>
        <p:txBody>
          <a:bodyPr/>
          <a:lstStyle/>
          <a:p>
            <a:pPr>
              <a:defRPr/>
            </a:pPr>
            <a:fld id="{2379DA6A-4631-4741-9E43-51F66B1DF98E}" type="slidenum">
              <a:rPr lang="en-US" smtClean="0"/>
              <a:pPr>
                <a:defRPr/>
              </a:pPr>
              <a:t>103</a:t>
            </a:fld>
            <a:endParaRPr lang="en-US"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IL-IL78atIL125-SplitterIsland-2219"/>
          <p:cNvPicPr>
            <a:picLocks noChangeAspect="1" noChangeArrowheads="1"/>
          </p:cNvPicPr>
          <p:nvPr/>
        </p:nvPicPr>
        <p:blipFill>
          <a:blip r:embed="rId2" cstate="print"/>
          <a:srcRect/>
          <a:stretch>
            <a:fillRect/>
          </a:stretch>
        </p:blipFill>
        <p:spPr bwMode="auto">
          <a:xfrm>
            <a:off x="152400" y="1295400"/>
            <a:ext cx="5181600" cy="3000798"/>
          </a:xfrm>
          <a:prstGeom prst="rect">
            <a:avLst/>
          </a:prstGeom>
          <a:noFill/>
        </p:spPr>
      </p:pic>
      <p:pic>
        <p:nvPicPr>
          <p:cNvPr id="6" name="Picture 5" descr="P1000484.JPG"/>
          <p:cNvPicPr>
            <a:picLocks noChangeAspect="1"/>
          </p:cNvPicPr>
          <p:nvPr/>
        </p:nvPicPr>
        <p:blipFill>
          <a:blip r:embed="rId3" cstate="print"/>
          <a:stretch>
            <a:fillRect/>
          </a:stretch>
        </p:blipFill>
        <p:spPr>
          <a:xfrm>
            <a:off x="4724400" y="2819400"/>
            <a:ext cx="3962400" cy="2971800"/>
          </a:xfrm>
          <a:prstGeom prst="rect">
            <a:avLst/>
          </a:prstGeom>
        </p:spPr>
      </p:pic>
      <p:sp>
        <p:nvSpPr>
          <p:cNvPr id="7" name="Rectangle 3"/>
          <p:cNvSpPr txBox="1">
            <a:spLocks noChangeArrowheads="1"/>
          </p:cNvSpPr>
          <p:nvPr/>
        </p:nvSpPr>
        <p:spPr bwMode="auto">
          <a:xfrm>
            <a:off x="152400" y="0"/>
            <a:ext cx="8839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r>
              <a:rPr lang="en-US" sz="3200" b="1" dirty="0" smtClean="0"/>
              <a:t>Flushed or Raised Median</a:t>
            </a:r>
            <a:endParaRPr lang="en-US" sz="3200" b="1" dirty="0"/>
          </a:p>
        </p:txBody>
      </p:sp>
      <p:sp>
        <p:nvSpPr>
          <p:cNvPr id="8" name="Slide Number Placeholder 7"/>
          <p:cNvSpPr>
            <a:spLocks noGrp="1"/>
          </p:cNvSpPr>
          <p:nvPr>
            <p:ph type="sldNum" sz="quarter" idx="10"/>
          </p:nvPr>
        </p:nvSpPr>
        <p:spPr/>
        <p:txBody>
          <a:bodyPr/>
          <a:lstStyle/>
          <a:p>
            <a:pPr>
              <a:defRPr/>
            </a:pPr>
            <a:fld id="{2379DA6A-4631-4741-9E43-51F66B1DF98E}" type="slidenum">
              <a:rPr lang="en-US" smtClean="0"/>
              <a:pPr>
                <a:defRPr/>
              </a:pPr>
              <a:t>104</a:t>
            </a:fld>
            <a:endParaRPr lang="en-US"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Intersection Median Control</a:t>
            </a:r>
            <a:endParaRPr lang="en-US" dirty="0"/>
          </a:p>
        </p:txBody>
      </p:sp>
      <p:sp>
        <p:nvSpPr>
          <p:cNvPr id="4" name="Slide Number Placeholder 3"/>
          <p:cNvSpPr>
            <a:spLocks noGrp="1"/>
          </p:cNvSpPr>
          <p:nvPr>
            <p:ph type="sldNum" sz="quarter" idx="10"/>
          </p:nvPr>
        </p:nvSpPr>
        <p:spPr/>
        <p:txBody>
          <a:bodyPr/>
          <a:lstStyle/>
          <a:p>
            <a:pPr>
              <a:defRPr/>
            </a:pPr>
            <a:fld id="{982FCA22-5CE7-4204-9352-34CCC859FE55}" type="slidenum">
              <a:rPr lang="en-US" smtClean="0"/>
              <a:pPr>
                <a:defRPr/>
              </a:pPr>
              <a:t>105</a:t>
            </a:fld>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xmlns="" val="0"/>
              </a:ext>
            </a:extLst>
          </a:blip>
          <a:srcRect t="9778"/>
          <a:stretch>
            <a:fillRect/>
          </a:stretch>
        </p:blipFill>
        <p:spPr>
          <a:xfrm>
            <a:off x="533400" y="1371600"/>
            <a:ext cx="7721600" cy="3918676"/>
          </a:xfrm>
          <a:prstGeom prst="rect">
            <a:avLst/>
          </a:prstGeom>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685800" y="0"/>
            <a:ext cx="7924800" cy="914400"/>
          </a:xfrm>
        </p:spPr>
        <p:txBody>
          <a:bodyPr/>
          <a:lstStyle/>
          <a:p>
            <a:r>
              <a:rPr lang="en-US" dirty="0" smtClean="0"/>
              <a:t>Intersection Median Control</a:t>
            </a:r>
          </a:p>
        </p:txBody>
      </p:sp>
      <p:pic>
        <p:nvPicPr>
          <p:cNvPr id="5" name="Content Placeholder 4" descr="high mace little river hampton nh.png"/>
          <p:cNvPicPr>
            <a:picLocks noGrp="1" noChangeAspect="1"/>
          </p:cNvPicPr>
          <p:nvPr>
            <p:ph idx="1"/>
          </p:nvPr>
        </p:nvPicPr>
        <p:blipFill>
          <a:blip r:embed="rId2" cstate="print"/>
          <a:srcRect/>
          <a:stretch>
            <a:fillRect/>
          </a:stretch>
        </p:blipFill>
        <p:spPr>
          <a:xfrm>
            <a:off x="685800" y="990600"/>
            <a:ext cx="8153400" cy="4806215"/>
          </a:xfrm>
        </p:spPr>
      </p:pic>
      <p:sp>
        <p:nvSpPr>
          <p:cNvPr id="4" name="Slide Number Placeholder 3"/>
          <p:cNvSpPr>
            <a:spLocks noGrp="1"/>
          </p:cNvSpPr>
          <p:nvPr>
            <p:ph type="sldNum" sz="quarter" idx="10"/>
          </p:nvPr>
        </p:nvSpPr>
        <p:spPr/>
        <p:txBody>
          <a:bodyPr/>
          <a:lstStyle/>
          <a:p>
            <a:pPr>
              <a:defRPr/>
            </a:pPr>
            <a:fld id="{EB625447-BC10-4C86-84EB-601F689F0DAA}" type="slidenum">
              <a:rPr lang="en-US" smtClean="0"/>
              <a:pPr>
                <a:defRPr/>
              </a:pPr>
              <a:t>106</a:t>
            </a:fld>
            <a:endParaRPr lang="en-US" dirty="0"/>
          </a:p>
        </p:txBody>
      </p:sp>
      <p:sp>
        <p:nvSpPr>
          <p:cNvPr id="6" name="TextBox 5"/>
          <p:cNvSpPr txBox="1"/>
          <p:nvPr/>
        </p:nvSpPr>
        <p:spPr>
          <a:xfrm>
            <a:off x="7010400" y="5257800"/>
            <a:ext cx="1489575"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smtClean="0"/>
              <a:t>Hampton, NH</a:t>
            </a:r>
            <a:endParaRPr lang="en-US" b="1"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Sight Distance Improvements – Vegetation etc.</a:t>
            </a:r>
            <a:endParaRPr lang="en-US" dirty="0"/>
          </a:p>
        </p:txBody>
      </p:sp>
      <p:sp>
        <p:nvSpPr>
          <p:cNvPr id="4" name="Slide Number Placeholder 3"/>
          <p:cNvSpPr>
            <a:spLocks noGrp="1"/>
          </p:cNvSpPr>
          <p:nvPr>
            <p:ph type="sldNum" sz="quarter" idx="10"/>
          </p:nvPr>
        </p:nvSpPr>
        <p:spPr/>
        <p:txBody>
          <a:bodyPr/>
          <a:lstStyle/>
          <a:p>
            <a:pPr>
              <a:defRPr/>
            </a:pPr>
            <a:fld id="{982FCA22-5CE7-4204-9352-34CCC859FE55}" type="slidenum">
              <a:rPr lang="en-US" smtClean="0"/>
              <a:pPr>
                <a:defRPr/>
              </a:pPr>
              <a:t>107</a:t>
            </a:fld>
            <a:endParaRPr lang="en-US" dirty="0"/>
          </a:p>
        </p:txBody>
      </p:sp>
      <p:pic>
        <p:nvPicPr>
          <p:cNvPr id="5" name="Content Placeholder 4" descr="SC-PondBranch&amp;NellyWingard-1867"/>
          <p:cNvPicPr>
            <a:picLocks noGrp="1" noChangeAspect="1" noChangeArrowheads="1"/>
          </p:cNvPicPr>
          <p:nvPr>
            <p:ph idx="1"/>
          </p:nvPr>
        </p:nvPicPr>
        <p:blipFill>
          <a:blip r:embed="rId2" cstate="print"/>
          <a:srcRect r="-5827" b="-7516"/>
          <a:stretch>
            <a:fillRect/>
          </a:stretch>
        </p:blipFill>
        <p:spPr bwMode="auto">
          <a:xfrm>
            <a:off x="4518632" y="838200"/>
            <a:ext cx="4625368" cy="2884506"/>
          </a:xfrm>
          <a:prstGeom prst="rect">
            <a:avLst/>
          </a:prstGeom>
          <a:noFill/>
          <a:ln w="9525">
            <a:noFill/>
            <a:miter lim="800000"/>
            <a:headEnd/>
            <a:tailEnd/>
          </a:ln>
        </p:spPr>
      </p:pic>
      <p:sp>
        <p:nvSpPr>
          <p:cNvPr id="6" name="Text Box 5"/>
          <p:cNvSpPr txBox="1">
            <a:spLocks noChangeArrowheads="1"/>
          </p:cNvSpPr>
          <p:nvPr/>
        </p:nvSpPr>
        <p:spPr bwMode="auto">
          <a:xfrm>
            <a:off x="5106537" y="918951"/>
            <a:ext cx="2361063" cy="338554"/>
          </a:xfrm>
          <a:prstGeom prst="rect">
            <a:avLst/>
          </a:prstGeom>
          <a:solidFill>
            <a:srgbClr val="FFFFFF"/>
          </a:solidFill>
          <a:ln w="12700">
            <a:noFill/>
            <a:miter lim="800000"/>
            <a:headEnd/>
            <a:tailEnd/>
          </a:ln>
        </p:spPr>
        <p:txBody>
          <a:bodyPr wrap="square">
            <a:spAutoFit/>
          </a:bodyPr>
          <a:lstStyle/>
          <a:p>
            <a:pPr>
              <a:defRPr/>
            </a:pPr>
            <a:r>
              <a:rPr lang="en-US" sz="1600" b="1" dirty="0">
                <a:latin typeface="+mn-lt"/>
              </a:rPr>
              <a:t>Move Stop Bar Forward</a:t>
            </a:r>
          </a:p>
        </p:txBody>
      </p:sp>
      <p:sp>
        <p:nvSpPr>
          <p:cNvPr id="7" name="Line 6"/>
          <p:cNvSpPr>
            <a:spLocks noChangeShapeType="1"/>
          </p:cNvSpPr>
          <p:nvPr/>
        </p:nvSpPr>
        <p:spPr bwMode="auto">
          <a:xfrm flipH="1" flipV="1">
            <a:off x="4876800" y="2438400"/>
            <a:ext cx="2362200" cy="304800"/>
          </a:xfrm>
          <a:prstGeom prst="line">
            <a:avLst/>
          </a:prstGeom>
          <a:noFill/>
          <a:ln w="76200">
            <a:solidFill>
              <a:srgbClr val="FFFF00"/>
            </a:solidFill>
            <a:round/>
            <a:headEnd/>
            <a:tailEnd type="triangle" w="med" len="med"/>
          </a:ln>
        </p:spPr>
        <p:txBody>
          <a:bodyPr/>
          <a:lstStyle/>
          <a:p>
            <a:endParaRPr lang="en-US" dirty="0"/>
          </a:p>
        </p:txBody>
      </p:sp>
      <p:pic>
        <p:nvPicPr>
          <p:cNvPr id="29698" name="Picture 2" descr="http://safety.fhwa.dot.gov/local_rural/training/fhwasa07018/images/VegetationGuide_img_26.jpg"/>
          <p:cNvPicPr>
            <a:picLocks noChangeAspect="1" noChangeArrowheads="1"/>
          </p:cNvPicPr>
          <p:nvPr/>
        </p:nvPicPr>
        <p:blipFill>
          <a:blip r:embed="rId3" cstate="print"/>
          <a:srcRect/>
          <a:stretch>
            <a:fillRect/>
          </a:stretch>
        </p:blipFill>
        <p:spPr bwMode="auto">
          <a:xfrm>
            <a:off x="228600" y="2057400"/>
            <a:ext cx="4286250" cy="2647951"/>
          </a:xfrm>
          <a:prstGeom prst="rect">
            <a:avLst/>
          </a:prstGeom>
          <a:noFill/>
        </p:spPr>
      </p:pic>
      <p:pic>
        <p:nvPicPr>
          <p:cNvPr id="29700" name="Picture 4" descr="http://safety.fhwa.dot.gov/local_rural/training/fhwasa07018/images/VegetationGuide_img_25.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495800" y="4038600"/>
            <a:ext cx="3911364" cy="2362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534400" cy="1143000"/>
          </a:xfrm>
        </p:spPr>
        <p:txBody>
          <a:bodyPr/>
          <a:lstStyle/>
          <a:p>
            <a:pPr lvl="0"/>
            <a:r>
              <a:rPr lang="en-US" sz="3200" dirty="0" smtClean="0"/>
              <a:t>Improve Sight Distance</a:t>
            </a:r>
            <a:br>
              <a:rPr lang="en-US" sz="3200" dirty="0" smtClean="0"/>
            </a:br>
            <a:endParaRPr lang="en-US" sz="3200" dirty="0"/>
          </a:p>
        </p:txBody>
      </p:sp>
      <p:pic>
        <p:nvPicPr>
          <p:cNvPr id="5" name="Picture 7" descr="ILParkingBox02"/>
          <p:cNvPicPr>
            <a:picLocks noGrp="1" noChangeAspect="1" noChangeArrowheads="1"/>
          </p:cNvPicPr>
          <p:nvPr>
            <p:ph sz="half" idx="2"/>
          </p:nvPr>
        </p:nvPicPr>
        <p:blipFill>
          <a:blip r:embed="rId2" cstate="print"/>
          <a:srcRect/>
          <a:stretch>
            <a:fillRect/>
          </a:stretch>
        </p:blipFill>
        <p:spPr bwMode="auto">
          <a:xfrm>
            <a:off x="4267200" y="1219200"/>
            <a:ext cx="4725467" cy="3548246"/>
          </a:xfrm>
          <a:prstGeom prst="rect">
            <a:avLst/>
          </a:prstGeom>
          <a:noFill/>
        </p:spPr>
      </p:pic>
      <p:pic>
        <p:nvPicPr>
          <p:cNvPr id="6" name="Picture 2" descr="Ky-July212005 011"/>
          <p:cNvPicPr>
            <a:picLocks noGrp="1" noChangeAspect="1" noChangeArrowheads="1"/>
          </p:cNvPicPr>
          <p:nvPr>
            <p:ph sz="half" idx="1"/>
          </p:nvPr>
        </p:nvPicPr>
        <p:blipFill>
          <a:blip r:embed="rId3" cstate="print"/>
          <a:srcRect/>
          <a:stretch>
            <a:fillRect/>
          </a:stretch>
        </p:blipFill>
        <p:spPr bwMode="auto">
          <a:xfrm>
            <a:off x="152400" y="2057400"/>
            <a:ext cx="3908517" cy="2931388"/>
          </a:xfrm>
          <a:prstGeom prst="rect">
            <a:avLst/>
          </a:prstGeom>
          <a:noFill/>
        </p:spPr>
      </p:pic>
      <p:sp>
        <p:nvSpPr>
          <p:cNvPr id="7" name="TextBox 6"/>
          <p:cNvSpPr txBox="1"/>
          <p:nvPr/>
        </p:nvSpPr>
        <p:spPr>
          <a:xfrm>
            <a:off x="914400" y="5181600"/>
            <a:ext cx="2438400" cy="646331"/>
          </a:xfrm>
          <a:prstGeom prst="rect">
            <a:avLst/>
          </a:prstGeom>
          <a:noFill/>
        </p:spPr>
        <p:txBody>
          <a:bodyPr wrap="square" rtlCol="0">
            <a:spAutoFit/>
          </a:bodyPr>
          <a:lstStyle/>
          <a:p>
            <a:r>
              <a:rPr lang="en-US" dirty="0" smtClean="0"/>
              <a:t>Improve Intersection Sight Distance…</a:t>
            </a:r>
            <a:endParaRPr lang="en-US" dirty="0"/>
          </a:p>
        </p:txBody>
      </p:sp>
      <p:sp>
        <p:nvSpPr>
          <p:cNvPr id="8" name="TextBox 7"/>
          <p:cNvSpPr txBox="1"/>
          <p:nvPr/>
        </p:nvSpPr>
        <p:spPr>
          <a:xfrm>
            <a:off x="4495800" y="4953000"/>
            <a:ext cx="3886200" cy="646331"/>
          </a:xfrm>
          <a:prstGeom prst="rect">
            <a:avLst/>
          </a:prstGeom>
          <a:noFill/>
        </p:spPr>
        <p:txBody>
          <a:bodyPr wrap="square" rtlCol="0">
            <a:spAutoFit/>
          </a:bodyPr>
          <a:lstStyle/>
          <a:p>
            <a:r>
              <a:rPr lang="en-US" dirty="0" smtClean="0"/>
              <a:t>And/or Parking Interference with Sight Distance</a:t>
            </a:r>
            <a:endParaRPr lang="en-US" dirty="0"/>
          </a:p>
        </p:txBody>
      </p:sp>
      <p:sp>
        <p:nvSpPr>
          <p:cNvPr id="9" name="Slide Number Placeholder 8"/>
          <p:cNvSpPr>
            <a:spLocks noGrp="1"/>
          </p:cNvSpPr>
          <p:nvPr>
            <p:ph type="sldNum" sz="quarter" idx="10"/>
          </p:nvPr>
        </p:nvSpPr>
        <p:spPr/>
        <p:txBody>
          <a:bodyPr/>
          <a:lstStyle/>
          <a:p>
            <a:pPr>
              <a:defRPr/>
            </a:pPr>
            <a:fld id="{2379DA6A-4631-4741-9E43-51F66B1DF98E}" type="slidenum">
              <a:rPr lang="en-US" smtClean="0"/>
              <a:pPr>
                <a:defRPr/>
              </a:pPr>
              <a:t>108</a:t>
            </a:fld>
            <a:endParaRPr lang="en-US"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Sight Distance Improvements – Vegetation etc.</a:t>
            </a:r>
            <a:endParaRPr lang="en-US" dirty="0"/>
          </a:p>
        </p:txBody>
      </p:sp>
      <p:pic>
        <p:nvPicPr>
          <p:cNvPr id="5" name="Content Placeholder 4" descr="Londonderry TP Range Rd Lawerence Derry NH.png"/>
          <p:cNvPicPr>
            <a:picLocks noGrp="1" noChangeAspect="1"/>
          </p:cNvPicPr>
          <p:nvPr>
            <p:ph idx="1"/>
          </p:nvPr>
        </p:nvPicPr>
        <p:blipFill>
          <a:blip r:embed="rId2" cstate="print"/>
          <a:srcRect/>
          <a:stretch>
            <a:fillRect/>
          </a:stretch>
        </p:blipFill>
        <p:spPr>
          <a:xfrm>
            <a:off x="304800" y="990600"/>
            <a:ext cx="8686800" cy="3657600"/>
          </a:xfrm>
        </p:spPr>
      </p:pic>
      <p:sp>
        <p:nvSpPr>
          <p:cNvPr id="4" name="Slide Number Placeholder 3"/>
          <p:cNvSpPr>
            <a:spLocks noGrp="1"/>
          </p:cNvSpPr>
          <p:nvPr>
            <p:ph type="sldNum" sz="quarter" idx="10"/>
          </p:nvPr>
        </p:nvSpPr>
        <p:spPr/>
        <p:txBody>
          <a:bodyPr/>
          <a:lstStyle/>
          <a:p>
            <a:pPr>
              <a:defRPr/>
            </a:pPr>
            <a:fld id="{982FCA22-5CE7-4204-9352-34CCC859FE55}" type="slidenum">
              <a:rPr lang="en-US" smtClean="0"/>
              <a:pPr>
                <a:defRPr/>
              </a:pPr>
              <a:t>109</a:t>
            </a:fld>
            <a:endParaRPr lang="en-US" dirty="0"/>
          </a:p>
        </p:txBody>
      </p:sp>
      <p:sp>
        <p:nvSpPr>
          <p:cNvPr id="6" name="TextBox 5"/>
          <p:cNvSpPr txBox="1"/>
          <p:nvPr/>
        </p:nvSpPr>
        <p:spPr>
          <a:xfrm>
            <a:off x="7239000" y="1066800"/>
            <a:ext cx="1115883"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smtClean="0"/>
              <a:t>Derry, NH</a:t>
            </a:r>
            <a:endParaRPr lang="en-US" b="1" dirty="0"/>
          </a:p>
        </p:txBody>
      </p:sp>
      <p:sp>
        <p:nvSpPr>
          <p:cNvPr id="7" name="TextBox 6"/>
          <p:cNvSpPr txBox="1"/>
          <p:nvPr/>
        </p:nvSpPr>
        <p:spPr>
          <a:xfrm>
            <a:off x="1905000" y="6488668"/>
            <a:ext cx="5943600" cy="369332"/>
          </a:xfrm>
          <a:prstGeom prst="rect">
            <a:avLst/>
          </a:prstGeom>
          <a:noFill/>
        </p:spPr>
        <p:txBody>
          <a:bodyPr wrap="square" rtlCol="0">
            <a:spAutoFit/>
          </a:bodyPr>
          <a:lstStyle/>
          <a:p>
            <a:r>
              <a:rPr lang="en-US" dirty="0" smtClean="0"/>
              <a:t>490 Intersections @ $5k  =  $2.45M  yields 323 KABs</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dirty="0" smtClean="0"/>
              <a:t>SHSP Vision and Mission Statement</a:t>
            </a:r>
          </a:p>
        </p:txBody>
      </p:sp>
      <p:sp>
        <p:nvSpPr>
          <p:cNvPr id="21507" name="Content Placeholder 2"/>
          <p:cNvSpPr>
            <a:spLocks noGrp="1"/>
          </p:cNvSpPr>
          <p:nvPr>
            <p:ph idx="1"/>
          </p:nvPr>
        </p:nvSpPr>
        <p:spPr>
          <a:xfrm>
            <a:off x="152400" y="1168400"/>
            <a:ext cx="8839200" cy="4343400"/>
          </a:xfrm>
        </p:spPr>
        <p:txBody>
          <a:bodyPr/>
          <a:lstStyle/>
          <a:p>
            <a:r>
              <a:rPr lang="en-US" dirty="0" smtClean="0"/>
              <a:t>The vision of the Strategic Highway Safety Plan is to have ZERO Traffic Deaths on New Hampshire roadways. </a:t>
            </a:r>
          </a:p>
          <a:p>
            <a:endParaRPr lang="en-US" dirty="0" smtClean="0"/>
          </a:p>
          <a:p>
            <a:r>
              <a:rPr lang="en-US" dirty="0" smtClean="0"/>
              <a:t>Though our overall goal is to realize zero fatalities, we have set a plan goal of reducing the number of fatalities and severe injuries by 50 percent by the year 2030.</a:t>
            </a:r>
          </a:p>
        </p:txBody>
      </p:sp>
      <p:sp>
        <p:nvSpPr>
          <p:cNvPr id="4" name="Slide Number Placeholder 3"/>
          <p:cNvSpPr>
            <a:spLocks noGrp="1"/>
          </p:cNvSpPr>
          <p:nvPr>
            <p:ph type="sldNum" sz="quarter" idx="10"/>
          </p:nvPr>
        </p:nvSpPr>
        <p:spPr/>
        <p:txBody>
          <a:bodyPr/>
          <a:lstStyle/>
          <a:p>
            <a:pPr>
              <a:defRPr/>
            </a:pPr>
            <a:fld id="{B0C7E811-3E87-4153-ABFC-01D2D050D68B}" type="slidenum">
              <a:rPr lang="en-US" smtClean="0"/>
              <a:pPr>
                <a:defRPr/>
              </a:pPr>
              <a:t>11</a:t>
            </a:fld>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7010400" y="152400"/>
            <a:ext cx="1788802" cy="947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Sight Distance Improvements – Parked Vehicles</a:t>
            </a:r>
            <a:endParaRPr lang="en-US" dirty="0"/>
          </a:p>
        </p:txBody>
      </p:sp>
      <p:sp>
        <p:nvSpPr>
          <p:cNvPr id="4" name="Slide Number Placeholder 3"/>
          <p:cNvSpPr>
            <a:spLocks noGrp="1"/>
          </p:cNvSpPr>
          <p:nvPr>
            <p:ph type="sldNum" sz="quarter" idx="10"/>
          </p:nvPr>
        </p:nvSpPr>
        <p:spPr/>
        <p:txBody>
          <a:bodyPr/>
          <a:lstStyle/>
          <a:p>
            <a:pPr>
              <a:defRPr/>
            </a:pPr>
            <a:fld id="{982FCA22-5CE7-4204-9352-34CCC859FE55}" type="slidenum">
              <a:rPr lang="en-US" smtClean="0"/>
              <a:pPr>
                <a:defRPr/>
              </a:pPr>
              <a:t>110</a:t>
            </a:fld>
            <a:endParaRPr lang="en-US" dirty="0"/>
          </a:p>
        </p:txBody>
      </p:sp>
      <p:pic>
        <p:nvPicPr>
          <p:cNvPr id="1026" name="Picture 2"/>
          <p:cNvPicPr>
            <a:picLocks noGrp="1" noChangeAspect="1" noChangeArrowheads="1"/>
          </p:cNvPicPr>
          <p:nvPr>
            <p:ph idx="1"/>
          </p:nvPr>
        </p:nvPicPr>
        <p:blipFill>
          <a:blip r:embed="rId2" cstate="print">
            <a:clrChange>
              <a:clrFrom>
                <a:srgbClr val="FFFFFF"/>
              </a:clrFrom>
              <a:clrTo>
                <a:srgbClr val="FFFFFF">
                  <a:alpha val="0"/>
                </a:srgbClr>
              </a:clrTo>
            </a:clrChange>
          </a:blip>
          <a:srcRect/>
          <a:stretch>
            <a:fillRect/>
          </a:stretch>
        </p:blipFill>
        <p:spPr bwMode="auto">
          <a:xfrm rot="5400000">
            <a:off x="2462626" y="280575"/>
            <a:ext cx="4947083" cy="682433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Sight Distance Improvements – Parked Vehicles</a:t>
            </a:r>
            <a:endParaRPr lang="en-US" dirty="0"/>
          </a:p>
        </p:txBody>
      </p:sp>
      <p:pic>
        <p:nvPicPr>
          <p:cNvPr id="6" name="Content Placeholder 5" descr="maple  salmon manchester nh.png"/>
          <p:cNvPicPr>
            <a:picLocks noGrp="1" noChangeAspect="1"/>
          </p:cNvPicPr>
          <p:nvPr>
            <p:ph idx="1"/>
          </p:nvPr>
        </p:nvPicPr>
        <p:blipFill>
          <a:blip r:embed="rId2" cstate="print"/>
          <a:srcRect/>
          <a:stretch>
            <a:fillRect/>
          </a:stretch>
        </p:blipFill>
        <p:spPr>
          <a:xfrm>
            <a:off x="228600" y="1676400"/>
            <a:ext cx="8686800" cy="4145280"/>
          </a:xfrm>
        </p:spPr>
      </p:pic>
      <p:sp>
        <p:nvSpPr>
          <p:cNvPr id="4" name="Slide Number Placeholder 3"/>
          <p:cNvSpPr>
            <a:spLocks noGrp="1"/>
          </p:cNvSpPr>
          <p:nvPr>
            <p:ph type="sldNum" sz="quarter" idx="10"/>
          </p:nvPr>
        </p:nvSpPr>
        <p:spPr/>
        <p:txBody>
          <a:bodyPr/>
          <a:lstStyle/>
          <a:p>
            <a:pPr>
              <a:defRPr/>
            </a:pPr>
            <a:fld id="{982FCA22-5CE7-4204-9352-34CCC859FE55}" type="slidenum">
              <a:rPr lang="en-US" smtClean="0"/>
              <a:pPr>
                <a:defRPr/>
              </a:pPr>
              <a:t>111</a:t>
            </a:fld>
            <a:endParaRPr lang="en-US" dirty="0"/>
          </a:p>
        </p:txBody>
      </p:sp>
      <p:sp>
        <p:nvSpPr>
          <p:cNvPr id="5" name="TextBox 4"/>
          <p:cNvSpPr txBox="1"/>
          <p:nvPr/>
        </p:nvSpPr>
        <p:spPr>
          <a:xfrm>
            <a:off x="7086600" y="5334000"/>
            <a:ext cx="171566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smtClean="0"/>
              <a:t>Manchester, NH</a:t>
            </a:r>
            <a:endParaRPr lang="en-US" b="1" dirty="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Enhanced sign and marking improvements</a:t>
            </a:r>
            <a:endParaRPr lang="en-US" dirty="0"/>
          </a:p>
        </p:txBody>
      </p:sp>
      <p:pic>
        <p:nvPicPr>
          <p:cNvPr id="5" name="Content Placeholder 4" descr="high maple somersworth.png"/>
          <p:cNvPicPr>
            <a:picLocks noGrp="1" noChangeAspect="1"/>
          </p:cNvPicPr>
          <p:nvPr>
            <p:ph idx="1"/>
          </p:nvPr>
        </p:nvPicPr>
        <p:blipFill>
          <a:blip r:embed="rId2" cstate="print"/>
          <a:srcRect/>
          <a:stretch>
            <a:fillRect/>
          </a:stretch>
        </p:blipFill>
        <p:spPr>
          <a:xfrm>
            <a:off x="228600" y="1295400"/>
            <a:ext cx="8686800" cy="4998720"/>
          </a:xfrm>
        </p:spPr>
      </p:pic>
      <p:sp>
        <p:nvSpPr>
          <p:cNvPr id="4" name="Slide Number Placeholder 3"/>
          <p:cNvSpPr>
            <a:spLocks noGrp="1"/>
          </p:cNvSpPr>
          <p:nvPr>
            <p:ph type="sldNum" sz="quarter" idx="10"/>
          </p:nvPr>
        </p:nvSpPr>
        <p:spPr/>
        <p:txBody>
          <a:bodyPr/>
          <a:lstStyle/>
          <a:p>
            <a:pPr>
              <a:defRPr/>
            </a:pPr>
            <a:fld id="{982FCA22-5CE7-4204-9352-34CCC859FE55}" type="slidenum">
              <a:rPr lang="en-US" smtClean="0"/>
              <a:pPr>
                <a:defRPr/>
              </a:pPr>
              <a:t>112</a:t>
            </a:fld>
            <a:endParaRPr lang="en-US" dirty="0"/>
          </a:p>
        </p:txBody>
      </p:sp>
      <p:sp>
        <p:nvSpPr>
          <p:cNvPr id="6" name="TextBox 5"/>
          <p:cNvSpPr txBox="1"/>
          <p:nvPr/>
        </p:nvSpPr>
        <p:spPr>
          <a:xfrm>
            <a:off x="7010400" y="5867400"/>
            <a:ext cx="1877950"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smtClean="0"/>
              <a:t>Somersworth, NH</a:t>
            </a:r>
            <a:endParaRPr lang="en-US" b="1" dirty="0"/>
          </a:p>
        </p:txBody>
      </p:sp>
      <p:sp>
        <p:nvSpPr>
          <p:cNvPr id="7" name="TextBox 6"/>
          <p:cNvSpPr txBox="1"/>
          <p:nvPr/>
        </p:nvSpPr>
        <p:spPr>
          <a:xfrm>
            <a:off x="1905000" y="6488668"/>
            <a:ext cx="5943600" cy="369332"/>
          </a:xfrm>
          <a:prstGeom prst="rect">
            <a:avLst/>
          </a:prstGeom>
          <a:noFill/>
        </p:spPr>
        <p:txBody>
          <a:bodyPr wrap="square" rtlCol="0">
            <a:spAutoFit/>
          </a:bodyPr>
          <a:lstStyle/>
          <a:p>
            <a:r>
              <a:rPr lang="en-US" dirty="0" smtClean="0"/>
              <a:t>129 Intersections @ $5k  =  $0.65M  yields 165 KABs</a:t>
            </a:r>
            <a:endParaRPr lang="en-US"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"Stop Ahead" markings, warning signs and transverse rumble strips</a:t>
            </a:r>
            <a:endParaRPr lang="en-US" dirty="0"/>
          </a:p>
        </p:txBody>
      </p:sp>
      <p:sp>
        <p:nvSpPr>
          <p:cNvPr id="4" name="Slide Number Placeholder 3"/>
          <p:cNvSpPr>
            <a:spLocks noGrp="1"/>
          </p:cNvSpPr>
          <p:nvPr>
            <p:ph type="sldNum" sz="quarter" idx="10"/>
          </p:nvPr>
        </p:nvSpPr>
        <p:spPr/>
        <p:txBody>
          <a:bodyPr/>
          <a:lstStyle/>
          <a:p>
            <a:pPr>
              <a:defRPr/>
            </a:pPr>
            <a:fld id="{982FCA22-5CE7-4204-9352-34CCC859FE55}" type="slidenum">
              <a:rPr lang="en-US" smtClean="0"/>
              <a:pPr>
                <a:defRPr/>
              </a:pPr>
              <a:t>113</a:t>
            </a:fld>
            <a:endParaRPr lang="en-US" dirty="0"/>
          </a:p>
        </p:txBody>
      </p:sp>
      <p:pic>
        <p:nvPicPr>
          <p:cNvPr id="5" name="Picture 10" descr="OH-MorseRd-DoubledUpStopAheads-1530"/>
          <p:cNvPicPr>
            <a:picLocks noGrp="1" noChangeAspect="1" noChangeArrowheads="1"/>
          </p:cNvPicPr>
          <p:nvPr>
            <p:ph idx="1"/>
          </p:nvPr>
        </p:nvPicPr>
        <p:blipFill>
          <a:blip r:embed="rId2" cstate="print"/>
          <a:srcRect/>
          <a:stretch>
            <a:fillRect/>
          </a:stretch>
        </p:blipFill>
        <p:spPr bwMode="auto">
          <a:xfrm>
            <a:off x="4876800" y="1219200"/>
            <a:ext cx="3810000" cy="2521782"/>
          </a:xfrm>
          <a:prstGeom prst="rect">
            <a:avLst/>
          </a:prstGeom>
          <a:noFill/>
          <a:ln w="9525">
            <a:noFill/>
            <a:miter lim="800000"/>
            <a:headEnd/>
            <a:tailEnd/>
          </a:ln>
        </p:spPr>
      </p:pic>
      <p:pic>
        <p:nvPicPr>
          <p:cNvPr id="20482" name="Picture 2" descr="http://epg.modot.org/files/thumb/7/79/626.4.jpg/300px-626.4.jpg"/>
          <p:cNvPicPr>
            <a:picLocks noChangeAspect="1" noChangeArrowheads="1"/>
          </p:cNvPicPr>
          <p:nvPr/>
        </p:nvPicPr>
        <p:blipFill>
          <a:blip r:embed="rId3" cstate="print"/>
          <a:srcRect/>
          <a:stretch>
            <a:fillRect/>
          </a:stretch>
        </p:blipFill>
        <p:spPr bwMode="auto">
          <a:xfrm>
            <a:off x="5029200" y="3886200"/>
            <a:ext cx="2857500" cy="1704976"/>
          </a:xfrm>
          <a:prstGeom prst="rect">
            <a:avLst/>
          </a:prstGeom>
          <a:noFill/>
        </p:spPr>
      </p:pic>
      <p:pic>
        <p:nvPicPr>
          <p:cNvPr id="20484" name="Picture 4" descr="Fig. 626.4.1,  Typical Rumble Strip Panel Locations">
            <a:hlinkClick r:id="rId4" tooltip="Fig. 626.4.1,  Typical Rumble Strip Panel Locations"/>
          </p:cNvPr>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457200" y="1066800"/>
            <a:ext cx="4267200" cy="5570636"/>
          </a:xfrm>
          <a:prstGeom prst="rect">
            <a:avLst/>
          </a:prstGeom>
          <a:noFill/>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Transverse rumble strips </a:t>
            </a:r>
            <a:endParaRPr lang="en-US" dirty="0"/>
          </a:p>
        </p:txBody>
      </p:sp>
      <p:sp>
        <p:nvSpPr>
          <p:cNvPr id="4" name="Slide Number Placeholder 3"/>
          <p:cNvSpPr>
            <a:spLocks noGrp="1"/>
          </p:cNvSpPr>
          <p:nvPr>
            <p:ph type="sldNum" sz="quarter" idx="10"/>
          </p:nvPr>
        </p:nvSpPr>
        <p:spPr/>
        <p:txBody>
          <a:bodyPr/>
          <a:lstStyle/>
          <a:p>
            <a:pPr>
              <a:defRPr/>
            </a:pPr>
            <a:fld id="{982FCA22-5CE7-4204-9352-34CCC859FE55}" type="slidenum">
              <a:rPr lang="en-US" smtClean="0"/>
              <a:pPr>
                <a:defRPr/>
              </a:pPr>
              <a:t>114</a:t>
            </a:fld>
            <a:endParaRPr lang="en-US" dirty="0"/>
          </a:p>
        </p:txBody>
      </p:sp>
      <p:pic>
        <p:nvPicPr>
          <p:cNvPr id="6" name="Picture 5" descr="Route 101 Elm Hill Rd petersborough.png"/>
          <p:cNvPicPr>
            <a:picLocks noChangeAspect="1"/>
          </p:cNvPicPr>
          <p:nvPr/>
        </p:nvPicPr>
        <p:blipFill>
          <a:blip r:embed="rId2" cstate="print"/>
          <a:srcRect/>
          <a:stretch>
            <a:fillRect/>
          </a:stretch>
        </p:blipFill>
        <p:spPr>
          <a:xfrm>
            <a:off x="304800" y="990600"/>
            <a:ext cx="8572500" cy="3657600"/>
          </a:xfrm>
          <a:prstGeom prst="rect">
            <a:avLst/>
          </a:prstGeom>
        </p:spPr>
      </p:pic>
      <p:cxnSp>
        <p:nvCxnSpPr>
          <p:cNvPr id="7" name="Straight Arrow Connector 6"/>
          <p:cNvCxnSpPr/>
          <p:nvPr/>
        </p:nvCxnSpPr>
        <p:spPr>
          <a:xfrm flipH="1" flipV="1">
            <a:off x="4572000" y="4114800"/>
            <a:ext cx="762000" cy="9144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9" name="TextBox 8"/>
          <p:cNvSpPr txBox="1"/>
          <p:nvPr/>
        </p:nvSpPr>
        <p:spPr>
          <a:xfrm>
            <a:off x="5486400" y="4876800"/>
            <a:ext cx="3288144" cy="369332"/>
          </a:xfrm>
          <a:prstGeom prst="rect">
            <a:avLst/>
          </a:prstGeom>
          <a:noFill/>
        </p:spPr>
        <p:txBody>
          <a:bodyPr wrap="none" rtlCol="0">
            <a:spAutoFit/>
          </a:bodyPr>
          <a:lstStyle/>
          <a:p>
            <a:r>
              <a:rPr lang="en-US" dirty="0" smtClean="0"/>
              <a:t>One set even with Stop Ahead</a:t>
            </a:r>
            <a:endParaRPr lang="en-US" dirty="0"/>
          </a:p>
        </p:txBody>
      </p:sp>
      <p:sp>
        <p:nvSpPr>
          <p:cNvPr id="8" name="TextBox 7"/>
          <p:cNvSpPr txBox="1"/>
          <p:nvPr/>
        </p:nvSpPr>
        <p:spPr>
          <a:xfrm>
            <a:off x="533400" y="1143000"/>
            <a:ext cx="1908151"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smtClean="0"/>
              <a:t>Peterborough, NH</a:t>
            </a:r>
            <a:endParaRPr lang="en-US" b="1" dirty="0"/>
          </a:p>
        </p:txBody>
      </p:sp>
      <p:sp>
        <p:nvSpPr>
          <p:cNvPr id="10" name="TextBox 9"/>
          <p:cNvSpPr txBox="1"/>
          <p:nvPr/>
        </p:nvSpPr>
        <p:spPr>
          <a:xfrm>
            <a:off x="1905000" y="6488668"/>
            <a:ext cx="5943600" cy="369332"/>
          </a:xfrm>
          <a:prstGeom prst="rect">
            <a:avLst/>
          </a:prstGeom>
          <a:noFill/>
        </p:spPr>
        <p:txBody>
          <a:bodyPr wrap="square" rtlCol="0">
            <a:spAutoFit/>
          </a:bodyPr>
          <a:lstStyle/>
          <a:p>
            <a:r>
              <a:rPr lang="en-US" dirty="0" smtClean="0"/>
              <a:t>10 Intersections @ $2k  =  $0.02M  yields 16 KABs</a:t>
            </a:r>
            <a:endParaRPr lang="en-US" dirty="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982FCA22-5CE7-4204-9352-34CCC859FE55}" type="slidenum">
              <a:rPr lang="en-US" smtClean="0"/>
              <a:pPr>
                <a:defRPr/>
              </a:pPr>
              <a:t>115</a:t>
            </a:fld>
            <a:endParaRPr lang="en-US" dirty="0"/>
          </a:p>
        </p:txBody>
      </p:sp>
      <p:sp>
        <p:nvSpPr>
          <p:cNvPr id="5" name="Rectangle 2"/>
          <p:cNvSpPr txBox="1">
            <a:spLocks noChangeArrowheads="1"/>
          </p:cNvSpPr>
          <p:nvPr/>
        </p:nvSpPr>
        <p:spPr bwMode="auto">
          <a:xfrm>
            <a:off x="457200" y="101600"/>
            <a:ext cx="843438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schemeClr val="tx1"/>
                </a:solidFill>
                <a:effectLst/>
                <a:uLnTx/>
                <a:uFillTx/>
                <a:latin typeface="+mj-lt"/>
                <a:ea typeface="+mj-ea"/>
                <a:cs typeface="+mj-cs"/>
              </a:rPr>
              <a:t>Extension of the Through Edge Line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chemeClr val="tx1"/>
                </a:solidFill>
                <a:effectLst/>
                <a:uLnTx/>
                <a:uFillTx/>
                <a:latin typeface="+mj-lt"/>
                <a:ea typeface="+mj-ea"/>
                <a:cs typeface="+mj-cs"/>
              </a:rPr>
              <a:t>Using Short Skip Pattern</a:t>
            </a:r>
            <a:endParaRPr kumimoji="0" lang="en-US" sz="2400" b="1" i="0" u="none" strike="noStrike" kern="1200" cap="none" spc="0" normalizeH="0" baseline="0" noProof="0" dirty="0">
              <a:ln>
                <a:noFill/>
              </a:ln>
              <a:solidFill>
                <a:schemeClr val="tx1"/>
              </a:solidFill>
              <a:effectLst/>
              <a:uLnTx/>
              <a:uFillTx/>
              <a:latin typeface="+mj-lt"/>
              <a:ea typeface="+mj-ea"/>
              <a:cs typeface="+mj-cs"/>
            </a:endParaRPr>
          </a:p>
        </p:txBody>
      </p:sp>
      <p:pic>
        <p:nvPicPr>
          <p:cNvPr id="6" name="Picture 4"/>
          <p:cNvPicPr>
            <a:picLocks noChangeAspect="1" noChangeArrowheads="1"/>
          </p:cNvPicPr>
          <p:nvPr/>
        </p:nvPicPr>
        <p:blipFill>
          <a:blip r:embed="rId2" cstate="print"/>
          <a:srcRect/>
          <a:stretch>
            <a:fillRect/>
          </a:stretch>
        </p:blipFill>
        <p:spPr bwMode="auto">
          <a:xfrm>
            <a:off x="685800" y="2043113"/>
            <a:ext cx="7772400" cy="26463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Extension of through edge line</a:t>
            </a:r>
            <a:endParaRPr lang="en-US" dirty="0"/>
          </a:p>
        </p:txBody>
      </p:sp>
      <p:pic>
        <p:nvPicPr>
          <p:cNvPr id="5" name="Content Placeholder 4" descr="string bridge exeter nh.png"/>
          <p:cNvPicPr>
            <a:picLocks noGrp="1" noChangeAspect="1"/>
          </p:cNvPicPr>
          <p:nvPr>
            <p:ph idx="1"/>
          </p:nvPr>
        </p:nvPicPr>
        <p:blipFill>
          <a:blip r:embed="rId2" cstate="print"/>
          <a:srcRect/>
          <a:stretch>
            <a:fillRect/>
          </a:stretch>
        </p:blipFill>
        <p:spPr>
          <a:xfrm>
            <a:off x="228600" y="1524000"/>
            <a:ext cx="8686800" cy="3535680"/>
          </a:xfrm>
        </p:spPr>
      </p:pic>
      <p:sp>
        <p:nvSpPr>
          <p:cNvPr id="4" name="Slide Number Placeholder 3"/>
          <p:cNvSpPr>
            <a:spLocks noGrp="1"/>
          </p:cNvSpPr>
          <p:nvPr>
            <p:ph type="sldNum" sz="quarter" idx="10"/>
          </p:nvPr>
        </p:nvSpPr>
        <p:spPr/>
        <p:txBody>
          <a:bodyPr/>
          <a:lstStyle/>
          <a:p>
            <a:pPr>
              <a:defRPr/>
            </a:pPr>
            <a:fld id="{982FCA22-5CE7-4204-9352-34CCC859FE55}" type="slidenum">
              <a:rPr lang="en-US" smtClean="0"/>
              <a:pPr>
                <a:defRPr/>
              </a:pPr>
              <a:t>116</a:t>
            </a:fld>
            <a:endParaRPr lang="en-US" dirty="0"/>
          </a:p>
        </p:txBody>
      </p:sp>
      <p:sp>
        <p:nvSpPr>
          <p:cNvPr id="6" name="TextBox 5"/>
          <p:cNvSpPr txBox="1"/>
          <p:nvPr/>
        </p:nvSpPr>
        <p:spPr>
          <a:xfrm>
            <a:off x="762000" y="4495800"/>
            <a:ext cx="1070614"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smtClean="0"/>
              <a:t>Exter, NH</a:t>
            </a:r>
            <a:endParaRPr lang="en-US" b="1" dirty="0"/>
          </a:p>
        </p:txBody>
      </p:sp>
      <p:sp>
        <p:nvSpPr>
          <p:cNvPr id="7" name="TextBox 6"/>
          <p:cNvSpPr txBox="1"/>
          <p:nvPr/>
        </p:nvSpPr>
        <p:spPr>
          <a:xfrm>
            <a:off x="1905000" y="6488668"/>
            <a:ext cx="5943600" cy="369332"/>
          </a:xfrm>
          <a:prstGeom prst="rect">
            <a:avLst/>
          </a:prstGeom>
          <a:noFill/>
        </p:spPr>
        <p:txBody>
          <a:bodyPr wrap="square" rtlCol="0">
            <a:spAutoFit/>
          </a:bodyPr>
          <a:lstStyle/>
          <a:p>
            <a:r>
              <a:rPr lang="en-US" dirty="0" smtClean="0"/>
              <a:t>41 Intersections @ $750  =  $0.03M  yields 1 KAB</a:t>
            </a:r>
            <a:endParaRPr lang="en-US"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982FCA22-5CE7-4204-9352-34CCC859FE55}" type="slidenum">
              <a:rPr lang="en-US" smtClean="0"/>
              <a:pPr>
                <a:defRPr/>
              </a:pPr>
              <a:t>117</a:t>
            </a:fld>
            <a:endParaRPr lang="en-US" dirty="0"/>
          </a:p>
        </p:txBody>
      </p:sp>
      <p:sp>
        <p:nvSpPr>
          <p:cNvPr id="5" name="Rectangle 2"/>
          <p:cNvSpPr txBox="1">
            <a:spLocks noChangeArrowheads="1"/>
          </p:cNvSpPr>
          <p:nvPr/>
        </p:nvSpPr>
        <p:spPr bwMode="auto">
          <a:xfrm>
            <a:off x="533400" y="228600"/>
            <a:ext cx="843438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eaLnBrk="0" hangingPunct="0">
              <a:defRPr/>
            </a:pPr>
            <a:r>
              <a:rPr kumimoji="0" lang="en-US" sz="3200" b="1" i="0" u="none" strike="noStrike" kern="1200" cap="none" spc="0" normalizeH="0" baseline="0" noProof="0" dirty="0" smtClean="0">
                <a:ln>
                  <a:noFill/>
                </a:ln>
                <a:solidFill>
                  <a:schemeClr val="tx1"/>
                </a:solidFill>
                <a:effectLst/>
                <a:uLnTx/>
                <a:uFillTx/>
                <a:latin typeface="+mj-lt"/>
                <a:ea typeface="+mj-ea"/>
                <a:cs typeface="+mj-cs"/>
              </a:rPr>
              <a:t>Overhead </a:t>
            </a:r>
            <a:r>
              <a:rPr lang="en-US" sz="3200" b="1" dirty="0" smtClean="0">
                <a:latin typeface="+mn-lt"/>
              </a:rPr>
              <a:t>Flashing </a:t>
            </a:r>
            <a:r>
              <a:rPr kumimoji="0" lang="en-US" sz="3200" b="1" i="0" u="none" strike="noStrike" kern="1200" cap="none" spc="0" normalizeH="0" baseline="0" noProof="0" dirty="0" smtClean="0">
                <a:ln>
                  <a:noFill/>
                </a:ln>
                <a:solidFill>
                  <a:schemeClr val="tx1"/>
                </a:solidFill>
                <a:effectLst/>
                <a:uLnTx/>
                <a:uFillTx/>
                <a:latin typeface="+mn-lt"/>
                <a:ea typeface="+mj-ea"/>
                <a:cs typeface="+mj-cs"/>
              </a:rPr>
              <a:t>In</a:t>
            </a:r>
            <a:r>
              <a:rPr kumimoji="0" lang="en-US" sz="3200" b="1" i="0" u="none" strike="noStrike" kern="1200" cap="none" spc="0" normalizeH="0" baseline="0" noProof="0" dirty="0" smtClean="0">
                <a:ln>
                  <a:noFill/>
                </a:ln>
                <a:solidFill>
                  <a:schemeClr val="tx1"/>
                </a:solidFill>
                <a:effectLst/>
                <a:uLnTx/>
                <a:uFillTx/>
                <a:latin typeface="+mj-lt"/>
                <a:ea typeface="+mj-ea"/>
                <a:cs typeface="+mj-cs"/>
              </a:rPr>
              <a:t>tersection Beacon</a:t>
            </a:r>
            <a:endParaRPr kumimoji="0" lang="en-US" sz="3200" b="1" i="0" u="none" strike="noStrike" kern="1200" cap="none" spc="0" normalizeH="0" baseline="0" noProof="0" dirty="0">
              <a:ln>
                <a:noFill/>
              </a:ln>
              <a:solidFill>
                <a:schemeClr val="tx1"/>
              </a:solidFill>
              <a:effectLst/>
              <a:uLnTx/>
              <a:uFillTx/>
              <a:latin typeface="+mj-lt"/>
              <a:ea typeface="+mj-ea"/>
              <a:cs typeface="+mj-cs"/>
            </a:endParaRPr>
          </a:p>
        </p:txBody>
      </p:sp>
      <p:pic>
        <p:nvPicPr>
          <p:cNvPr id="6" name="Picture 4" descr="IL2OverheadRedFlashersat4-wayStop"/>
          <p:cNvPicPr>
            <a:picLocks noChangeAspect="1" noChangeArrowheads="1"/>
          </p:cNvPicPr>
          <p:nvPr/>
        </p:nvPicPr>
        <p:blipFill>
          <a:blip r:embed="rId2" cstate="print"/>
          <a:srcRect/>
          <a:stretch>
            <a:fillRect/>
          </a:stretch>
        </p:blipFill>
        <p:spPr bwMode="auto">
          <a:xfrm>
            <a:off x="1447800" y="1447800"/>
            <a:ext cx="5181600" cy="3889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Overhead Flashing Intersection Beacon</a:t>
            </a:r>
            <a:endParaRPr lang="en-US" dirty="0"/>
          </a:p>
        </p:txBody>
      </p:sp>
      <p:pic>
        <p:nvPicPr>
          <p:cNvPr id="5" name="Content Placeholder 4" descr="bridge nashua st manchester.png"/>
          <p:cNvPicPr>
            <a:picLocks noGrp="1" noChangeAspect="1"/>
          </p:cNvPicPr>
          <p:nvPr>
            <p:ph idx="1"/>
          </p:nvPr>
        </p:nvPicPr>
        <p:blipFill>
          <a:blip r:embed="rId2" cstate="print"/>
          <a:srcRect/>
          <a:stretch>
            <a:fillRect/>
          </a:stretch>
        </p:blipFill>
        <p:spPr>
          <a:xfrm>
            <a:off x="228600" y="1143000"/>
            <a:ext cx="8686800" cy="5120640"/>
          </a:xfrm>
        </p:spPr>
      </p:pic>
      <p:sp>
        <p:nvSpPr>
          <p:cNvPr id="4" name="Slide Number Placeholder 3"/>
          <p:cNvSpPr>
            <a:spLocks noGrp="1"/>
          </p:cNvSpPr>
          <p:nvPr>
            <p:ph type="sldNum" sz="quarter" idx="10"/>
          </p:nvPr>
        </p:nvSpPr>
        <p:spPr/>
        <p:txBody>
          <a:bodyPr/>
          <a:lstStyle/>
          <a:p>
            <a:pPr>
              <a:defRPr/>
            </a:pPr>
            <a:fld id="{982FCA22-5CE7-4204-9352-34CCC859FE55}" type="slidenum">
              <a:rPr lang="en-US" smtClean="0"/>
              <a:pPr>
                <a:defRPr/>
              </a:pPr>
              <a:t>118</a:t>
            </a:fld>
            <a:endParaRPr lang="en-US" dirty="0"/>
          </a:p>
        </p:txBody>
      </p:sp>
      <p:sp>
        <p:nvSpPr>
          <p:cNvPr id="6" name="TextBox 5"/>
          <p:cNvSpPr txBox="1"/>
          <p:nvPr/>
        </p:nvSpPr>
        <p:spPr>
          <a:xfrm>
            <a:off x="6934200" y="5638800"/>
            <a:ext cx="171566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smtClean="0"/>
              <a:t>Manchester, NH</a:t>
            </a:r>
            <a:endParaRPr lang="en-US" b="1" dirty="0"/>
          </a:p>
        </p:txBody>
      </p:sp>
      <p:sp>
        <p:nvSpPr>
          <p:cNvPr id="7" name="TextBox 6"/>
          <p:cNvSpPr txBox="1"/>
          <p:nvPr/>
        </p:nvSpPr>
        <p:spPr>
          <a:xfrm>
            <a:off x="1905000" y="6488668"/>
            <a:ext cx="5943600" cy="369332"/>
          </a:xfrm>
          <a:prstGeom prst="rect">
            <a:avLst/>
          </a:prstGeom>
          <a:noFill/>
        </p:spPr>
        <p:txBody>
          <a:bodyPr wrap="square" rtlCol="0">
            <a:spAutoFit/>
          </a:bodyPr>
          <a:lstStyle/>
          <a:p>
            <a:r>
              <a:rPr lang="en-US" dirty="0" smtClean="0"/>
              <a:t>24Intersections @ $10k  =  $0.02M  yields 15 KABs</a:t>
            </a:r>
            <a:endParaRPr lang="en-US" dirty="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982FCA22-5CE7-4204-9352-34CCC859FE55}" type="slidenum">
              <a:rPr lang="en-US" smtClean="0"/>
              <a:pPr>
                <a:defRPr/>
              </a:pPr>
              <a:t>119</a:t>
            </a:fld>
            <a:endParaRPr lang="en-US" dirty="0"/>
          </a:p>
        </p:txBody>
      </p:sp>
      <p:sp>
        <p:nvSpPr>
          <p:cNvPr id="5" name="Rectangle 2"/>
          <p:cNvSpPr txBox="1">
            <a:spLocks noChangeArrowheads="1"/>
          </p:cNvSpPr>
          <p:nvPr/>
        </p:nvSpPr>
        <p:spPr bwMode="auto">
          <a:xfrm>
            <a:off x="709612" y="0"/>
            <a:ext cx="843438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schemeClr val="tx1"/>
                </a:solidFill>
                <a:effectLst/>
                <a:uLnTx/>
                <a:uFillTx/>
                <a:latin typeface="+mj-lt"/>
                <a:ea typeface="+mj-ea"/>
                <a:cs typeface="+mj-cs"/>
              </a:rPr>
              <a:t>Reflective Stripes on Sign Posts</a:t>
            </a:r>
            <a:endParaRPr kumimoji="0" lang="en-US" sz="3200" b="1" i="0" u="none" strike="noStrike" kern="1200" cap="none" spc="0" normalizeH="0" baseline="0" noProof="0" dirty="0">
              <a:ln>
                <a:noFill/>
              </a:ln>
              <a:solidFill>
                <a:schemeClr val="tx1"/>
              </a:solidFill>
              <a:effectLst/>
              <a:uLnTx/>
              <a:uFillTx/>
              <a:latin typeface="+mj-lt"/>
              <a:ea typeface="+mj-ea"/>
              <a:cs typeface="+mj-cs"/>
            </a:endParaRPr>
          </a:p>
        </p:txBody>
      </p:sp>
      <p:pic>
        <p:nvPicPr>
          <p:cNvPr id="6" name="Picture 4" descr="R1-1StopwithRedRetrostrip01_IMG"/>
          <p:cNvPicPr>
            <a:picLocks noChangeAspect="1" noChangeArrowheads="1"/>
          </p:cNvPicPr>
          <p:nvPr/>
        </p:nvPicPr>
        <p:blipFill>
          <a:blip r:embed="rId2" cstate="print"/>
          <a:srcRect/>
          <a:stretch>
            <a:fillRect/>
          </a:stretch>
        </p:blipFill>
        <p:spPr bwMode="auto">
          <a:xfrm>
            <a:off x="1524000" y="1143000"/>
            <a:ext cx="2922587" cy="434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dirty="0" smtClean="0"/>
              <a:t>SHSP Emphasis Areas</a:t>
            </a:r>
          </a:p>
        </p:txBody>
      </p:sp>
      <p:sp>
        <p:nvSpPr>
          <p:cNvPr id="22531" name="Content Placeholder 2"/>
          <p:cNvSpPr>
            <a:spLocks noGrp="1"/>
          </p:cNvSpPr>
          <p:nvPr>
            <p:ph idx="1"/>
          </p:nvPr>
        </p:nvSpPr>
        <p:spPr>
          <a:xfrm>
            <a:off x="152400" y="1168400"/>
            <a:ext cx="8839200" cy="4343400"/>
          </a:xfrm>
        </p:spPr>
        <p:txBody>
          <a:bodyPr/>
          <a:lstStyle/>
          <a:p>
            <a:r>
              <a:rPr lang="en-US" dirty="0" smtClean="0"/>
              <a:t>Impaired Driving;</a:t>
            </a:r>
          </a:p>
          <a:p>
            <a:r>
              <a:rPr lang="en-US" dirty="0" smtClean="0"/>
              <a:t>Distracted Driving;</a:t>
            </a:r>
          </a:p>
          <a:p>
            <a:r>
              <a:rPr lang="en-US" dirty="0" smtClean="0"/>
              <a:t>Speeding;</a:t>
            </a:r>
          </a:p>
          <a:p>
            <a:r>
              <a:rPr lang="en-US" dirty="0" smtClean="0"/>
              <a:t>Vehicle Occupant Protection;</a:t>
            </a:r>
          </a:p>
          <a:p>
            <a:r>
              <a:rPr lang="en-US" dirty="0" smtClean="0"/>
              <a:t>Adolescent Drivers;</a:t>
            </a:r>
          </a:p>
          <a:p>
            <a:r>
              <a:rPr lang="en-US" dirty="0" smtClean="0"/>
              <a:t>Older Drivers;</a:t>
            </a:r>
          </a:p>
          <a:p>
            <a:r>
              <a:rPr lang="en-US" b="1" dirty="0" smtClean="0">
                <a:solidFill>
                  <a:srgbClr val="FF0000"/>
                </a:solidFill>
              </a:rPr>
              <a:t>Crash Locations;</a:t>
            </a:r>
          </a:p>
          <a:p>
            <a:r>
              <a:rPr lang="en-US" dirty="0" smtClean="0"/>
              <a:t>Motorcycles and Vulnerable Roadway Users; and</a:t>
            </a:r>
          </a:p>
          <a:p>
            <a:r>
              <a:rPr lang="en-US" dirty="0" smtClean="0"/>
              <a:t>Comprehensive Safety Data.</a:t>
            </a:r>
          </a:p>
        </p:txBody>
      </p:sp>
      <p:sp>
        <p:nvSpPr>
          <p:cNvPr id="4" name="Slide Number Placeholder 3"/>
          <p:cNvSpPr>
            <a:spLocks noGrp="1"/>
          </p:cNvSpPr>
          <p:nvPr>
            <p:ph type="sldNum" sz="quarter" idx="10"/>
          </p:nvPr>
        </p:nvSpPr>
        <p:spPr/>
        <p:txBody>
          <a:bodyPr/>
          <a:lstStyle/>
          <a:p>
            <a:pPr>
              <a:defRPr/>
            </a:pPr>
            <a:fld id="{D9028EF2-FA18-48B9-9CCB-E02A0731F48A}" type="slidenum">
              <a:rPr lang="en-US" smtClean="0"/>
              <a:pPr>
                <a:defRPr/>
              </a:pPr>
              <a:t>12</a:t>
            </a:fld>
            <a:endParaRPr lang="en-US" dirty="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defRPr/>
            </a:pPr>
            <a:r>
              <a:rPr lang="en-US" dirty="0" smtClean="0"/>
              <a:t>Reflective Stripes on Sign Posts</a:t>
            </a:r>
            <a:endParaRPr lang="en-US" dirty="0"/>
          </a:p>
        </p:txBody>
      </p:sp>
      <p:pic>
        <p:nvPicPr>
          <p:cNvPr id="5" name="Content Placeholder 4" descr="nashua bridge manchester.png"/>
          <p:cNvPicPr>
            <a:picLocks noGrp="1" noChangeAspect="1"/>
          </p:cNvPicPr>
          <p:nvPr>
            <p:ph idx="1"/>
          </p:nvPr>
        </p:nvPicPr>
        <p:blipFill>
          <a:blip r:embed="rId2" cstate="print"/>
          <a:srcRect/>
          <a:stretch>
            <a:fillRect/>
          </a:stretch>
        </p:blipFill>
        <p:spPr>
          <a:xfrm>
            <a:off x="228600" y="1905000"/>
            <a:ext cx="8686800" cy="2560320"/>
          </a:xfrm>
        </p:spPr>
      </p:pic>
      <p:sp>
        <p:nvSpPr>
          <p:cNvPr id="4" name="Slide Number Placeholder 3"/>
          <p:cNvSpPr>
            <a:spLocks noGrp="1"/>
          </p:cNvSpPr>
          <p:nvPr>
            <p:ph type="sldNum" sz="quarter" idx="10"/>
          </p:nvPr>
        </p:nvSpPr>
        <p:spPr/>
        <p:txBody>
          <a:bodyPr/>
          <a:lstStyle/>
          <a:p>
            <a:pPr>
              <a:defRPr/>
            </a:pPr>
            <a:fld id="{982FCA22-5CE7-4204-9352-34CCC859FE55}" type="slidenum">
              <a:rPr lang="en-US" smtClean="0"/>
              <a:pPr>
                <a:defRPr/>
              </a:pPr>
              <a:t>120</a:t>
            </a:fld>
            <a:endParaRPr lang="en-US" dirty="0"/>
          </a:p>
        </p:txBody>
      </p:sp>
      <p:sp>
        <p:nvSpPr>
          <p:cNvPr id="6" name="TextBox 5"/>
          <p:cNvSpPr txBox="1"/>
          <p:nvPr/>
        </p:nvSpPr>
        <p:spPr>
          <a:xfrm>
            <a:off x="6934200" y="3962400"/>
            <a:ext cx="171566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smtClean="0"/>
              <a:t>Manchester, NH</a:t>
            </a:r>
            <a:endParaRPr lang="en-US" b="1" dirty="0"/>
          </a:p>
        </p:txBody>
      </p:sp>
      <p:sp>
        <p:nvSpPr>
          <p:cNvPr id="7" name="TextBox 6"/>
          <p:cNvSpPr txBox="1"/>
          <p:nvPr/>
        </p:nvSpPr>
        <p:spPr>
          <a:xfrm>
            <a:off x="1905000" y="6488668"/>
            <a:ext cx="5943600" cy="369332"/>
          </a:xfrm>
          <a:prstGeom prst="rect">
            <a:avLst/>
          </a:prstGeom>
          <a:noFill/>
        </p:spPr>
        <p:txBody>
          <a:bodyPr wrap="square" rtlCol="0">
            <a:spAutoFit/>
          </a:bodyPr>
          <a:lstStyle/>
          <a:p>
            <a:r>
              <a:rPr lang="en-US" dirty="0" smtClean="0"/>
              <a:t>133 Intersections @ $500  =  $0.07M  yields 4 KABs</a:t>
            </a:r>
            <a:endParaRPr lang="en-US" dirty="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ALL intersections</a:t>
            </a:r>
            <a:endParaRPr lang="en-US" dirty="0"/>
          </a:p>
        </p:txBody>
      </p:sp>
      <p:sp>
        <p:nvSpPr>
          <p:cNvPr id="3" name="Text Placeholder 2"/>
          <p:cNvSpPr>
            <a:spLocks noGrp="1"/>
          </p:cNvSpPr>
          <p:nvPr>
            <p:ph type="body" idx="1"/>
          </p:nvPr>
        </p:nvSpPr>
        <p:spPr/>
        <p:txBody>
          <a:bodyPr/>
          <a:lstStyle/>
          <a:p>
            <a:pPr>
              <a:defRPr/>
            </a:pPr>
            <a:r>
              <a:rPr lang="en-US" dirty="0" smtClean="0"/>
              <a:t>Intersection Safety Implementation Plans</a:t>
            </a:r>
            <a:endParaRPr lang="en-US" dirty="0"/>
          </a:p>
        </p:txBody>
      </p:sp>
      <p:sp>
        <p:nvSpPr>
          <p:cNvPr id="4" name="Slide Number Placeholder 3"/>
          <p:cNvSpPr>
            <a:spLocks noGrp="1"/>
          </p:cNvSpPr>
          <p:nvPr>
            <p:ph type="sldNum" sz="quarter" idx="12"/>
          </p:nvPr>
        </p:nvSpPr>
        <p:spPr/>
        <p:txBody>
          <a:bodyPr/>
          <a:lstStyle/>
          <a:p>
            <a:pPr>
              <a:defRPr/>
            </a:pPr>
            <a:fld id="{D71962B9-E5D7-4FD8-8494-1DC0936BE22E}" type="slidenum">
              <a:rPr lang="en-US" smtClean="0"/>
              <a:pPr>
                <a:defRPr/>
              </a:pPr>
              <a:t>121</a:t>
            </a:fld>
            <a:endParaRPr lang="en-US" dirty="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lvl="1" algn="l"/>
            <a:r>
              <a:rPr lang="en-US" sz="3200" b="1" dirty="0" smtClean="0"/>
              <a:t>Access management of high volume driveways within 50-100 feet</a:t>
            </a:r>
            <a:endParaRPr lang="en-US" sz="3200" b="1" dirty="0"/>
          </a:p>
        </p:txBody>
      </p:sp>
      <p:sp>
        <p:nvSpPr>
          <p:cNvPr id="4" name="Slide Number Placeholder 3"/>
          <p:cNvSpPr>
            <a:spLocks noGrp="1"/>
          </p:cNvSpPr>
          <p:nvPr>
            <p:ph type="sldNum" sz="quarter" idx="10"/>
          </p:nvPr>
        </p:nvSpPr>
        <p:spPr/>
        <p:txBody>
          <a:bodyPr/>
          <a:lstStyle/>
          <a:p>
            <a:pPr>
              <a:defRPr/>
            </a:pPr>
            <a:fld id="{E62302FF-AAF3-49E7-8DE9-207CAD1B192D}" type="slidenum">
              <a:rPr lang="en-US" smtClean="0"/>
              <a:pPr>
                <a:defRPr/>
              </a:pPr>
              <a:t>122</a:t>
            </a:fld>
            <a:endParaRPr lang="en-US" dirty="0"/>
          </a:p>
        </p:txBody>
      </p:sp>
      <p:sp>
        <p:nvSpPr>
          <p:cNvPr id="9" name="Content Placeholder 8"/>
          <p:cNvSpPr>
            <a:spLocks noGrp="1"/>
          </p:cNvSpPr>
          <p:nvPr>
            <p:ph idx="1"/>
          </p:nvPr>
        </p:nvSpPr>
        <p:spPr/>
        <p:txBody>
          <a:bodyPr/>
          <a:lstStyle/>
          <a:p>
            <a:r>
              <a:rPr lang="en-US" dirty="0" smtClean="0"/>
              <a:t>CRF = 7%</a:t>
            </a:r>
            <a:endParaRPr lang="en-US" dirty="0"/>
          </a:p>
        </p:txBody>
      </p:sp>
      <p:pic>
        <p:nvPicPr>
          <p:cNvPr id="10" name="Picture 21" descr="Sig_F2"/>
          <p:cNvPicPr>
            <a:picLocks noChangeAspect="1" noChangeArrowheads="1"/>
          </p:cNvPicPr>
          <p:nvPr/>
        </p:nvPicPr>
        <p:blipFill>
          <a:blip r:embed="rId2" cstate="print"/>
          <a:srcRect/>
          <a:stretch>
            <a:fillRect/>
          </a:stretch>
        </p:blipFill>
        <p:spPr bwMode="auto">
          <a:xfrm>
            <a:off x="4071938" y="1295400"/>
            <a:ext cx="5072062" cy="3803650"/>
          </a:xfrm>
          <a:prstGeom prst="rect">
            <a:avLst/>
          </a:prstGeom>
          <a:noFill/>
          <a:ln w="12700">
            <a:solidFill>
              <a:srgbClr val="000000"/>
            </a:solidFill>
            <a:miter lim="800000"/>
            <a:headEnd/>
            <a:tailEnd/>
          </a:ln>
          <a:effectLst>
            <a:outerShdw dist="53882" dir="2700000" algn="ctr" rotWithShape="0">
              <a:schemeClr val="accent2"/>
            </a:outerShdw>
          </a:effectLst>
        </p:spPr>
      </p:pic>
      <p:pic>
        <p:nvPicPr>
          <p:cNvPr id="8" name="Picture 22" descr="Sig_F1"/>
          <p:cNvPicPr>
            <a:picLocks noChangeAspect="1" noChangeArrowheads="1"/>
          </p:cNvPicPr>
          <p:nvPr/>
        </p:nvPicPr>
        <p:blipFill>
          <a:blip r:embed="rId3" cstate="print"/>
          <a:srcRect l="5409"/>
          <a:stretch>
            <a:fillRect/>
          </a:stretch>
        </p:blipFill>
        <p:spPr bwMode="auto">
          <a:xfrm>
            <a:off x="0" y="3352800"/>
            <a:ext cx="5138737" cy="2343150"/>
          </a:xfrm>
          <a:prstGeom prst="rect">
            <a:avLst/>
          </a:prstGeom>
          <a:noFill/>
          <a:ln w="12700">
            <a:solidFill>
              <a:srgbClr val="000000"/>
            </a:solidFill>
            <a:miter lim="800000"/>
            <a:headEnd/>
            <a:tailEnd/>
          </a:ln>
          <a:effectLst>
            <a:outerShdw dist="53882" dir="2700000" algn="ctr" rotWithShape="0">
              <a:schemeClr val="accent2"/>
            </a:outerShdw>
          </a:effectLst>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lvl="1" algn="l"/>
            <a:r>
              <a:rPr lang="en-US" sz="3200" b="1" dirty="0" smtClean="0"/>
              <a:t>Access management of high volume driveways within 50-100 feet</a:t>
            </a:r>
            <a:endParaRPr lang="en-US" sz="3200" b="1" dirty="0"/>
          </a:p>
        </p:txBody>
      </p:sp>
      <p:sp>
        <p:nvSpPr>
          <p:cNvPr id="4" name="Slide Number Placeholder 3"/>
          <p:cNvSpPr>
            <a:spLocks noGrp="1"/>
          </p:cNvSpPr>
          <p:nvPr>
            <p:ph type="sldNum" sz="quarter" idx="10"/>
          </p:nvPr>
        </p:nvSpPr>
        <p:spPr/>
        <p:txBody>
          <a:bodyPr/>
          <a:lstStyle/>
          <a:p>
            <a:pPr>
              <a:defRPr/>
            </a:pPr>
            <a:fld id="{E62302FF-AAF3-49E7-8DE9-207CAD1B192D}" type="slidenum">
              <a:rPr lang="en-US" smtClean="0"/>
              <a:pPr>
                <a:defRPr/>
              </a:pPr>
              <a:t>123</a:t>
            </a:fld>
            <a:endParaRPr lang="en-US" dirty="0"/>
          </a:p>
        </p:txBody>
      </p:sp>
      <p:sp>
        <p:nvSpPr>
          <p:cNvPr id="6" name="Content Placeholder 5"/>
          <p:cNvSpPr>
            <a:spLocks noGrp="1"/>
          </p:cNvSpPr>
          <p:nvPr>
            <p:ph idx="1"/>
          </p:nvPr>
        </p:nvSpPr>
        <p:spPr/>
        <p:txBody>
          <a:bodyPr/>
          <a:lstStyle/>
          <a:p>
            <a:endParaRPr lang="en-US" dirty="0"/>
          </a:p>
        </p:txBody>
      </p:sp>
      <p:pic>
        <p:nvPicPr>
          <p:cNvPr id="10" name="Picture 9" descr="Elm and Valley Sig Intersection Manchester.png"/>
          <p:cNvPicPr>
            <a:picLocks noChangeAspect="1"/>
          </p:cNvPicPr>
          <p:nvPr/>
        </p:nvPicPr>
        <p:blipFill>
          <a:blip r:embed="rId2" cstate="print"/>
          <a:srcRect t="26667" b="36666"/>
          <a:stretch>
            <a:fillRect/>
          </a:stretch>
        </p:blipFill>
        <p:spPr>
          <a:xfrm>
            <a:off x="304800" y="2057400"/>
            <a:ext cx="8572500" cy="2514600"/>
          </a:xfrm>
          <a:prstGeom prst="rect">
            <a:avLst/>
          </a:prstGeom>
        </p:spPr>
      </p:pic>
      <p:sp>
        <p:nvSpPr>
          <p:cNvPr id="9" name="TextBox 8"/>
          <p:cNvSpPr txBox="1"/>
          <p:nvPr/>
        </p:nvSpPr>
        <p:spPr>
          <a:xfrm>
            <a:off x="7086600" y="4191000"/>
            <a:ext cx="171566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smtClean="0"/>
              <a:t>Manchester, NH</a:t>
            </a:r>
            <a:endParaRPr lang="en-US" b="1" dirty="0"/>
          </a:p>
        </p:txBody>
      </p:sp>
      <p:sp>
        <p:nvSpPr>
          <p:cNvPr id="11" name="TextBox 10"/>
          <p:cNvSpPr txBox="1"/>
          <p:nvPr/>
        </p:nvSpPr>
        <p:spPr>
          <a:xfrm>
            <a:off x="1905000" y="6488668"/>
            <a:ext cx="5943600" cy="369332"/>
          </a:xfrm>
          <a:prstGeom prst="rect">
            <a:avLst/>
          </a:prstGeom>
          <a:noFill/>
        </p:spPr>
        <p:txBody>
          <a:bodyPr wrap="square" rtlCol="0">
            <a:spAutoFit/>
          </a:bodyPr>
          <a:lstStyle/>
          <a:p>
            <a:r>
              <a:rPr lang="en-US" dirty="0" smtClean="0"/>
              <a:t>561 Intersections @ $7.5k  =  $4.21M  yields 72 KABs</a:t>
            </a:r>
            <a:endParaRPr lang="en-US" dirty="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lvl="1" algn="l"/>
            <a:r>
              <a:rPr lang="en-US" sz="3200" b="1" dirty="0" smtClean="0"/>
              <a:t>Delineate or remove fixed objects at intersections</a:t>
            </a:r>
            <a:endParaRPr lang="en-US" sz="3200" b="1" dirty="0"/>
          </a:p>
        </p:txBody>
      </p:sp>
      <p:sp>
        <p:nvSpPr>
          <p:cNvPr id="6" name="Content Placeholder 5"/>
          <p:cNvSpPr>
            <a:spLocks noGrp="1"/>
          </p:cNvSpPr>
          <p:nvPr>
            <p:ph idx="1"/>
          </p:nvPr>
        </p:nvSpPr>
        <p:spPr/>
        <p:txBody>
          <a:bodyPr/>
          <a:lstStyle/>
          <a:p>
            <a:r>
              <a:rPr lang="en-US" dirty="0" smtClean="0"/>
              <a:t>CRF = 5%</a:t>
            </a:r>
            <a:endParaRPr lang="en-US" dirty="0"/>
          </a:p>
        </p:txBody>
      </p:sp>
      <p:sp>
        <p:nvSpPr>
          <p:cNvPr id="4" name="Slide Number Placeholder 3"/>
          <p:cNvSpPr>
            <a:spLocks noGrp="1"/>
          </p:cNvSpPr>
          <p:nvPr>
            <p:ph type="sldNum" sz="quarter" idx="10"/>
          </p:nvPr>
        </p:nvSpPr>
        <p:spPr/>
        <p:txBody>
          <a:bodyPr/>
          <a:lstStyle/>
          <a:p>
            <a:pPr>
              <a:defRPr/>
            </a:pPr>
            <a:fld id="{E62302FF-AAF3-49E7-8DE9-207CAD1B192D}" type="slidenum">
              <a:rPr lang="en-US" smtClean="0"/>
              <a:pPr>
                <a:defRPr/>
              </a:pPr>
              <a:t>124</a:t>
            </a:fld>
            <a:endParaRPr lang="en-US" dirty="0"/>
          </a:p>
        </p:txBody>
      </p:sp>
      <p:pic>
        <p:nvPicPr>
          <p:cNvPr id="459778" name="Picture 2"/>
          <p:cNvPicPr>
            <a:picLocks noChangeAspect="1" noChangeArrowheads="1"/>
          </p:cNvPicPr>
          <p:nvPr/>
        </p:nvPicPr>
        <p:blipFill>
          <a:blip r:embed="rId2" cstate="print"/>
          <a:srcRect l="23529" r="17647" b="28846"/>
          <a:stretch>
            <a:fillRect/>
          </a:stretch>
        </p:blipFill>
        <p:spPr bwMode="auto">
          <a:xfrm>
            <a:off x="2514600" y="1066800"/>
            <a:ext cx="5181600" cy="4260427"/>
          </a:xfrm>
          <a:prstGeom prst="rect">
            <a:avLst/>
          </a:prstGeom>
          <a:noFill/>
          <a:ln w="9525">
            <a:noFill/>
            <a:miter lim="800000"/>
            <a:headEnd/>
            <a:tailEnd/>
          </a:ln>
        </p:spPr>
      </p:pic>
      <p:sp>
        <p:nvSpPr>
          <p:cNvPr id="9" name="TextBox 8"/>
          <p:cNvSpPr txBox="1"/>
          <p:nvPr/>
        </p:nvSpPr>
        <p:spPr>
          <a:xfrm>
            <a:off x="1905000" y="6488668"/>
            <a:ext cx="5943600" cy="369332"/>
          </a:xfrm>
          <a:prstGeom prst="rect">
            <a:avLst/>
          </a:prstGeom>
          <a:noFill/>
        </p:spPr>
        <p:txBody>
          <a:bodyPr wrap="square" rtlCol="0">
            <a:spAutoFit/>
          </a:bodyPr>
          <a:lstStyle/>
          <a:p>
            <a:r>
              <a:rPr lang="en-US" dirty="0" smtClean="0"/>
              <a:t>975 Intersections @ $5k  =  $4.88M  yields 89 KABs</a:t>
            </a:r>
            <a:endParaRPr lang="en-US" dirty="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Intersection Lighting</a:t>
            </a:r>
            <a:endParaRPr lang="en-US" dirty="0"/>
          </a:p>
        </p:txBody>
      </p:sp>
      <p:sp>
        <p:nvSpPr>
          <p:cNvPr id="3" name="Content Placeholder 2"/>
          <p:cNvSpPr>
            <a:spLocks noGrp="1"/>
          </p:cNvSpPr>
          <p:nvPr>
            <p:ph idx="1"/>
          </p:nvPr>
        </p:nvSpPr>
        <p:spPr/>
        <p:txBody>
          <a:bodyPr/>
          <a:lstStyle/>
          <a:p>
            <a:r>
              <a:rPr lang="en-US" dirty="0" smtClean="0"/>
              <a:t>CRF = 50% of night crashes</a:t>
            </a:r>
            <a:endParaRPr lang="en-US" dirty="0"/>
          </a:p>
        </p:txBody>
      </p:sp>
      <p:sp>
        <p:nvSpPr>
          <p:cNvPr id="4" name="Slide Number Placeholder 3"/>
          <p:cNvSpPr>
            <a:spLocks noGrp="1"/>
          </p:cNvSpPr>
          <p:nvPr>
            <p:ph type="sldNum" sz="quarter" idx="10"/>
          </p:nvPr>
        </p:nvSpPr>
        <p:spPr/>
        <p:txBody>
          <a:bodyPr/>
          <a:lstStyle/>
          <a:p>
            <a:pPr>
              <a:defRPr/>
            </a:pPr>
            <a:fld id="{982FCA22-5CE7-4204-9352-34CCC859FE55}" type="slidenum">
              <a:rPr lang="en-US" smtClean="0"/>
              <a:pPr>
                <a:defRPr/>
              </a:pPr>
              <a:t>125</a:t>
            </a:fld>
            <a:endParaRPr lang="en-US" dirty="0"/>
          </a:p>
        </p:txBody>
      </p:sp>
      <p:pic>
        <p:nvPicPr>
          <p:cNvPr id="5" name="Picture 9"/>
          <p:cNvPicPr>
            <a:picLocks noChangeAspect="1" noChangeArrowheads="1"/>
          </p:cNvPicPr>
          <p:nvPr/>
        </p:nvPicPr>
        <p:blipFill>
          <a:blip r:embed="rId2" cstate="print"/>
          <a:srcRect/>
          <a:stretch>
            <a:fillRect/>
          </a:stretch>
        </p:blipFill>
        <p:spPr bwMode="auto">
          <a:xfrm>
            <a:off x="304800" y="1905000"/>
            <a:ext cx="8610600" cy="3190875"/>
          </a:xfrm>
          <a:prstGeom prst="rect">
            <a:avLst/>
          </a:prstGeom>
          <a:noFill/>
          <a:ln w="9525">
            <a:noFill/>
            <a:miter lim="800000"/>
            <a:headEnd/>
            <a:tailEnd/>
          </a:ln>
        </p:spPr>
      </p:pic>
      <p:sp>
        <p:nvSpPr>
          <p:cNvPr id="6" name="TextBox 5"/>
          <p:cNvSpPr txBox="1"/>
          <p:nvPr/>
        </p:nvSpPr>
        <p:spPr>
          <a:xfrm>
            <a:off x="1905000" y="6488668"/>
            <a:ext cx="5943600" cy="369332"/>
          </a:xfrm>
          <a:prstGeom prst="rect">
            <a:avLst/>
          </a:prstGeom>
          <a:noFill/>
        </p:spPr>
        <p:txBody>
          <a:bodyPr wrap="square" rtlCol="0">
            <a:spAutoFit/>
          </a:bodyPr>
          <a:lstStyle/>
          <a:p>
            <a:r>
              <a:rPr lang="en-US" dirty="0" smtClean="0"/>
              <a:t>12 Intersections @ $5k  =  $0.06M  yields 17 KABs</a:t>
            </a:r>
            <a:endParaRPr lang="en-US" dirty="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Skid-Resistant / High Friction Pavement</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82FCA22-5CE7-4204-9352-34CCC859FE55}" type="slidenum">
              <a:rPr lang="en-US" smtClean="0"/>
              <a:pPr>
                <a:defRPr/>
              </a:pPr>
              <a:t>126</a:t>
            </a:fld>
            <a:endParaRPr lang="en-US" dirty="0"/>
          </a:p>
        </p:txBody>
      </p:sp>
      <p:pic>
        <p:nvPicPr>
          <p:cNvPr id="5" name="Picture 4" descr="KY 39 021.jpg"/>
          <p:cNvPicPr>
            <a:picLocks noGrp="1" noChangeAspect="1"/>
          </p:cNvPicPr>
          <p:nvPr isPhoto="1"/>
        </p:nvPicPr>
        <p:blipFill>
          <a:blip r:embed="rId2" cstate="print">
            <a:lum/>
          </a:blip>
          <a:stretch>
            <a:fillRect/>
          </a:stretch>
        </p:blipFill>
        <p:spPr>
          <a:xfrm>
            <a:off x="304800" y="1143000"/>
            <a:ext cx="6019800" cy="4514850"/>
          </a:xfrm>
          <a:prstGeom prst="rect">
            <a:avLst/>
          </a:prstGeom>
          <a:noFill/>
          <a:ln>
            <a:noFill/>
          </a:ln>
        </p:spPr>
      </p:pic>
      <p:sp>
        <p:nvSpPr>
          <p:cNvPr id="6" name="TextBox 5"/>
          <p:cNvSpPr txBox="1"/>
          <p:nvPr/>
        </p:nvSpPr>
        <p:spPr>
          <a:xfrm>
            <a:off x="1905000" y="6488668"/>
            <a:ext cx="5943600" cy="369332"/>
          </a:xfrm>
          <a:prstGeom prst="rect">
            <a:avLst/>
          </a:prstGeom>
          <a:noFill/>
        </p:spPr>
        <p:txBody>
          <a:bodyPr wrap="square" rtlCol="0">
            <a:spAutoFit/>
          </a:bodyPr>
          <a:lstStyle/>
          <a:p>
            <a:r>
              <a:rPr lang="en-US" dirty="0" smtClean="0"/>
              <a:t>201 Intersections @ $40k  =  $8.04M  yields 352 KABs</a:t>
            </a:r>
            <a:endParaRPr lang="en-US" dirty="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Lane Narrowing with Pavement Markings </a:t>
            </a:r>
            <a:br>
              <a:rPr lang="en-US" dirty="0" smtClean="0"/>
            </a:br>
            <a:r>
              <a:rPr lang="en-US" sz="2400" dirty="0" smtClean="0"/>
              <a:t>and Rumble Strips</a:t>
            </a:r>
            <a:endParaRPr lang="en-US" sz="2400"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82FCA22-5CE7-4204-9352-34CCC859FE55}" type="slidenum">
              <a:rPr lang="en-US" smtClean="0"/>
              <a:pPr>
                <a:defRPr/>
              </a:pPr>
              <a:t>127</a:t>
            </a:fld>
            <a:endParaRPr lang="en-US" dirty="0"/>
          </a:p>
        </p:txBody>
      </p:sp>
      <p:pic>
        <p:nvPicPr>
          <p:cNvPr id="461826" name="Picture 2" descr="Photo depicting a T intersection. The roadway on the arms of the T are treated with grooves parallel to the edge lines and pavement markings to the left of each travel lane that narrow the roadway in both directions along the approach to the intersection. Circles highlight the grooved areas and pavement markings."/>
          <p:cNvPicPr>
            <a:picLocks noChangeAspect="1" noChangeArrowheads="1"/>
          </p:cNvPicPr>
          <p:nvPr/>
        </p:nvPicPr>
        <p:blipFill>
          <a:blip r:embed="rId2" cstate="print"/>
          <a:srcRect/>
          <a:stretch>
            <a:fillRect/>
          </a:stretch>
        </p:blipFill>
        <p:spPr bwMode="auto">
          <a:xfrm>
            <a:off x="228599" y="1828800"/>
            <a:ext cx="8762739" cy="3467100"/>
          </a:xfrm>
          <a:prstGeom prst="rect">
            <a:avLst/>
          </a:prstGeom>
          <a:noFill/>
        </p:spPr>
      </p:pic>
      <p:sp>
        <p:nvSpPr>
          <p:cNvPr id="8" name="TextBox 7"/>
          <p:cNvSpPr txBox="1"/>
          <p:nvPr/>
        </p:nvSpPr>
        <p:spPr>
          <a:xfrm>
            <a:off x="1905000" y="6488668"/>
            <a:ext cx="5943600" cy="369332"/>
          </a:xfrm>
          <a:prstGeom prst="rect">
            <a:avLst/>
          </a:prstGeom>
          <a:noFill/>
        </p:spPr>
        <p:txBody>
          <a:bodyPr wrap="square" rtlCol="0">
            <a:spAutoFit/>
          </a:bodyPr>
          <a:lstStyle/>
          <a:p>
            <a:r>
              <a:rPr lang="en-US" dirty="0" smtClean="0"/>
              <a:t>21 Intersections @ $3k  =  $0.06M  yields 13 KABs</a:t>
            </a:r>
            <a:endParaRPr lang="en-US" dirty="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strawman-motivational1.jpg"/>
          <p:cNvPicPr>
            <a:picLocks noChangeAspect="1"/>
          </p:cNvPicPr>
          <p:nvPr/>
        </p:nvPicPr>
        <p:blipFill>
          <a:blip r:embed="rId2" cstate="print"/>
          <a:srcRect l="9721" t="6667" r="8333" b="20000"/>
          <a:stretch>
            <a:fillRect/>
          </a:stretch>
        </p:blipFill>
        <p:spPr bwMode="auto">
          <a:xfrm>
            <a:off x="6896100" y="4343400"/>
            <a:ext cx="2247900" cy="2514600"/>
          </a:xfrm>
          <a:prstGeom prst="rect">
            <a:avLst/>
          </a:prstGeom>
          <a:noFill/>
          <a:ln w="9525">
            <a:noFill/>
            <a:miter lim="800000"/>
            <a:headEnd/>
            <a:tailEnd/>
          </a:ln>
        </p:spPr>
      </p:pic>
      <p:sp>
        <p:nvSpPr>
          <p:cNvPr id="2" name="Title 1"/>
          <p:cNvSpPr>
            <a:spLocks noGrp="1"/>
          </p:cNvSpPr>
          <p:nvPr>
            <p:ph type="title"/>
          </p:nvPr>
        </p:nvSpPr>
        <p:spPr/>
        <p:txBody>
          <a:bodyPr/>
          <a:lstStyle/>
          <a:p>
            <a:pPr>
              <a:defRPr/>
            </a:pPr>
            <a:r>
              <a:rPr lang="en-US" dirty="0" smtClean="0"/>
              <a:t>Module ii: the strawman</a:t>
            </a:r>
            <a:br>
              <a:rPr lang="en-US" dirty="0" smtClean="0"/>
            </a:br>
            <a:r>
              <a:rPr lang="en-US" dirty="0" smtClean="0"/>
              <a:t>putting it all together</a:t>
            </a:r>
            <a:endParaRPr lang="en-US" dirty="0"/>
          </a:p>
        </p:txBody>
      </p:sp>
      <p:sp>
        <p:nvSpPr>
          <p:cNvPr id="3" name="Text Placeholder 2"/>
          <p:cNvSpPr>
            <a:spLocks noGrp="1"/>
          </p:cNvSpPr>
          <p:nvPr>
            <p:ph type="body" idx="1"/>
          </p:nvPr>
        </p:nvSpPr>
        <p:spPr>
          <a:xfrm>
            <a:off x="762000" y="2971800"/>
            <a:ext cx="7772400" cy="1500188"/>
          </a:xfrm>
        </p:spPr>
        <p:txBody>
          <a:bodyPr/>
          <a:lstStyle/>
          <a:p>
            <a:pPr>
              <a:defRPr/>
            </a:pPr>
            <a:r>
              <a:rPr lang="en-US" dirty="0" smtClean="0"/>
              <a:t>Intersection Safety Implementation Plans</a:t>
            </a:r>
            <a:endParaRPr lang="en-US" dirty="0"/>
          </a:p>
        </p:txBody>
      </p:sp>
      <p:sp>
        <p:nvSpPr>
          <p:cNvPr id="4" name="Slide Number Placeholder 3"/>
          <p:cNvSpPr>
            <a:spLocks noGrp="1"/>
          </p:cNvSpPr>
          <p:nvPr>
            <p:ph type="sldNum" sz="quarter" idx="12"/>
          </p:nvPr>
        </p:nvSpPr>
        <p:spPr/>
        <p:txBody>
          <a:bodyPr/>
          <a:lstStyle/>
          <a:p>
            <a:pPr>
              <a:defRPr/>
            </a:pPr>
            <a:fld id="{1AD891BA-1F00-400F-ADE6-A39783C885C2}" type="slidenum">
              <a:rPr lang="en-US" smtClean="0"/>
              <a:pPr>
                <a:defRPr/>
              </a:pPr>
              <a:t>128</a:t>
            </a:fld>
            <a:endParaRPr lang="en-US" dirty="0"/>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dirty="0" smtClean="0"/>
              <a:t>Choosing Thresholds for Cost Effectiveness</a:t>
            </a:r>
          </a:p>
        </p:txBody>
      </p:sp>
      <p:sp>
        <p:nvSpPr>
          <p:cNvPr id="45059" name="Content Placeholder 2"/>
          <p:cNvSpPr>
            <a:spLocks noGrp="1"/>
          </p:cNvSpPr>
          <p:nvPr>
            <p:ph idx="1"/>
          </p:nvPr>
        </p:nvSpPr>
        <p:spPr>
          <a:xfrm>
            <a:off x="152400" y="1168400"/>
            <a:ext cx="8839200" cy="4343400"/>
          </a:xfrm>
        </p:spPr>
        <p:txBody>
          <a:bodyPr/>
          <a:lstStyle/>
          <a:p>
            <a:r>
              <a:rPr lang="en-US" dirty="0" smtClean="0"/>
              <a:t>Improvements deployed on a systemic basis have to be cost effective</a:t>
            </a:r>
          </a:p>
          <a:p>
            <a:r>
              <a:rPr lang="en-US" dirty="0" smtClean="0"/>
              <a:t>The overall B/C ratio for low-cost intersection countermeasures with widespread deployment and a moderate crash history usually exceeds 10.</a:t>
            </a:r>
          </a:p>
        </p:txBody>
      </p:sp>
      <p:sp>
        <p:nvSpPr>
          <p:cNvPr id="4" name="Slide Number Placeholder 3"/>
          <p:cNvSpPr>
            <a:spLocks noGrp="1"/>
          </p:cNvSpPr>
          <p:nvPr>
            <p:ph type="sldNum" sz="quarter" idx="10"/>
          </p:nvPr>
        </p:nvSpPr>
        <p:spPr/>
        <p:txBody>
          <a:bodyPr/>
          <a:lstStyle/>
          <a:p>
            <a:pPr>
              <a:defRPr/>
            </a:pPr>
            <a:fld id="{1A2C1F4A-CB72-4CBC-869A-32D09C518CFB}" type="slidenum">
              <a:rPr lang="en-US" smtClean="0"/>
              <a:pPr>
                <a:defRPr/>
              </a:pPr>
              <a:t>129</a:t>
            </a:fld>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smtClean="0"/>
              <a:t>General SHSP Strategies</a:t>
            </a:r>
          </a:p>
        </p:txBody>
      </p:sp>
      <p:sp>
        <p:nvSpPr>
          <p:cNvPr id="23555" name="Content Placeholder 2"/>
          <p:cNvSpPr>
            <a:spLocks noGrp="1"/>
          </p:cNvSpPr>
          <p:nvPr>
            <p:ph idx="1"/>
          </p:nvPr>
        </p:nvSpPr>
        <p:spPr>
          <a:xfrm>
            <a:off x="152400" y="1168400"/>
            <a:ext cx="8839200" cy="4343400"/>
          </a:xfrm>
        </p:spPr>
        <p:txBody>
          <a:bodyPr/>
          <a:lstStyle/>
          <a:p>
            <a:r>
              <a:rPr lang="en-US" dirty="0" smtClean="0">
                <a:solidFill>
                  <a:srgbClr val="FF0000"/>
                </a:solidFill>
              </a:rPr>
              <a:t>Develop emphasis area action plans.</a:t>
            </a:r>
          </a:p>
          <a:p>
            <a:r>
              <a:rPr lang="en-US" dirty="0" smtClean="0"/>
              <a:t>Link with other transportation plans.</a:t>
            </a:r>
          </a:p>
          <a:p>
            <a:r>
              <a:rPr lang="en-US" dirty="0" smtClean="0"/>
              <a:t>Develop a communication plan.</a:t>
            </a:r>
          </a:p>
          <a:p>
            <a:r>
              <a:rPr lang="en-US" dirty="0" smtClean="0"/>
              <a:t>Create targeted messaging and high visibility enforcement.</a:t>
            </a:r>
          </a:p>
        </p:txBody>
      </p:sp>
      <p:sp>
        <p:nvSpPr>
          <p:cNvPr id="4" name="Slide Number Placeholder 3"/>
          <p:cNvSpPr>
            <a:spLocks noGrp="1"/>
          </p:cNvSpPr>
          <p:nvPr>
            <p:ph type="sldNum" sz="quarter" idx="10"/>
          </p:nvPr>
        </p:nvSpPr>
        <p:spPr/>
        <p:txBody>
          <a:bodyPr/>
          <a:lstStyle/>
          <a:p>
            <a:pPr>
              <a:defRPr/>
            </a:pPr>
            <a:fld id="{DAB12D0A-F383-439C-9EAC-F1196BC875FC}" type="slidenum">
              <a:rPr lang="en-US" smtClean="0"/>
              <a:pPr>
                <a:defRPr/>
              </a:pPr>
              <a:t>13</a:t>
            </a:fld>
            <a:endParaRPr lang="en-US"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dirty="0" smtClean="0"/>
              <a:t>Choosing Thresholds for Cost Effectiveness</a:t>
            </a:r>
          </a:p>
        </p:txBody>
      </p:sp>
      <p:sp>
        <p:nvSpPr>
          <p:cNvPr id="45059" name="Content Placeholder 2"/>
          <p:cNvSpPr>
            <a:spLocks noGrp="1"/>
          </p:cNvSpPr>
          <p:nvPr>
            <p:ph idx="1"/>
          </p:nvPr>
        </p:nvSpPr>
        <p:spPr>
          <a:xfrm>
            <a:off x="152400" y="1168400"/>
            <a:ext cx="8839200" cy="4343400"/>
          </a:xfrm>
        </p:spPr>
        <p:txBody>
          <a:bodyPr/>
          <a:lstStyle/>
          <a:p>
            <a:pPr>
              <a:buNone/>
            </a:pPr>
            <a:r>
              <a:rPr lang="en-US" sz="2000" dirty="0" smtClean="0"/>
              <a:t>Install advanced signal ahead warning sign</a:t>
            </a:r>
          </a:p>
          <a:p>
            <a:pPr>
              <a:buNone/>
            </a:pPr>
            <a:endParaRPr lang="en-US" sz="2000" dirty="0" smtClean="0"/>
          </a:p>
          <a:p>
            <a:pPr>
              <a:buNone/>
            </a:pPr>
            <a:r>
              <a:rPr lang="en-US" sz="2000" dirty="0" smtClean="0"/>
              <a:t>Formula</a:t>
            </a:r>
          </a:p>
          <a:p>
            <a:pPr>
              <a:buNone/>
            </a:pPr>
            <a:r>
              <a:rPr lang="en-US" sz="2000" dirty="0" smtClean="0"/>
              <a:t>T = (Annual Cost × B/C) / (CRF × Average Crash Cost)</a:t>
            </a:r>
          </a:p>
          <a:p>
            <a:pPr>
              <a:buNone/>
            </a:pPr>
            <a:r>
              <a:rPr lang="en-US" sz="2000" dirty="0" smtClean="0"/>
              <a:t> Where T = Threshold</a:t>
            </a:r>
          </a:p>
          <a:p>
            <a:pPr>
              <a:buNone/>
            </a:pPr>
            <a:r>
              <a:rPr lang="en-US" sz="2000" dirty="0" smtClean="0"/>
              <a:t>Annual Cost = $62 ($750 averaged over 12 years)</a:t>
            </a:r>
          </a:p>
          <a:p>
            <a:pPr>
              <a:buNone/>
            </a:pPr>
            <a:r>
              <a:rPr lang="en-US" sz="2000" dirty="0" smtClean="0"/>
              <a:t>B/C = 10.0</a:t>
            </a:r>
          </a:p>
          <a:p>
            <a:pPr>
              <a:buNone/>
            </a:pPr>
            <a:r>
              <a:rPr lang="en-US" sz="2000" dirty="0" smtClean="0"/>
              <a:t>CRF = 0.22</a:t>
            </a:r>
          </a:p>
          <a:p>
            <a:pPr>
              <a:buNone/>
            </a:pPr>
            <a:r>
              <a:rPr lang="en-US" sz="2000" dirty="0" smtClean="0"/>
              <a:t>Average Crash Cost = $271,000 (estimated from the distribution of fatalities, and serious injuries).</a:t>
            </a:r>
          </a:p>
          <a:p>
            <a:pPr>
              <a:buNone/>
            </a:pPr>
            <a:r>
              <a:rPr lang="en-US" sz="2000" dirty="0" smtClean="0"/>
              <a:t>Result</a:t>
            </a:r>
          </a:p>
          <a:p>
            <a:pPr>
              <a:buNone/>
            </a:pPr>
            <a:r>
              <a:rPr lang="en-US" sz="2000" dirty="0" smtClean="0"/>
              <a:t>T= (62 × 10.0) / (0.22 × 271,000) = 1 severe crash</a:t>
            </a:r>
          </a:p>
        </p:txBody>
      </p:sp>
      <p:sp>
        <p:nvSpPr>
          <p:cNvPr id="4" name="Slide Number Placeholder 3"/>
          <p:cNvSpPr>
            <a:spLocks noGrp="1"/>
          </p:cNvSpPr>
          <p:nvPr>
            <p:ph type="sldNum" sz="quarter" idx="10"/>
          </p:nvPr>
        </p:nvSpPr>
        <p:spPr/>
        <p:txBody>
          <a:bodyPr/>
          <a:lstStyle/>
          <a:p>
            <a:pPr>
              <a:defRPr/>
            </a:pPr>
            <a:fld id="{1A2C1F4A-CB72-4CBC-869A-32D09C518CFB}" type="slidenum">
              <a:rPr lang="en-US" smtClean="0"/>
              <a:pPr>
                <a:defRPr/>
              </a:pPr>
              <a:t>130</a:t>
            </a:fld>
            <a:endParaRPr lang="en-US" dirty="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dirty="0" smtClean="0"/>
              <a:t>Developing a Hierarchy of Countermeasures</a:t>
            </a:r>
          </a:p>
        </p:txBody>
      </p:sp>
      <p:sp>
        <p:nvSpPr>
          <p:cNvPr id="46083" name="Content Placeholder 2"/>
          <p:cNvSpPr>
            <a:spLocks noGrp="1"/>
          </p:cNvSpPr>
          <p:nvPr>
            <p:ph idx="1"/>
          </p:nvPr>
        </p:nvSpPr>
        <p:spPr>
          <a:xfrm>
            <a:off x="152400" y="1168400"/>
            <a:ext cx="8839200" cy="4343400"/>
          </a:xfrm>
        </p:spPr>
        <p:txBody>
          <a:bodyPr/>
          <a:lstStyle/>
          <a:p>
            <a:r>
              <a:rPr lang="en-US" dirty="0" smtClean="0"/>
              <a:t>All Intersections</a:t>
            </a:r>
          </a:p>
          <a:p>
            <a:r>
              <a:rPr lang="en-US" dirty="0" smtClean="0"/>
              <a:t>Signalized Intersections</a:t>
            </a:r>
          </a:p>
          <a:p>
            <a:r>
              <a:rPr lang="en-US" dirty="0" smtClean="0"/>
              <a:t>Unsignalized Intersections</a:t>
            </a:r>
          </a:p>
        </p:txBody>
      </p:sp>
      <p:sp>
        <p:nvSpPr>
          <p:cNvPr id="4" name="Slide Number Placeholder 3"/>
          <p:cNvSpPr>
            <a:spLocks noGrp="1"/>
          </p:cNvSpPr>
          <p:nvPr>
            <p:ph type="sldNum" sz="quarter" idx="10"/>
          </p:nvPr>
        </p:nvSpPr>
        <p:spPr/>
        <p:txBody>
          <a:bodyPr/>
          <a:lstStyle/>
          <a:p>
            <a:pPr>
              <a:defRPr/>
            </a:pPr>
            <a:fld id="{5D2B86FE-B779-4BBD-BC9E-FC904A73F74E}" type="slidenum">
              <a:rPr lang="en-US" smtClean="0"/>
              <a:pPr>
                <a:defRPr/>
              </a:pPr>
              <a:t>131</a:t>
            </a:fld>
            <a:endParaRPr lang="en-US" dirty="0"/>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dirty="0" smtClean="0"/>
              <a:t>The Strawman</a:t>
            </a:r>
          </a:p>
        </p:txBody>
      </p:sp>
      <p:graphicFrame>
        <p:nvGraphicFramePr>
          <p:cNvPr id="5" name="Content Placeholder 4"/>
          <p:cNvGraphicFramePr>
            <a:graphicFrameLocks noGrp="1"/>
          </p:cNvGraphicFramePr>
          <p:nvPr>
            <p:ph idx="1"/>
          </p:nvPr>
        </p:nvGraphicFramePr>
        <p:xfrm>
          <a:off x="304798" y="838201"/>
          <a:ext cx="8458204" cy="5181594"/>
        </p:xfrm>
        <a:graphic>
          <a:graphicData uri="http://schemas.openxmlformats.org/drawingml/2006/table">
            <a:tbl>
              <a:tblPr/>
              <a:tblGrid>
                <a:gridCol w="1278597"/>
                <a:gridCol w="69321"/>
                <a:gridCol w="69321"/>
                <a:gridCol w="69321"/>
                <a:gridCol w="311947"/>
                <a:gridCol w="369716"/>
                <a:gridCol w="369716"/>
                <a:gridCol w="369716"/>
                <a:gridCol w="354311"/>
                <a:gridCol w="170417"/>
                <a:gridCol w="170417"/>
                <a:gridCol w="170417"/>
                <a:gridCol w="170417"/>
                <a:gridCol w="170417"/>
                <a:gridCol w="170417"/>
                <a:gridCol w="170417"/>
                <a:gridCol w="170417"/>
                <a:gridCol w="354311"/>
                <a:gridCol w="258031"/>
                <a:gridCol w="296542"/>
                <a:gridCol w="319649"/>
                <a:gridCol w="320612"/>
                <a:gridCol w="196411"/>
                <a:gridCol w="188708"/>
                <a:gridCol w="188708"/>
                <a:gridCol w="311947"/>
                <a:gridCol w="231073"/>
                <a:gridCol w="251290"/>
                <a:gridCol w="251290"/>
                <a:gridCol w="332165"/>
                <a:gridCol w="332165"/>
              </a:tblGrid>
              <a:tr h="68822">
                <a:tc rowSpan="4">
                  <a:txBody>
                    <a:bodyPr/>
                    <a:lstStyle/>
                    <a:p>
                      <a:pPr algn="ctr" fontAlgn="ctr"/>
                      <a:r>
                        <a:rPr lang="en-US" sz="600" b="1" i="0" u="none" strike="noStrike" dirty="0">
                          <a:solidFill>
                            <a:srgbClr val="000000"/>
                          </a:solidFill>
                          <a:latin typeface="Calibri"/>
                        </a:rPr>
                        <a:t>Countermeasure</a:t>
                      </a:r>
                    </a:p>
                  </a:txBody>
                  <a:tcPr marL="2622" marR="2622" marT="26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a:txBody>
                    <a:bodyPr/>
                    <a:lstStyle/>
                    <a:p>
                      <a:pPr algn="ctr" fontAlgn="b"/>
                      <a:r>
                        <a:rPr lang="en-US" sz="300" b="1" i="0" u="none" strike="noStrike" dirty="0">
                          <a:solidFill>
                            <a:srgbClr val="000000"/>
                          </a:solidFill>
                          <a:latin typeface="Calibri"/>
                        </a:rPr>
                        <a:t>Widespread</a:t>
                      </a:r>
                    </a:p>
                  </a:txBody>
                  <a:tcPr marL="2622" marR="2622" marT="2622" marB="0" vert="vert27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a:txBody>
                    <a:bodyPr/>
                    <a:lstStyle/>
                    <a:p>
                      <a:pPr algn="ctr" fontAlgn="b"/>
                      <a:r>
                        <a:rPr lang="en-US" sz="300" b="1" i="0" u="none" strike="noStrike" dirty="0">
                          <a:solidFill>
                            <a:srgbClr val="000000"/>
                          </a:solidFill>
                          <a:latin typeface="Calibri"/>
                        </a:rPr>
                        <a:t>Limited</a:t>
                      </a:r>
                    </a:p>
                  </a:txBody>
                  <a:tcPr marL="2622" marR="2622" marT="2622"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a:txBody>
                    <a:bodyPr/>
                    <a:lstStyle/>
                    <a:p>
                      <a:pPr algn="ctr" fontAlgn="b"/>
                      <a:r>
                        <a:rPr lang="en-US" sz="300" b="1" i="0" u="none" strike="noStrike" dirty="0">
                          <a:solidFill>
                            <a:srgbClr val="000000"/>
                          </a:solidFill>
                          <a:latin typeface="Calibri"/>
                        </a:rPr>
                        <a:t>None</a:t>
                      </a:r>
                    </a:p>
                  </a:txBody>
                  <a:tcPr marL="2622" marR="2622" marT="2622" marB="0" vert="vert27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2">
                  <a:txBody>
                    <a:bodyPr/>
                    <a:lstStyle/>
                    <a:p>
                      <a:pPr algn="ctr" fontAlgn="b"/>
                      <a:r>
                        <a:rPr lang="en-US" sz="300" b="1" i="0" u="none" strike="noStrike" dirty="0">
                          <a:solidFill>
                            <a:srgbClr val="000000"/>
                          </a:solidFill>
                          <a:latin typeface="Calibri"/>
                        </a:rPr>
                        <a:t> </a:t>
                      </a:r>
                    </a:p>
                  </a:txBody>
                  <a:tcPr marL="2622" marR="2622" marT="26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4">
                  <a:txBody>
                    <a:bodyPr/>
                    <a:lstStyle/>
                    <a:p>
                      <a:pPr algn="ctr" fontAlgn="ctr"/>
                      <a:r>
                        <a:rPr lang="en-US" sz="300" b="1" i="0" u="none" strike="noStrike" dirty="0">
                          <a:solidFill>
                            <a:srgbClr val="000000"/>
                          </a:solidFill>
                          <a:latin typeface="Calibri"/>
                        </a:rPr>
                        <a:t>EstimatedKAB per 100 Crashes</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a:txBody>
                    <a:bodyPr/>
                    <a:lstStyle/>
                    <a:p>
                      <a:pPr algn="ctr" fontAlgn="ctr"/>
                      <a:r>
                        <a:rPr lang="en-US" sz="300" b="1" i="0" u="none" strike="noStrike" dirty="0">
                          <a:solidFill>
                            <a:srgbClr val="000000"/>
                          </a:solidFill>
                          <a:latin typeface="Calibri"/>
                        </a:rPr>
                        <a:t>Estimated  Severe CRF</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a:txBody>
                    <a:bodyPr/>
                    <a:lstStyle/>
                    <a:p>
                      <a:pPr algn="ctr" fontAlgn="ctr"/>
                      <a:r>
                        <a:rPr lang="en-US" sz="300" b="1" i="0" u="none" strike="noStrike" dirty="0">
                          <a:solidFill>
                            <a:srgbClr val="000000"/>
                          </a:solidFill>
                          <a:latin typeface="Calibri"/>
                        </a:rPr>
                        <a:t>Estimated KABs Prevented</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a:txBody>
                    <a:bodyPr/>
                    <a:lstStyle/>
                    <a:p>
                      <a:pPr algn="ctr" fontAlgn="ctr"/>
                      <a:r>
                        <a:rPr lang="en-US" sz="300" b="1" i="0" u="none" strike="noStrike" dirty="0">
                          <a:solidFill>
                            <a:srgbClr val="000000"/>
                          </a:solidFill>
                          <a:latin typeface="Calibri"/>
                        </a:rPr>
                        <a:t>KAB Cost Savings over      5 years</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a:txBody>
                    <a:bodyPr/>
                    <a:lstStyle/>
                    <a:p>
                      <a:pPr algn="ctr" fontAlgn="ctr"/>
                      <a:r>
                        <a:rPr lang="en-US" sz="300" b="1" i="0" u="none" strike="noStrike" dirty="0">
                          <a:solidFill>
                            <a:srgbClr val="000000"/>
                          </a:solidFill>
                          <a:latin typeface="Calibri"/>
                        </a:rPr>
                        <a:t>Approx. Benefit Cost Ratio</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5129">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rowSpan="2" gridSpan="2">
                  <a:txBody>
                    <a:bodyPr/>
                    <a:lstStyle/>
                    <a:p>
                      <a:pPr algn="ctr" fontAlgn="ctr"/>
                      <a:r>
                        <a:rPr lang="en-US" sz="300" b="1" i="0" u="none" strike="noStrike" dirty="0">
                          <a:solidFill>
                            <a:srgbClr val="000000"/>
                          </a:solidFill>
                          <a:latin typeface="Calibri"/>
                        </a:rPr>
                        <a:t>Crash Reduction Factor</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hMerge="1">
                  <a:txBody>
                    <a:bodyPr/>
                    <a:lstStyle/>
                    <a:p>
                      <a:endParaRPr lang="en-US"/>
                    </a:p>
                  </a:txBody>
                  <a:tcPr/>
                </a:tc>
                <a:tc rowSpan="2" gridSpan="2">
                  <a:txBody>
                    <a:bodyPr/>
                    <a:lstStyle/>
                    <a:p>
                      <a:pPr algn="ctr" fontAlgn="ctr"/>
                      <a:r>
                        <a:rPr lang="en-US" sz="300" b="1" i="0" u="none" strike="noStrike" dirty="0">
                          <a:solidFill>
                            <a:srgbClr val="000000"/>
                          </a:solidFill>
                          <a:latin typeface="Calibri"/>
                        </a:rPr>
                        <a:t>Selected (Typical) Crash Threshold</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lang="en-US"/>
                    </a:p>
                  </a:txBody>
                  <a:tcPr/>
                </a:tc>
                <a:tc gridSpan="9">
                  <a:txBody>
                    <a:bodyPr/>
                    <a:lstStyle/>
                    <a:p>
                      <a:pPr algn="ctr" fontAlgn="b"/>
                      <a:r>
                        <a:rPr lang="en-US" sz="300" b="1" i="0" u="none" strike="noStrike" dirty="0">
                          <a:solidFill>
                            <a:srgbClr val="000000"/>
                          </a:solidFill>
                          <a:latin typeface="Calibri"/>
                        </a:rPr>
                        <a:t>Total Number of Intersections</a:t>
                      </a:r>
                    </a:p>
                  </a:txBody>
                  <a:tcPr marL="2622" marR="2622" marT="26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3">
                  <a:txBody>
                    <a:bodyPr/>
                    <a:lstStyle/>
                    <a:p>
                      <a:pPr algn="ctr" fontAlgn="ctr"/>
                      <a:r>
                        <a:rPr lang="en-US" sz="300" b="1" i="0" u="none" strike="noStrike" dirty="0">
                          <a:solidFill>
                            <a:srgbClr val="000000"/>
                          </a:solidFill>
                          <a:latin typeface="Calibri"/>
                        </a:rPr>
                        <a:t>Approximate Number of Intersections with Threshold Applied</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en-US" sz="300" b="1" i="0" u="none" strike="noStrike" dirty="0">
                          <a:solidFill>
                            <a:srgbClr val="000000"/>
                          </a:solidFill>
                          <a:latin typeface="Calibri"/>
                        </a:rPr>
                        <a:t>Deployment Level</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en-US" sz="300" b="1" i="0" u="none" strike="noStrike" dirty="0">
                          <a:solidFill>
                            <a:srgbClr val="000000"/>
                          </a:solidFill>
                          <a:latin typeface="Calibri"/>
                        </a:rPr>
                        <a:t>Total Targeted Crashes</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en-US" sz="300" b="1" i="0" u="none" strike="noStrike" dirty="0">
                          <a:solidFill>
                            <a:srgbClr val="000000"/>
                          </a:solidFill>
                          <a:latin typeface="Calibri"/>
                        </a:rPr>
                        <a:t>Estimated Number of Improvements</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en-US" sz="300" b="1" i="0" u="none" strike="noStrike" dirty="0">
                          <a:solidFill>
                            <a:srgbClr val="000000"/>
                          </a:solidFill>
                          <a:latin typeface="Calibri"/>
                        </a:rPr>
                        <a:t>Construction Unit Cost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en-US" sz="300" b="1" i="0" u="none" strike="noStrike" dirty="0">
                          <a:solidFill>
                            <a:srgbClr val="000000"/>
                          </a:solidFill>
                          <a:latin typeface="Calibri"/>
                        </a:rPr>
                        <a:t>Life Cycle Costs</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en-US" sz="300" b="1"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en-US" sz="300" b="1" i="0" u="none" strike="noStrike" dirty="0">
                          <a:solidFill>
                            <a:srgbClr val="000000"/>
                          </a:solidFill>
                          <a:latin typeface="Calibri"/>
                        </a:rPr>
                        <a:t>Interest Rate</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en-US" sz="300" b="1" i="0" u="none" strike="noStrike" dirty="0">
                          <a:solidFill>
                            <a:srgbClr val="000000"/>
                          </a:solidFill>
                          <a:latin typeface="Calibri"/>
                        </a:rPr>
                        <a:t>Total</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r>
              <a:tr h="93847">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gridSpan="5">
                  <a:txBody>
                    <a:bodyPr/>
                    <a:lstStyle/>
                    <a:p>
                      <a:pPr algn="ctr" fontAlgn="ctr"/>
                      <a:r>
                        <a:rPr lang="en-US" sz="300" b="1" i="0" u="none" strike="noStrike" dirty="0">
                          <a:solidFill>
                            <a:srgbClr val="000000"/>
                          </a:solidFill>
                          <a:latin typeface="Calibri"/>
                        </a:rPr>
                        <a:t>Urban</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fontAlgn="ctr"/>
                      <a:r>
                        <a:rPr lang="en-US" sz="300" b="1" i="0" u="none" strike="noStrike" dirty="0">
                          <a:solidFill>
                            <a:srgbClr val="000000"/>
                          </a:solidFill>
                          <a:latin typeface="Calibri"/>
                        </a:rPr>
                        <a:t>Rural</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ctr"/>
                      <a:r>
                        <a:rPr lang="en-US" sz="300" b="1" i="0" u="none" strike="noStrike" dirty="0">
                          <a:solidFill>
                            <a:srgbClr val="000000"/>
                          </a:solidFill>
                          <a:latin typeface="Calibri"/>
                        </a:rPr>
                        <a:t>UNK</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r>
              <a:tr h="134513">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300" b="1" i="0" u="none" strike="noStrike" dirty="0">
                          <a:solidFill>
                            <a:srgbClr val="000000"/>
                          </a:solidFill>
                          <a:latin typeface="Calibri"/>
                        </a:rPr>
                        <a:t>Estimate</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300" b="1" i="0" u="none" strike="noStrike" dirty="0">
                          <a:solidFill>
                            <a:srgbClr val="000000"/>
                          </a:solidFill>
                          <a:latin typeface="Calibri"/>
                        </a:rPr>
                        <a:t>Crash Type</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300" b="1" i="0" u="none" strike="noStrike" dirty="0">
                          <a:solidFill>
                            <a:srgbClr val="000000"/>
                          </a:solidFill>
                          <a:latin typeface="Calibri"/>
                        </a:rPr>
                        <a:t>Urban</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300" b="1" i="0" u="none" strike="noStrike" dirty="0">
                          <a:solidFill>
                            <a:srgbClr val="000000"/>
                          </a:solidFill>
                          <a:latin typeface="Calibri"/>
                        </a:rPr>
                        <a:t>Rural</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300" b="1" i="0" u="none" strike="noStrike" dirty="0">
                          <a:solidFill>
                            <a:srgbClr val="000000"/>
                          </a:solidFill>
                          <a:latin typeface="Calibri"/>
                        </a:rPr>
                        <a:t>3 Leg Signal</a:t>
                      </a:r>
                    </a:p>
                  </a:txBody>
                  <a:tcPr marL="2622" marR="2622" marT="262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300" b="1" i="0" u="none" strike="noStrike" dirty="0">
                          <a:solidFill>
                            <a:srgbClr val="000000"/>
                          </a:solidFill>
                          <a:latin typeface="Calibri"/>
                        </a:rPr>
                        <a:t>4 Leg Signal</a:t>
                      </a:r>
                    </a:p>
                  </a:txBody>
                  <a:tcPr marL="2622" marR="2622" marT="2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300" b="1" i="0" u="none" strike="noStrike" dirty="0">
                          <a:solidFill>
                            <a:srgbClr val="000000"/>
                          </a:solidFill>
                          <a:latin typeface="Calibri"/>
                        </a:rPr>
                        <a:t>5 Leg Signal</a:t>
                      </a:r>
                    </a:p>
                  </a:txBody>
                  <a:tcPr marL="2622" marR="2622" marT="2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300" b="1" i="0" u="none" strike="noStrike" dirty="0">
                          <a:solidFill>
                            <a:srgbClr val="000000"/>
                          </a:solidFill>
                          <a:latin typeface="Calibri"/>
                        </a:rPr>
                        <a:t>4 Leg Stop</a:t>
                      </a:r>
                    </a:p>
                  </a:txBody>
                  <a:tcPr marL="2622" marR="2622" marT="2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300" b="1" i="0" u="none" strike="noStrike" dirty="0">
                          <a:solidFill>
                            <a:srgbClr val="000000"/>
                          </a:solidFill>
                          <a:latin typeface="Calibri"/>
                        </a:rPr>
                        <a:t>5 Leg Stop</a:t>
                      </a:r>
                    </a:p>
                  </a:txBody>
                  <a:tcPr marL="2622" marR="2622" marT="2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300" b="1" i="0" u="none" strike="noStrike" dirty="0">
                          <a:solidFill>
                            <a:srgbClr val="000000"/>
                          </a:solidFill>
                          <a:latin typeface="Calibri"/>
                        </a:rPr>
                        <a:t>3 Leg Signal</a:t>
                      </a:r>
                    </a:p>
                  </a:txBody>
                  <a:tcPr marL="2622" marR="2622" marT="2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300" b="1" i="0" u="none" strike="noStrike" dirty="0">
                          <a:solidFill>
                            <a:srgbClr val="000000"/>
                          </a:solidFill>
                          <a:latin typeface="Calibri"/>
                        </a:rPr>
                        <a:t>4 Leg Signal</a:t>
                      </a:r>
                    </a:p>
                  </a:txBody>
                  <a:tcPr marL="2622" marR="2622" marT="2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300" b="1" i="0" u="none" strike="noStrike" dirty="0">
                          <a:solidFill>
                            <a:srgbClr val="000000"/>
                          </a:solidFill>
                          <a:latin typeface="Calibri"/>
                        </a:rPr>
                        <a:t>5 Leg Signal</a:t>
                      </a:r>
                    </a:p>
                  </a:txBody>
                  <a:tcPr marL="2622" marR="2622" marT="2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300" b="1" i="0" u="none" strike="noStrike" dirty="0">
                          <a:solidFill>
                            <a:srgbClr val="000000"/>
                          </a:solidFill>
                          <a:latin typeface="Calibri"/>
                        </a:rPr>
                        <a:t>Signal</a:t>
                      </a:r>
                    </a:p>
                  </a:txBody>
                  <a:tcPr marL="2622" marR="2622" marT="26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r>
              <a:tr h="81334">
                <a:tc>
                  <a:txBody>
                    <a:bodyPr/>
                    <a:lstStyle/>
                    <a:p>
                      <a:pPr algn="l" fontAlgn="t"/>
                      <a:r>
                        <a:rPr lang="en-US" sz="400" b="1" i="0" u="none" strike="noStrike" dirty="0">
                          <a:solidFill>
                            <a:srgbClr val="FFFFFF"/>
                          </a:solidFill>
                          <a:latin typeface="Calibri"/>
                        </a:rPr>
                        <a:t>Systemic</a:t>
                      </a:r>
                    </a:p>
                  </a:txBody>
                  <a:tcPr marL="2622" marR="2622" marT="262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4061"/>
                    </a:solidFill>
                  </a:tcPr>
                </a:tc>
                <a:tc>
                  <a:txBody>
                    <a:bodyPr/>
                    <a:lstStyle/>
                    <a:p>
                      <a:pPr algn="ctr" fontAlgn="ctr"/>
                      <a:r>
                        <a:rPr lang="en-US" sz="300" b="0" i="0" u="none" strike="noStrike" dirty="0">
                          <a:solidFill>
                            <a:srgbClr val="FFFFFF"/>
                          </a:solidFill>
                          <a:latin typeface="Calibri"/>
                        </a:rPr>
                        <a:t> </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4061"/>
                    </a:solidFill>
                  </a:tcPr>
                </a:tc>
                <a:tc>
                  <a:txBody>
                    <a:bodyPr/>
                    <a:lstStyle/>
                    <a:p>
                      <a:pPr algn="ctr" fontAlgn="ctr"/>
                      <a:r>
                        <a:rPr lang="en-US" sz="300" b="0" i="0" u="none" strike="noStrike" dirty="0">
                          <a:solidFill>
                            <a:srgbClr val="FFFFFF"/>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4061"/>
                    </a:solidFill>
                  </a:tcPr>
                </a:tc>
                <a:tc>
                  <a:txBody>
                    <a:bodyPr/>
                    <a:lstStyle/>
                    <a:p>
                      <a:pPr algn="ctr" fontAlgn="ctr"/>
                      <a:r>
                        <a:rPr lang="en-US" sz="300" b="0" i="0" u="none" strike="noStrike" dirty="0">
                          <a:solidFill>
                            <a:srgbClr val="FFFFFF"/>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4061"/>
                    </a:solidFill>
                  </a:tcPr>
                </a:tc>
                <a:tc>
                  <a:txBody>
                    <a:bodyPr/>
                    <a:lstStyle/>
                    <a:p>
                      <a:pPr algn="l" fontAlgn="t"/>
                      <a:r>
                        <a:rPr lang="en-US" sz="300" b="0" i="0" u="none" strike="noStrike" dirty="0">
                          <a:solidFill>
                            <a:srgbClr val="FFFFFF"/>
                          </a:solidFill>
                          <a:latin typeface="Calibri"/>
                        </a:rPr>
                        <a:t> </a:t>
                      </a:r>
                    </a:p>
                  </a:txBody>
                  <a:tcPr marL="2622" marR="2622" marT="2622"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4061"/>
                    </a:solidFill>
                  </a:tcPr>
                </a:tc>
                <a:tc>
                  <a:txBody>
                    <a:bodyPr/>
                    <a:lstStyle/>
                    <a:p>
                      <a:pPr algn="l" fontAlgn="t"/>
                      <a:r>
                        <a:rPr lang="en-US" sz="300" b="0" i="0" u="none" strike="noStrike" dirty="0">
                          <a:solidFill>
                            <a:srgbClr val="FFFFFF"/>
                          </a:solidFill>
                          <a:latin typeface="Calibri"/>
                        </a:rPr>
                        <a:t> </a:t>
                      </a:r>
                    </a:p>
                  </a:txBody>
                  <a:tcPr marL="2622" marR="2622" marT="26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4061"/>
                    </a:solidFill>
                  </a:tcPr>
                </a:tc>
                <a:tc>
                  <a:txBody>
                    <a:bodyPr/>
                    <a:lstStyle/>
                    <a:p>
                      <a:pPr algn="l" fontAlgn="t"/>
                      <a:r>
                        <a:rPr lang="en-US" sz="300" b="0" i="0" u="none" strike="noStrike" dirty="0">
                          <a:solidFill>
                            <a:srgbClr val="FFFFFF"/>
                          </a:solidFill>
                          <a:latin typeface="Calibri"/>
                        </a:rPr>
                        <a:t> </a:t>
                      </a:r>
                    </a:p>
                  </a:txBody>
                  <a:tcPr marL="2622" marR="2622" marT="26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4061"/>
                    </a:solidFill>
                  </a:tcPr>
                </a:tc>
                <a:tc>
                  <a:txBody>
                    <a:bodyPr/>
                    <a:lstStyle/>
                    <a:p>
                      <a:pPr algn="l" fontAlgn="t"/>
                      <a:r>
                        <a:rPr lang="en-US" sz="300" b="0" i="0" u="none" strike="noStrike" dirty="0">
                          <a:solidFill>
                            <a:srgbClr val="FFFFFF"/>
                          </a:solidFill>
                          <a:latin typeface="Calibri"/>
                        </a:rPr>
                        <a:t> </a:t>
                      </a:r>
                    </a:p>
                  </a:txBody>
                  <a:tcPr marL="2622" marR="2622" marT="2622"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4061"/>
                    </a:solidFill>
                  </a:tcPr>
                </a:tc>
                <a:tc>
                  <a:txBody>
                    <a:bodyPr/>
                    <a:lstStyle/>
                    <a:p>
                      <a:pPr algn="l" fontAlgn="t"/>
                      <a:r>
                        <a:rPr lang="en-US" sz="300" b="0" i="0" u="none" strike="noStrike" dirty="0">
                          <a:solidFill>
                            <a:srgbClr val="FFFFFF"/>
                          </a:solidFill>
                          <a:latin typeface="Calibri"/>
                        </a:rPr>
                        <a:t> </a:t>
                      </a:r>
                    </a:p>
                  </a:txBody>
                  <a:tcPr marL="2622" marR="2622" marT="2622"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4061"/>
                    </a:solidFill>
                  </a:tcPr>
                </a:tc>
                <a:tc>
                  <a:txBody>
                    <a:bodyPr/>
                    <a:lstStyle/>
                    <a:p>
                      <a:pPr algn="l" fontAlgn="t"/>
                      <a:r>
                        <a:rPr lang="en-US" sz="300" b="0" i="0" u="none" strike="noStrike" dirty="0">
                          <a:solidFill>
                            <a:srgbClr val="FFFFFF"/>
                          </a:solidFill>
                          <a:latin typeface="Calibri"/>
                        </a:rPr>
                        <a:t> </a:t>
                      </a:r>
                    </a:p>
                  </a:txBody>
                  <a:tcPr marL="2622" marR="2622" marT="26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4061"/>
                    </a:solidFill>
                  </a:tcPr>
                </a:tc>
                <a:tc>
                  <a:txBody>
                    <a:bodyPr/>
                    <a:lstStyle/>
                    <a:p>
                      <a:pPr algn="l" fontAlgn="t"/>
                      <a:r>
                        <a:rPr lang="en-US" sz="300" b="0" i="0" u="none" strike="noStrike" dirty="0">
                          <a:solidFill>
                            <a:srgbClr val="FFFFFF"/>
                          </a:solidFill>
                          <a:latin typeface="Calibri"/>
                        </a:rPr>
                        <a:t> </a:t>
                      </a:r>
                    </a:p>
                  </a:txBody>
                  <a:tcPr marL="2622" marR="2622" marT="26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4061"/>
                    </a:solidFill>
                  </a:tcPr>
                </a:tc>
                <a:tc>
                  <a:txBody>
                    <a:bodyPr/>
                    <a:lstStyle/>
                    <a:p>
                      <a:pPr algn="l" fontAlgn="t"/>
                      <a:r>
                        <a:rPr lang="en-US" sz="300" b="0" i="0" u="none" strike="noStrike" dirty="0">
                          <a:solidFill>
                            <a:srgbClr val="FFFFFF"/>
                          </a:solidFill>
                          <a:latin typeface="Calibri"/>
                        </a:rPr>
                        <a:t> </a:t>
                      </a:r>
                    </a:p>
                  </a:txBody>
                  <a:tcPr marL="2622" marR="2622" marT="26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4061"/>
                    </a:solidFill>
                  </a:tcPr>
                </a:tc>
                <a:tc>
                  <a:txBody>
                    <a:bodyPr/>
                    <a:lstStyle/>
                    <a:p>
                      <a:pPr algn="l" fontAlgn="t"/>
                      <a:r>
                        <a:rPr lang="en-US" sz="300" b="0" i="0" u="none" strike="noStrike" dirty="0">
                          <a:solidFill>
                            <a:srgbClr val="FFFFFF"/>
                          </a:solidFill>
                          <a:latin typeface="Calibri"/>
                        </a:rPr>
                        <a:t> </a:t>
                      </a:r>
                    </a:p>
                  </a:txBody>
                  <a:tcPr marL="2622" marR="2622" marT="26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4061"/>
                    </a:solidFill>
                  </a:tcPr>
                </a:tc>
                <a:tc>
                  <a:txBody>
                    <a:bodyPr/>
                    <a:lstStyle/>
                    <a:p>
                      <a:pPr algn="l" fontAlgn="t"/>
                      <a:r>
                        <a:rPr lang="en-US" sz="300" b="0" i="0" u="none" strike="noStrike" dirty="0">
                          <a:solidFill>
                            <a:srgbClr val="FFFFFF"/>
                          </a:solidFill>
                          <a:latin typeface="Calibri"/>
                        </a:rPr>
                        <a:t> </a:t>
                      </a:r>
                    </a:p>
                  </a:txBody>
                  <a:tcPr marL="2622" marR="2622" marT="26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4061"/>
                    </a:solidFill>
                  </a:tcPr>
                </a:tc>
                <a:tc>
                  <a:txBody>
                    <a:bodyPr/>
                    <a:lstStyle/>
                    <a:p>
                      <a:pPr algn="l" fontAlgn="t"/>
                      <a:r>
                        <a:rPr lang="en-US" sz="300" b="0" i="0" u="none" strike="noStrike" dirty="0">
                          <a:solidFill>
                            <a:srgbClr val="FFFFFF"/>
                          </a:solidFill>
                          <a:latin typeface="Calibri"/>
                        </a:rPr>
                        <a:t> </a:t>
                      </a:r>
                    </a:p>
                  </a:txBody>
                  <a:tcPr marL="2622" marR="2622" marT="26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4061"/>
                    </a:solidFill>
                  </a:tcPr>
                </a:tc>
                <a:tc>
                  <a:txBody>
                    <a:bodyPr/>
                    <a:lstStyle/>
                    <a:p>
                      <a:pPr algn="l" fontAlgn="t"/>
                      <a:r>
                        <a:rPr lang="en-US" sz="300" b="0" i="0" u="none" strike="noStrike" dirty="0">
                          <a:solidFill>
                            <a:srgbClr val="FFFFFF"/>
                          </a:solidFill>
                          <a:latin typeface="Calibri"/>
                        </a:rPr>
                        <a:t> </a:t>
                      </a:r>
                    </a:p>
                  </a:txBody>
                  <a:tcPr marL="2622" marR="2622" marT="26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4061"/>
                    </a:solidFill>
                  </a:tcPr>
                </a:tc>
                <a:tc>
                  <a:txBody>
                    <a:bodyPr/>
                    <a:lstStyle/>
                    <a:p>
                      <a:pPr algn="l" fontAlgn="t"/>
                      <a:r>
                        <a:rPr lang="en-US" sz="300" b="0" i="0" u="none" strike="noStrike" dirty="0">
                          <a:solidFill>
                            <a:srgbClr val="FFFFFF"/>
                          </a:solidFill>
                          <a:latin typeface="Calibri"/>
                        </a:rPr>
                        <a:t> </a:t>
                      </a:r>
                    </a:p>
                  </a:txBody>
                  <a:tcPr marL="2622" marR="2622" marT="2622"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4061"/>
                    </a:solidFill>
                  </a:tcPr>
                </a:tc>
                <a:tc>
                  <a:txBody>
                    <a:bodyPr/>
                    <a:lstStyle/>
                    <a:p>
                      <a:pPr algn="l" fontAlgn="b"/>
                      <a:r>
                        <a:rPr lang="en-US" sz="300" b="0" i="0" u="none" strike="noStrike" dirty="0">
                          <a:solidFill>
                            <a:srgbClr val="FFFFFF"/>
                          </a:solidFill>
                          <a:latin typeface="Calibri"/>
                        </a:rPr>
                        <a:t> </a:t>
                      </a:r>
                    </a:p>
                  </a:txBody>
                  <a:tcPr marL="2622" marR="2622" marT="262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4061"/>
                    </a:solidFill>
                  </a:tcPr>
                </a:tc>
                <a:tc>
                  <a:txBody>
                    <a:bodyPr/>
                    <a:lstStyle/>
                    <a:p>
                      <a:pPr algn="l" fontAlgn="b"/>
                      <a:r>
                        <a:rPr lang="en-US" sz="300" b="0" i="0" u="none" strike="noStrike" dirty="0">
                          <a:solidFill>
                            <a:srgbClr val="FFFFFF"/>
                          </a:solidFill>
                          <a:latin typeface="Calibri"/>
                        </a:rPr>
                        <a:t> </a:t>
                      </a:r>
                    </a:p>
                  </a:txBody>
                  <a:tcPr marL="2622" marR="2622" marT="2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4061"/>
                    </a:solidFill>
                  </a:tcPr>
                </a:tc>
                <a:tc>
                  <a:txBody>
                    <a:bodyPr/>
                    <a:lstStyle/>
                    <a:p>
                      <a:pPr algn="l" fontAlgn="b"/>
                      <a:r>
                        <a:rPr lang="en-US" sz="300" b="0" i="0" u="none" strike="noStrike" dirty="0">
                          <a:solidFill>
                            <a:srgbClr val="FFFFFF"/>
                          </a:solidFill>
                          <a:latin typeface="Calibri"/>
                        </a:rPr>
                        <a:t> </a:t>
                      </a:r>
                    </a:p>
                  </a:txBody>
                  <a:tcPr marL="2622" marR="2622" marT="2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4061"/>
                    </a:solidFill>
                  </a:tcPr>
                </a:tc>
                <a:tc>
                  <a:txBody>
                    <a:bodyPr/>
                    <a:lstStyle/>
                    <a:p>
                      <a:pPr algn="l" fontAlgn="b"/>
                      <a:r>
                        <a:rPr lang="en-US" sz="300" b="0" i="0" u="none" strike="noStrike" dirty="0">
                          <a:solidFill>
                            <a:srgbClr val="FFFFFF"/>
                          </a:solidFill>
                          <a:latin typeface="Calibri"/>
                        </a:rPr>
                        <a:t> </a:t>
                      </a:r>
                    </a:p>
                  </a:txBody>
                  <a:tcPr marL="2622" marR="2622" marT="2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4061"/>
                    </a:solidFill>
                  </a:tcPr>
                </a:tc>
                <a:tc>
                  <a:txBody>
                    <a:bodyPr/>
                    <a:lstStyle/>
                    <a:p>
                      <a:pPr algn="l" fontAlgn="b"/>
                      <a:r>
                        <a:rPr lang="en-US" sz="300" b="0" i="0" u="none" strike="noStrike" dirty="0">
                          <a:solidFill>
                            <a:srgbClr val="FFFFFF"/>
                          </a:solidFill>
                          <a:latin typeface="Calibri"/>
                        </a:rPr>
                        <a:t> </a:t>
                      </a:r>
                    </a:p>
                  </a:txBody>
                  <a:tcPr marL="2622" marR="2622" marT="2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4061"/>
                    </a:solidFill>
                  </a:tcPr>
                </a:tc>
                <a:tc>
                  <a:txBody>
                    <a:bodyPr/>
                    <a:lstStyle/>
                    <a:p>
                      <a:pPr algn="l" fontAlgn="b"/>
                      <a:r>
                        <a:rPr lang="en-US" sz="300" b="0" i="0" u="none" strike="noStrike" dirty="0">
                          <a:solidFill>
                            <a:srgbClr val="FFFFFF"/>
                          </a:solidFill>
                          <a:latin typeface="Calibri"/>
                        </a:rPr>
                        <a:t> </a:t>
                      </a:r>
                    </a:p>
                  </a:txBody>
                  <a:tcPr marL="2622" marR="2622" marT="2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4061"/>
                    </a:solidFill>
                  </a:tcPr>
                </a:tc>
                <a:tc>
                  <a:txBody>
                    <a:bodyPr/>
                    <a:lstStyle/>
                    <a:p>
                      <a:pPr algn="l" fontAlgn="b"/>
                      <a:r>
                        <a:rPr lang="en-US" sz="300" b="0" i="0" u="none" strike="noStrike" dirty="0">
                          <a:solidFill>
                            <a:srgbClr val="FFFFFF"/>
                          </a:solidFill>
                          <a:latin typeface="Calibri"/>
                        </a:rPr>
                        <a:t> </a:t>
                      </a:r>
                    </a:p>
                  </a:txBody>
                  <a:tcPr marL="2622" marR="2622" marT="2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4061"/>
                    </a:solidFill>
                  </a:tcPr>
                </a:tc>
                <a:tc>
                  <a:txBody>
                    <a:bodyPr/>
                    <a:lstStyle/>
                    <a:p>
                      <a:pPr algn="l" fontAlgn="b"/>
                      <a:r>
                        <a:rPr lang="en-US" sz="300" b="0" i="0" u="none" strike="noStrike" dirty="0">
                          <a:solidFill>
                            <a:srgbClr val="FFFFFF"/>
                          </a:solidFill>
                          <a:latin typeface="Calibri"/>
                        </a:rPr>
                        <a:t> </a:t>
                      </a:r>
                    </a:p>
                  </a:txBody>
                  <a:tcPr marL="2622" marR="2622" marT="2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4061"/>
                    </a:solidFill>
                  </a:tcPr>
                </a:tc>
                <a:tc>
                  <a:txBody>
                    <a:bodyPr/>
                    <a:lstStyle/>
                    <a:p>
                      <a:pPr algn="l" fontAlgn="b"/>
                      <a:r>
                        <a:rPr lang="en-US" sz="300" b="0" i="0" u="none" strike="noStrike" dirty="0">
                          <a:solidFill>
                            <a:srgbClr val="FFFFFF"/>
                          </a:solidFill>
                          <a:latin typeface="Calibri"/>
                        </a:rPr>
                        <a:t> </a:t>
                      </a:r>
                    </a:p>
                  </a:txBody>
                  <a:tcPr marL="2622" marR="2622" marT="26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4061"/>
                    </a:solidFill>
                  </a:tcPr>
                </a:tc>
                <a:tc>
                  <a:txBody>
                    <a:bodyPr/>
                    <a:lstStyle/>
                    <a:p>
                      <a:pPr algn="ctr" fontAlgn="ctr"/>
                      <a:r>
                        <a:rPr lang="en-US" sz="300" b="0" i="0" u="none" strike="noStrike" dirty="0">
                          <a:solidFill>
                            <a:srgbClr val="FFFFFF"/>
                          </a:solidFill>
                          <a:latin typeface="Calibri"/>
                        </a:rPr>
                        <a:t> </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4061"/>
                    </a:solidFill>
                  </a:tcPr>
                </a:tc>
                <a:tc>
                  <a:txBody>
                    <a:bodyPr/>
                    <a:lstStyle/>
                    <a:p>
                      <a:pPr algn="l" fontAlgn="b"/>
                      <a:r>
                        <a:rPr lang="en-US" sz="300" b="0" i="0" u="none" strike="noStrike" dirty="0">
                          <a:solidFill>
                            <a:srgbClr val="FFFFFF"/>
                          </a:solidFill>
                          <a:latin typeface="Calibri"/>
                        </a:rPr>
                        <a:t> </a:t>
                      </a:r>
                    </a:p>
                  </a:txBody>
                  <a:tcPr marL="2622" marR="2622" marT="2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4061"/>
                    </a:solidFill>
                  </a:tcPr>
                </a:tc>
                <a:tc>
                  <a:txBody>
                    <a:bodyPr/>
                    <a:lstStyle/>
                    <a:p>
                      <a:pPr algn="l" fontAlgn="b"/>
                      <a:r>
                        <a:rPr lang="en-US" sz="300" b="0" i="0" u="none" strike="noStrike" dirty="0">
                          <a:solidFill>
                            <a:srgbClr val="FFFFFF"/>
                          </a:solidFill>
                          <a:latin typeface="Calibri"/>
                        </a:rPr>
                        <a:t> </a:t>
                      </a:r>
                    </a:p>
                  </a:txBody>
                  <a:tcPr marL="2622" marR="2622" marT="2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4061"/>
                    </a:solidFill>
                  </a:tcPr>
                </a:tc>
                <a:tc>
                  <a:txBody>
                    <a:bodyPr/>
                    <a:lstStyle/>
                    <a:p>
                      <a:pPr algn="l" fontAlgn="b"/>
                      <a:r>
                        <a:rPr lang="en-US" sz="300" b="0" i="0" u="none" strike="noStrike" dirty="0">
                          <a:solidFill>
                            <a:srgbClr val="FFFFFF"/>
                          </a:solidFill>
                          <a:latin typeface="Calibri"/>
                        </a:rPr>
                        <a:t> </a:t>
                      </a:r>
                    </a:p>
                  </a:txBody>
                  <a:tcPr marL="2622" marR="2622" marT="2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4061"/>
                    </a:solidFill>
                  </a:tcPr>
                </a:tc>
                <a:tc>
                  <a:txBody>
                    <a:bodyPr/>
                    <a:lstStyle/>
                    <a:p>
                      <a:pPr algn="l" fontAlgn="b"/>
                      <a:r>
                        <a:rPr lang="en-US" sz="300" b="0" i="0" u="none" strike="noStrike" dirty="0">
                          <a:solidFill>
                            <a:srgbClr val="FFFFFF"/>
                          </a:solidFill>
                          <a:latin typeface="Calibri"/>
                        </a:rPr>
                        <a:t> </a:t>
                      </a:r>
                    </a:p>
                  </a:txBody>
                  <a:tcPr marL="2622" marR="2622" marT="26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4061"/>
                    </a:solidFill>
                  </a:tcPr>
                </a:tc>
              </a:tr>
              <a:tr h="62565">
                <a:tc>
                  <a:txBody>
                    <a:bodyPr/>
                    <a:lstStyle/>
                    <a:p>
                      <a:pPr algn="l" fontAlgn="t"/>
                      <a:r>
                        <a:rPr lang="en-US" sz="300" b="1" i="0" u="none" strike="noStrike" dirty="0">
                          <a:solidFill>
                            <a:srgbClr val="000000"/>
                          </a:solidFill>
                          <a:latin typeface="Calibri"/>
                        </a:rPr>
                        <a:t>All intersections </a:t>
                      </a:r>
                    </a:p>
                  </a:txBody>
                  <a:tcPr marL="2622" marR="2622" marT="262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ctr"/>
                      <a:r>
                        <a:rPr lang="en-US" sz="300" b="1" i="0" u="none" strike="noStrike" dirty="0">
                          <a:solidFill>
                            <a:srgbClr val="000000"/>
                          </a:solidFill>
                          <a:latin typeface="Calibri"/>
                        </a:rPr>
                        <a:t> </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ctr"/>
                      <a:r>
                        <a:rPr lang="en-US" sz="300" b="1"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ctr"/>
                      <a:r>
                        <a:rPr lang="en-US" sz="300" b="1"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fontAlgn="t"/>
                      <a:r>
                        <a:rPr lang="en-US" sz="300" b="0" i="0" u="none" strike="noStrike" dirty="0">
                          <a:solidFill>
                            <a:srgbClr val="000000"/>
                          </a:solidFill>
                          <a:latin typeface="Calibri"/>
                        </a:rPr>
                        <a:t> </a:t>
                      </a:r>
                    </a:p>
                  </a:txBody>
                  <a:tcPr marL="2622" marR="2622" marT="2622"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fontAlgn="t"/>
                      <a:r>
                        <a:rPr lang="en-US" sz="300" b="0" i="0" u="none" strike="noStrike" dirty="0">
                          <a:solidFill>
                            <a:srgbClr val="000000"/>
                          </a:solidFill>
                          <a:latin typeface="Calibri"/>
                        </a:rPr>
                        <a:t> </a:t>
                      </a:r>
                    </a:p>
                  </a:txBody>
                  <a:tcPr marL="2622" marR="2622" marT="26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fontAlgn="t"/>
                      <a:r>
                        <a:rPr lang="en-US" sz="300" b="0" i="0" u="none" strike="noStrike" dirty="0">
                          <a:solidFill>
                            <a:srgbClr val="000000"/>
                          </a:solidFill>
                          <a:latin typeface="Calibri"/>
                        </a:rPr>
                        <a:t> </a:t>
                      </a:r>
                    </a:p>
                  </a:txBody>
                  <a:tcPr marL="2622" marR="2622" marT="26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fontAlgn="t"/>
                      <a:r>
                        <a:rPr lang="en-US" sz="300" b="0" i="0" u="none" strike="noStrike" dirty="0">
                          <a:solidFill>
                            <a:srgbClr val="000000"/>
                          </a:solidFill>
                          <a:latin typeface="Calibri"/>
                        </a:rPr>
                        <a:t> </a:t>
                      </a:r>
                    </a:p>
                  </a:txBody>
                  <a:tcPr marL="2622" marR="2622" marT="2622"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fontAlgn="t"/>
                      <a:r>
                        <a:rPr lang="en-US" sz="300" b="0" i="0" u="none" strike="noStrike" dirty="0">
                          <a:solidFill>
                            <a:srgbClr val="000000"/>
                          </a:solidFill>
                          <a:latin typeface="Calibri"/>
                        </a:rPr>
                        <a:t> </a:t>
                      </a:r>
                    </a:p>
                  </a:txBody>
                  <a:tcPr marL="2622" marR="2622" marT="2622"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fontAlgn="t"/>
                      <a:r>
                        <a:rPr lang="en-US" sz="300" b="0" i="0" u="none" strike="noStrike" dirty="0">
                          <a:solidFill>
                            <a:srgbClr val="000000"/>
                          </a:solidFill>
                          <a:latin typeface="Calibri"/>
                        </a:rPr>
                        <a:t> </a:t>
                      </a:r>
                    </a:p>
                  </a:txBody>
                  <a:tcPr marL="2622" marR="2622" marT="26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fontAlgn="t"/>
                      <a:r>
                        <a:rPr lang="en-US" sz="300" b="0" i="0" u="none" strike="noStrike" dirty="0">
                          <a:solidFill>
                            <a:srgbClr val="000000"/>
                          </a:solidFill>
                          <a:latin typeface="Calibri"/>
                        </a:rPr>
                        <a:t> </a:t>
                      </a:r>
                    </a:p>
                  </a:txBody>
                  <a:tcPr marL="2622" marR="2622" marT="26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fontAlgn="t"/>
                      <a:r>
                        <a:rPr lang="en-US" sz="300" b="0" i="0" u="none" strike="noStrike" dirty="0">
                          <a:solidFill>
                            <a:srgbClr val="000000"/>
                          </a:solidFill>
                          <a:latin typeface="Calibri"/>
                        </a:rPr>
                        <a:t> </a:t>
                      </a:r>
                    </a:p>
                  </a:txBody>
                  <a:tcPr marL="2622" marR="2622" marT="26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fontAlgn="t"/>
                      <a:r>
                        <a:rPr lang="en-US" sz="300" b="0" i="0" u="none" strike="noStrike" dirty="0">
                          <a:solidFill>
                            <a:srgbClr val="000000"/>
                          </a:solidFill>
                          <a:latin typeface="Calibri"/>
                        </a:rPr>
                        <a:t> </a:t>
                      </a:r>
                    </a:p>
                  </a:txBody>
                  <a:tcPr marL="2622" marR="2622" marT="26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fontAlgn="t"/>
                      <a:r>
                        <a:rPr lang="en-US" sz="300" b="0" i="0" u="none" strike="noStrike" dirty="0">
                          <a:solidFill>
                            <a:srgbClr val="000000"/>
                          </a:solidFill>
                          <a:latin typeface="Calibri"/>
                        </a:rPr>
                        <a:t> </a:t>
                      </a:r>
                    </a:p>
                  </a:txBody>
                  <a:tcPr marL="2622" marR="2622" marT="26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fontAlgn="t"/>
                      <a:r>
                        <a:rPr lang="en-US" sz="300" b="0" i="0" u="none" strike="noStrike" dirty="0">
                          <a:solidFill>
                            <a:srgbClr val="000000"/>
                          </a:solidFill>
                          <a:latin typeface="Calibri"/>
                        </a:rPr>
                        <a:t> </a:t>
                      </a:r>
                    </a:p>
                  </a:txBody>
                  <a:tcPr marL="2622" marR="2622" marT="26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fontAlgn="t"/>
                      <a:r>
                        <a:rPr lang="en-US" sz="300" b="0" i="0" u="none" strike="noStrike" dirty="0">
                          <a:solidFill>
                            <a:srgbClr val="000000"/>
                          </a:solidFill>
                          <a:latin typeface="Calibri"/>
                        </a:rPr>
                        <a:t> </a:t>
                      </a:r>
                    </a:p>
                  </a:txBody>
                  <a:tcPr marL="2622" marR="2622" marT="26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fontAlgn="t"/>
                      <a:r>
                        <a:rPr lang="en-US" sz="300" b="0" i="0" u="none" strike="noStrike" dirty="0">
                          <a:solidFill>
                            <a:srgbClr val="000000"/>
                          </a:solidFill>
                          <a:latin typeface="Calibri"/>
                        </a:rPr>
                        <a:t> </a:t>
                      </a:r>
                    </a:p>
                  </a:txBody>
                  <a:tcPr marL="2622" marR="2622" marT="2622"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fontAlgn="t"/>
                      <a:r>
                        <a:rPr lang="en-US" sz="300" b="0" i="0" u="none" strike="noStrike" dirty="0">
                          <a:solidFill>
                            <a:srgbClr val="000000"/>
                          </a:solidFill>
                          <a:latin typeface="Calibri"/>
                        </a:rPr>
                        <a:t> </a:t>
                      </a:r>
                    </a:p>
                  </a:txBody>
                  <a:tcPr marL="2622" marR="2622" marT="2622"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fontAlgn="t"/>
                      <a:r>
                        <a:rPr lang="en-US" sz="300" b="0" i="0" u="none" strike="noStrike" dirty="0">
                          <a:solidFill>
                            <a:srgbClr val="000000"/>
                          </a:solidFill>
                          <a:latin typeface="Calibri"/>
                        </a:rPr>
                        <a:t> </a:t>
                      </a:r>
                    </a:p>
                  </a:txBody>
                  <a:tcPr marL="2622" marR="2622" marT="26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fontAlgn="t"/>
                      <a:r>
                        <a:rPr lang="en-US" sz="300" b="0" i="0" u="none" strike="noStrike" dirty="0">
                          <a:solidFill>
                            <a:srgbClr val="000000"/>
                          </a:solidFill>
                          <a:latin typeface="Calibri"/>
                        </a:rPr>
                        <a:t> </a:t>
                      </a:r>
                    </a:p>
                  </a:txBody>
                  <a:tcPr marL="2622" marR="2622" marT="26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fontAlgn="t"/>
                      <a:r>
                        <a:rPr lang="en-US" sz="300" b="0" i="0" u="none" strike="noStrike" dirty="0">
                          <a:solidFill>
                            <a:srgbClr val="000000"/>
                          </a:solidFill>
                          <a:latin typeface="Calibri"/>
                        </a:rPr>
                        <a:t> </a:t>
                      </a:r>
                    </a:p>
                  </a:txBody>
                  <a:tcPr marL="2622" marR="2622" marT="26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fontAlgn="b"/>
                      <a:r>
                        <a:rPr lang="en-US" sz="300" b="0" i="0" u="none" strike="noStrike" dirty="0">
                          <a:solidFill>
                            <a:srgbClr val="000000"/>
                          </a:solidFill>
                          <a:latin typeface="Calibri"/>
                        </a:rPr>
                        <a:t> </a:t>
                      </a:r>
                    </a:p>
                  </a:txBody>
                  <a:tcPr marL="2622" marR="2622" marT="2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fontAlgn="b"/>
                      <a:r>
                        <a:rPr lang="en-US" sz="300" b="0" i="0" u="none" strike="noStrike" dirty="0">
                          <a:solidFill>
                            <a:srgbClr val="000000"/>
                          </a:solidFill>
                          <a:latin typeface="Calibri"/>
                        </a:rPr>
                        <a:t> </a:t>
                      </a:r>
                    </a:p>
                  </a:txBody>
                  <a:tcPr marL="2622" marR="2622" marT="2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fontAlgn="b"/>
                      <a:r>
                        <a:rPr lang="en-US" sz="300" b="0" i="0" u="none" strike="noStrike" dirty="0">
                          <a:solidFill>
                            <a:srgbClr val="000000"/>
                          </a:solidFill>
                          <a:latin typeface="Calibri"/>
                        </a:rPr>
                        <a:t> </a:t>
                      </a:r>
                    </a:p>
                  </a:txBody>
                  <a:tcPr marL="2622" marR="2622" marT="2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fontAlgn="b"/>
                      <a:r>
                        <a:rPr lang="en-US" sz="300" b="0" i="0" u="none" strike="noStrike" dirty="0">
                          <a:solidFill>
                            <a:srgbClr val="000000"/>
                          </a:solidFill>
                          <a:latin typeface="Calibri"/>
                        </a:rPr>
                        <a:t> </a:t>
                      </a:r>
                    </a:p>
                  </a:txBody>
                  <a:tcPr marL="2622" marR="2622" marT="2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fontAlgn="b"/>
                      <a:r>
                        <a:rPr lang="en-US" sz="300" b="0" i="0" u="none" strike="noStrike" dirty="0">
                          <a:solidFill>
                            <a:srgbClr val="000000"/>
                          </a:solidFill>
                          <a:latin typeface="Calibri"/>
                        </a:rPr>
                        <a:t> </a:t>
                      </a:r>
                    </a:p>
                  </a:txBody>
                  <a:tcPr marL="2622" marR="2622" marT="26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l" fontAlgn="b"/>
                      <a:r>
                        <a:rPr lang="en-US" sz="300" b="0" i="0" u="none" strike="noStrike" dirty="0">
                          <a:solidFill>
                            <a:srgbClr val="000000"/>
                          </a:solidFill>
                          <a:latin typeface="Calibri"/>
                        </a:rPr>
                        <a:t> </a:t>
                      </a:r>
                    </a:p>
                  </a:txBody>
                  <a:tcPr marL="2622" marR="2622" marT="2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l" fontAlgn="b"/>
                      <a:r>
                        <a:rPr lang="en-US" sz="300" b="0" i="0" u="none" strike="noStrike" dirty="0">
                          <a:solidFill>
                            <a:srgbClr val="000000"/>
                          </a:solidFill>
                          <a:latin typeface="Calibri"/>
                        </a:rPr>
                        <a:t> </a:t>
                      </a:r>
                    </a:p>
                  </a:txBody>
                  <a:tcPr marL="2622" marR="2622" marT="2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l" fontAlgn="b"/>
                      <a:r>
                        <a:rPr lang="en-US" sz="300" b="0" i="0" u="none" strike="noStrike" dirty="0">
                          <a:solidFill>
                            <a:srgbClr val="000000"/>
                          </a:solidFill>
                          <a:latin typeface="Calibri"/>
                        </a:rPr>
                        <a:t> </a:t>
                      </a:r>
                    </a:p>
                  </a:txBody>
                  <a:tcPr marL="2622" marR="2622" marT="2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l" fontAlgn="b"/>
                      <a:r>
                        <a:rPr lang="en-US" sz="300" b="0" i="0" u="none" strike="noStrike" dirty="0">
                          <a:solidFill>
                            <a:srgbClr val="000000"/>
                          </a:solidFill>
                          <a:latin typeface="Calibri"/>
                        </a:rPr>
                        <a:t> </a:t>
                      </a:r>
                    </a:p>
                  </a:txBody>
                  <a:tcPr marL="2622" marR="2622" marT="26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r>
              <a:tr h="437953">
                <a:tc>
                  <a:txBody>
                    <a:bodyPr/>
                    <a:lstStyle/>
                    <a:p>
                      <a:pPr algn="l" fontAlgn="ctr"/>
                      <a:r>
                        <a:rPr lang="en-US" sz="300" b="0" i="0" u="none" strike="noStrike" dirty="0">
                          <a:solidFill>
                            <a:srgbClr val="000000"/>
                          </a:solidFill>
                          <a:latin typeface="Calibri"/>
                        </a:rPr>
                        <a:t>Intersection Lighting</a:t>
                      </a:r>
                    </a:p>
                  </a:txBody>
                  <a:tcPr marL="2622" marR="2622" marT="26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X</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50; 25</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Night (new inst.); night (upgrade)</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1.25 (10) night crashes in 5 years and a night /total crash ratio above the statewide average for urban unlit intersections</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1 (5) night crashes in 5 years and a night/total crash ratio above the statewide average for rural unlit intersections</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199</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280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17</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480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24</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31</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294</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52</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24%</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154</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12</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 $                    5,000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300" b="0" i="0" u="none" strike="noStrike" dirty="0">
                          <a:solidFill>
                            <a:srgbClr val="000000"/>
                          </a:solidFill>
                          <a:latin typeface="Calibri"/>
                        </a:rPr>
                        <a:t>20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300" b="0" i="0" u="none" strike="noStrike" dirty="0">
                          <a:solidFill>
                            <a:srgbClr val="000000"/>
                          </a:solidFill>
                          <a:latin typeface="Calibri"/>
                        </a:rPr>
                        <a:t>2%</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 $                 62,400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22</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300" b="0" i="0" u="none" strike="noStrike" dirty="0">
                          <a:solidFill>
                            <a:srgbClr val="000000"/>
                          </a:solidFill>
                          <a:latin typeface="Calibri"/>
                        </a:rPr>
                        <a:t>50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300" b="0" i="0" u="none" strike="noStrike" dirty="0">
                          <a:solidFill>
                            <a:srgbClr val="000000"/>
                          </a:solidFill>
                          <a:latin typeface="Calibri"/>
                        </a:rPr>
                        <a:t>17</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300" b="0" i="0" u="none" strike="noStrike" dirty="0">
                          <a:solidFill>
                            <a:srgbClr val="000000"/>
                          </a:solidFill>
                          <a:latin typeface="Calibri"/>
                        </a:rPr>
                        <a:t> $             4,585,320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300" b="0" i="0" u="none" strike="noStrike" dirty="0">
                          <a:solidFill>
                            <a:srgbClr val="000000"/>
                          </a:solidFill>
                          <a:latin typeface="Calibri"/>
                        </a:rPr>
                        <a:t>240</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00518">
                <a:tc>
                  <a:txBody>
                    <a:bodyPr/>
                    <a:lstStyle/>
                    <a:p>
                      <a:pPr algn="l" fontAlgn="ctr"/>
                      <a:r>
                        <a:rPr lang="en-US" sz="300" b="0" i="0" u="none" strike="noStrike" dirty="0">
                          <a:solidFill>
                            <a:srgbClr val="000000"/>
                          </a:solidFill>
                          <a:latin typeface="Calibri"/>
                        </a:rPr>
                        <a:t>Skid resistant /high friction surface treatment </a:t>
                      </a:r>
                    </a:p>
                  </a:txBody>
                  <a:tcPr marL="2622" marR="2622" marT="26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X</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50</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Wet pavement</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4 (8) wet pavement crashes in 5 years, a wet /total crash ratio above the statewide average wet/total crashes for intersections</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1.25 (8) wet pavement crashes in 5 years, a wet /total crash ratio above the statewide average wet/total crashes for intersections</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199</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280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17</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480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24</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31</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294</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410</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49%</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3833</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201</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 $                  40,000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300" b="0" i="0" u="none" strike="noStrike" dirty="0">
                          <a:solidFill>
                            <a:srgbClr val="000000"/>
                          </a:solidFill>
                          <a:latin typeface="Calibri"/>
                        </a:rPr>
                        <a:t>7</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300" b="0" i="0" u="none" strike="noStrike" dirty="0">
                          <a:solidFill>
                            <a:srgbClr val="000000"/>
                          </a:solidFill>
                          <a:latin typeface="Calibri"/>
                        </a:rPr>
                        <a:t>2%</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 $           8,036,000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18</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300" b="0" i="0" u="none" strike="noStrike" dirty="0">
                          <a:solidFill>
                            <a:srgbClr val="000000"/>
                          </a:solidFill>
                          <a:latin typeface="Calibri"/>
                        </a:rPr>
                        <a:t>50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300" b="0" i="0" u="none" strike="noStrike" dirty="0">
                          <a:solidFill>
                            <a:srgbClr val="000000"/>
                          </a:solidFill>
                          <a:latin typeface="Calibri"/>
                        </a:rPr>
                        <a:t>352</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300" b="0" i="0" u="none" strike="noStrike" dirty="0">
                          <a:solidFill>
                            <a:srgbClr val="000000"/>
                          </a:solidFill>
                          <a:latin typeface="Calibri"/>
                        </a:rPr>
                        <a:t> $           95,476,010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300" b="0" i="0" u="none" strike="noStrike" dirty="0">
                          <a:solidFill>
                            <a:srgbClr val="000000"/>
                          </a:solidFill>
                          <a:latin typeface="Calibri"/>
                        </a:rPr>
                        <a:t>15</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694">
                <a:tc>
                  <a:txBody>
                    <a:bodyPr/>
                    <a:lstStyle/>
                    <a:p>
                      <a:pPr algn="l" fontAlgn="ctr"/>
                      <a:r>
                        <a:rPr lang="en-US" sz="300" b="0" i="0" u="none" strike="noStrike" dirty="0">
                          <a:solidFill>
                            <a:srgbClr val="000000"/>
                          </a:solidFill>
                          <a:latin typeface="Calibri"/>
                        </a:rPr>
                        <a:t>Lane narrowing with pavement markings and rumble strip</a:t>
                      </a:r>
                    </a:p>
                  </a:txBody>
                  <a:tcPr marL="2622" marR="2622" marT="26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X</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31</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All</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1,25 (10) speed-related crashes in 5 years</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1 (5) speed-related crashes in 5 years</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199</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280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17</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480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24</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31</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294</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91</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23%</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193</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21</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 $                    3,000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300" b="0" i="0" u="none" strike="noStrike" dirty="0">
                          <a:solidFill>
                            <a:srgbClr val="000000"/>
                          </a:solidFill>
                          <a:latin typeface="Calibri"/>
                        </a:rPr>
                        <a:t>3</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300" b="0" i="0" u="none" strike="noStrike" dirty="0">
                          <a:solidFill>
                            <a:srgbClr val="000000"/>
                          </a:solidFill>
                          <a:latin typeface="Calibri"/>
                        </a:rPr>
                        <a:t>2%</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 $                 62,790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22</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300" b="0" i="0" u="none" strike="noStrike" dirty="0">
                          <a:solidFill>
                            <a:srgbClr val="000000"/>
                          </a:solidFill>
                          <a:latin typeface="Calibri"/>
                        </a:rPr>
                        <a:t>31</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300" b="0" i="0" u="none" strike="noStrike" dirty="0">
                          <a:solidFill>
                            <a:srgbClr val="000000"/>
                          </a:solidFill>
                          <a:latin typeface="Calibri"/>
                        </a:rPr>
                        <a:t>13</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300" b="0" i="0" u="none" strike="noStrike" dirty="0">
                          <a:solidFill>
                            <a:srgbClr val="000000"/>
                          </a:solidFill>
                          <a:latin typeface="Calibri"/>
                        </a:rPr>
                        <a:t> $             3,593,948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300" b="0" i="0" u="none" strike="noStrike" dirty="0">
                          <a:solidFill>
                            <a:srgbClr val="000000"/>
                          </a:solidFill>
                          <a:latin typeface="Calibri"/>
                        </a:rPr>
                        <a:t>33</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3241">
                <a:tc>
                  <a:txBody>
                    <a:bodyPr/>
                    <a:lstStyle/>
                    <a:p>
                      <a:pPr algn="l" fontAlgn="ctr"/>
                      <a:r>
                        <a:rPr lang="en-US" sz="300" b="0" i="0" u="none" strike="noStrike" dirty="0">
                          <a:solidFill>
                            <a:srgbClr val="000000"/>
                          </a:solidFill>
                          <a:latin typeface="Calibri"/>
                        </a:rPr>
                        <a:t>Access Control – Driveways,</a:t>
                      </a:r>
                    </a:p>
                  </a:txBody>
                  <a:tcPr marL="2622" marR="2622" marT="26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X</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300" b="0" i="0" u="none" strike="noStrike" dirty="0">
                          <a:solidFill>
                            <a:srgbClr val="000000"/>
                          </a:solidFill>
                          <a:latin typeface="Calibri"/>
                        </a:rPr>
                        <a:t>7</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300" b="0" i="0" u="none" strike="noStrike" dirty="0">
                          <a:solidFill>
                            <a:srgbClr val="000000"/>
                          </a:solidFill>
                          <a:latin typeface="Calibri"/>
                        </a:rPr>
                        <a:t>None</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300" b="0" i="0" u="none" strike="noStrike" dirty="0">
                          <a:solidFill>
                            <a:srgbClr val="000000"/>
                          </a:solidFill>
                          <a:latin typeface="Calibri"/>
                        </a:rPr>
                        <a:t>None</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199</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280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17</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480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10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24</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31</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1</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294</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1336</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42%</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5421</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561</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300" b="0" i="0" u="none" strike="noStrike" dirty="0">
                          <a:solidFill>
                            <a:srgbClr val="000000"/>
                          </a:solidFill>
                          <a:latin typeface="Calibri"/>
                        </a:rPr>
                        <a:t> $                    7,500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300" b="0" i="0" u="none" strike="noStrike" dirty="0">
                          <a:solidFill>
                            <a:srgbClr val="000000"/>
                          </a:solidFill>
                          <a:latin typeface="Calibri"/>
                        </a:rPr>
                        <a:t>20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300" b="0" i="0" u="none" strike="noStrike" dirty="0">
                          <a:solidFill>
                            <a:srgbClr val="000000"/>
                          </a:solidFill>
                          <a:latin typeface="Calibri"/>
                        </a:rPr>
                        <a:t>2%</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300" b="0" i="0" u="none" strike="noStrike" dirty="0">
                          <a:solidFill>
                            <a:srgbClr val="000000"/>
                          </a:solidFill>
                          <a:latin typeface="Calibri"/>
                        </a:rPr>
                        <a:t> $           4,208,400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19</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7</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72</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300" b="0" i="0" u="none" strike="noStrike" dirty="0">
                          <a:solidFill>
                            <a:srgbClr val="000000"/>
                          </a:solidFill>
                          <a:latin typeface="Calibri"/>
                        </a:rPr>
                        <a:t> $           19,520,130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300" b="0" i="0" u="none" strike="noStrike" dirty="0">
                          <a:solidFill>
                            <a:srgbClr val="000000"/>
                          </a:solidFill>
                          <a:latin typeface="Calibri"/>
                        </a:rPr>
                        <a:t>15</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13241">
                <a:tc>
                  <a:txBody>
                    <a:bodyPr/>
                    <a:lstStyle/>
                    <a:p>
                      <a:pPr algn="l" fontAlgn="ctr"/>
                      <a:r>
                        <a:rPr lang="en-US" sz="300" b="0" i="0" u="none" strike="noStrike" dirty="0">
                          <a:solidFill>
                            <a:srgbClr val="000000"/>
                          </a:solidFill>
                          <a:latin typeface="Calibri"/>
                        </a:rPr>
                        <a:t>Fixed Objects at Intersection</a:t>
                      </a:r>
                    </a:p>
                  </a:txBody>
                  <a:tcPr marL="2622" marR="2622" marT="26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X</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300" b="0" i="0" u="none" strike="noStrike" dirty="0">
                          <a:solidFill>
                            <a:srgbClr val="000000"/>
                          </a:solidFill>
                          <a:latin typeface="Calibri"/>
                        </a:rPr>
                        <a:t>5</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300" b="0" i="0" u="none" strike="noStrike" dirty="0">
                          <a:solidFill>
                            <a:srgbClr val="000000"/>
                          </a:solidFill>
                          <a:latin typeface="Calibri"/>
                        </a:rPr>
                        <a:t>None</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300" b="0" i="0" u="none" strike="noStrike" dirty="0">
                          <a:solidFill>
                            <a:srgbClr val="000000"/>
                          </a:solidFill>
                          <a:latin typeface="Calibri"/>
                        </a:rPr>
                        <a:t>None</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199</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280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17</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480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10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24</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31</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1</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294</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1336</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73%</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9422</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975</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300" b="0" i="0" u="none" strike="noStrike" dirty="0">
                          <a:solidFill>
                            <a:srgbClr val="000000"/>
                          </a:solidFill>
                          <a:latin typeface="Calibri"/>
                        </a:rPr>
                        <a:t> $                    5,000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300" b="0" i="0" u="none" strike="noStrike" dirty="0">
                          <a:solidFill>
                            <a:srgbClr val="000000"/>
                          </a:solidFill>
                          <a:latin typeface="Calibri"/>
                        </a:rPr>
                        <a:t>20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300" b="0" i="0" u="none" strike="noStrike" dirty="0">
                          <a:solidFill>
                            <a:srgbClr val="000000"/>
                          </a:solidFill>
                          <a:latin typeface="Calibri"/>
                        </a:rPr>
                        <a:t>2%</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300" b="0" i="0" u="none" strike="noStrike" dirty="0">
                          <a:solidFill>
                            <a:srgbClr val="000000"/>
                          </a:solidFill>
                          <a:latin typeface="Calibri"/>
                        </a:rPr>
                        <a:t> $           4,876,400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19</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5</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89</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300" b="0" i="0" u="none" strike="noStrike" dirty="0">
                          <a:solidFill>
                            <a:srgbClr val="000000"/>
                          </a:solidFill>
                          <a:latin typeface="Calibri"/>
                        </a:rPr>
                        <a:t> $           24,234,175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300" b="0" i="0" u="none" strike="noStrike" dirty="0">
                          <a:solidFill>
                            <a:srgbClr val="000000"/>
                          </a:solidFill>
                          <a:latin typeface="Calibri"/>
                        </a:rPr>
                        <a:t>16</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13241">
                <a:tc>
                  <a:txBody>
                    <a:bodyPr/>
                    <a:lstStyle/>
                    <a:p>
                      <a:pPr algn="l" fontAlgn="ctr"/>
                      <a:r>
                        <a:rPr lang="en-US" sz="300" b="0" i="0" u="none" strike="noStrike" dirty="0">
                          <a:solidFill>
                            <a:srgbClr val="000000"/>
                          </a:solidFill>
                          <a:latin typeface="Calibri"/>
                        </a:rPr>
                        <a:t>Parking/Sidewalks/ADA – Urban Areas</a:t>
                      </a:r>
                    </a:p>
                  </a:txBody>
                  <a:tcPr marL="2622" marR="2622" marT="26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X</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5</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None</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None</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199</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280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17</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480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24</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31</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294</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1336</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71%</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9164</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949</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 $                  10,000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300" b="0" i="0" u="none" strike="noStrike" dirty="0">
                          <a:solidFill>
                            <a:srgbClr val="000000"/>
                          </a:solidFill>
                          <a:latin typeface="Calibri"/>
                        </a:rPr>
                        <a:t>20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300" b="0" i="0" u="none" strike="noStrike" dirty="0">
                          <a:solidFill>
                            <a:srgbClr val="000000"/>
                          </a:solidFill>
                          <a:latin typeface="Calibri"/>
                        </a:rPr>
                        <a:t>2%</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 $           9,485,600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19</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300" b="0" i="0" u="none" strike="noStrike" dirty="0">
                          <a:solidFill>
                            <a:srgbClr val="000000"/>
                          </a:solidFill>
                          <a:latin typeface="Calibri"/>
                        </a:rPr>
                        <a:t>5</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87</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300" b="0" i="0" u="none" strike="noStrike" dirty="0">
                          <a:solidFill>
                            <a:srgbClr val="000000"/>
                          </a:solidFill>
                          <a:latin typeface="Calibri"/>
                        </a:rPr>
                        <a:t> $           23,570,225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sz="300" b="0" i="0" u="none" strike="noStrike" dirty="0">
                          <a:solidFill>
                            <a:srgbClr val="FF0000"/>
                          </a:solidFill>
                          <a:latin typeface="Calibri"/>
                        </a:rPr>
                        <a:t>8</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565">
                <a:tc>
                  <a:txBody>
                    <a:bodyPr/>
                    <a:lstStyle/>
                    <a:p>
                      <a:pPr algn="l" fontAlgn="ctr"/>
                      <a:r>
                        <a:rPr lang="en-US" sz="300" b="1" i="0" u="none" strike="noStrike" dirty="0">
                          <a:solidFill>
                            <a:srgbClr val="000000"/>
                          </a:solidFill>
                          <a:latin typeface="Calibri"/>
                        </a:rPr>
                        <a:t>Signalized intersections</a:t>
                      </a:r>
                    </a:p>
                  </a:txBody>
                  <a:tcPr marL="2622" marR="2622" marT="26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fontAlgn="ctr"/>
                      <a:r>
                        <a:rPr lang="en-US" sz="300" b="1" i="0" u="none" strike="noStrike" dirty="0">
                          <a:solidFill>
                            <a:srgbClr val="000000"/>
                          </a:solidFill>
                          <a:latin typeface="Calibri"/>
                        </a:rPr>
                        <a:t> </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fontAlgn="ctr"/>
                      <a:r>
                        <a:rPr lang="en-US" sz="300" b="1"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fontAlgn="ctr"/>
                      <a:r>
                        <a:rPr lang="en-US" sz="300" b="1"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fontAlgn="ctr"/>
                      <a:r>
                        <a:rPr lang="en-US" sz="300" b="1" i="0" u="none" strike="noStrike" dirty="0">
                          <a:solidFill>
                            <a:srgbClr val="000000"/>
                          </a:solidFill>
                          <a:latin typeface="Calibri"/>
                        </a:rPr>
                        <a:t> </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fontAlgn="ctr"/>
                      <a:r>
                        <a:rPr lang="en-US" sz="300" b="1"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fontAlgn="ctr"/>
                      <a:r>
                        <a:rPr lang="en-US" sz="300" b="1"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fontAlgn="ctr"/>
                      <a:r>
                        <a:rPr lang="en-US" sz="300" b="1"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ctr"/>
                      <a:r>
                        <a:rPr lang="en-US" sz="300" b="1" i="0" u="none" strike="noStrike" dirty="0">
                          <a:solidFill>
                            <a:srgbClr val="000000"/>
                          </a:solidFill>
                          <a:latin typeface="Calibri"/>
                        </a:rPr>
                        <a:t> </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ctr"/>
                      <a:r>
                        <a:rPr lang="en-US" sz="300" b="1"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ctr"/>
                      <a:r>
                        <a:rPr lang="en-US" sz="300" b="1"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ctr"/>
                      <a:r>
                        <a:rPr lang="en-US" sz="300" b="1"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ctr"/>
                      <a:r>
                        <a:rPr lang="en-US" sz="300" b="1"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ctr"/>
                      <a:r>
                        <a:rPr lang="en-US" sz="300" b="1"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ctr"/>
                      <a:r>
                        <a:rPr lang="en-US" sz="300" b="1"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ctr"/>
                      <a:r>
                        <a:rPr lang="en-US" sz="300" b="1"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ctr"/>
                      <a:r>
                        <a:rPr lang="en-US" sz="300" b="1"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ctr"/>
                      <a:r>
                        <a:rPr lang="en-US" sz="300" b="1" i="0" u="none" strike="noStrike" dirty="0">
                          <a:solidFill>
                            <a:srgbClr val="000000"/>
                          </a:solidFill>
                          <a:latin typeface="Calibri"/>
                        </a:rPr>
                        <a:t> </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ctr"/>
                      <a:r>
                        <a:rPr lang="en-US" sz="300" b="1"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ctr"/>
                      <a:r>
                        <a:rPr lang="en-US" sz="300" b="1"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ctr"/>
                      <a:r>
                        <a:rPr lang="en-US" sz="300" b="1"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fontAlgn="ctr"/>
                      <a:r>
                        <a:rPr lang="en-US" sz="300" b="1"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fontAlgn="ctr"/>
                      <a:r>
                        <a:rPr lang="en-US" sz="300" b="1"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fontAlgn="ctr"/>
                      <a:r>
                        <a:rPr lang="en-US" sz="300" b="1"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fontAlgn="ctr"/>
                      <a:r>
                        <a:rPr lang="en-US" sz="300" b="1"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fontAlgn="ctr"/>
                      <a:r>
                        <a:rPr lang="en-US" sz="300" b="1"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l" fontAlgn="b"/>
                      <a:r>
                        <a:rPr lang="en-US" sz="300" b="0" i="0" u="none" strike="noStrike" dirty="0">
                          <a:solidFill>
                            <a:srgbClr val="000000"/>
                          </a:solidFill>
                          <a:latin typeface="Calibri"/>
                        </a:rPr>
                        <a:t> </a:t>
                      </a:r>
                    </a:p>
                  </a:txBody>
                  <a:tcPr marL="2622" marR="2622" marT="2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l"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r>
              <a:tr h="125129">
                <a:tc>
                  <a:txBody>
                    <a:bodyPr/>
                    <a:lstStyle/>
                    <a:p>
                      <a:pPr algn="l" fontAlgn="ctr"/>
                      <a:r>
                        <a:rPr lang="en-US" sz="300" b="0" i="0" u="none" strike="noStrike" dirty="0">
                          <a:solidFill>
                            <a:srgbClr val="000000"/>
                          </a:solidFill>
                          <a:latin typeface="Calibri"/>
                        </a:rPr>
                        <a:t>Basic signal and sign improvement</a:t>
                      </a:r>
                    </a:p>
                  </a:txBody>
                  <a:tcPr marL="2622" marR="2622" marT="26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X</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300" b="0" i="0" u="none" strike="noStrike" dirty="0">
                          <a:solidFill>
                            <a:srgbClr val="000000"/>
                          </a:solidFill>
                          <a:latin typeface="Calibri"/>
                        </a:rPr>
                        <a:t>30</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300" b="0" i="0" u="none" strike="noStrike" dirty="0">
                          <a:solidFill>
                            <a:srgbClr val="000000"/>
                          </a:solidFill>
                          <a:latin typeface="Calibri"/>
                        </a:rPr>
                        <a:t>All</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300" b="0" i="0" u="none" strike="noStrike" dirty="0">
                          <a:solidFill>
                            <a:srgbClr val="000000"/>
                          </a:solidFill>
                          <a:latin typeface="Calibri"/>
                        </a:rPr>
                        <a:t>20 crashes in 5 years</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300" b="0" i="0" u="none" strike="noStrike" dirty="0">
                          <a:solidFill>
                            <a:srgbClr val="000000"/>
                          </a:solidFill>
                          <a:latin typeface="Calibri"/>
                        </a:rPr>
                        <a:t>10 crashes in 5 years</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199</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280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17</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24</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31</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1</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294</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205</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94%</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5081</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193</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300" b="0" i="0" u="none" strike="noStrike" dirty="0">
                          <a:solidFill>
                            <a:srgbClr val="000000"/>
                          </a:solidFill>
                          <a:latin typeface="Calibri"/>
                        </a:rPr>
                        <a:t> $                    5,000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300" b="0" i="0" u="none" strike="noStrike" dirty="0">
                          <a:solidFill>
                            <a:srgbClr val="000000"/>
                          </a:solidFill>
                          <a:latin typeface="Calibri"/>
                        </a:rPr>
                        <a:t>12</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300" b="0" i="0" u="none" strike="noStrike" dirty="0">
                          <a:solidFill>
                            <a:srgbClr val="000000"/>
                          </a:solidFill>
                          <a:latin typeface="Calibri"/>
                        </a:rPr>
                        <a:t>2%</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300" b="0" i="0" u="none" strike="noStrike" dirty="0">
                          <a:solidFill>
                            <a:srgbClr val="000000"/>
                          </a:solidFill>
                          <a:latin typeface="Calibri"/>
                        </a:rPr>
                        <a:t> $              963,500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18</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30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277</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300" b="0" i="0" u="none" strike="noStrike" dirty="0">
                          <a:solidFill>
                            <a:srgbClr val="000000"/>
                          </a:solidFill>
                          <a:latin typeface="Calibri"/>
                        </a:rPr>
                        <a:t> $           75,199,248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300" b="0" i="0" u="none" strike="noStrike" dirty="0">
                          <a:solidFill>
                            <a:srgbClr val="000000"/>
                          </a:solidFill>
                          <a:latin typeface="Calibri"/>
                        </a:rPr>
                        <a:t>165</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25129">
                <a:tc>
                  <a:txBody>
                    <a:bodyPr/>
                    <a:lstStyle/>
                    <a:p>
                      <a:pPr algn="l" fontAlgn="ctr"/>
                      <a:r>
                        <a:rPr lang="en-US" sz="300" b="0" i="0" u="none" strike="noStrike" dirty="0">
                          <a:solidFill>
                            <a:srgbClr val="000000"/>
                          </a:solidFill>
                          <a:latin typeface="Calibri"/>
                        </a:rPr>
                        <a:t>Change permitted and protected / permitted left turn phasing to protected only </a:t>
                      </a:r>
                    </a:p>
                  </a:txBody>
                  <a:tcPr marL="2622" marR="2622" marT="26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X</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300" b="0" i="0" u="none" strike="noStrike" dirty="0">
                          <a:solidFill>
                            <a:srgbClr val="000000"/>
                          </a:solidFill>
                          <a:latin typeface="Calibri"/>
                        </a:rPr>
                        <a:t>41-48</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300" b="0" i="0" u="none" strike="noStrike" dirty="0">
                          <a:solidFill>
                            <a:srgbClr val="000000"/>
                          </a:solidFill>
                          <a:latin typeface="Calibri"/>
                        </a:rPr>
                        <a:t>Left turn</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300" b="0" i="0" u="none" strike="noStrike" dirty="0">
                          <a:solidFill>
                            <a:srgbClr val="000000"/>
                          </a:solidFill>
                          <a:latin typeface="Calibri"/>
                        </a:rPr>
                        <a:t>20 (5) left turn mvmt crashes</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300" b="0" i="0" u="none" strike="noStrike" dirty="0">
                          <a:solidFill>
                            <a:srgbClr val="000000"/>
                          </a:solidFill>
                          <a:latin typeface="Calibri"/>
                        </a:rPr>
                        <a:t>10 (5) left turn mvmt crashes</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199</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280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17</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24</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31</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1</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294</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846</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62%</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6044</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525</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300" b="0" i="0" u="none" strike="noStrike" dirty="0">
                          <a:solidFill>
                            <a:srgbClr val="000000"/>
                          </a:solidFill>
                          <a:latin typeface="Calibri"/>
                        </a:rPr>
                        <a:t> $                    2,500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300" b="0" i="0" u="none" strike="noStrike" dirty="0">
                          <a:solidFill>
                            <a:srgbClr val="000000"/>
                          </a:solidFill>
                          <a:latin typeface="Calibri"/>
                        </a:rPr>
                        <a:t>20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300" b="0" i="0" u="none" strike="noStrike" dirty="0">
                          <a:solidFill>
                            <a:srgbClr val="000000"/>
                          </a:solidFill>
                          <a:latin typeface="Calibri"/>
                        </a:rPr>
                        <a:t>2%</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300" b="0" i="0" u="none" strike="noStrike" dirty="0">
                          <a:solidFill>
                            <a:srgbClr val="000000"/>
                          </a:solidFill>
                          <a:latin typeface="Calibri"/>
                        </a:rPr>
                        <a:t> $           1,311,300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18</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41</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452</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300" b="0" i="0" u="none" strike="noStrike" dirty="0">
                          <a:solidFill>
                            <a:srgbClr val="000000"/>
                          </a:solidFill>
                          <a:latin typeface="Calibri"/>
                        </a:rPr>
                        <a:t> $        122,409,470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300" b="0" i="0" u="none" strike="noStrike" dirty="0">
                          <a:solidFill>
                            <a:srgbClr val="000000"/>
                          </a:solidFill>
                          <a:latin typeface="Calibri"/>
                        </a:rPr>
                        <a:t>305</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25129">
                <a:tc>
                  <a:txBody>
                    <a:bodyPr/>
                    <a:lstStyle/>
                    <a:p>
                      <a:pPr algn="l" fontAlgn="ctr"/>
                      <a:r>
                        <a:rPr lang="en-US" sz="300" b="0" i="0" u="none" strike="noStrike" dirty="0">
                          <a:solidFill>
                            <a:srgbClr val="000000"/>
                          </a:solidFill>
                          <a:latin typeface="Calibri"/>
                        </a:rPr>
                        <a:t>Install advanced cross street name sign</a:t>
                      </a:r>
                    </a:p>
                  </a:txBody>
                  <a:tcPr marL="2622" marR="2622" marT="26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X</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1</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All</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20 crashes in 5 years</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10 crashes in 5 years</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199</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280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17</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300" b="0" i="0" u="none" strike="noStrike" dirty="0">
                          <a:solidFill>
                            <a:srgbClr val="000000"/>
                          </a:solidFill>
                          <a:latin typeface="Calibri"/>
                        </a:rPr>
                        <a:t>24</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31</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294</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205</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88%</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4756</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180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 $                        750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300" b="0" i="0" u="none" strike="noStrike" dirty="0">
                          <a:solidFill>
                            <a:srgbClr val="000000"/>
                          </a:solidFill>
                          <a:latin typeface="Calibri"/>
                        </a:rPr>
                        <a:t>12</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300" b="0" i="0" u="none" strike="noStrike" dirty="0">
                          <a:solidFill>
                            <a:srgbClr val="000000"/>
                          </a:solidFill>
                          <a:latin typeface="Calibri"/>
                        </a:rPr>
                        <a:t>2%</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 $              135,300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18</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300" b="0" i="0" u="none" strike="noStrike" dirty="0">
                          <a:solidFill>
                            <a:srgbClr val="000000"/>
                          </a:solidFill>
                          <a:latin typeface="Calibri"/>
                        </a:rPr>
                        <a:t>1</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9</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300" b="0" i="0" u="none" strike="noStrike" dirty="0">
                          <a:solidFill>
                            <a:srgbClr val="000000"/>
                          </a:solidFill>
                          <a:latin typeface="Calibri"/>
                        </a:rPr>
                        <a:t> $             2,346,841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300" b="0" i="0" u="none" strike="noStrike" dirty="0">
                          <a:solidFill>
                            <a:srgbClr val="000000"/>
                          </a:solidFill>
                          <a:latin typeface="Calibri"/>
                        </a:rPr>
                        <a:t>37</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3241">
                <a:tc>
                  <a:txBody>
                    <a:bodyPr/>
                    <a:lstStyle/>
                    <a:p>
                      <a:pPr algn="l" fontAlgn="ctr"/>
                      <a:r>
                        <a:rPr lang="en-US" sz="300" b="0" i="0" u="none" strike="noStrike" dirty="0">
                          <a:solidFill>
                            <a:srgbClr val="000000"/>
                          </a:solidFill>
                          <a:latin typeface="Calibri"/>
                        </a:rPr>
                        <a:t>Install No Turn on Red Signs</a:t>
                      </a:r>
                    </a:p>
                  </a:txBody>
                  <a:tcPr marL="2622" marR="2622" marT="26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X</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43</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None</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None</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199</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280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17</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300" b="0" i="0" u="none" strike="noStrike" dirty="0">
                          <a:solidFill>
                            <a:srgbClr val="000000"/>
                          </a:solidFill>
                          <a:latin typeface="Calibri"/>
                        </a:rPr>
                        <a:t>24</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31</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294</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846</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55%</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107</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465</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 $                        750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300" b="0" i="0" u="none" strike="noStrike" dirty="0">
                          <a:solidFill>
                            <a:srgbClr val="000000"/>
                          </a:solidFill>
                          <a:latin typeface="Calibri"/>
                        </a:rPr>
                        <a:t>12</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300" b="0" i="0" u="none" strike="noStrike" dirty="0">
                          <a:solidFill>
                            <a:srgbClr val="000000"/>
                          </a:solidFill>
                          <a:latin typeface="Calibri"/>
                        </a:rPr>
                        <a:t>2%</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 $              348,975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18</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300" b="0" i="0" u="none" strike="noStrike" dirty="0">
                          <a:solidFill>
                            <a:srgbClr val="000000"/>
                          </a:solidFill>
                          <a:latin typeface="Calibri"/>
                        </a:rPr>
                        <a:t>43</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8</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300" b="0" i="0" u="none" strike="noStrike" dirty="0">
                          <a:solidFill>
                            <a:srgbClr val="000000"/>
                          </a:solidFill>
                          <a:latin typeface="Calibri"/>
                        </a:rPr>
                        <a:t> $             2,277,345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300" b="0" i="0" u="none" strike="noStrike" dirty="0">
                          <a:solidFill>
                            <a:srgbClr val="000000"/>
                          </a:solidFill>
                          <a:latin typeface="Calibri"/>
                        </a:rPr>
                        <a:t>14</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0258">
                <a:tc>
                  <a:txBody>
                    <a:bodyPr/>
                    <a:lstStyle/>
                    <a:p>
                      <a:pPr algn="l" fontAlgn="ctr"/>
                      <a:r>
                        <a:rPr lang="en-US" sz="300" b="0" i="0" u="none" strike="noStrike" dirty="0">
                          <a:solidFill>
                            <a:srgbClr val="000000"/>
                          </a:solidFill>
                          <a:latin typeface="Calibri"/>
                        </a:rPr>
                        <a:t>Install advanced signal ahead warning sign</a:t>
                      </a:r>
                    </a:p>
                  </a:txBody>
                  <a:tcPr marL="2622" marR="2622" marT="26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X</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22</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All</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20 crashes in 5 years</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10 crashes in 5 years</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199</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280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17</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300" b="0" i="0" u="none" strike="noStrike" dirty="0">
                          <a:solidFill>
                            <a:srgbClr val="000000"/>
                          </a:solidFill>
                          <a:latin typeface="Calibri"/>
                        </a:rPr>
                        <a:t>24</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31</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294</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205</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56%</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3027</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115</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 $                        750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300" b="0" i="0" u="none" strike="noStrike" dirty="0">
                          <a:solidFill>
                            <a:srgbClr val="000000"/>
                          </a:solidFill>
                          <a:latin typeface="Calibri"/>
                        </a:rPr>
                        <a:t>12</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300" b="0" i="0" u="none" strike="noStrike" dirty="0">
                          <a:solidFill>
                            <a:srgbClr val="000000"/>
                          </a:solidFill>
                          <a:latin typeface="Calibri"/>
                        </a:rPr>
                        <a:t>2%</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 $                 86,100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18</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300" b="0" i="0" u="none" strike="noStrike" dirty="0">
                          <a:solidFill>
                            <a:srgbClr val="000000"/>
                          </a:solidFill>
                          <a:latin typeface="Calibri"/>
                        </a:rPr>
                        <a:t>22</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300" b="0" i="0" u="none" strike="noStrike" dirty="0">
                          <a:solidFill>
                            <a:srgbClr val="000000"/>
                          </a:solidFill>
                          <a:latin typeface="Calibri"/>
                        </a:rPr>
                        <a:t>121</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300" b="0" i="0" u="none" strike="noStrike" dirty="0">
                          <a:solidFill>
                            <a:srgbClr val="000000"/>
                          </a:solidFill>
                          <a:latin typeface="Calibri"/>
                        </a:rPr>
                        <a:t> $           32,853,005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300" b="0" i="0" u="none" strike="noStrike" dirty="0">
                          <a:solidFill>
                            <a:srgbClr val="000000"/>
                          </a:solidFill>
                          <a:latin typeface="Calibri"/>
                        </a:rPr>
                        <a:t>807</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694">
                <a:tc>
                  <a:txBody>
                    <a:bodyPr/>
                    <a:lstStyle/>
                    <a:p>
                      <a:pPr algn="l" fontAlgn="ctr"/>
                      <a:r>
                        <a:rPr lang="en-US" sz="300" b="0" i="0" u="none" strike="noStrike" dirty="0">
                          <a:solidFill>
                            <a:srgbClr val="000000"/>
                          </a:solidFill>
                          <a:latin typeface="Calibri"/>
                        </a:rPr>
                        <a:t>Install additional signal head per approach </a:t>
                      </a:r>
                    </a:p>
                  </a:txBody>
                  <a:tcPr marL="2622" marR="2622" marT="26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X</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300" b="0" i="0" u="none" strike="noStrike" dirty="0">
                          <a:solidFill>
                            <a:srgbClr val="000000"/>
                          </a:solidFill>
                          <a:latin typeface="Calibri"/>
                        </a:rPr>
                        <a:t>28</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300" b="0" i="0" u="none" strike="noStrike" dirty="0">
                          <a:solidFill>
                            <a:srgbClr val="000000"/>
                          </a:solidFill>
                          <a:latin typeface="Calibri"/>
                        </a:rPr>
                        <a:t>All</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300" b="0" i="0" u="none" strike="noStrike" dirty="0">
                          <a:solidFill>
                            <a:srgbClr val="000000"/>
                          </a:solidFill>
                          <a:latin typeface="Calibri"/>
                        </a:rPr>
                        <a:t>20 crashes in 5 years</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300" b="0" i="0" u="none" strike="noStrike" dirty="0">
                          <a:solidFill>
                            <a:srgbClr val="000000"/>
                          </a:solidFill>
                          <a:latin typeface="Calibri"/>
                        </a:rPr>
                        <a:t>10 crashes in 5 years</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199</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280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17</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24</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31</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1</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294</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205</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68%</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3675</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139</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300" b="0" i="0" u="none" strike="noStrike" dirty="0">
                          <a:solidFill>
                            <a:srgbClr val="000000"/>
                          </a:solidFill>
                          <a:latin typeface="Calibri"/>
                        </a:rPr>
                        <a:t> $                  10,000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300" b="0" i="0" u="none" strike="noStrike" dirty="0">
                          <a:solidFill>
                            <a:srgbClr val="000000"/>
                          </a:solidFill>
                          <a:latin typeface="Calibri"/>
                        </a:rPr>
                        <a:t>20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300" b="0" i="0" u="none" strike="noStrike" dirty="0">
                          <a:solidFill>
                            <a:srgbClr val="000000"/>
                          </a:solidFill>
                          <a:latin typeface="Calibri"/>
                        </a:rPr>
                        <a:t>2%</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300" b="0" i="0" u="none" strike="noStrike" dirty="0">
                          <a:solidFill>
                            <a:srgbClr val="000000"/>
                          </a:solidFill>
                          <a:latin typeface="Calibri"/>
                        </a:rPr>
                        <a:t> $           1,394,000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18</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28</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187</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300" b="0" i="0" u="none" strike="noStrike" dirty="0">
                          <a:solidFill>
                            <a:srgbClr val="000000"/>
                          </a:solidFill>
                          <a:latin typeface="Calibri"/>
                        </a:rPr>
                        <a:t> $           50,772,826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300" b="0" i="0" u="none" strike="noStrike" dirty="0">
                          <a:solidFill>
                            <a:srgbClr val="000000"/>
                          </a:solidFill>
                          <a:latin typeface="Calibri"/>
                        </a:rPr>
                        <a:t>119</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25129">
                <a:tc>
                  <a:txBody>
                    <a:bodyPr/>
                    <a:lstStyle/>
                    <a:p>
                      <a:pPr algn="l" fontAlgn="ctr"/>
                      <a:r>
                        <a:rPr lang="en-US" sz="300" b="0" i="0" u="none" strike="noStrike" dirty="0">
                          <a:solidFill>
                            <a:srgbClr val="000000"/>
                          </a:solidFill>
                          <a:latin typeface="Calibri"/>
                        </a:rPr>
                        <a:t>Install advanced detection control system</a:t>
                      </a:r>
                    </a:p>
                  </a:txBody>
                  <a:tcPr marL="2622" marR="2622" marT="26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X</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40</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Injury</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2.5 (5) angle crashes in 5 years</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1.25 (5) angle crashes in 5 years</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199</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280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17</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300" b="0" i="0" u="none" strike="noStrike" dirty="0">
                          <a:solidFill>
                            <a:srgbClr val="000000"/>
                          </a:solidFill>
                          <a:latin typeface="Calibri"/>
                        </a:rPr>
                        <a:t>24</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31</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294</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314</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48%</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2587</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151</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 $                  25,000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300" b="0" i="0" u="none" strike="noStrike" dirty="0">
                          <a:solidFill>
                            <a:srgbClr val="000000"/>
                          </a:solidFill>
                          <a:latin typeface="Calibri"/>
                        </a:rPr>
                        <a:t>20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300" b="0" i="0" u="none" strike="noStrike" dirty="0">
                          <a:solidFill>
                            <a:srgbClr val="000000"/>
                          </a:solidFill>
                          <a:latin typeface="Calibri"/>
                        </a:rPr>
                        <a:t>2%</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 $           3,768,000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23</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300" b="0" i="0" u="none" strike="noStrike" dirty="0">
                          <a:solidFill>
                            <a:srgbClr val="000000"/>
                          </a:solidFill>
                          <a:latin typeface="Calibri"/>
                        </a:rPr>
                        <a:t>40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300" b="0" i="0" u="none" strike="noStrike" dirty="0">
                          <a:solidFill>
                            <a:srgbClr val="000000"/>
                          </a:solidFill>
                          <a:latin typeface="Calibri"/>
                        </a:rPr>
                        <a:t>238</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300" b="0" i="0" u="none" strike="noStrike" dirty="0">
                          <a:solidFill>
                            <a:srgbClr val="000000"/>
                          </a:solidFill>
                          <a:latin typeface="Calibri"/>
                        </a:rPr>
                        <a:t> $           64,623,744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300" b="0" i="0" u="none" strike="noStrike" dirty="0">
                          <a:solidFill>
                            <a:srgbClr val="000000"/>
                          </a:solidFill>
                          <a:latin typeface="Calibri"/>
                        </a:rPr>
                        <a:t>56</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5129">
                <a:tc>
                  <a:txBody>
                    <a:bodyPr/>
                    <a:lstStyle/>
                    <a:p>
                      <a:pPr algn="l" fontAlgn="ctr"/>
                      <a:r>
                        <a:rPr lang="en-US" sz="300" b="0" i="0" u="none" strike="noStrike" dirty="0">
                          <a:solidFill>
                            <a:srgbClr val="000000"/>
                          </a:solidFill>
                          <a:latin typeface="Calibri"/>
                        </a:rPr>
                        <a:t>Re-Time traffic signals for better coordination and for proper red and amber clear intervals </a:t>
                      </a:r>
                    </a:p>
                  </a:txBody>
                  <a:tcPr marL="2622" marR="2622" marT="26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X</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300" b="0" i="0" u="none" strike="noStrike" dirty="0">
                          <a:solidFill>
                            <a:srgbClr val="000000"/>
                          </a:solidFill>
                          <a:latin typeface="Calibri"/>
                        </a:rPr>
                        <a:t>32</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300" b="0" i="0" u="none" strike="noStrike" dirty="0">
                          <a:solidFill>
                            <a:srgbClr val="000000"/>
                          </a:solidFill>
                          <a:latin typeface="Calibri"/>
                        </a:rPr>
                        <a:t>All</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300" b="0" i="0" u="none" strike="noStrike" dirty="0">
                          <a:solidFill>
                            <a:srgbClr val="000000"/>
                          </a:solidFill>
                          <a:latin typeface="Calibri"/>
                        </a:rPr>
                        <a:t>20 crashes in 5 years</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300" b="0" i="0" u="none" strike="noStrike" dirty="0">
                          <a:solidFill>
                            <a:srgbClr val="000000"/>
                          </a:solidFill>
                          <a:latin typeface="Calibri"/>
                        </a:rPr>
                        <a:t>10 crashes in 5 years</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199</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280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17</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24</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31</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1</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294</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205</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99%</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5351</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203</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300" b="0" i="0" u="none" strike="noStrike" dirty="0">
                          <a:solidFill>
                            <a:srgbClr val="000000"/>
                          </a:solidFill>
                          <a:latin typeface="Calibri"/>
                        </a:rPr>
                        <a:t> $                    5,000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300" b="0" i="0" u="none" strike="noStrike" dirty="0">
                          <a:solidFill>
                            <a:srgbClr val="000000"/>
                          </a:solidFill>
                          <a:latin typeface="Calibri"/>
                        </a:rPr>
                        <a:t>3</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300" b="0" i="0" u="none" strike="noStrike" dirty="0">
                          <a:solidFill>
                            <a:srgbClr val="000000"/>
                          </a:solidFill>
                          <a:latin typeface="Calibri"/>
                        </a:rPr>
                        <a:t>2%</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300" b="0" i="0" u="none" strike="noStrike" dirty="0">
                          <a:solidFill>
                            <a:srgbClr val="000000"/>
                          </a:solidFill>
                          <a:latin typeface="Calibri"/>
                        </a:rPr>
                        <a:t> $           1,014,750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18</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32</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313</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300" b="0" i="0" u="none" strike="noStrike" dirty="0">
                          <a:solidFill>
                            <a:srgbClr val="000000"/>
                          </a:solidFill>
                          <a:latin typeface="Calibri"/>
                        </a:rPr>
                        <a:t> $           84,723,706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300" b="0" i="0" u="none" strike="noStrike" dirty="0">
                          <a:solidFill>
                            <a:srgbClr val="000000"/>
                          </a:solidFill>
                          <a:latin typeface="Calibri"/>
                        </a:rPr>
                        <a:t>48</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25129">
                <a:tc>
                  <a:txBody>
                    <a:bodyPr/>
                    <a:lstStyle/>
                    <a:p>
                      <a:pPr algn="l" fontAlgn="ctr"/>
                      <a:r>
                        <a:rPr lang="en-US" sz="300" b="0" i="0" u="none" strike="noStrike" dirty="0">
                          <a:solidFill>
                            <a:srgbClr val="000000"/>
                          </a:solidFill>
                          <a:latin typeface="Calibri"/>
                        </a:rPr>
                        <a:t>Install pedestrian countdown signals with appropriate pedestrian crossing clearance interval</a:t>
                      </a:r>
                    </a:p>
                  </a:txBody>
                  <a:tcPr marL="2622" marR="2622" marT="26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X</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25</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Pedestrian</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1.25 (2) pedestrian crashes in 5 years</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1.25 (2) pedestrian crashes in 5 years</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199</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280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17</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300" b="0" i="0" u="none" strike="noStrike" dirty="0">
                          <a:solidFill>
                            <a:srgbClr val="000000"/>
                          </a:solidFill>
                          <a:latin typeface="Calibri"/>
                        </a:rPr>
                        <a:t>24</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31</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294</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846</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93%</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181</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787</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 $                    7,500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300" b="0" i="0" u="none" strike="noStrike" dirty="0">
                          <a:solidFill>
                            <a:srgbClr val="000000"/>
                          </a:solidFill>
                          <a:latin typeface="Calibri"/>
                        </a:rPr>
                        <a:t>20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300" b="0" i="0" u="none" strike="noStrike" dirty="0">
                          <a:solidFill>
                            <a:srgbClr val="000000"/>
                          </a:solidFill>
                          <a:latin typeface="Calibri"/>
                        </a:rPr>
                        <a:t>2%</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 $           5,900,850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18</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300" b="0" i="0" u="none" strike="noStrike" dirty="0">
                          <a:solidFill>
                            <a:srgbClr val="000000"/>
                          </a:solidFill>
                          <a:latin typeface="Calibri"/>
                        </a:rPr>
                        <a:t>25</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300" b="0" i="0" u="none" strike="noStrike" dirty="0">
                          <a:solidFill>
                            <a:srgbClr val="000000"/>
                          </a:solidFill>
                          <a:latin typeface="Calibri"/>
                        </a:rPr>
                        <a:t>8</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300" b="0" i="0" u="none" strike="noStrike" dirty="0">
                          <a:solidFill>
                            <a:srgbClr val="000000"/>
                          </a:solidFill>
                          <a:latin typeface="Calibri"/>
                        </a:rPr>
                        <a:t> $             2,238,827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300" b="0" i="0" u="none" strike="noStrike" dirty="0">
                          <a:solidFill>
                            <a:srgbClr val="FF0000"/>
                          </a:solidFill>
                          <a:latin typeface="Calibri"/>
                        </a:rPr>
                        <a:t>1.2</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5129">
                <a:tc>
                  <a:txBody>
                    <a:bodyPr/>
                    <a:lstStyle/>
                    <a:p>
                      <a:pPr algn="l" fontAlgn="ctr"/>
                      <a:r>
                        <a:rPr lang="en-US" sz="300" b="0" i="0" u="none" strike="noStrike" dirty="0">
                          <a:solidFill>
                            <a:srgbClr val="000000"/>
                          </a:solidFill>
                          <a:latin typeface="Calibri"/>
                        </a:rPr>
                        <a:t>Install enhanced crosswalks and advanced pedestrian warning signs</a:t>
                      </a:r>
                    </a:p>
                  </a:txBody>
                  <a:tcPr marL="2622" marR="2622" marT="26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X</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15</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Pedestrian</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1.25 (2) pedestrian crashes in 5 years</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1.25 (2) pedestrian crashes in 5 years</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199</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280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17</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300" b="0" i="0" u="none" strike="noStrike" dirty="0">
                          <a:solidFill>
                            <a:srgbClr val="000000"/>
                          </a:solidFill>
                          <a:latin typeface="Calibri"/>
                        </a:rPr>
                        <a:t>24</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31</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294</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846</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93%</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181</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787</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 $                    2,000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300" b="0" i="0" u="none" strike="noStrike" dirty="0">
                          <a:solidFill>
                            <a:srgbClr val="000000"/>
                          </a:solidFill>
                          <a:latin typeface="Calibri"/>
                        </a:rPr>
                        <a:t>3</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300" b="0" i="0" u="none" strike="noStrike" dirty="0">
                          <a:solidFill>
                            <a:srgbClr val="000000"/>
                          </a:solidFill>
                          <a:latin typeface="Calibri"/>
                        </a:rPr>
                        <a:t>2%</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 $           1,573,560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18</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300" b="0" i="0" u="none" strike="noStrike" dirty="0">
                          <a:solidFill>
                            <a:srgbClr val="000000"/>
                          </a:solidFill>
                          <a:latin typeface="Calibri"/>
                        </a:rPr>
                        <a:t>15</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300" b="0" i="0" u="none" strike="noStrike" dirty="0">
                          <a:solidFill>
                            <a:srgbClr val="000000"/>
                          </a:solidFill>
                          <a:latin typeface="Calibri"/>
                        </a:rPr>
                        <a:t>5</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300" b="0" i="0" u="none" strike="noStrike" dirty="0">
                          <a:solidFill>
                            <a:srgbClr val="000000"/>
                          </a:solidFill>
                          <a:latin typeface="Calibri"/>
                        </a:rPr>
                        <a:t> $             1,343,296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300" b="0" i="0" u="none" strike="noStrike" dirty="0">
                          <a:solidFill>
                            <a:srgbClr val="FF0000"/>
                          </a:solidFill>
                          <a:latin typeface="Calibri"/>
                        </a:rPr>
                        <a:t>0.5</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3241">
                <a:tc>
                  <a:txBody>
                    <a:bodyPr/>
                    <a:lstStyle/>
                    <a:p>
                      <a:pPr algn="l" fontAlgn="ctr"/>
                      <a:r>
                        <a:rPr lang="en-US" sz="300" b="0" i="0" u="none" strike="noStrike" dirty="0">
                          <a:solidFill>
                            <a:srgbClr val="000000"/>
                          </a:solidFill>
                          <a:latin typeface="Calibri"/>
                        </a:rPr>
                        <a:t>Flashing Yellow Left Turn Arrow</a:t>
                      </a:r>
                    </a:p>
                  </a:txBody>
                  <a:tcPr marL="2622" marR="2622" marT="26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X</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25</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None</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None</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199</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280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17</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300" b="0" i="0" u="none" strike="noStrike" dirty="0">
                          <a:solidFill>
                            <a:srgbClr val="000000"/>
                          </a:solidFill>
                          <a:latin typeface="Calibri"/>
                        </a:rPr>
                        <a:t>24</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31</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294</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846</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60%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5849</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508</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 $                    2,000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300" b="0" i="0" u="none" strike="noStrike" dirty="0">
                          <a:solidFill>
                            <a:srgbClr val="000000"/>
                          </a:solidFill>
                          <a:latin typeface="Calibri"/>
                        </a:rPr>
                        <a:t>20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300" b="0" i="0" u="none" strike="noStrike" dirty="0">
                          <a:solidFill>
                            <a:srgbClr val="000000"/>
                          </a:solidFill>
                          <a:latin typeface="Calibri"/>
                        </a:rPr>
                        <a:t>2%</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 $           1,015,200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18</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300" b="0" i="0" u="none" strike="noStrike" dirty="0">
                          <a:solidFill>
                            <a:srgbClr val="000000"/>
                          </a:solidFill>
                          <a:latin typeface="Calibri"/>
                        </a:rPr>
                        <a:t>25</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266</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300" b="0" i="0" u="none" strike="noStrike" dirty="0">
                          <a:solidFill>
                            <a:srgbClr val="000000"/>
                          </a:solidFill>
                          <a:latin typeface="Calibri"/>
                        </a:rPr>
                        <a:t> $           72,220,233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300" b="0" i="0" u="none" strike="noStrike" dirty="0">
                          <a:solidFill>
                            <a:srgbClr val="000000"/>
                          </a:solidFill>
                          <a:latin typeface="Calibri"/>
                        </a:rPr>
                        <a:t>233</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257">
                <a:tc>
                  <a:txBody>
                    <a:bodyPr/>
                    <a:lstStyle/>
                    <a:p>
                      <a:pPr algn="l" fontAlgn="ctr"/>
                      <a:r>
                        <a:rPr lang="en-US" sz="300" b="0" i="0" u="none" strike="noStrike" dirty="0">
                          <a:solidFill>
                            <a:srgbClr val="000000"/>
                          </a:solidFill>
                          <a:latin typeface="Calibri"/>
                        </a:rPr>
                        <a:t>Enforcement-assisted lights</a:t>
                      </a:r>
                    </a:p>
                  </a:txBody>
                  <a:tcPr marL="2622" marR="2622" marT="26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X</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15</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Angle</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2.5 (8) angle crashes in 5 years</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1.25 (4) angle crashes in 5 years</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199</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280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17</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300" b="0" i="0" u="none" strike="noStrike" dirty="0">
                          <a:solidFill>
                            <a:srgbClr val="000000"/>
                          </a:solidFill>
                          <a:latin typeface="Calibri"/>
                        </a:rPr>
                        <a:t>24</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31</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294</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100</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66%</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544</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66</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 $                    1,000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300" b="0" i="0" u="none" strike="noStrike" dirty="0">
                          <a:solidFill>
                            <a:srgbClr val="000000"/>
                          </a:solidFill>
                          <a:latin typeface="Calibri"/>
                        </a:rPr>
                        <a:t>20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300" b="0" i="0" u="none" strike="noStrike" dirty="0">
                          <a:solidFill>
                            <a:srgbClr val="000000"/>
                          </a:solidFill>
                          <a:latin typeface="Calibri"/>
                        </a:rPr>
                        <a:t>2%</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 $                 66,000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18</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300" b="0" i="0" u="none" strike="noStrike" dirty="0">
                          <a:solidFill>
                            <a:srgbClr val="000000"/>
                          </a:solidFill>
                          <a:latin typeface="Calibri"/>
                        </a:rPr>
                        <a:t>15</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300" b="0" i="0" u="none" strike="noStrike" dirty="0">
                          <a:solidFill>
                            <a:srgbClr val="000000"/>
                          </a:solidFill>
                          <a:latin typeface="Calibri"/>
                        </a:rPr>
                        <a:t>15</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300" b="0" i="0" u="none" strike="noStrike" dirty="0">
                          <a:solidFill>
                            <a:srgbClr val="000000"/>
                          </a:solidFill>
                          <a:latin typeface="Calibri"/>
                        </a:rPr>
                        <a:t> $             3,979,277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sz="300" b="0" i="0" u="none" strike="noStrike" dirty="0">
                          <a:solidFill>
                            <a:srgbClr val="000000"/>
                          </a:solidFill>
                          <a:latin typeface="Calibri"/>
                        </a:rPr>
                        <a:t>197</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565">
                <a:tc>
                  <a:txBody>
                    <a:bodyPr/>
                    <a:lstStyle/>
                    <a:p>
                      <a:pPr algn="l" fontAlgn="ctr"/>
                      <a:r>
                        <a:rPr lang="en-US" sz="300" b="1" i="0" u="none" strike="noStrike" dirty="0">
                          <a:solidFill>
                            <a:srgbClr val="000000"/>
                          </a:solidFill>
                          <a:latin typeface="Calibri"/>
                        </a:rPr>
                        <a:t>Stop controlled intersections</a:t>
                      </a:r>
                    </a:p>
                  </a:txBody>
                  <a:tcPr marL="2622" marR="2622" marT="26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fontAlgn="ctr"/>
                      <a:r>
                        <a:rPr lang="en-US" sz="300" b="1" i="0" u="none" strike="noStrike" dirty="0">
                          <a:solidFill>
                            <a:srgbClr val="000000"/>
                          </a:solidFill>
                          <a:latin typeface="Calibri"/>
                        </a:rPr>
                        <a:t> </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fontAlgn="ctr"/>
                      <a:r>
                        <a:rPr lang="en-US" sz="300" b="1"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fontAlgn="ctr"/>
                      <a:r>
                        <a:rPr lang="en-US" sz="300" b="1"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fontAlgn="ctr"/>
                      <a:r>
                        <a:rPr lang="en-US" sz="300" b="1" i="0" u="none" strike="noStrike" dirty="0">
                          <a:solidFill>
                            <a:srgbClr val="000000"/>
                          </a:solidFill>
                          <a:latin typeface="Calibri"/>
                        </a:rPr>
                        <a:t> </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fontAlgn="ctr"/>
                      <a:r>
                        <a:rPr lang="en-US" sz="300" b="1"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fontAlgn="ctr"/>
                      <a:r>
                        <a:rPr lang="en-US" sz="300" b="1"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fontAlgn="ctr"/>
                      <a:r>
                        <a:rPr lang="en-US" sz="300" b="1"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ctr"/>
                      <a:r>
                        <a:rPr lang="en-US" sz="300" b="1" i="0" u="none" strike="noStrike" dirty="0">
                          <a:solidFill>
                            <a:srgbClr val="000000"/>
                          </a:solidFill>
                          <a:latin typeface="Calibri"/>
                        </a:rPr>
                        <a:t> </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ctr"/>
                      <a:r>
                        <a:rPr lang="en-US" sz="300" b="1"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ctr"/>
                      <a:r>
                        <a:rPr lang="en-US" sz="300" b="1"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ctr"/>
                      <a:r>
                        <a:rPr lang="en-US" sz="300" b="1"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ctr"/>
                      <a:r>
                        <a:rPr lang="en-US" sz="300" b="1"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ctr"/>
                      <a:r>
                        <a:rPr lang="en-US" sz="300" b="1"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ctr"/>
                      <a:r>
                        <a:rPr lang="en-US" sz="300" b="1"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ctr"/>
                      <a:r>
                        <a:rPr lang="en-US" sz="300" b="1"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ctr"/>
                      <a:r>
                        <a:rPr lang="en-US" sz="300" b="1"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ctr"/>
                      <a:r>
                        <a:rPr lang="en-US" sz="300" b="1" i="0" u="none" strike="noStrike" dirty="0">
                          <a:solidFill>
                            <a:srgbClr val="000000"/>
                          </a:solidFill>
                          <a:latin typeface="Calibri"/>
                        </a:rPr>
                        <a:t> </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ctr"/>
                      <a:r>
                        <a:rPr lang="en-US" sz="300" b="1"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ctr"/>
                      <a:r>
                        <a:rPr lang="en-US" sz="300" b="1"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ctr"/>
                      <a:r>
                        <a:rPr lang="en-US" sz="300" b="1"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fontAlgn="ctr"/>
                      <a:r>
                        <a:rPr lang="en-US" sz="300" b="1"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fontAlgn="ctr"/>
                      <a:r>
                        <a:rPr lang="en-US" sz="300" b="1"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fontAlgn="ctr"/>
                      <a:r>
                        <a:rPr lang="en-US" sz="300" b="1"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fontAlgn="ctr"/>
                      <a:r>
                        <a:rPr lang="en-US" sz="300" b="1"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fontAlgn="ctr"/>
                      <a:r>
                        <a:rPr lang="en-US" sz="300" b="1"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l" fontAlgn="b"/>
                      <a:r>
                        <a:rPr lang="en-US" sz="300" b="0" i="0" u="none" strike="noStrike" dirty="0">
                          <a:solidFill>
                            <a:srgbClr val="000000"/>
                          </a:solidFill>
                          <a:latin typeface="Calibri"/>
                        </a:rPr>
                        <a:t> </a:t>
                      </a:r>
                    </a:p>
                  </a:txBody>
                  <a:tcPr marL="2622" marR="2622" marT="2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l"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r>
              <a:tr h="250258">
                <a:tc>
                  <a:txBody>
                    <a:bodyPr/>
                    <a:lstStyle/>
                    <a:p>
                      <a:pPr algn="l" fontAlgn="ctr"/>
                      <a:r>
                        <a:rPr lang="en-US" sz="300" b="0" i="0" u="none" strike="noStrike" dirty="0">
                          <a:solidFill>
                            <a:srgbClr val="000000"/>
                          </a:solidFill>
                          <a:latin typeface="Calibri"/>
                        </a:rPr>
                        <a:t>Enhanced basic sign (double-up/oversize/retroreflective/Beacon) and pavement marking improvements (stop bars, yield lines, longitudinal markings), as well as optional lane control signs and markings or advance street name signs. </a:t>
                      </a:r>
                    </a:p>
                  </a:txBody>
                  <a:tcPr marL="2622" marR="2622" marT="26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X</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300" b="0" i="0" u="none" strike="noStrike" dirty="0">
                          <a:solidFill>
                            <a:srgbClr val="000000"/>
                          </a:solidFill>
                          <a:latin typeface="Calibri"/>
                        </a:rPr>
                        <a:t>40</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300" b="0" i="0" u="none" strike="noStrike" dirty="0">
                          <a:solidFill>
                            <a:srgbClr val="000000"/>
                          </a:solidFill>
                          <a:latin typeface="Calibri"/>
                        </a:rPr>
                        <a:t>all</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300" b="0" i="0" u="none" strike="noStrike" dirty="0">
                          <a:solidFill>
                            <a:srgbClr val="000000"/>
                          </a:solidFill>
                          <a:latin typeface="Calibri"/>
                        </a:rPr>
                        <a:t>9 (10) crashes in 5 years</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300" b="0" i="0" u="none" strike="noStrike" dirty="0">
                          <a:solidFill>
                            <a:srgbClr val="000000"/>
                          </a:solidFill>
                          <a:latin typeface="Calibri"/>
                        </a:rPr>
                        <a:t>2 (4-5) crashes in 5 years</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480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10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133</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97%</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1956</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129</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300" b="0" i="0" u="none" strike="noStrike" dirty="0">
                          <a:solidFill>
                            <a:srgbClr val="000000"/>
                          </a:solidFill>
                          <a:latin typeface="Calibri"/>
                        </a:rPr>
                        <a:t> $                    5,000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300" b="0" i="0" u="none" strike="noStrike" dirty="0">
                          <a:solidFill>
                            <a:srgbClr val="000000"/>
                          </a:solidFill>
                          <a:latin typeface="Calibri"/>
                        </a:rPr>
                        <a:t>3</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300" b="0" i="0" u="none" strike="noStrike" dirty="0">
                          <a:solidFill>
                            <a:srgbClr val="000000"/>
                          </a:solidFill>
                          <a:latin typeface="Calibri"/>
                        </a:rPr>
                        <a:t>2%</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300" b="0" i="0" u="none" strike="noStrike" dirty="0">
                          <a:solidFill>
                            <a:srgbClr val="000000"/>
                          </a:solidFill>
                          <a:latin typeface="Calibri"/>
                        </a:rPr>
                        <a:t> $              645,050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21</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40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165</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300" b="0" i="0" u="none" strike="noStrike" dirty="0">
                          <a:solidFill>
                            <a:srgbClr val="000000"/>
                          </a:solidFill>
                          <a:latin typeface="Calibri"/>
                        </a:rPr>
                        <a:t> $           44,687,900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300" b="0" i="0" u="none" strike="noStrike" dirty="0">
                          <a:solidFill>
                            <a:srgbClr val="000000"/>
                          </a:solidFill>
                          <a:latin typeface="Calibri"/>
                        </a:rPr>
                        <a:t>40</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25129">
                <a:tc>
                  <a:txBody>
                    <a:bodyPr/>
                    <a:lstStyle/>
                    <a:p>
                      <a:pPr algn="l" fontAlgn="ctr"/>
                      <a:r>
                        <a:rPr lang="en-US" sz="300" b="0" i="0" u="none" strike="noStrike" dirty="0">
                          <a:solidFill>
                            <a:srgbClr val="000000"/>
                          </a:solidFill>
                          <a:latin typeface="Calibri"/>
                        </a:rPr>
                        <a:t>Install intersection median control; Install raised divider (6 ft or wider) on stop approach </a:t>
                      </a:r>
                    </a:p>
                  </a:txBody>
                  <a:tcPr marL="2622" marR="2622" marT="26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X</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15</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18 (20) crashes in 5 years</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4 (10) crashes in 5 years</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300" b="0" i="0" u="none" strike="noStrike" dirty="0">
                          <a:solidFill>
                            <a:srgbClr val="000000"/>
                          </a:solidFill>
                          <a:latin typeface="Calibri"/>
                        </a:rPr>
                        <a:t>480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300" b="0" i="0" u="none" strike="noStrike" dirty="0">
                          <a:solidFill>
                            <a:srgbClr val="000000"/>
                          </a:solidFill>
                          <a:latin typeface="Calibri"/>
                        </a:rPr>
                        <a:t>30</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50%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393</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15</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 $                  50,000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300" b="0" i="0" u="none" strike="noStrike" dirty="0">
                          <a:solidFill>
                            <a:srgbClr val="000000"/>
                          </a:solidFill>
                          <a:latin typeface="Calibri"/>
                        </a:rPr>
                        <a:t>20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300" b="0" i="0" u="none" strike="noStrike" dirty="0">
                          <a:solidFill>
                            <a:srgbClr val="000000"/>
                          </a:solidFill>
                          <a:latin typeface="Calibri"/>
                        </a:rPr>
                        <a:t>2%</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 $              750,000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21</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300" b="0" i="0" u="none" strike="noStrike" dirty="0">
                          <a:solidFill>
                            <a:srgbClr val="000000"/>
                          </a:solidFill>
                          <a:latin typeface="Calibri"/>
                        </a:rPr>
                        <a:t>15</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300" b="0" i="0" u="none" strike="noStrike" dirty="0">
                          <a:solidFill>
                            <a:srgbClr val="000000"/>
                          </a:solidFill>
                          <a:latin typeface="Calibri"/>
                        </a:rPr>
                        <a:t>12</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300" b="0" i="0" u="none" strike="noStrike" dirty="0">
                          <a:solidFill>
                            <a:srgbClr val="000000"/>
                          </a:solidFill>
                          <a:latin typeface="Calibri"/>
                        </a:rPr>
                        <a:t> $             3,353,625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300" b="0" i="0" u="none" strike="noStrike" dirty="0">
                          <a:solidFill>
                            <a:srgbClr val="000000"/>
                          </a:solidFill>
                          <a:latin typeface="Calibri"/>
                        </a:rPr>
                        <a:t>15</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3241">
                <a:tc>
                  <a:txBody>
                    <a:bodyPr/>
                    <a:lstStyle/>
                    <a:p>
                      <a:pPr algn="l" fontAlgn="ctr"/>
                      <a:r>
                        <a:rPr lang="en-US" sz="300" b="0" i="0" u="none" strike="noStrike" dirty="0">
                          <a:solidFill>
                            <a:srgbClr val="000000"/>
                          </a:solidFill>
                          <a:latin typeface="Calibri"/>
                        </a:rPr>
                        <a:t>Advanced intersection warning signs with speed advisory plates </a:t>
                      </a:r>
                      <a:br>
                        <a:rPr lang="en-US" sz="300" b="0" i="0" u="none" strike="noStrike" dirty="0">
                          <a:solidFill>
                            <a:srgbClr val="000000"/>
                          </a:solidFill>
                          <a:latin typeface="Calibri"/>
                        </a:rPr>
                      </a:br>
                      <a:endParaRPr lang="en-US" sz="300" b="0" i="0" u="none" strike="noStrike" dirty="0">
                        <a:solidFill>
                          <a:srgbClr val="000000"/>
                        </a:solidFill>
                        <a:latin typeface="Calibri"/>
                      </a:endParaRPr>
                    </a:p>
                  </a:txBody>
                  <a:tcPr marL="2622" marR="2622" marT="26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X</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5</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None</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None</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300" b="0" i="0" u="none" strike="noStrike" dirty="0">
                          <a:solidFill>
                            <a:srgbClr val="000000"/>
                          </a:solidFill>
                          <a:latin typeface="Calibri"/>
                        </a:rPr>
                        <a:t>480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300" b="0" i="0" u="none" strike="noStrike" dirty="0">
                          <a:solidFill>
                            <a:srgbClr val="000000"/>
                          </a:solidFill>
                          <a:latin typeface="Calibri"/>
                        </a:rPr>
                        <a:t>490</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100%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3159</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490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 $                        750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300" b="0" i="0" u="none" strike="noStrike" dirty="0">
                          <a:solidFill>
                            <a:srgbClr val="000000"/>
                          </a:solidFill>
                          <a:latin typeface="Calibri"/>
                        </a:rPr>
                        <a:t>12</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300" b="0" i="0" u="none" strike="noStrike" dirty="0">
                          <a:solidFill>
                            <a:srgbClr val="000000"/>
                          </a:solidFill>
                          <a:latin typeface="Calibri"/>
                        </a:rPr>
                        <a:t>2%</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 $              367,500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21</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300" b="0" i="0" u="none" strike="noStrike" dirty="0">
                          <a:solidFill>
                            <a:srgbClr val="000000"/>
                          </a:solidFill>
                          <a:latin typeface="Calibri"/>
                        </a:rPr>
                        <a:t>5</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34</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300" b="0" i="0" u="none" strike="noStrike" dirty="0">
                          <a:solidFill>
                            <a:srgbClr val="000000"/>
                          </a:solidFill>
                          <a:latin typeface="Calibri"/>
                        </a:rPr>
                        <a:t> $             9,119,150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300" b="0" i="0" u="none" strike="noStrike" dirty="0">
                          <a:solidFill>
                            <a:srgbClr val="000000"/>
                          </a:solidFill>
                          <a:latin typeface="Calibri"/>
                        </a:rPr>
                        <a:t>52</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694">
                <a:tc>
                  <a:txBody>
                    <a:bodyPr/>
                    <a:lstStyle/>
                    <a:p>
                      <a:pPr algn="l" fontAlgn="ctr"/>
                      <a:r>
                        <a:rPr lang="en-US" sz="300" b="0" i="0" u="none" strike="noStrike" dirty="0">
                          <a:solidFill>
                            <a:srgbClr val="000000"/>
                          </a:solidFill>
                          <a:latin typeface="Calibri"/>
                        </a:rPr>
                        <a:t>"Stop Ahead" pavement marking legend; Advanced stop sign warning signs </a:t>
                      </a:r>
                    </a:p>
                  </a:txBody>
                  <a:tcPr marL="2622" marR="2622" marT="26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X</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15</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All</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1.25 (5) running stop sign crashes in 5 years</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1 (3) running stop sign crashes in 5 years</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300" b="0" i="0" u="none" strike="noStrike" dirty="0">
                          <a:solidFill>
                            <a:srgbClr val="000000"/>
                          </a:solidFill>
                          <a:latin typeface="Calibri"/>
                        </a:rPr>
                        <a:t>480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300" b="0" i="0" u="none" strike="noStrike" dirty="0">
                          <a:solidFill>
                            <a:srgbClr val="000000"/>
                          </a:solidFill>
                          <a:latin typeface="Calibri"/>
                        </a:rPr>
                        <a:t>490</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88%</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2702</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431</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 $                    1,500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300" b="0" i="0" u="none" strike="noStrike" dirty="0">
                          <a:solidFill>
                            <a:srgbClr val="000000"/>
                          </a:solidFill>
                          <a:latin typeface="Calibri"/>
                        </a:rPr>
                        <a:t>3</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300" b="0" i="0" u="none" strike="noStrike" dirty="0">
                          <a:solidFill>
                            <a:srgbClr val="000000"/>
                          </a:solidFill>
                          <a:latin typeface="Calibri"/>
                        </a:rPr>
                        <a:t>2%</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 $              646,800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21</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300" b="0" i="0" u="none" strike="noStrike" dirty="0">
                          <a:solidFill>
                            <a:srgbClr val="000000"/>
                          </a:solidFill>
                          <a:latin typeface="Calibri"/>
                        </a:rPr>
                        <a:t>15</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85</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300" b="0" i="0" u="none" strike="noStrike" dirty="0">
                          <a:solidFill>
                            <a:srgbClr val="000000"/>
                          </a:solidFill>
                          <a:latin typeface="Calibri"/>
                        </a:rPr>
                        <a:t> $           23,148,596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300" b="0" i="0" u="none" strike="noStrike" dirty="0">
                          <a:solidFill>
                            <a:srgbClr val="000000"/>
                          </a:solidFill>
                          <a:latin typeface="Calibri"/>
                        </a:rPr>
                        <a:t>21</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5129">
                <a:tc>
                  <a:txBody>
                    <a:bodyPr/>
                    <a:lstStyle/>
                    <a:p>
                      <a:pPr algn="l" fontAlgn="ctr"/>
                      <a:r>
                        <a:rPr lang="en-US" sz="300" b="0" i="0" u="none" strike="noStrike" dirty="0">
                          <a:solidFill>
                            <a:srgbClr val="000000"/>
                          </a:solidFill>
                          <a:latin typeface="Calibri"/>
                        </a:rPr>
                        <a:t>Overhead flashing intersection beacons; Flashing beacons on advance intersection warning signs and stop signs </a:t>
                      </a:r>
                    </a:p>
                  </a:txBody>
                  <a:tcPr marL="2622" marR="2622" marT="26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X</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10; 13</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All; angle</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18 (15-20) crashes in 5 years</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4 (8-10) crashes in 5 years</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300" b="0" i="0" u="none" strike="noStrike" dirty="0">
                          <a:solidFill>
                            <a:srgbClr val="000000"/>
                          </a:solidFill>
                          <a:latin typeface="Calibri"/>
                        </a:rPr>
                        <a:t>480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300" b="0" i="0" u="none" strike="noStrike" dirty="0">
                          <a:solidFill>
                            <a:srgbClr val="000000"/>
                          </a:solidFill>
                          <a:latin typeface="Calibri"/>
                        </a:rPr>
                        <a:t>30</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81%</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636</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24</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 $                  10,000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300" b="0" i="0" u="none" strike="noStrike" dirty="0">
                          <a:solidFill>
                            <a:srgbClr val="000000"/>
                          </a:solidFill>
                          <a:latin typeface="Calibri"/>
                        </a:rPr>
                        <a:t>12</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300" b="0" i="0" u="none" strike="noStrike" dirty="0">
                          <a:solidFill>
                            <a:srgbClr val="000000"/>
                          </a:solidFill>
                          <a:latin typeface="Calibri"/>
                        </a:rPr>
                        <a:t>2%</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 $              243,000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23</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300" b="0" i="0" u="none" strike="noStrike" dirty="0">
                          <a:solidFill>
                            <a:srgbClr val="000000"/>
                          </a:solidFill>
                          <a:latin typeface="Calibri"/>
                        </a:rPr>
                        <a:t>10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15</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300" b="0" i="0" u="none" strike="noStrike" dirty="0">
                          <a:solidFill>
                            <a:srgbClr val="000000"/>
                          </a:solidFill>
                          <a:latin typeface="Calibri"/>
                        </a:rPr>
                        <a:t> $             3,933,992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300" b="0" i="0" u="none" strike="noStrike" dirty="0">
                          <a:solidFill>
                            <a:srgbClr val="000000"/>
                          </a:solidFill>
                          <a:latin typeface="Calibri"/>
                        </a:rPr>
                        <a:t>34</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694">
                <a:tc>
                  <a:txBody>
                    <a:bodyPr/>
                    <a:lstStyle/>
                    <a:p>
                      <a:pPr algn="l" fontAlgn="ctr"/>
                      <a:r>
                        <a:rPr lang="en-US" sz="300" b="0" i="0" u="none" strike="noStrike" dirty="0">
                          <a:solidFill>
                            <a:srgbClr val="000000"/>
                          </a:solidFill>
                          <a:latin typeface="Calibri"/>
                        </a:rPr>
                        <a:t>Transverse rumble strips </a:t>
                      </a:r>
                    </a:p>
                  </a:txBody>
                  <a:tcPr marL="2622" marR="2622" marT="26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X</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28</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All</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1.25 (5) running stop sign crashes in 5 years</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1 (3) running stop sign crashes in 5 years</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300" b="0" i="0" u="none" strike="noStrike" dirty="0">
                          <a:solidFill>
                            <a:srgbClr val="000000"/>
                          </a:solidFill>
                          <a:latin typeface="Calibri"/>
                        </a:rPr>
                        <a:t>480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300" b="0" i="0" u="none" strike="noStrike" dirty="0">
                          <a:solidFill>
                            <a:srgbClr val="000000"/>
                          </a:solidFill>
                          <a:latin typeface="Calibri"/>
                        </a:rPr>
                        <a:t>30</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34%</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267</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 $                    2,000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300" b="0" i="0" u="none" strike="noStrike" dirty="0">
                          <a:solidFill>
                            <a:srgbClr val="000000"/>
                          </a:solidFill>
                          <a:latin typeface="Calibri"/>
                        </a:rPr>
                        <a:t>5</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300" b="0" i="0" u="none" strike="noStrike" dirty="0">
                          <a:solidFill>
                            <a:srgbClr val="000000"/>
                          </a:solidFill>
                          <a:latin typeface="Calibri"/>
                        </a:rPr>
                        <a:t>2%</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 $                 20,400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21</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300" b="0" i="0" u="none" strike="noStrike" dirty="0">
                          <a:solidFill>
                            <a:srgbClr val="000000"/>
                          </a:solidFill>
                          <a:latin typeface="Calibri"/>
                        </a:rPr>
                        <a:t>28</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16</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300" b="0" i="0" u="none" strike="noStrike" dirty="0">
                          <a:solidFill>
                            <a:srgbClr val="000000"/>
                          </a:solidFill>
                          <a:latin typeface="Calibri"/>
                        </a:rPr>
                        <a:t> $             4,255,274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300" b="0" i="0" u="none" strike="noStrike" dirty="0">
                          <a:solidFill>
                            <a:srgbClr val="000000"/>
                          </a:solidFill>
                          <a:latin typeface="Calibri"/>
                        </a:rPr>
                        <a:t>197</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3241">
                <a:tc>
                  <a:txBody>
                    <a:bodyPr/>
                    <a:lstStyle/>
                    <a:p>
                      <a:pPr algn="l" fontAlgn="ctr"/>
                      <a:r>
                        <a:rPr lang="en-US" sz="300" b="0" i="0" u="none" strike="noStrike" dirty="0">
                          <a:solidFill>
                            <a:srgbClr val="000000"/>
                          </a:solidFill>
                          <a:latin typeface="Calibri"/>
                        </a:rPr>
                        <a:t>Sight distance improvements for posted speed limits </a:t>
                      </a:r>
                    </a:p>
                  </a:txBody>
                  <a:tcPr marL="2622" marR="2622" marT="26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X</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300" b="0" i="0" u="none" strike="noStrike" dirty="0">
                          <a:solidFill>
                            <a:srgbClr val="000000"/>
                          </a:solidFill>
                          <a:latin typeface="Calibri"/>
                        </a:rPr>
                        <a:t>48</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300" b="0" i="0" u="none" strike="noStrike" dirty="0">
                          <a:solidFill>
                            <a:srgbClr val="000000"/>
                          </a:solidFill>
                          <a:latin typeface="Calibri"/>
                        </a:rPr>
                        <a:t>None</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300" b="0" i="0" u="none" strike="noStrike" dirty="0">
                          <a:solidFill>
                            <a:srgbClr val="000000"/>
                          </a:solidFill>
                          <a:latin typeface="Calibri"/>
                        </a:rPr>
                        <a:t>None</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480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10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490</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100%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3159</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490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300" b="0" i="0" u="none" strike="noStrike" dirty="0">
                          <a:solidFill>
                            <a:srgbClr val="000000"/>
                          </a:solidFill>
                          <a:latin typeface="Calibri"/>
                        </a:rPr>
                        <a:t> $                    5,000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300" b="0" i="0" u="none" strike="noStrike" dirty="0">
                          <a:solidFill>
                            <a:srgbClr val="000000"/>
                          </a:solidFill>
                          <a:latin typeface="Calibri"/>
                        </a:rPr>
                        <a:t>5</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300" b="0" i="0" u="none" strike="noStrike" dirty="0">
                          <a:solidFill>
                            <a:srgbClr val="000000"/>
                          </a:solidFill>
                          <a:latin typeface="Calibri"/>
                        </a:rPr>
                        <a:t>2%</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300" b="0" i="0" u="none" strike="noStrike" dirty="0">
                          <a:solidFill>
                            <a:srgbClr val="000000"/>
                          </a:solidFill>
                          <a:latin typeface="Calibri"/>
                        </a:rPr>
                        <a:t> $           2,450,000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21</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48</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300" b="0" i="0" u="none" strike="noStrike" dirty="0">
                          <a:solidFill>
                            <a:srgbClr val="000000"/>
                          </a:solidFill>
                          <a:latin typeface="Calibri"/>
                        </a:rPr>
                        <a:t>323</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300" b="0" i="0" u="none" strike="noStrike" dirty="0">
                          <a:solidFill>
                            <a:srgbClr val="000000"/>
                          </a:solidFill>
                          <a:latin typeface="Calibri"/>
                        </a:rPr>
                        <a:t> $           87,543,840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300" b="0" i="0" u="none" strike="noStrike" dirty="0">
                          <a:solidFill>
                            <a:srgbClr val="000000"/>
                          </a:solidFill>
                          <a:latin typeface="Calibri"/>
                        </a:rPr>
                        <a:t>34</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25129">
                <a:tc>
                  <a:txBody>
                    <a:bodyPr/>
                    <a:lstStyle/>
                    <a:p>
                      <a:pPr algn="l" fontAlgn="ctr"/>
                      <a:r>
                        <a:rPr lang="en-US" sz="300" b="0" i="0" u="none" strike="noStrike" dirty="0">
                          <a:solidFill>
                            <a:srgbClr val="000000"/>
                          </a:solidFill>
                          <a:latin typeface="Calibri"/>
                        </a:rPr>
                        <a:t>Extension of through edge line along major road using short skip pattern</a:t>
                      </a:r>
                    </a:p>
                  </a:txBody>
                  <a:tcPr marL="2622" marR="2622" marT="26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X</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1</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All</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9 (10) crashes in 5 years</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2 (5) crashes in 5 years</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300" b="0" i="0" u="none" strike="noStrike" dirty="0">
                          <a:solidFill>
                            <a:srgbClr val="000000"/>
                          </a:solidFill>
                          <a:latin typeface="Calibri"/>
                        </a:rPr>
                        <a:t>480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300" b="0" i="0" u="none" strike="noStrike" dirty="0">
                          <a:solidFill>
                            <a:srgbClr val="000000"/>
                          </a:solidFill>
                          <a:latin typeface="Calibri"/>
                        </a:rPr>
                        <a:t>133</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31%</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625</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41</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 $                        750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300" b="0" i="0" u="none" strike="noStrike" dirty="0">
                          <a:solidFill>
                            <a:srgbClr val="000000"/>
                          </a:solidFill>
                          <a:latin typeface="Calibri"/>
                        </a:rPr>
                        <a:t>3</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300" b="0" i="0" u="none" strike="noStrike" dirty="0">
                          <a:solidFill>
                            <a:srgbClr val="000000"/>
                          </a:solidFill>
                          <a:latin typeface="Calibri"/>
                        </a:rPr>
                        <a:t>2%</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 $                 30,923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21</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300" b="0" i="0" u="none" strike="noStrike" dirty="0">
                          <a:solidFill>
                            <a:srgbClr val="000000"/>
                          </a:solidFill>
                          <a:latin typeface="Calibri"/>
                        </a:rPr>
                        <a:t>1</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300" b="0" i="0" u="none" strike="noStrike" dirty="0">
                          <a:solidFill>
                            <a:srgbClr val="000000"/>
                          </a:solidFill>
                          <a:latin typeface="Calibri"/>
                        </a:rPr>
                        <a:t> $                 357,020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300" b="0" i="0" u="none" strike="noStrike" dirty="0">
                          <a:solidFill>
                            <a:srgbClr val="FF0000"/>
                          </a:solidFill>
                          <a:latin typeface="Calibri"/>
                        </a:rPr>
                        <a:t>7</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257">
                <a:tc>
                  <a:txBody>
                    <a:bodyPr/>
                    <a:lstStyle/>
                    <a:p>
                      <a:pPr algn="l" fontAlgn="ctr"/>
                      <a:r>
                        <a:rPr lang="en-US" sz="300" b="0" i="0" u="none" strike="noStrike" dirty="0">
                          <a:solidFill>
                            <a:srgbClr val="000000"/>
                          </a:solidFill>
                          <a:latin typeface="Calibri"/>
                        </a:rPr>
                        <a:t>Reflective panels on sign posts</a:t>
                      </a:r>
                    </a:p>
                  </a:txBody>
                  <a:tcPr marL="2622" marR="2622" marT="26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X</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1</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All</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9 (10) crashes in 5 years</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2 (5) crashes in 5 years</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300" b="0" i="0" u="none" strike="noStrike" dirty="0">
                          <a:solidFill>
                            <a:srgbClr val="000000"/>
                          </a:solidFill>
                          <a:latin typeface="Calibri"/>
                        </a:rPr>
                        <a:t>480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300" b="0" i="0" u="none" strike="noStrike" dirty="0">
                          <a:solidFill>
                            <a:srgbClr val="000000"/>
                          </a:solidFill>
                          <a:latin typeface="Calibri"/>
                        </a:rPr>
                        <a:t>133</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100%</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2016</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133</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 $                        500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300" b="0" i="0" u="none" strike="noStrike" dirty="0">
                          <a:solidFill>
                            <a:srgbClr val="000000"/>
                          </a:solidFill>
                          <a:latin typeface="Calibri"/>
                        </a:rPr>
                        <a:t>12</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300" b="0" i="0" u="none" strike="noStrike" dirty="0">
                          <a:solidFill>
                            <a:srgbClr val="000000"/>
                          </a:solidFill>
                          <a:latin typeface="Calibri"/>
                        </a:rPr>
                        <a:t>2%</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300" b="0" i="0" u="none" strike="noStrike" dirty="0">
                          <a:solidFill>
                            <a:srgbClr val="000000"/>
                          </a:solidFill>
                          <a:latin typeface="Calibri"/>
                        </a:rPr>
                        <a:t> $                 66,500 </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21</a:t>
                      </a:r>
                    </a:p>
                  </a:txBody>
                  <a:tcPr marL="2622" marR="2622" marT="2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300" b="0" i="0" u="none" strike="noStrike" dirty="0">
                          <a:solidFill>
                            <a:srgbClr val="000000"/>
                          </a:solidFill>
                          <a:latin typeface="Calibri"/>
                        </a:rPr>
                        <a:t>1</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300" b="0" i="0" u="none" strike="noStrike" dirty="0">
                          <a:solidFill>
                            <a:srgbClr val="000000"/>
                          </a:solidFill>
                          <a:latin typeface="Calibri"/>
                        </a:rPr>
                        <a:t>4</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300" b="0" i="0" u="none" strike="noStrike" dirty="0">
                          <a:solidFill>
                            <a:srgbClr val="000000"/>
                          </a:solidFill>
                          <a:latin typeface="Calibri"/>
                        </a:rPr>
                        <a:t> $             1,151,750 </a:t>
                      </a:r>
                    </a:p>
                  </a:txBody>
                  <a:tcPr marL="2622" marR="2622" marT="2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sz="300" b="0" i="0" u="none" strike="noStrike" dirty="0">
                          <a:solidFill>
                            <a:srgbClr val="000000"/>
                          </a:solidFill>
                          <a:latin typeface="Calibri"/>
                        </a:rPr>
                        <a:t>37</a:t>
                      </a:r>
                    </a:p>
                  </a:txBody>
                  <a:tcPr marL="2622" marR="2622" marT="2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Slide Number Placeholder 3"/>
          <p:cNvSpPr>
            <a:spLocks noGrp="1"/>
          </p:cNvSpPr>
          <p:nvPr>
            <p:ph type="sldNum" sz="quarter" idx="10"/>
          </p:nvPr>
        </p:nvSpPr>
        <p:spPr/>
        <p:txBody>
          <a:bodyPr/>
          <a:lstStyle/>
          <a:p>
            <a:pPr>
              <a:defRPr/>
            </a:pPr>
            <a:fld id="{F4121763-C49C-4748-A6DE-984AD20DFF39}" type="slidenum">
              <a:rPr lang="en-US" smtClean="0"/>
              <a:pPr>
                <a:defRPr/>
              </a:pPr>
              <a:t>132</a:t>
            </a:fld>
            <a:endParaRPr lang="en-US" dirty="0"/>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dirty="0" smtClean="0"/>
              <a:t>Key Systemic Countermeasures</a:t>
            </a:r>
          </a:p>
        </p:txBody>
      </p:sp>
      <p:sp>
        <p:nvSpPr>
          <p:cNvPr id="33795" name="Content Placeholder 2"/>
          <p:cNvSpPr>
            <a:spLocks noGrp="1"/>
          </p:cNvSpPr>
          <p:nvPr>
            <p:ph idx="1"/>
          </p:nvPr>
        </p:nvSpPr>
        <p:spPr>
          <a:xfrm>
            <a:off x="152400" y="1168400"/>
            <a:ext cx="8839200" cy="4343400"/>
          </a:xfrm>
        </p:spPr>
        <p:txBody>
          <a:bodyPr/>
          <a:lstStyle/>
          <a:p>
            <a:r>
              <a:rPr lang="en-US" sz="2400" dirty="0" smtClean="0"/>
              <a:t>Stop-Controlled Intersections</a:t>
            </a:r>
          </a:p>
          <a:p>
            <a:pPr lvl="1"/>
            <a:r>
              <a:rPr lang="en-US" sz="2000" dirty="0" smtClean="0"/>
              <a:t>Basic set of sign and marking improvements</a:t>
            </a:r>
          </a:p>
          <a:p>
            <a:pPr lvl="1"/>
            <a:r>
              <a:rPr lang="en-US" sz="2000" dirty="0" smtClean="0"/>
              <a:t>Improve sight distance for speed limits</a:t>
            </a:r>
          </a:p>
          <a:p>
            <a:r>
              <a:rPr lang="en-US" sz="2400" dirty="0" smtClean="0"/>
              <a:t>Signalized Intersections</a:t>
            </a:r>
          </a:p>
          <a:p>
            <a:pPr lvl="1"/>
            <a:r>
              <a:rPr lang="en-US" sz="2000" dirty="0" smtClean="0"/>
              <a:t>Basic set of signal and sign improvement</a:t>
            </a:r>
          </a:p>
          <a:p>
            <a:pPr lvl="1"/>
            <a:r>
              <a:rPr lang="en-US" sz="2000" dirty="0" smtClean="0"/>
              <a:t>Protected-only left turn phases</a:t>
            </a:r>
          </a:p>
          <a:p>
            <a:pPr lvl="1"/>
            <a:r>
              <a:rPr lang="en-US" sz="2000" dirty="0" smtClean="0"/>
              <a:t>Install one signal head per lane</a:t>
            </a:r>
          </a:p>
          <a:p>
            <a:pPr lvl="1"/>
            <a:r>
              <a:rPr lang="en-US" sz="2000" dirty="0" smtClean="0"/>
              <a:t>Retime Traffic Signals including change intervals</a:t>
            </a:r>
          </a:p>
          <a:p>
            <a:r>
              <a:rPr lang="en-US" sz="2400" dirty="0" smtClean="0"/>
              <a:t> Both Stop-Controlled and Signalized Intersections</a:t>
            </a:r>
          </a:p>
          <a:p>
            <a:pPr lvl="1"/>
            <a:r>
              <a:rPr lang="en-US" sz="2000" dirty="0" smtClean="0"/>
              <a:t>Access management of high volume driveways within 50-100 feet</a:t>
            </a:r>
          </a:p>
          <a:p>
            <a:pPr lvl="1"/>
            <a:r>
              <a:rPr lang="en-US" sz="2000" dirty="0" smtClean="0"/>
              <a:t>Delineate or remove fixed objects at intersections</a:t>
            </a:r>
          </a:p>
        </p:txBody>
      </p:sp>
      <p:sp>
        <p:nvSpPr>
          <p:cNvPr id="4" name="Slide Number Placeholder 3"/>
          <p:cNvSpPr>
            <a:spLocks noGrp="1"/>
          </p:cNvSpPr>
          <p:nvPr>
            <p:ph type="sldNum" sz="quarter" idx="10"/>
          </p:nvPr>
        </p:nvSpPr>
        <p:spPr/>
        <p:txBody>
          <a:bodyPr/>
          <a:lstStyle/>
          <a:p>
            <a:pPr>
              <a:defRPr/>
            </a:pPr>
            <a:fld id="{4DF5D614-F2A6-4919-A700-3F59447ECC1C}" type="slidenum">
              <a:rPr lang="en-US" smtClean="0"/>
              <a:pPr>
                <a:defRPr/>
              </a:pPr>
              <a:t>133</a:t>
            </a:fld>
            <a:endParaRPr lang="en-US" dirty="0"/>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dirty="0" smtClean="0"/>
              <a:t>Key Systemic Countermeasures</a:t>
            </a:r>
          </a:p>
        </p:txBody>
      </p:sp>
      <p:sp>
        <p:nvSpPr>
          <p:cNvPr id="33795" name="Content Placeholder 2"/>
          <p:cNvSpPr>
            <a:spLocks noGrp="1"/>
          </p:cNvSpPr>
          <p:nvPr>
            <p:ph idx="1"/>
          </p:nvPr>
        </p:nvSpPr>
        <p:spPr>
          <a:xfrm>
            <a:off x="152400" y="1168400"/>
            <a:ext cx="8839200" cy="4343400"/>
          </a:xfrm>
        </p:spPr>
        <p:txBody>
          <a:bodyPr/>
          <a:lstStyle/>
          <a:p>
            <a:r>
              <a:rPr lang="en-US" sz="2400" dirty="0" smtClean="0"/>
              <a:t>It is estimated that these countermeasures will cost $16.8M and prevent 1,879 fatalities and serious injuries over a five year period.</a:t>
            </a:r>
          </a:p>
          <a:p>
            <a:r>
              <a:rPr lang="en-US" sz="2400" dirty="0" smtClean="0"/>
              <a:t>Using a severity relationship, implementing these systemic  measure would save:</a:t>
            </a:r>
          </a:p>
          <a:p>
            <a:pPr lvl="1"/>
            <a:r>
              <a:rPr lang="en-US" sz="2000" dirty="0" smtClean="0"/>
              <a:t>28 lives</a:t>
            </a:r>
          </a:p>
          <a:p>
            <a:pPr lvl="1"/>
            <a:r>
              <a:rPr lang="en-US" sz="2000" dirty="0" smtClean="0"/>
              <a:t>740 incapacitating injuries</a:t>
            </a:r>
          </a:p>
          <a:p>
            <a:pPr lvl="1"/>
            <a:r>
              <a:rPr lang="en-US" sz="2000" dirty="0" smtClean="0"/>
              <a:t>1110 non-incapacitating injuries </a:t>
            </a:r>
          </a:p>
          <a:p>
            <a:r>
              <a:rPr lang="en-US" sz="2400" dirty="0" smtClean="0"/>
              <a:t>The benefit to cost ratio would be approximately 30:1</a:t>
            </a:r>
          </a:p>
          <a:p>
            <a:r>
              <a:rPr lang="en-US" sz="2400" dirty="0" smtClean="0"/>
              <a:t>Key countermeasures are demonstrated to be some of the most cost effective countermeasures to implement and are identified by New Hampshire  DOT for widespread use</a:t>
            </a:r>
          </a:p>
        </p:txBody>
      </p:sp>
      <p:sp>
        <p:nvSpPr>
          <p:cNvPr id="4" name="Slide Number Placeholder 3"/>
          <p:cNvSpPr>
            <a:spLocks noGrp="1"/>
          </p:cNvSpPr>
          <p:nvPr>
            <p:ph type="sldNum" sz="quarter" idx="10"/>
          </p:nvPr>
        </p:nvSpPr>
        <p:spPr/>
        <p:txBody>
          <a:bodyPr/>
          <a:lstStyle/>
          <a:p>
            <a:pPr>
              <a:defRPr/>
            </a:pPr>
            <a:fld id="{4DF5D614-F2A6-4919-A700-3F59447ECC1C}" type="slidenum">
              <a:rPr lang="en-US" smtClean="0"/>
              <a:pPr>
                <a:defRPr/>
              </a:pPr>
              <a:t>134</a:t>
            </a:fld>
            <a:endParaRPr lang="en-US" dirty="0"/>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dirty="0" smtClean="0"/>
              <a:t>Discussion</a:t>
            </a:r>
          </a:p>
        </p:txBody>
      </p:sp>
      <p:sp>
        <p:nvSpPr>
          <p:cNvPr id="48131" name="Content Placeholder 2"/>
          <p:cNvSpPr>
            <a:spLocks noGrp="1"/>
          </p:cNvSpPr>
          <p:nvPr>
            <p:ph idx="1"/>
          </p:nvPr>
        </p:nvSpPr>
        <p:spPr>
          <a:xfrm>
            <a:off x="152400" y="1168400"/>
            <a:ext cx="8839200" cy="4343400"/>
          </a:xfrm>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732A4B89-5DDE-4044-B415-9F85907BE9FA}" type="slidenum">
              <a:rPr lang="en-US" smtClean="0"/>
              <a:pPr>
                <a:defRPr/>
              </a:pPr>
              <a:t>135</a:t>
            </a:fld>
            <a:endParaRPr lang="en-US" dirty="0"/>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Implementing the plan</a:t>
            </a:r>
            <a:endParaRPr lang="en-US" dirty="0"/>
          </a:p>
        </p:txBody>
      </p:sp>
      <p:sp>
        <p:nvSpPr>
          <p:cNvPr id="3" name="Text Placeholder 2"/>
          <p:cNvSpPr>
            <a:spLocks noGrp="1"/>
          </p:cNvSpPr>
          <p:nvPr>
            <p:ph type="body" idx="1"/>
          </p:nvPr>
        </p:nvSpPr>
        <p:spPr>
          <a:xfrm>
            <a:off x="762000" y="2971800"/>
            <a:ext cx="7772400" cy="1500188"/>
          </a:xfrm>
        </p:spPr>
        <p:txBody>
          <a:bodyPr/>
          <a:lstStyle/>
          <a:p>
            <a:pPr>
              <a:defRPr/>
            </a:pPr>
            <a:r>
              <a:rPr lang="en-US" dirty="0" smtClean="0"/>
              <a:t>Intersection Safety Implementation Plans</a:t>
            </a:r>
            <a:endParaRPr lang="en-US" dirty="0"/>
          </a:p>
        </p:txBody>
      </p:sp>
      <p:sp>
        <p:nvSpPr>
          <p:cNvPr id="4" name="Slide Number Placeholder 3"/>
          <p:cNvSpPr>
            <a:spLocks noGrp="1"/>
          </p:cNvSpPr>
          <p:nvPr>
            <p:ph type="sldNum" sz="quarter" idx="12"/>
          </p:nvPr>
        </p:nvSpPr>
        <p:spPr/>
        <p:txBody>
          <a:bodyPr/>
          <a:lstStyle/>
          <a:p>
            <a:pPr>
              <a:defRPr/>
            </a:pPr>
            <a:fld id="{EB2FF928-E0C8-45D3-9783-306803872E27}" type="slidenum">
              <a:rPr lang="en-US" smtClean="0"/>
              <a:pPr>
                <a:defRPr/>
              </a:pPr>
              <a:t>136</a:t>
            </a:fld>
            <a:endParaRPr lang="en-US" dirty="0"/>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dirty="0" smtClean="0"/>
              <a:t>Keys to Success using the Systemic Approach </a:t>
            </a:r>
          </a:p>
        </p:txBody>
      </p:sp>
      <p:sp>
        <p:nvSpPr>
          <p:cNvPr id="50179" name="Content Placeholder 2"/>
          <p:cNvSpPr>
            <a:spLocks noGrp="1"/>
          </p:cNvSpPr>
          <p:nvPr>
            <p:ph idx="1"/>
          </p:nvPr>
        </p:nvSpPr>
        <p:spPr>
          <a:xfrm>
            <a:off x="152400" y="1168400"/>
            <a:ext cx="8839200" cy="4343400"/>
          </a:xfrm>
        </p:spPr>
        <p:txBody>
          <a:bodyPr/>
          <a:lstStyle/>
          <a:p>
            <a:r>
              <a:rPr lang="en-US" sz="2400" dirty="0" smtClean="0"/>
              <a:t>All stakeholders are involved and support the safety initiative</a:t>
            </a:r>
          </a:p>
          <a:p>
            <a:r>
              <a:rPr lang="en-US" sz="2400" dirty="0" smtClean="0"/>
              <a:t>Obligate adequate funding over a defined period of time</a:t>
            </a:r>
          </a:p>
          <a:p>
            <a:r>
              <a:rPr lang="en-US" sz="2400" dirty="0" smtClean="0"/>
              <a:t>Agree on the set of intersections that need to be considered for low cost countermeasures </a:t>
            </a:r>
          </a:p>
          <a:p>
            <a:pPr lvl="1"/>
            <a:r>
              <a:rPr lang="en-US" sz="2000" dirty="0" smtClean="0"/>
              <a:t>Establish a threshold</a:t>
            </a:r>
          </a:p>
          <a:p>
            <a:pPr lvl="1"/>
            <a:r>
              <a:rPr lang="en-US" sz="2000" dirty="0" smtClean="0"/>
              <a:t>Any intersection above threshold needs to be considered </a:t>
            </a:r>
          </a:p>
          <a:p>
            <a:r>
              <a:rPr lang="en-US" sz="2400" dirty="0" smtClean="0"/>
              <a:t>Establish a base set of signal, sign and marking improvements that can be implemented at these intersections</a:t>
            </a:r>
          </a:p>
          <a:p>
            <a:pPr lvl="1"/>
            <a:r>
              <a:rPr lang="en-US" sz="2000" dirty="0" smtClean="0"/>
              <a:t>Use the base recommended set and determine if any additions or changes</a:t>
            </a:r>
          </a:p>
        </p:txBody>
      </p:sp>
      <p:sp>
        <p:nvSpPr>
          <p:cNvPr id="4" name="Slide Number Placeholder 3"/>
          <p:cNvSpPr>
            <a:spLocks noGrp="1"/>
          </p:cNvSpPr>
          <p:nvPr>
            <p:ph type="sldNum" sz="quarter" idx="10"/>
          </p:nvPr>
        </p:nvSpPr>
        <p:spPr/>
        <p:txBody>
          <a:bodyPr/>
          <a:lstStyle/>
          <a:p>
            <a:pPr>
              <a:defRPr/>
            </a:pPr>
            <a:fld id="{6568A9B7-0184-4539-AF43-4B3782C7B2E7}" type="slidenum">
              <a:rPr lang="en-US" smtClean="0"/>
              <a:pPr>
                <a:defRPr/>
              </a:pPr>
              <a:t>137</a:t>
            </a:fld>
            <a:endParaRPr lang="en-US" dirty="0"/>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dirty="0" smtClean="0"/>
              <a:t>Keys to Success using the Systemic Approach </a:t>
            </a:r>
          </a:p>
        </p:txBody>
      </p:sp>
      <p:sp>
        <p:nvSpPr>
          <p:cNvPr id="50179" name="Content Placeholder 2"/>
          <p:cNvSpPr>
            <a:spLocks noGrp="1"/>
          </p:cNvSpPr>
          <p:nvPr>
            <p:ph idx="1"/>
          </p:nvPr>
        </p:nvSpPr>
        <p:spPr>
          <a:xfrm>
            <a:off x="152400" y="1168400"/>
            <a:ext cx="8839200" cy="4343400"/>
          </a:xfrm>
        </p:spPr>
        <p:txBody>
          <a:bodyPr/>
          <a:lstStyle/>
          <a:p>
            <a:r>
              <a:rPr lang="en-US" sz="2000" dirty="0" smtClean="0"/>
              <a:t>Make a decision if a higher level of enhancements should be added to basic sign and marking improvements for higher crash stop controlled intersections. </a:t>
            </a:r>
          </a:p>
          <a:p>
            <a:endParaRPr lang="en-US" sz="2000" dirty="0" smtClean="0"/>
          </a:p>
        </p:txBody>
      </p:sp>
      <p:sp>
        <p:nvSpPr>
          <p:cNvPr id="4" name="Slide Number Placeholder 3"/>
          <p:cNvSpPr>
            <a:spLocks noGrp="1"/>
          </p:cNvSpPr>
          <p:nvPr>
            <p:ph type="sldNum" sz="quarter" idx="10"/>
          </p:nvPr>
        </p:nvSpPr>
        <p:spPr/>
        <p:txBody>
          <a:bodyPr/>
          <a:lstStyle/>
          <a:p>
            <a:pPr>
              <a:defRPr/>
            </a:pPr>
            <a:fld id="{6568A9B7-0184-4539-AF43-4B3782C7B2E7}" type="slidenum">
              <a:rPr lang="en-US" smtClean="0"/>
              <a:pPr>
                <a:defRPr/>
              </a:pPr>
              <a:t>138</a:t>
            </a:fld>
            <a:endParaRPr lang="en-US" dirty="0"/>
          </a:p>
        </p:txBody>
      </p:sp>
      <p:pic>
        <p:nvPicPr>
          <p:cNvPr id="5" name="Picture 4" descr="P1000496.JPG"/>
          <p:cNvPicPr>
            <a:picLocks noChangeAspect="1"/>
          </p:cNvPicPr>
          <p:nvPr/>
        </p:nvPicPr>
        <p:blipFill>
          <a:blip r:embed="rId2" cstate="print"/>
          <a:stretch>
            <a:fillRect/>
          </a:stretch>
        </p:blipFill>
        <p:spPr>
          <a:xfrm>
            <a:off x="2590800" y="2133600"/>
            <a:ext cx="3987800" cy="2990850"/>
          </a:xfrm>
          <a:prstGeom prst="rect">
            <a:avLst/>
          </a:prstGeom>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dirty="0" smtClean="0"/>
              <a:t>Keys to Success using the Systemic Approach </a:t>
            </a:r>
          </a:p>
        </p:txBody>
      </p:sp>
      <p:sp>
        <p:nvSpPr>
          <p:cNvPr id="52227" name="Content Placeholder 2"/>
          <p:cNvSpPr>
            <a:spLocks noGrp="1"/>
          </p:cNvSpPr>
          <p:nvPr>
            <p:ph idx="1"/>
          </p:nvPr>
        </p:nvSpPr>
        <p:spPr>
          <a:xfrm>
            <a:off x="152400" y="1168400"/>
            <a:ext cx="8839200" cy="4343400"/>
          </a:xfrm>
        </p:spPr>
        <p:txBody>
          <a:bodyPr/>
          <a:lstStyle/>
          <a:p>
            <a:r>
              <a:rPr lang="en-US" sz="2400" dirty="0" smtClean="0"/>
              <a:t>Determine how improvements are to be made (regional/local multi-intersection contract or local state or local government forces)</a:t>
            </a:r>
          </a:p>
          <a:p>
            <a:r>
              <a:rPr lang="en-US" sz="2400" dirty="0" smtClean="0"/>
              <a:t>Determine data needs for implementation</a:t>
            </a:r>
          </a:p>
          <a:p>
            <a:r>
              <a:rPr lang="en-US" sz="2400" dirty="0" smtClean="0"/>
              <a:t>Develop check list for field review</a:t>
            </a:r>
          </a:p>
          <a:p>
            <a:pPr lvl="1"/>
            <a:r>
              <a:rPr lang="en-US" sz="2000" dirty="0" smtClean="0"/>
              <a:t>Make determination if sign and marking improvements are valid or if alternate improvements should be made</a:t>
            </a:r>
          </a:p>
          <a:p>
            <a:pPr lvl="1"/>
            <a:r>
              <a:rPr lang="en-US" sz="2000" dirty="0" smtClean="0"/>
              <a:t>Check for and identify serious sight distance limitations and brush cutting/tree trimming/other obstruction</a:t>
            </a:r>
          </a:p>
          <a:p>
            <a:pPr lvl="1"/>
            <a:r>
              <a:rPr lang="en-US" sz="2000" dirty="0" smtClean="0"/>
              <a:t>Removal</a:t>
            </a:r>
          </a:p>
          <a:p>
            <a:pPr lvl="1"/>
            <a:r>
              <a:rPr lang="en-US" sz="2000" dirty="0" smtClean="0"/>
              <a:t>Secure inventory of existing signs and marking and needed upgrades –establish spreadsheet to do this</a:t>
            </a:r>
          </a:p>
          <a:p>
            <a:pPr lvl="1"/>
            <a:r>
              <a:rPr lang="en-US" sz="2000" dirty="0" smtClean="0"/>
              <a:t>Identify any other improvements that should be considered</a:t>
            </a:r>
          </a:p>
        </p:txBody>
      </p:sp>
      <p:sp>
        <p:nvSpPr>
          <p:cNvPr id="4" name="Slide Number Placeholder 3"/>
          <p:cNvSpPr>
            <a:spLocks noGrp="1"/>
          </p:cNvSpPr>
          <p:nvPr>
            <p:ph type="sldNum" sz="quarter" idx="10"/>
          </p:nvPr>
        </p:nvSpPr>
        <p:spPr/>
        <p:txBody>
          <a:bodyPr/>
          <a:lstStyle/>
          <a:p>
            <a:pPr>
              <a:defRPr/>
            </a:pPr>
            <a:fld id="{83CD111E-B7E5-4A69-B32C-B9A054E4846B}" type="slidenum">
              <a:rPr lang="en-US" smtClean="0"/>
              <a:pPr>
                <a:defRPr/>
              </a:pPr>
              <a:t>139</a:t>
            </a:fld>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smtClean="0"/>
              <a:t>Intersection Focus Strategies</a:t>
            </a:r>
          </a:p>
        </p:txBody>
      </p:sp>
      <p:sp>
        <p:nvSpPr>
          <p:cNvPr id="23555" name="Content Placeholder 2"/>
          <p:cNvSpPr>
            <a:spLocks noGrp="1"/>
          </p:cNvSpPr>
          <p:nvPr>
            <p:ph idx="1"/>
          </p:nvPr>
        </p:nvSpPr>
        <p:spPr>
          <a:xfrm>
            <a:off x="152400" y="1168400"/>
            <a:ext cx="8839200" cy="4343400"/>
          </a:xfrm>
        </p:spPr>
        <p:txBody>
          <a:bodyPr/>
          <a:lstStyle/>
          <a:p>
            <a:r>
              <a:rPr lang="en-US" dirty="0" smtClean="0">
                <a:solidFill>
                  <a:srgbClr val="FF0000"/>
                </a:solidFill>
              </a:rPr>
              <a:t>Improve driver awareness of intersections, intersection visibility, and sight distance</a:t>
            </a:r>
            <a:r>
              <a:rPr lang="en-US" dirty="0" smtClean="0"/>
              <a:t>.</a:t>
            </a:r>
          </a:p>
          <a:p>
            <a:pPr lvl="1">
              <a:buNone/>
            </a:pPr>
            <a:endParaRPr lang="en-US" sz="1600" dirty="0" smtClean="0"/>
          </a:p>
          <a:p>
            <a:pPr lvl="1">
              <a:buNone/>
            </a:pPr>
            <a:r>
              <a:rPr lang="en-US" sz="2000" dirty="0" smtClean="0"/>
              <a:t>     “Driver awareness at intersections refers to the advance notice of upcoming intersections and existing signing and signals. Recognizing the approach to an intersection prepares the driver for changing traffic patterns and conflicting movements. Clearing vegetation and removing roadside objects and other obstructions at intersection approaches improves intersection sight distance by improving sight triangles. This is a critical issue among motorcycles, bicycles, older drivers, and pedestrians.”</a:t>
            </a:r>
          </a:p>
          <a:p>
            <a:endParaRPr lang="en-US" dirty="0" smtClean="0"/>
          </a:p>
        </p:txBody>
      </p:sp>
      <p:sp>
        <p:nvSpPr>
          <p:cNvPr id="4" name="Slide Number Placeholder 3"/>
          <p:cNvSpPr>
            <a:spLocks noGrp="1"/>
          </p:cNvSpPr>
          <p:nvPr>
            <p:ph type="sldNum" sz="quarter" idx="10"/>
          </p:nvPr>
        </p:nvSpPr>
        <p:spPr/>
        <p:txBody>
          <a:bodyPr/>
          <a:lstStyle/>
          <a:p>
            <a:pPr>
              <a:defRPr/>
            </a:pPr>
            <a:fld id="{DAB12D0A-F383-439C-9EAC-F1196BC875FC}" type="slidenum">
              <a:rPr lang="en-US" smtClean="0"/>
              <a:pPr>
                <a:defRPr/>
              </a:pPr>
              <a:t>14</a:t>
            </a:fld>
            <a:endParaRPr lang="en-US" dirty="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dirty="0" smtClean="0"/>
              <a:t>Keys to Success using the Systemic Approach </a:t>
            </a:r>
          </a:p>
        </p:txBody>
      </p:sp>
      <p:sp>
        <p:nvSpPr>
          <p:cNvPr id="52227" name="Content Placeholder 2"/>
          <p:cNvSpPr>
            <a:spLocks noGrp="1"/>
          </p:cNvSpPr>
          <p:nvPr>
            <p:ph idx="1"/>
          </p:nvPr>
        </p:nvSpPr>
        <p:spPr>
          <a:xfrm>
            <a:off x="152400" y="1168400"/>
            <a:ext cx="8839200" cy="4343400"/>
          </a:xfrm>
        </p:spPr>
        <p:txBody>
          <a:bodyPr/>
          <a:lstStyle/>
          <a:p>
            <a:r>
              <a:rPr lang="en-US" sz="2400" dirty="0" smtClean="0"/>
              <a:t>Identify and train technicians to review intersections and make determinations of the appropriate improvements</a:t>
            </a:r>
          </a:p>
          <a:p>
            <a:r>
              <a:rPr lang="en-US" sz="2400" dirty="0" smtClean="0"/>
              <a:t>Review crash data for each intersection identified make a decision to retain for field review or reject due to wide dispersion of crashes among numerous but close intersections</a:t>
            </a:r>
          </a:p>
        </p:txBody>
      </p:sp>
      <p:sp>
        <p:nvSpPr>
          <p:cNvPr id="4" name="Slide Number Placeholder 3"/>
          <p:cNvSpPr>
            <a:spLocks noGrp="1"/>
          </p:cNvSpPr>
          <p:nvPr>
            <p:ph type="sldNum" sz="quarter" idx="10"/>
          </p:nvPr>
        </p:nvSpPr>
        <p:spPr/>
        <p:txBody>
          <a:bodyPr/>
          <a:lstStyle/>
          <a:p>
            <a:pPr>
              <a:defRPr/>
            </a:pPr>
            <a:fld id="{83CD111E-B7E5-4A69-B32C-B9A054E4846B}" type="slidenum">
              <a:rPr lang="en-US" smtClean="0"/>
              <a:pPr>
                <a:defRPr/>
              </a:pPr>
              <a:t>140</a:t>
            </a:fld>
            <a:endParaRPr lang="en-US" dirty="0"/>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dirty="0" smtClean="0"/>
              <a:t>Keys to Success using the Systemic Approach </a:t>
            </a:r>
          </a:p>
        </p:txBody>
      </p:sp>
      <p:sp>
        <p:nvSpPr>
          <p:cNvPr id="52227" name="Content Placeholder 2"/>
          <p:cNvSpPr>
            <a:spLocks noGrp="1"/>
          </p:cNvSpPr>
          <p:nvPr>
            <p:ph idx="1"/>
          </p:nvPr>
        </p:nvSpPr>
        <p:spPr>
          <a:xfrm>
            <a:off x="152400" y="1168400"/>
            <a:ext cx="4038600" cy="4343400"/>
          </a:xfrm>
        </p:spPr>
        <p:txBody>
          <a:bodyPr/>
          <a:lstStyle/>
          <a:p>
            <a:r>
              <a:rPr lang="en-US" sz="2400" dirty="0" smtClean="0"/>
              <a:t>Conduct field reviews</a:t>
            </a:r>
          </a:p>
          <a:p>
            <a:r>
              <a:rPr lang="en-US" sz="2400" dirty="0" smtClean="0"/>
              <a:t>Summarize and tabulate field review results</a:t>
            </a:r>
          </a:p>
          <a:p>
            <a:r>
              <a:rPr lang="en-US" sz="2400" dirty="0" smtClean="0"/>
              <a:t>Perform necessary quality reviews of field reviews</a:t>
            </a:r>
          </a:p>
          <a:p>
            <a:r>
              <a:rPr lang="en-US" sz="2400" dirty="0" smtClean="0"/>
              <a:t>Prepare contract documents and let projects</a:t>
            </a:r>
            <a:endParaRPr lang="en-US" sz="2000" dirty="0" smtClean="0"/>
          </a:p>
        </p:txBody>
      </p:sp>
      <p:sp>
        <p:nvSpPr>
          <p:cNvPr id="4" name="Slide Number Placeholder 3"/>
          <p:cNvSpPr>
            <a:spLocks noGrp="1"/>
          </p:cNvSpPr>
          <p:nvPr>
            <p:ph type="sldNum" sz="quarter" idx="10"/>
          </p:nvPr>
        </p:nvSpPr>
        <p:spPr/>
        <p:txBody>
          <a:bodyPr/>
          <a:lstStyle/>
          <a:p>
            <a:pPr>
              <a:defRPr/>
            </a:pPr>
            <a:fld id="{83CD111E-B7E5-4A69-B32C-B9A054E4846B}" type="slidenum">
              <a:rPr lang="en-US" smtClean="0"/>
              <a:pPr>
                <a:defRPr/>
              </a:pPr>
              <a:t>141</a:t>
            </a:fld>
            <a:endParaRPr lang="en-US" dirty="0"/>
          </a:p>
        </p:txBody>
      </p:sp>
      <p:pic>
        <p:nvPicPr>
          <p:cNvPr id="5" name="Picture 11" descr="IMG_0935"/>
          <p:cNvPicPr>
            <a:picLocks noChangeAspect="1" noChangeArrowheads="1"/>
          </p:cNvPicPr>
          <p:nvPr/>
        </p:nvPicPr>
        <p:blipFill>
          <a:blip r:embed="rId2" cstate="print"/>
          <a:srcRect/>
          <a:stretch>
            <a:fillRect/>
          </a:stretch>
        </p:blipFill>
        <p:spPr bwMode="auto">
          <a:xfrm>
            <a:off x="4343400" y="1143000"/>
            <a:ext cx="4267200" cy="39948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of Statewide Systemic Construction Schedule</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82FCA22-5CE7-4204-9352-34CCC859FE55}" type="slidenum">
              <a:rPr lang="en-US" smtClean="0"/>
              <a:pPr>
                <a:defRPr/>
              </a:pPr>
              <a:t>142</a:t>
            </a:fld>
            <a:endParaRPr lang="en-US" dirty="0"/>
          </a:p>
        </p:txBody>
      </p:sp>
      <p:graphicFrame>
        <p:nvGraphicFramePr>
          <p:cNvPr id="1026" name="Object 2"/>
          <p:cNvGraphicFramePr>
            <a:graphicFrameLocks noChangeAspect="1"/>
          </p:cNvGraphicFramePr>
          <p:nvPr/>
        </p:nvGraphicFramePr>
        <p:xfrm>
          <a:off x="0" y="1066800"/>
          <a:ext cx="9144000" cy="5753878"/>
        </p:xfrm>
        <a:graphic>
          <a:graphicData uri="http://schemas.openxmlformats.org/presentationml/2006/ole">
            <p:oleObj spid="_x0000_s1026" name="Visio" r:id="rId3" imgW="13830480" imgH="7125149" progId="">
              <p:embed/>
            </p:oleObj>
          </a:graphicData>
        </a:graphic>
      </p:graphicFrame>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dirty="0" smtClean="0"/>
              <a:t>Systemic Approach for New Hampshire</a:t>
            </a:r>
          </a:p>
        </p:txBody>
      </p:sp>
      <p:sp>
        <p:nvSpPr>
          <p:cNvPr id="52227" name="Content Placeholder 2"/>
          <p:cNvSpPr>
            <a:spLocks noGrp="1"/>
          </p:cNvSpPr>
          <p:nvPr>
            <p:ph idx="1"/>
          </p:nvPr>
        </p:nvSpPr>
        <p:spPr>
          <a:xfrm>
            <a:off x="152400" y="1168400"/>
            <a:ext cx="8839200" cy="4343400"/>
          </a:xfrm>
        </p:spPr>
        <p:txBody>
          <a:bodyPr/>
          <a:lstStyle/>
          <a:p>
            <a:r>
              <a:rPr lang="en-US" dirty="0" smtClean="0"/>
              <a:t>Decide which Low Cost Countermeasures</a:t>
            </a:r>
          </a:p>
          <a:p>
            <a:pPr lvl="1"/>
            <a:r>
              <a:rPr lang="en-US" sz="2000" dirty="0" smtClean="0"/>
              <a:t>Stop-Controlled Intersections</a:t>
            </a:r>
          </a:p>
          <a:p>
            <a:pPr lvl="2"/>
            <a:r>
              <a:rPr lang="en-US" sz="1600" dirty="0" smtClean="0"/>
              <a:t>Basic set of sign and marking improvements</a:t>
            </a:r>
          </a:p>
          <a:p>
            <a:pPr lvl="2"/>
            <a:r>
              <a:rPr lang="en-US" sz="1600" dirty="0" smtClean="0"/>
              <a:t>Improve sight distance for speed limits</a:t>
            </a:r>
          </a:p>
          <a:p>
            <a:pPr lvl="1"/>
            <a:r>
              <a:rPr lang="en-US" sz="2000" dirty="0" smtClean="0"/>
              <a:t>Signalized Intersections</a:t>
            </a:r>
          </a:p>
          <a:p>
            <a:pPr lvl="2"/>
            <a:r>
              <a:rPr lang="en-US" sz="1600" dirty="0" smtClean="0"/>
              <a:t>Basic set of signal and sign improvement</a:t>
            </a:r>
          </a:p>
          <a:p>
            <a:pPr lvl="2"/>
            <a:r>
              <a:rPr lang="en-US" sz="1600" dirty="0" smtClean="0"/>
              <a:t>Protected-only left turn phases</a:t>
            </a:r>
          </a:p>
          <a:p>
            <a:pPr lvl="2"/>
            <a:r>
              <a:rPr lang="en-US" sz="1600" dirty="0" smtClean="0"/>
              <a:t>Install one signal head per lane</a:t>
            </a:r>
          </a:p>
          <a:p>
            <a:pPr lvl="2"/>
            <a:r>
              <a:rPr lang="en-US" sz="1600" dirty="0" smtClean="0"/>
              <a:t>Retime Traffic Signals including change intervals</a:t>
            </a:r>
          </a:p>
          <a:p>
            <a:pPr lvl="1"/>
            <a:r>
              <a:rPr lang="en-US" sz="2000" dirty="0" smtClean="0"/>
              <a:t> Both Stop-Controlled and Signalized Intersections</a:t>
            </a:r>
          </a:p>
          <a:p>
            <a:pPr lvl="2"/>
            <a:r>
              <a:rPr lang="en-US" sz="1600" dirty="0" smtClean="0"/>
              <a:t>Access management of high volume driveways within 50-100 feet</a:t>
            </a:r>
          </a:p>
          <a:p>
            <a:pPr lvl="2"/>
            <a:r>
              <a:rPr lang="en-US" sz="1600" dirty="0" smtClean="0"/>
              <a:t>Delineate or remove fixed objects at intersections</a:t>
            </a:r>
          </a:p>
          <a:p>
            <a:r>
              <a:rPr lang="en-US" dirty="0" smtClean="0"/>
              <a:t>Decide if a higher level of enhancements should be added to basic improvements.</a:t>
            </a:r>
          </a:p>
        </p:txBody>
      </p:sp>
      <p:sp>
        <p:nvSpPr>
          <p:cNvPr id="4" name="Slide Number Placeholder 3"/>
          <p:cNvSpPr>
            <a:spLocks noGrp="1"/>
          </p:cNvSpPr>
          <p:nvPr>
            <p:ph type="sldNum" sz="quarter" idx="10"/>
          </p:nvPr>
        </p:nvSpPr>
        <p:spPr/>
        <p:txBody>
          <a:bodyPr/>
          <a:lstStyle/>
          <a:p>
            <a:pPr>
              <a:defRPr/>
            </a:pPr>
            <a:fld id="{83CD111E-B7E5-4A69-B32C-B9A054E4846B}" type="slidenum">
              <a:rPr lang="en-US" smtClean="0"/>
              <a:pPr>
                <a:defRPr/>
              </a:pPr>
              <a:t>143</a:t>
            </a:fld>
            <a:endParaRPr lang="en-US" dirty="0"/>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Module 3: strategic thinking</a:t>
            </a:r>
            <a:endParaRPr lang="en-US" dirty="0"/>
          </a:p>
        </p:txBody>
      </p:sp>
      <p:sp>
        <p:nvSpPr>
          <p:cNvPr id="3" name="Text Placeholder 2"/>
          <p:cNvSpPr>
            <a:spLocks noGrp="1"/>
          </p:cNvSpPr>
          <p:nvPr>
            <p:ph type="body" idx="1"/>
          </p:nvPr>
        </p:nvSpPr>
        <p:spPr>
          <a:xfrm>
            <a:off x="762000" y="2971800"/>
            <a:ext cx="7772400" cy="1500188"/>
          </a:xfrm>
        </p:spPr>
        <p:txBody>
          <a:bodyPr/>
          <a:lstStyle/>
          <a:p>
            <a:pPr>
              <a:defRPr/>
            </a:pPr>
            <a:r>
              <a:rPr lang="en-US" dirty="0" smtClean="0"/>
              <a:t>Intersection Safety Implementation Plans</a:t>
            </a:r>
            <a:endParaRPr lang="en-US" dirty="0"/>
          </a:p>
        </p:txBody>
      </p:sp>
      <p:sp>
        <p:nvSpPr>
          <p:cNvPr id="4" name="Slide Number Placeholder 3"/>
          <p:cNvSpPr>
            <a:spLocks noGrp="1"/>
          </p:cNvSpPr>
          <p:nvPr>
            <p:ph type="sldNum" sz="quarter" idx="12"/>
          </p:nvPr>
        </p:nvSpPr>
        <p:spPr/>
        <p:txBody>
          <a:bodyPr/>
          <a:lstStyle/>
          <a:p>
            <a:pPr>
              <a:defRPr/>
            </a:pPr>
            <a:fld id="{9DD8530A-6585-4945-9E14-C1E9B252CE9D}" type="slidenum">
              <a:rPr lang="en-US" smtClean="0"/>
              <a:pPr>
                <a:defRPr/>
              </a:pPr>
              <a:t>144</a:t>
            </a:fld>
            <a:endParaRPr lang="en-US" dirty="0"/>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dirty="0" smtClean="0"/>
              <a:t>Overall Direction</a:t>
            </a:r>
          </a:p>
        </p:txBody>
      </p:sp>
      <p:sp>
        <p:nvSpPr>
          <p:cNvPr id="54275" name="Content Placeholder 2"/>
          <p:cNvSpPr>
            <a:spLocks noGrp="1"/>
          </p:cNvSpPr>
          <p:nvPr>
            <p:ph idx="1"/>
          </p:nvPr>
        </p:nvSpPr>
        <p:spPr>
          <a:xfrm>
            <a:off x="152400" y="1168400"/>
            <a:ext cx="8839200" cy="4343400"/>
          </a:xfrm>
        </p:spPr>
        <p:txBody>
          <a:bodyPr/>
          <a:lstStyle/>
          <a:p>
            <a:r>
              <a:rPr lang="en-US" dirty="0" smtClean="0"/>
              <a:t>Identify top barriers (institutional and technical) that may prevent full implementation of each key countermeasure and discuss potential remedies</a:t>
            </a:r>
          </a:p>
          <a:p>
            <a:r>
              <a:rPr lang="en-US" dirty="0" smtClean="0"/>
              <a:t>Identify resource requirements</a:t>
            </a:r>
          </a:p>
          <a:p>
            <a:r>
              <a:rPr lang="en-US" dirty="0" smtClean="0"/>
              <a:t>Identify key milestones or decisions to successfully implement the countermeasure</a:t>
            </a:r>
          </a:p>
        </p:txBody>
      </p:sp>
      <p:sp>
        <p:nvSpPr>
          <p:cNvPr id="4" name="Slide Number Placeholder 3"/>
          <p:cNvSpPr>
            <a:spLocks noGrp="1"/>
          </p:cNvSpPr>
          <p:nvPr>
            <p:ph type="sldNum" sz="quarter" idx="10"/>
          </p:nvPr>
        </p:nvSpPr>
        <p:spPr/>
        <p:txBody>
          <a:bodyPr/>
          <a:lstStyle/>
          <a:p>
            <a:pPr>
              <a:defRPr/>
            </a:pPr>
            <a:fld id="{B5A187B3-32B8-4935-9482-61D6EEA7C6ED}" type="slidenum">
              <a:rPr lang="en-US" smtClean="0"/>
              <a:pPr>
                <a:defRPr/>
              </a:pPr>
              <a:t>145</a:t>
            </a:fld>
            <a:endParaRPr lang="en-US" dirty="0"/>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dirty="0" smtClean="0"/>
              <a:t>Potential Barriers and Remedies</a:t>
            </a:r>
          </a:p>
        </p:txBody>
      </p:sp>
      <p:sp>
        <p:nvSpPr>
          <p:cNvPr id="55299" name="Content Placeholder 2"/>
          <p:cNvSpPr>
            <a:spLocks noGrp="1"/>
          </p:cNvSpPr>
          <p:nvPr>
            <p:ph idx="1"/>
          </p:nvPr>
        </p:nvSpPr>
        <p:spPr>
          <a:xfrm>
            <a:off x="152400" y="1168400"/>
            <a:ext cx="8839200" cy="4343400"/>
          </a:xfrm>
        </p:spPr>
        <p:txBody>
          <a:bodyPr/>
          <a:lstStyle/>
          <a:p>
            <a:r>
              <a:rPr lang="en-US" dirty="0" smtClean="0"/>
              <a:t>Funding</a:t>
            </a:r>
          </a:p>
          <a:p>
            <a:r>
              <a:rPr lang="en-US" dirty="0" smtClean="0"/>
              <a:t>Improvements at local intersections</a:t>
            </a:r>
          </a:p>
          <a:p>
            <a:r>
              <a:rPr lang="en-US" dirty="0" smtClean="0"/>
              <a:t> New or rarely used countermeasures in the State</a:t>
            </a:r>
          </a:p>
          <a:p>
            <a:r>
              <a:rPr lang="en-US" dirty="0" smtClean="0"/>
              <a:t> Additional barriers? </a:t>
            </a:r>
          </a:p>
          <a:p>
            <a:pPr lvl="1"/>
            <a:r>
              <a:rPr lang="en-US" dirty="0" smtClean="0"/>
              <a:t>List…</a:t>
            </a:r>
          </a:p>
          <a:p>
            <a:pPr lvl="1"/>
            <a:endParaRPr lang="en-US" dirty="0" smtClean="0"/>
          </a:p>
          <a:p>
            <a:r>
              <a:rPr lang="en-US" i="1" dirty="0" smtClean="0"/>
              <a:t>Actions to overcome barrier:</a:t>
            </a:r>
            <a:endParaRPr lang="en-US" dirty="0" smtClean="0"/>
          </a:p>
        </p:txBody>
      </p:sp>
      <p:sp>
        <p:nvSpPr>
          <p:cNvPr id="4" name="Slide Number Placeholder 3"/>
          <p:cNvSpPr>
            <a:spLocks noGrp="1"/>
          </p:cNvSpPr>
          <p:nvPr>
            <p:ph type="sldNum" sz="quarter" idx="10"/>
          </p:nvPr>
        </p:nvSpPr>
        <p:spPr/>
        <p:txBody>
          <a:bodyPr/>
          <a:lstStyle/>
          <a:p>
            <a:pPr>
              <a:defRPr/>
            </a:pPr>
            <a:fld id="{B3078FEE-DB89-49A1-8A31-B4FBFC4558ED}" type="slidenum">
              <a:rPr lang="en-US" smtClean="0"/>
              <a:pPr>
                <a:defRPr/>
              </a:pPr>
              <a:t>146</a:t>
            </a:fld>
            <a:endParaRPr lang="en-US" dirty="0"/>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Intersection Maintenance Responsibility</a:t>
            </a:r>
            <a:endParaRPr lang="en-US" dirty="0"/>
          </a:p>
        </p:txBody>
      </p:sp>
      <p:sp>
        <p:nvSpPr>
          <p:cNvPr id="4" name="Slide Number Placeholder 3"/>
          <p:cNvSpPr>
            <a:spLocks noGrp="1"/>
          </p:cNvSpPr>
          <p:nvPr>
            <p:ph type="sldNum" sz="quarter" idx="10"/>
          </p:nvPr>
        </p:nvSpPr>
        <p:spPr/>
        <p:txBody>
          <a:bodyPr/>
          <a:lstStyle/>
          <a:p>
            <a:pPr>
              <a:defRPr/>
            </a:pPr>
            <a:fld id="{982FCA22-5CE7-4204-9352-34CCC859FE55}" type="slidenum">
              <a:rPr lang="en-US" smtClean="0"/>
              <a:pPr>
                <a:defRPr/>
              </a:pPr>
              <a:t>147</a:t>
            </a:fld>
            <a:endParaRPr lang="en-US" dirty="0"/>
          </a:p>
        </p:txBody>
      </p:sp>
      <p:graphicFrame>
        <p:nvGraphicFramePr>
          <p:cNvPr id="7" name="Content Placeholder 6"/>
          <p:cNvGraphicFramePr>
            <a:graphicFrameLocks noGrp="1"/>
          </p:cNvGraphicFramePr>
          <p:nvPr>
            <p:ph idx="1"/>
          </p:nvPr>
        </p:nvGraphicFramePr>
        <p:xfrm>
          <a:off x="152400" y="1168400"/>
          <a:ext cx="8839200" cy="43434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Locally Maintained Intersections (70%)</a:t>
            </a:r>
            <a:endParaRPr lang="en-US" dirty="0"/>
          </a:p>
        </p:txBody>
      </p:sp>
      <p:sp>
        <p:nvSpPr>
          <p:cNvPr id="4" name="Slide Number Placeholder 3"/>
          <p:cNvSpPr>
            <a:spLocks noGrp="1"/>
          </p:cNvSpPr>
          <p:nvPr>
            <p:ph type="sldNum" sz="quarter" idx="10"/>
          </p:nvPr>
        </p:nvSpPr>
        <p:spPr/>
        <p:txBody>
          <a:bodyPr/>
          <a:lstStyle/>
          <a:p>
            <a:pPr>
              <a:defRPr/>
            </a:pPr>
            <a:fld id="{982FCA22-5CE7-4204-9352-34CCC859FE55}" type="slidenum">
              <a:rPr lang="en-US" smtClean="0"/>
              <a:pPr>
                <a:defRPr/>
              </a:pPr>
              <a:t>148</a:t>
            </a:fld>
            <a:endParaRPr lang="en-US" dirty="0"/>
          </a:p>
        </p:txBody>
      </p:sp>
      <p:graphicFrame>
        <p:nvGraphicFramePr>
          <p:cNvPr id="6" name="Content Placeholder 5"/>
          <p:cNvGraphicFramePr>
            <a:graphicFrameLocks noGrp="1"/>
          </p:cNvGraphicFramePr>
          <p:nvPr>
            <p:ph idx="1"/>
          </p:nvPr>
        </p:nvGraphicFramePr>
        <p:xfrm>
          <a:off x="152400" y="1168400"/>
          <a:ext cx="8839200" cy="43434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dirty="0" smtClean="0"/>
              <a:t>Key Actions to Plan’s Success</a:t>
            </a:r>
          </a:p>
        </p:txBody>
      </p:sp>
      <p:sp>
        <p:nvSpPr>
          <p:cNvPr id="56323" name="Content Placeholder 2"/>
          <p:cNvSpPr>
            <a:spLocks noGrp="1"/>
          </p:cNvSpPr>
          <p:nvPr>
            <p:ph idx="1"/>
          </p:nvPr>
        </p:nvSpPr>
        <p:spPr>
          <a:xfrm>
            <a:off x="152400" y="1168400"/>
            <a:ext cx="8839200" cy="4343400"/>
          </a:xfrm>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2EE1B69F-A745-4474-80EF-0E00D5E8F368}" type="slidenum">
              <a:rPr lang="en-US" smtClean="0"/>
              <a:pPr>
                <a:defRPr/>
              </a:pPr>
              <a:t>149</a:t>
            </a:fld>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dirty="0" smtClean="0"/>
              <a:t>Actions that connect the SHSP to ISIP</a:t>
            </a:r>
          </a:p>
        </p:txBody>
      </p:sp>
      <p:sp>
        <p:nvSpPr>
          <p:cNvPr id="24579" name="Content Placeholder 2"/>
          <p:cNvSpPr>
            <a:spLocks noGrp="1"/>
          </p:cNvSpPr>
          <p:nvPr>
            <p:ph idx="1"/>
          </p:nvPr>
        </p:nvSpPr>
        <p:spPr>
          <a:xfrm>
            <a:off x="152400" y="1168400"/>
            <a:ext cx="8839200" cy="4343400"/>
          </a:xfrm>
        </p:spPr>
        <p:txBody>
          <a:bodyPr/>
          <a:lstStyle/>
          <a:p>
            <a:r>
              <a:rPr lang="en-US" dirty="0" smtClean="0"/>
              <a:t>Proposed SHSP Actions</a:t>
            </a:r>
          </a:p>
          <a:p>
            <a:pPr lvl="1"/>
            <a:r>
              <a:rPr lang="en-US" sz="2000" b="1" dirty="0" smtClean="0"/>
              <a:t>Install approach rumble strips where warranted.</a:t>
            </a:r>
          </a:p>
          <a:p>
            <a:pPr lvl="1"/>
            <a:r>
              <a:rPr lang="en-US" sz="2000" dirty="0" smtClean="0"/>
              <a:t>Install flashing beacons where warranted.</a:t>
            </a:r>
          </a:p>
          <a:p>
            <a:pPr lvl="1"/>
            <a:r>
              <a:rPr lang="en-US" sz="2000" b="1" dirty="0" smtClean="0">
                <a:solidFill>
                  <a:srgbClr val="FF0000"/>
                </a:solidFill>
              </a:rPr>
              <a:t>Implement Statewide Intersection Safety Improvement Plan.</a:t>
            </a:r>
          </a:p>
          <a:p>
            <a:pPr lvl="1"/>
            <a:r>
              <a:rPr lang="en-US" sz="2000" dirty="0" smtClean="0"/>
              <a:t>Install roundabouts where warranted.</a:t>
            </a:r>
          </a:p>
          <a:p>
            <a:pPr lvl="1"/>
            <a:r>
              <a:rPr lang="en-US" sz="2000" dirty="0" smtClean="0"/>
              <a:t>Install offset turn lanes where warranted.</a:t>
            </a:r>
          </a:p>
          <a:p>
            <a:pPr lvl="1"/>
            <a:r>
              <a:rPr lang="en-US" sz="2000" b="1" dirty="0" smtClean="0"/>
              <a:t>Install flashing yellow arrows or left turn signals where warranted.</a:t>
            </a:r>
          </a:p>
          <a:p>
            <a:pPr lvl="1"/>
            <a:r>
              <a:rPr lang="en-US" sz="2000" b="1" dirty="0" smtClean="0"/>
              <a:t>Consider driveway relocations and closures within 250 ft. of intersections or implement driveway turn restrictions</a:t>
            </a:r>
          </a:p>
          <a:p>
            <a:endParaRPr lang="en-US" dirty="0" smtClean="0"/>
          </a:p>
        </p:txBody>
      </p:sp>
      <p:sp>
        <p:nvSpPr>
          <p:cNvPr id="4" name="Slide Number Placeholder 3"/>
          <p:cNvSpPr>
            <a:spLocks noGrp="1"/>
          </p:cNvSpPr>
          <p:nvPr>
            <p:ph type="sldNum" sz="quarter" idx="10"/>
          </p:nvPr>
        </p:nvSpPr>
        <p:spPr/>
        <p:txBody>
          <a:bodyPr/>
          <a:lstStyle/>
          <a:p>
            <a:pPr>
              <a:defRPr/>
            </a:pPr>
            <a:fld id="{2319FAEE-4020-4A6B-BFEB-6EEDE92304D7}" type="slidenum">
              <a:rPr lang="en-US" smtClean="0"/>
              <a:pPr>
                <a:defRPr/>
              </a:pPr>
              <a:t>15</a:t>
            </a:fld>
            <a:endParaRPr lang="en-US" dirty="0"/>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Module 4: first steps </a:t>
            </a:r>
            <a:br>
              <a:rPr lang="en-US" dirty="0" smtClean="0"/>
            </a:br>
            <a:r>
              <a:rPr lang="en-US" dirty="0" smtClean="0"/>
              <a:t>to deployment</a:t>
            </a:r>
            <a:endParaRPr lang="en-US" dirty="0"/>
          </a:p>
        </p:txBody>
      </p:sp>
      <p:sp>
        <p:nvSpPr>
          <p:cNvPr id="3" name="Text Placeholder 2"/>
          <p:cNvSpPr>
            <a:spLocks noGrp="1"/>
          </p:cNvSpPr>
          <p:nvPr>
            <p:ph type="body" idx="1"/>
          </p:nvPr>
        </p:nvSpPr>
        <p:spPr>
          <a:xfrm>
            <a:off x="762000" y="2971800"/>
            <a:ext cx="7772400" cy="1500188"/>
          </a:xfrm>
        </p:spPr>
        <p:txBody>
          <a:bodyPr/>
          <a:lstStyle/>
          <a:p>
            <a:pPr>
              <a:defRPr/>
            </a:pPr>
            <a:r>
              <a:rPr lang="en-US" dirty="0" smtClean="0"/>
              <a:t>Intersection Safety Implementation Plans</a:t>
            </a:r>
            <a:endParaRPr lang="en-US" dirty="0"/>
          </a:p>
        </p:txBody>
      </p:sp>
      <p:sp>
        <p:nvSpPr>
          <p:cNvPr id="4" name="Slide Number Placeholder 3"/>
          <p:cNvSpPr>
            <a:spLocks noGrp="1"/>
          </p:cNvSpPr>
          <p:nvPr>
            <p:ph type="sldNum" sz="quarter" idx="12"/>
          </p:nvPr>
        </p:nvSpPr>
        <p:spPr/>
        <p:txBody>
          <a:bodyPr/>
          <a:lstStyle/>
          <a:p>
            <a:pPr>
              <a:defRPr/>
            </a:pPr>
            <a:fld id="{2C930E0D-6891-4AD8-8ABA-FBFA942206FE}" type="slidenum">
              <a:rPr lang="en-US" smtClean="0"/>
              <a:pPr>
                <a:defRPr/>
              </a:pPr>
              <a:t>150</a:t>
            </a:fld>
            <a:endParaRPr lang="en-US" dirty="0"/>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dirty="0" smtClean="0"/>
              <a:t>Deploying Key Countermeasures: The Road Ahead</a:t>
            </a:r>
          </a:p>
        </p:txBody>
      </p:sp>
      <p:sp>
        <p:nvSpPr>
          <p:cNvPr id="58371" name="Content Placeholder 2"/>
          <p:cNvSpPr>
            <a:spLocks noGrp="1"/>
          </p:cNvSpPr>
          <p:nvPr>
            <p:ph idx="1"/>
          </p:nvPr>
        </p:nvSpPr>
        <p:spPr>
          <a:xfrm>
            <a:off x="152400" y="1168400"/>
            <a:ext cx="8839200" cy="4343400"/>
          </a:xfrm>
        </p:spPr>
        <p:txBody>
          <a:bodyPr/>
          <a:lstStyle/>
          <a:p>
            <a:r>
              <a:rPr lang="en-US" b="1" dirty="0" smtClean="0"/>
              <a:t>The General Roadmap for Countermeasure Deployment</a:t>
            </a:r>
          </a:p>
          <a:p>
            <a:pPr lvl="1"/>
            <a:r>
              <a:rPr lang="en-US" dirty="0" smtClean="0"/>
              <a:t>Deployment framework</a:t>
            </a:r>
          </a:p>
          <a:p>
            <a:pPr lvl="1"/>
            <a:r>
              <a:rPr lang="en-US" dirty="0" smtClean="0"/>
              <a:t>Countermeasure</a:t>
            </a:r>
          </a:p>
          <a:p>
            <a:pPr lvl="2"/>
            <a:r>
              <a:rPr lang="en-US" dirty="0" smtClean="0"/>
              <a:t>Who’s responsible?</a:t>
            </a:r>
          </a:p>
          <a:p>
            <a:pPr lvl="2"/>
            <a:r>
              <a:rPr lang="en-US" dirty="0" smtClean="0"/>
              <a:t>Key decision(s)</a:t>
            </a:r>
          </a:p>
          <a:p>
            <a:pPr lvl="2"/>
            <a:r>
              <a:rPr lang="en-US" dirty="0" smtClean="0"/>
              <a:t>Who makes the decision? </a:t>
            </a:r>
          </a:p>
          <a:p>
            <a:pPr lvl="2"/>
            <a:r>
              <a:rPr lang="en-US" dirty="0" smtClean="0"/>
              <a:t>Steps to complete</a:t>
            </a:r>
          </a:p>
          <a:p>
            <a:pPr lvl="2"/>
            <a:r>
              <a:rPr lang="en-US" dirty="0" smtClean="0"/>
              <a:t>Estimated timeframe</a:t>
            </a:r>
          </a:p>
        </p:txBody>
      </p:sp>
      <p:sp>
        <p:nvSpPr>
          <p:cNvPr id="4" name="Slide Number Placeholder 3"/>
          <p:cNvSpPr>
            <a:spLocks noGrp="1"/>
          </p:cNvSpPr>
          <p:nvPr>
            <p:ph type="sldNum" sz="quarter" idx="10"/>
          </p:nvPr>
        </p:nvSpPr>
        <p:spPr/>
        <p:txBody>
          <a:bodyPr/>
          <a:lstStyle/>
          <a:p>
            <a:pPr>
              <a:defRPr/>
            </a:pPr>
            <a:fld id="{22B2CD01-630C-418C-9CB3-178795A7EB33}" type="slidenum">
              <a:rPr lang="en-US" smtClean="0"/>
              <a:pPr>
                <a:defRPr/>
              </a:pPr>
              <a:t>151</a:t>
            </a:fld>
            <a:endParaRPr lang="en-US" dirty="0"/>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dirty="0" smtClean="0"/>
              <a:t>First Steps: Basic Sign /Marking Improvements</a:t>
            </a:r>
          </a:p>
        </p:txBody>
      </p:sp>
      <p:sp>
        <p:nvSpPr>
          <p:cNvPr id="59395" name="Content Placeholder 2"/>
          <p:cNvSpPr>
            <a:spLocks noGrp="1"/>
          </p:cNvSpPr>
          <p:nvPr>
            <p:ph idx="1"/>
          </p:nvPr>
        </p:nvSpPr>
        <p:spPr>
          <a:xfrm>
            <a:off x="152400" y="1168400"/>
            <a:ext cx="8839200" cy="4343400"/>
          </a:xfrm>
        </p:spPr>
        <p:txBody>
          <a:bodyPr/>
          <a:lstStyle/>
          <a:p>
            <a:r>
              <a:rPr lang="en-US" sz="2400" dirty="0" smtClean="0"/>
              <a:t>Finalize a package to apply at the intersections (who, when)</a:t>
            </a:r>
          </a:p>
          <a:p>
            <a:endParaRPr lang="en-US" sz="2400" dirty="0" smtClean="0"/>
          </a:p>
          <a:p>
            <a:r>
              <a:rPr lang="en-US" sz="2400" dirty="0" smtClean="0"/>
              <a:t>Develop criteria for improvements based upon existing conditions at the site</a:t>
            </a:r>
          </a:p>
          <a:p>
            <a:endParaRPr lang="en-US" sz="2400" dirty="0" smtClean="0"/>
          </a:p>
          <a:p>
            <a:r>
              <a:rPr lang="en-US" sz="2400" dirty="0" smtClean="0"/>
              <a:t>Using photo logs and / conduct field reviews to verify improvements are appropriate; (who, when)</a:t>
            </a:r>
          </a:p>
          <a:p>
            <a:endParaRPr lang="en-US" sz="2400" dirty="0" smtClean="0"/>
          </a:p>
          <a:p>
            <a:r>
              <a:rPr lang="en-US" sz="2400" dirty="0" smtClean="0"/>
              <a:t>List the specific improvements for each intersection (what, who will perform, when)</a:t>
            </a:r>
          </a:p>
        </p:txBody>
      </p:sp>
      <p:sp>
        <p:nvSpPr>
          <p:cNvPr id="4" name="Slide Number Placeholder 3"/>
          <p:cNvSpPr>
            <a:spLocks noGrp="1"/>
          </p:cNvSpPr>
          <p:nvPr>
            <p:ph type="sldNum" sz="quarter" idx="10"/>
          </p:nvPr>
        </p:nvSpPr>
        <p:spPr/>
        <p:txBody>
          <a:bodyPr/>
          <a:lstStyle/>
          <a:p>
            <a:pPr>
              <a:defRPr/>
            </a:pPr>
            <a:fld id="{CBD70CE5-68BC-4732-B898-9502C74360EA}" type="slidenum">
              <a:rPr lang="en-US" smtClean="0"/>
              <a:pPr>
                <a:defRPr/>
              </a:pPr>
              <a:t>152</a:t>
            </a:fld>
            <a:endParaRPr lang="en-US" dirty="0"/>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dirty="0" smtClean="0"/>
              <a:t>First Steps: Basic Sign /Marking Improvements</a:t>
            </a:r>
          </a:p>
        </p:txBody>
      </p:sp>
      <p:sp>
        <p:nvSpPr>
          <p:cNvPr id="59395" name="Content Placeholder 2"/>
          <p:cNvSpPr>
            <a:spLocks noGrp="1"/>
          </p:cNvSpPr>
          <p:nvPr>
            <p:ph idx="1"/>
          </p:nvPr>
        </p:nvSpPr>
        <p:spPr>
          <a:xfrm>
            <a:off x="152400" y="1168400"/>
            <a:ext cx="8839200" cy="4343400"/>
          </a:xfrm>
        </p:spPr>
        <p:txBody>
          <a:bodyPr/>
          <a:lstStyle/>
          <a:p>
            <a:r>
              <a:rPr lang="en-US" sz="2000" dirty="0" smtClean="0"/>
              <a:t>Determine how the improvements are to be made</a:t>
            </a:r>
          </a:p>
          <a:p>
            <a:pPr lvl="1"/>
            <a:r>
              <a:rPr lang="en-US" sz="2000" dirty="0" smtClean="0"/>
              <a:t>If maintenance, </a:t>
            </a:r>
          </a:p>
          <a:p>
            <a:pPr lvl="2"/>
            <a:r>
              <a:rPr lang="en-US" dirty="0" smtClean="0"/>
              <a:t>What information is needed to install the improvements? </a:t>
            </a:r>
          </a:p>
          <a:p>
            <a:pPr lvl="2"/>
            <a:r>
              <a:rPr lang="en-US" dirty="0" smtClean="0"/>
              <a:t>Prepare requirements to install (who, when)</a:t>
            </a:r>
          </a:p>
          <a:p>
            <a:pPr lvl="1"/>
            <a:r>
              <a:rPr lang="en-US" sz="2000" dirty="0" smtClean="0"/>
              <a:t>If by contract,  </a:t>
            </a:r>
          </a:p>
          <a:p>
            <a:pPr lvl="2"/>
            <a:r>
              <a:rPr lang="en-US" dirty="0" smtClean="0"/>
              <a:t>What set of intersections will be included in the contract?</a:t>
            </a:r>
          </a:p>
          <a:p>
            <a:pPr lvl="2"/>
            <a:r>
              <a:rPr lang="en-US" dirty="0" smtClean="0"/>
              <a:t>Prepare a contract package to implement improvements (who, when)</a:t>
            </a:r>
          </a:p>
          <a:p>
            <a:r>
              <a:rPr lang="en-US" sz="2000" dirty="0" smtClean="0"/>
              <a:t>Set performance measures for implementation;</a:t>
            </a:r>
          </a:p>
          <a:p>
            <a:r>
              <a:rPr lang="en-US" sz="2000" dirty="0" smtClean="0"/>
              <a:t>Monitor progress (who, when)</a:t>
            </a:r>
          </a:p>
          <a:p>
            <a:r>
              <a:rPr lang="en-US" sz="2000" dirty="0" smtClean="0"/>
              <a:t>Set performance measures for effectiveness; </a:t>
            </a:r>
          </a:p>
          <a:p>
            <a:pPr lvl="1"/>
            <a:r>
              <a:rPr lang="en-US" sz="2000" dirty="0" smtClean="0"/>
              <a:t>Evaluate the actual crash reduction effectiveness and compare to that estimated in the plan (who, when)</a:t>
            </a:r>
          </a:p>
        </p:txBody>
      </p:sp>
      <p:sp>
        <p:nvSpPr>
          <p:cNvPr id="4" name="Slide Number Placeholder 3"/>
          <p:cNvSpPr>
            <a:spLocks noGrp="1"/>
          </p:cNvSpPr>
          <p:nvPr>
            <p:ph type="sldNum" sz="quarter" idx="10"/>
          </p:nvPr>
        </p:nvSpPr>
        <p:spPr/>
        <p:txBody>
          <a:bodyPr/>
          <a:lstStyle/>
          <a:p>
            <a:pPr>
              <a:defRPr/>
            </a:pPr>
            <a:fld id="{CBD70CE5-68BC-4732-B898-9502C74360EA}" type="slidenum">
              <a:rPr lang="en-US" smtClean="0"/>
              <a:pPr>
                <a:defRPr/>
              </a:pPr>
              <a:t>153</a:t>
            </a:fld>
            <a:endParaRPr lang="en-US" dirty="0"/>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dirty="0" smtClean="0"/>
              <a:t>Performance Measures</a:t>
            </a:r>
          </a:p>
        </p:txBody>
      </p:sp>
      <p:sp>
        <p:nvSpPr>
          <p:cNvPr id="60419" name="Content Placeholder 2"/>
          <p:cNvSpPr>
            <a:spLocks noGrp="1"/>
          </p:cNvSpPr>
          <p:nvPr>
            <p:ph idx="1"/>
          </p:nvPr>
        </p:nvSpPr>
        <p:spPr>
          <a:xfrm>
            <a:off x="152400" y="1168400"/>
            <a:ext cx="8839200" cy="4343400"/>
          </a:xfrm>
        </p:spPr>
        <p:txBody>
          <a:bodyPr/>
          <a:lstStyle/>
          <a:p>
            <a:r>
              <a:rPr lang="en-US" dirty="0" smtClean="0"/>
              <a:t>Implementation progress measurement : </a:t>
            </a:r>
          </a:p>
          <a:p>
            <a:pPr lvl="1"/>
            <a:r>
              <a:rPr lang="en-US" dirty="0" smtClean="0"/>
              <a:t>Output</a:t>
            </a:r>
          </a:p>
          <a:p>
            <a:r>
              <a:rPr lang="en-US" dirty="0" smtClean="0"/>
              <a:t>Goal-oriented measurement: </a:t>
            </a:r>
          </a:p>
          <a:p>
            <a:pPr lvl="1"/>
            <a:r>
              <a:rPr lang="en-US" dirty="0" smtClean="0"/>
              <a:t>Outcome</a:t>
            </a:r>
          </a:p>
        </p:txBody>
      </p:sp>
      <p:sp>
        <p:nvSpPr>
          <p:cNvPr id="4" name="Slide Number Placeholder 3"/>
          <p:cNvSpPr>
            <a:spLocks noGrp="1"/>
          </p:cNvSpPr>
          <p:nvPr>
            <p:ph type="sldNum" sz="quarter" idx="10"/>
          </p:nvPr>
        </p:nvSpPr>
        <p:spPr/>
        <p:txBody>
          <a:bodyPr/>
          <a:lstStyle/>
          <a:p>
            <a:pPr>
              <a:defRPr/>
            </a:pPr>
            <a:fld id="{B373B29D-68F7-44DA-9B86-D5FEDE981C4F}" type="slidenum">
              <a:rPr lang="en-US" smtClean="0"/>
              <a:pPr>
                <a:defRPr/>
              </a:pPr>
              <a:t>154</a:t>
            </a:fld>
            <a:endParaRPr lang="en-US" dirty="0"/>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dirty="0" smtClean="0"/>
              <a:t>Types of Performance Measures - Output</a:t>
            </a:r>
          </a:p>
        </p:txBody>
      </p:sp>
      <p:sp>
        <p:nvSpPr>
          <p:cNvPr id="61443" name="Content Placeholder 2"/>
          <p:cNvSpPr>
            <a:spLocks noGrp="1"/>
          </p:cNvSpPr>
          <p:nvPr>
            <p:ph idx="1"/>
          </p:nvPr>
        </p:nvSpPr>
        <p:spPr>
          <a:xfrm>
            <a:off x="152400" y="1168400"/>
            <a:ext cx="8839200" cy="4343400"/>
          </a:xfrm>
        </p:spPr>
        <p:txBody>
          <a:bodyPr/>
          <a:lstStyle/>
          <a:p>
            <a:r>
              <a:rPr lang="en-US" dirty="0" smtClean="0"/>
              <a:t>Application - Intersections to Apply Countermeasure</a:t>
            </a:r>
          </a:p>
          <a:p>
            <a:pPr lvl="1"/>
            <a:r>
              <a:rPr lang="en-US" dirty="0" smtClean="0"/>
              <a:t>Targeted # Intersections</a:t>
            </a:r>
          </a:p>
          <a:p>
            <a:pPr lvl="1"/>
            <a:r>
              <a:rPr lang="en-US" dirty="0" smtClean="0"/>
              <a:t>Actual # Intersections</a:t>
            </a:r>
          </a:p>
        </p:txBody>
      </p:sp>
      <p:sp>
        <p:nvSpPr>
          <p:cNvPr id="4" name="Slide Number Placeholder 3"/>
          <p:cNvSpPr>
            <a:spLocks noGrp="1"/>
          </p:cNvSpPr>
          <p:nvPr>
            <p:ph type="sldNum" sz="quarter" idx="10"/>
          </p:nvPr>
        </p:nvSpPr>
        <p:spPr/>
        <p:txBody>
          <a:bodyPr/>
          <a:lstStyle/>
          <a:p>
            <a:pPr>
              <a:defRPr/>
            </a:pPr>
            <a:fld id="{5F52B3AC-8059-44EA-A8ED-A0BA5BD6EE23}" type="slidenum">
              <a:rPr lang="en-US" smtClean="0"/>
              <a:pPr>
                <a:defRPr/>
              </a:pPr>
              <a:t>155</a:t>
            </a:fld>
            <a:endParaRPr lang="en-US" dirty="0"/>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dirty="0" smtClean="0"/>
              <a:t>Types of Performance Measures – Outcome</a:t>
            </a:r>
          </a:p>
        </p:txBody>
      </p:sp>
      <p:sp>
        <p:nvSpPr>
          <p:cNvPr id="62467" name="Content Placeholder 2"/>
          <p:cNvSpPr>
            <a:spLocks noGrp="1"/>
          </p:cNvSpPr>
          <p:nvPr>
            <p:ph idx="1"/>
          </p:nvPr>
        </p:nvSpPr>
        <p:spPr>
          <a:xfrm>
            <a:off x="152400" y="1168400"/>
            <a:ext cx="8839200" cy="4343400"/>
          </a:xfrm>
        </p:spPr>
        <p:txBody>
          <a:bodyPr/>
          <a:lstStyle/>
          <a:p>
            <a:r>
              <a:rPr lang="en-US" dirty="0" smtClean="0"/>
              <a:t>Crash Reduction - Type of Crashes to be Reduced</a:t>
            </a:r>
          </a:p>
          <a:p>
            <a:pPr lvl="1"/>
            <a:r>
              <a:rPr lang="en-US" dirty="0" smtClean="0"/>
              <a:t>Estimated Annual Reduction Severe Crashes</a:t>
            </a:r>
          </a:p>
          <a:p>
            <a:pPr lvl="1"/>
            <a:r>
              <a:rPr lang="en-US" dirty="0" smtClean="0"/>
              <a:t>Actual Annual Reduction in Severe Crashes</a:t>
            </a:r>
          </a:p>
          <a:p>
            <a:endParaRPr lang="en-US" dirty="0" smtClean="0"/>
          </a:p>
        </p:txBody>
      </p:sp>
      <p:sp>
        <p:nvSpPr>
          <p:cNvPr id="4" name="Slide Number Placeholder 3"/>
          <p:cNvSpPr>
            <a:spLocks noGrp="1"/>
          </p:cNvSpPr>
          <p:nvPr>
            <p:ph type="sldNum" sz="quarter" idx="10"/>
          </p:nvPr>
        </p:nvSpPr>
        <p:spPr/>
        <p:txBody>
          <a:bodyPr/>
          <a:lstStyle/>
          <a:p>
            <a:pPr>
              <a:defRPr/>
            </a:pPr>
            <a:fld id="{1286A54C-CA11-4705-ACF4-F6D59BBBB441}" type="slidenum">
              <a:rPr lang="en-US" smtClean="0"/>
              <a:pPr>
                <a:defRPr/>
              </a:pPr>
              <a:t>156</a:t>
            </a:fld>
            <a:endParaRPr lang="en-US" dirty="0"/>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Module 5: next steps </a:t>
            </a:r>
            <a:endParaRPr lang="en-US" dirty="0"/>
          </a:p>
        </p:txBody>
      </p:sp>
      <p:sp>
        <p:nvSpPr>
          <p:cNvPr id="3" name="Text Placeholder 2"/>
          <p:cNvSpPr>
            <a:spLocks noGrp="1"/>
          </p:cNvSpPr>
          <p:nvPr>
            <p:ph type="body" idx="1"/>
          </p:nvPr>
        </p:nvSpPr>
        <p:spPr>
          <a:xfrm>
            <a:off x="762000" y="2971800"/>
            <a:ext cx="7772400" cy="1500188"/>
          </a:xfrm>
        </p:spPr>
        <p:txBody>
          <a:bodyPr/>
          <a:lstStyle/>
          <a:p>
            <a:pPr>
              <a:defRPr/>
            </a:pPr>
            <a:r>
              <a:rPr lang="en-US" dirty="0" smtClean="0"/>
              <a:t>Intersection Safety Implementation Plans</a:t>
            </a:r>
            <a:endParaRPr lang="en-US" dirty="0"/>
          </a:p>
        </p:txBody>
      </p:sp>
      <p:sp>
        <p:nvSpPr>
          <p:cNvPr id="4" name="Slide Number Placeholder 3"/>
          <p:cNvSpPr>
            <a:spLocks noGrp="1"/>
          </p:cNvSpPr>
          <p:nvPr>
            <p:ph type="sldNum" sz="quarter" idx="12"/>
          </p:nvPr>
        </p:nvSpPr>
        <p:spPr/>
        <p:txBody>
          <a:bodyPr/>
          <a:lstStyle/>
          <a:p>
            <a:pPr>
              <a:defRPr/>
            </a:pPr>
            <a:fld id="{B53009DF-9E10-4F9B-8D0E-5B4FBCA427F1}" type="slidenum">
              <a:rPr lang="en-US" smtClean="0"/>
              <a:pPr>
                <a:defRPr/>
              </a:pPr>
              <a:t>157</a:t>
            </a:fld>
            <a:endParaRPr lang="en-US" dirty="0"/>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dirty="0" smtClean="0"/>
              <a:t>Finalize Implementation Plan</a:t>
            </a:r>
          </a:p>
        </p:txBody>
      </p:sp>
      <p:sp>
        <p:nvSpPr>
          <p:cNvPr id="64515" name="Content Placeholder 2"/>
          <p:cNvSpPr>
            <a:spLocks noGrp="1"/>
          </p:cNvSpPr>
          <p:nvPr>
            <p:ph idx="1"/>
          </p:nvPr>
        </p:nvSpPr>
        <p:spPr>
          <a:xfrm>
            <a:off x="152400" y="1168400"/>
            <a:ext cx="8839200" cy="4343400"/>
          </a:xfrm>
        </p:spPr>
        <p:txBody>
          <a:bodyPr/>
          <a:lstStyle/>
          <a:p>
            <a:r>
              <a:rPr lang="en-US" dirty="0" smtClean="0"/>
              <a:t>What organizations need to review the plan?</a:t>
            </a:r>
          </a:p>
          <a:p>
            <a:r>
              <a:rPr lang="en-US" dirty="0" smtClean="0"/>
              <a:t>What are the key steps to finalize and gain acceptance of the plan?</a:t>
            </a:r>
          </a:p>
        </p:txBody>
      </p:sp>
      <p:sp>
        <p:nvSpPr>
          <p:cNvPr id="4" name="Slide Number Placeholder 3"/>
          <p:cNvSpPr>
            <a:spLocks noGrp="1"/>
          </p:cNvSpPr>
          <p:nvPr>
            <p:ph type="sldNum" sz="quarter" idx="10"/>
          </p:nvPr>
        </p:nvSpPr>
        <p:spPr/>
        <p:txBody>
          <a:bodyPr/>
          <a:lstStyle/>
          <a:p>
            <a:pPr>
              <a:defRPr/>
            </a:pPr>
            <a:fld id="{190A146B-852B-4B6D-A945-D17860468E88}" type="slidenum">
              <a:rPr lang="en-US" smtClean="0"/>
              <a:pPr>
                <a:defRPr/>
              </a:pPr>
              <a:t>158</a:t>
            </a:fld>
            <a:endParaRPr lang="en-US" dirty="0"/>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dirty="0" smtClean="0"/>
              <a:t>Next Steps</a:t>
            </a:r>
          </a:p>
        </p:txBody>
      </p:sp>
      <p:sp>
        <p:nvSpPr>
          <p:cNvPr id="65539" name="Content Placeholder 2"/>
          <p:cNvSpPr>
            <a:spLocks noGrp="1"/>
          </p:cNvSpPr>
          <p:nvPr>
            <p:ph idx="1"/>
          </p:nvPr>
        </p:nvSpPr>
        <p:spPr>
          <a:xfrm>
            <a:off x="152400" y="1168400"/>
            <a:ext cx="8839200" cy="4343400"/>
          </a:xfrm>
        </p:spPr>
        <p:txBody>
          <a:bodyPr/>
          <a:lstStyle/>
          <a:p>
            <a:pPr marL="514350" indent="-514350">
              <a:buFont typeface="+mj-lt"/>
              <a:buAutoNum type="arabicPeriod"/>
            </a:pPr>
            <a:r>
              <a:rPr lang="en-US" dirty="0" smtClean="0"/>
              <a:t>Develop draft plan</a:t>
            </a:r>
          </a:p>
          <a:p>
            <a:pPr marL="514350" indent="-514350">
              <a:buFont typeface="+mj-lt"/>
              <a:buAutoNum type="arabicPeriod"/>
            </a:pPr>
            <a:r>
              <a:rPr lang="en-US" dirty="0" smtClean="0"/>
              <a:t>Identify offices that must approve plan</a:t>
            </a:r>
          </a:p>
          <a:p>
            <a:pPr marL="514350" indent="-514350">
              <a:buFont typeface="+mj-lt"/>
              <a:buAutoNum type="arabicPeriod"/>
            </a:pPr>
            <a:r>
              <a:rPr lang="en-US" dirty="0" smtClean="0"/>
              <a:t>Finalize plan</a:t>
            </a:r>
          </a:p>
          <a:p>
            <a:pPr marL="514350" indent="-514350">
              <a:buFont typeface="+mj-lt"/>
              <a:buAutoNum type="arabicPeriod"/>
            </a:pPr>
            <a:r>
              <a:rPr lang="en-US" dirty="0" smtClean="0"/>
              <a:t>Obtain approvals </a:t>
            </a:r>
          </a:p>
          <a:p>
            <a:pPr marL="514350" indent="-514350">
              <a:buFont typeface="+mj-lt"/>
              <a:buAutoNum type="arabicPeriod"/>
            </a:pPr>
            <a:r>
              <a:rPr lang="en-US" dirty="0" smtClean="0"/>
              <a:t>Implement the plan</a:t>
            </a:r>
          </a:p>
          <a:p>
            <a:endParaRPr lang="en-US" dirty="0" smtClean="0"/>
          </a:p>
          <a:p>
            <a:r>
              <a:rPr lang="en-US" dirty="0" smtClean="0"/>
              <a:t>Is anything missing?</a:t>
            </a:r>
          </a:p>
        </p:txBody>
      </p:sp>
      <p:sp>
        <p:nvSpPr>
          <p:cNvPr id="4" name="Slide Number Placeholder 3"/>
          <p:cNvSpPr>
            <a:spLocks noGrp="1"/>
          </p:cNvSpPr>
          <p:nvPr>
            <p:ph type="sldNum" sz="quarter" idx="10"/>
          </p:nvPr>
        </p:nvSpPr>
        <p:spPr/>
        <p:txBody>
          <a:bodyPr/>
          <a:lstStyle/>
          <a:p>
            <a:pPr>
              <a:defRPr/>
            </a:pPr>
            <a:fld id="{1FF4B24C-F99E-4675-B11B-242FBB41B991}" type="slidenum">
              <a:rPr lang="en-US" smtClean="0"/>
              <a:pPr>
                <a:defRPr/>
              </a:pPr>
              <a:t>159</a:t>
            </a:fld>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dirty="0" smtClean="0"/>
              <a:t>SHSP Performance Measure Evaluation</a:t>
            </a:r>
          </a:p>
        </p:txBody>
      </p:sp>
      <p:sp>
        <p:nvSpPr>
          <p:cNvPr id="24579" name="Content Placeholder 2"/>
          <p:cNvSpPr>
            <a:spLocks noGrp="1"/>
          </p:cNvSpPr>
          <p:nvPr>
            <p:ph idx="1"/>
          </p:nvPr>
        </p:nvSpPr>
        <p:spPr>
          <a:xfrm>
            <a:off x="152400" y="1168400"/>
            <a:ext cx="8839200" cy="4343400"/>
          </a:xfrm>
        </p:spPr>
        <p:txBody>
          <a:bodyPr/>
          <a:lstStyle/>
          <a:p>
            <a:r>
              <a:rPr lang="en-US" dirty="0" smtClean="0"/>
              <a:t>Assess progress:</a:t>
            </a:r>
          </a:p>
          <a:p>
            <a:pPr lvl="1"/>
            <a:r>
              <a:rPr lang="en-US" dirty="0" smtClean="0"/>
              <a:t>In each Critical Emphasis Area Action Plan.</a:t>
            </a:r>
          </a:p>
          <a:p>
            <a:pPr lvl="1"/>
            <a:r>
              <a:rPr lang="en-US" dirty="0" smtClean="0"/>
              <a:t>By stakeholders</a:t>
            </a:r>
          </a:p>
          <a:p>
            <a:pPr lvl="1"/>
            <a:r>
              <a:rPr lang="en-US" dirty="0" smtClean="0"/>
              <a:t>Of aligning with mission, vision and goals of SHSP.</a:t>
            </a:r>
          </a:p>
          <a:p>
            <a:r>
              <a:rPr lang="en-US" dirty="0" smtClean="0"/>
              <a:t>Assess appropriate use of available funding.</a:t>
            </a:r>
          </a:p>
          <a:p>
            <a:r>
              <a:rPr lang="en-US" dirty="0" smtClean="0"/>
              <a:t>Assess integration with other plans.</a:t>
            </a:r>
          </a:p>
        </p:txBody>
      </p:sp>
      <p:sp>
        <p:nvSpPr>
          <p:cNvPr id="4" name="Slide Number Placeholder 3"/>
          <p:cNvSpPr>
            <a:spLocks noGrp="1"/>
          </p:cNvSpPr>
          <p:nvPr>
            <p:ph type="sldNum" sz="quarter" idx="10"/>
          </p:nvPr>
        </p:nvSpPr>
        <p:spPr/>
        <p:txBody>
          <a:bodyPr/>
          <a:lstStyle/>
          <a:p>
            <a:pPr>
              <a:defRPr/>
            </a:pPr>
            <a:fld id="{2319FAEE-4020-4A6B-BFEB-6EEDE92304D7}" type="slidenum">
              <a:rPr lang="en-US" smtClean="0"/>
              <a:pPr>
                <a:defRPr/>
              </a:pPr>
              <a:t>16</a:t>
            </a:fld>
            <a:endParaRPr lang="en-US" dirty="0"/>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Questions</a:t>
            </a:r>
            <a:endParaRPr lang="en-US" dirty="0"/>
          </a:p>
        </p:txBody>
      </p:sp>
      <p:sp>
        <p:nvSpPr>
          <p:cNvPr id="3" name="Text Placeholder 2"/>
          <p:cNvSpPr>
            <a:spLocks noGrp="1"/>
          </p:cNvSpPr>
          <p:nvPr>
            <p:ph type="body" idx="1"/>
          </p:nvPr>
        </p:nvSpPr>
        <p:spPr>
          <a:xfrm>
            <a:off x="762000" y="2971800"/>
            <a:ext cx="7772400" cy="1500188"/>
          </a:xfrm>
        </p:spPr>
        <p:txBody>
          <a:bodyPr/>
          <a:lstStyle/>
          <a:p>
            <a:pPr>
              <a:defRPr/>
            </a:pPr>
            <a:r>
              <a:rPr lang="en-US" dirty="0" smtClean="0"/>
              <a:t>Intersection Safety Implementation Plans</a:t>
            </a:r>
            <a:endParaRPr lang="en-US" dirty="0"/>
          </a:p>
        </p:txBody>
      </p:sp>
      <p:sp>
        <p:nvSpPr>
          <p:cNvPr id="4" name="Slide Number Placeholder 3"/>
          <p:cNvSpPr>
            <a:spLocks noGrp="1"/>
          </p:cNvSpPr>
          <p:nvPr>
            <p:ph type="sldNum" sz="quarter" idx="12"/>
          </p:nvPr>
        </p:nvSpPr>
        <p:spPr/>
        <p:txBody>
          <a:bodyPr/>
          <a:lstStyle/>
          <a:p>
            <a:pPr>
              <a:defRPr/>
            </a:pPr>
            <a:fld id="{BB5700ED-75CA-42AC-AE87-EBDE0F83C75A}" type="slidenum">
              <a:rPr lang="en-US" smtClean="0"/>
              <a:pPr>
                <a:defRPr/>
              </a:pPr>
              <a:t>160</a:t>
            </a:fld>
            <a:endParaRPr lang="en-US" dirty="0"/>
          </a:p>
        </p:txBody>
      </p:sp>
      <p:sp>
        <p:nvSpPr>
          <p:cNvPr id="66565" name="TextBox 4"/>
          <p:cNvSpPr txBox="1">
            <a:spLocks noChangeArrowheads="1"/>
          </p:cNvSpPr>
          <p:nvPr/>
        </p:nvSpPr>
        <p:spPr bwMode="auto">
          <a:xfrm>
            <a:off x="6383111" y="4114800"/>
            <a:ext cx="2406877" cy="2308324"/>
          </a:xfrm>
          <a:prstGeom prst="rect">
            <a:avLst/>
          </a:prstGeom>
          <a:noFill/>
          <a:ln w="9525">
            <a:noFill/>
            <a:miter lim="800000"/>
            <a:headEnd/>
            <a:tailEnd/>
          </a:ln>
        </p:spPr>
        <p:txBody>
          <a:bodyPr wrap="none">
            <a:spAutoFit/>
          </a:bodyPr>
          <a:lstStyle/>
          <a:p>
            <a:pPr algn="r"/>
            <a:r>
              <a:rPr lang="en-US" sz="1600" dirty="0"/>
              <a:t>Mr. </a:t>
            </a:r>
            <a:r>
              <a:rPr lang="en-US" sz="1600" dirty="0" smtClean="0"/>
              <a:t>Tim Taylor, </a:t>
            </a:r>
            <a:r>
              <a:rPr lang="en-US" sz="1600" dirty="0"/>
              <a:t>P.E</a:t>
            </a:r>
            <a:r>
              <a:rPr lang="en-US" sz="1600" dirty="0" smtClean="0"/>
              <a:t>.</a:t>
            </a:r>
            <a:endParaRPr lang="en-US" sz="1600" dirty="0"/>
          </a:p>
          <a:p>
            <a:pPr algn="r"/>
            <a:r>
              <a:rPr lang="en-US" sz="1600" dirty="0"/>
              <a:t>Safety Engineer | FHWA</a:t>
            </a:r>
          </a:p>
          <a:p>
            <a:pPr algn="r"/>
            <a:r>
              <a:rPr lang="en-US" sz="1600" dirty="0" smtClean="0">
                <a:hlinkClick r:id="rId2"/>
              </a:rPr>
              <a:t>Timothy.Taylor@dot.gov</a:t>
            </a:r>
            <a:endParaRPr lang="en-US" sz="1600" dirty="0"/>
          </a:p>
          <a:p>
            <a:pPr algn="r"/>
            <a:r>
              <a:rPr lang="en-US" sz="1600" dirty="0" smtClean="0"/>
              <a:t>404-562-3560</a:t>
            </a:r>
            <a:endParaRPr lang="en-US" sz="1600" dirty="0"/>
          </a:p>
          <a:p>
            <a:pPr algn="r"/>
            <a:endParaRPr lang="en-US" sz="1600" dirty="0"/>
          </a:p>
          <a:p>
            <a:pPr algn="r"/>
            <a:r>
              <a:rPr lang="en-US" sz="1600" dirty="0"/>
              <a:t>Mr. Mike Sawyer, P.E.</a:t>
            </a:r>
          </a:p>
          <a:p>
            <a:pPr algn="r"/>
            <a:r>
              <a:rPr lang="en-US" sz="1600" dirty="0"/>
              <a:t>Safety Engineer | VHB</a:t>
            </a:r>
          </a:p>
          <a:p>
            <a:pPr algn="r"/>
            <a:r>
              <a:rPr lang="en-US" sz="1600" dirty="0">
                <a:hlinkClick r:id="rId3"/>
              </a:rPr>
              <a:t>msawyer@vhb.com</a:t>
            </a:r>
            <a:endParaRPr lang="en-US" sz="1600" dirty="0"/>
          </a:p>
          <a:p>
            <a:pPr algn="r"/>
            <a:r>
              <a:rPr lang="en-US" sz="1600" dirty="0"/>
              <a:t>804-343-7100</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dirty="0" smtClean="0"/>
              <a:t>Intersection Emphasis Area</a:t>
            </a:r>
          </a:p>
        </p:txBody>
      </p:sp>
      <p:sp>
        <p:nvSpPr>
          <p:cNvPr id="22531" name="Content Placeholder 2"/>
          <p:cNvSpPr>
            <a:spLocks noGrp="1"/>
          </p:cNvSpPr>
          <p:nvPr>
            <p:ph idx="1"/>
          </p:nvPr>
        </p:nvSpPr>
        <p:spPr>
          <a:xfrm>
            <a:off x="152400" y="1168400"/>
            <a:ext cx="8839200" cy="4343400"/>
          </a:xfrm>
        </p:spPr>
        <p:txBody>
          <a:bodyPr/>
          <a:lstStyle/>
          <a:p>
            <a:r>
              <a:rPr lang="en-US" dirty="0" smtClean="0"/>
              <a:t>In New Hampshire, one in 10 fatal crashes and three in 10 severe injury crashes occur at intersections.</a:t>
            </a:r>
          </a:p>
          <a:p>
            <a:r>
              <a:rPr lang="en-US" dirty="0" smtClean="0"/>
              <a:t>Improve driver awareness of intersections, intersection visibility, and sight distance.</a:t>
            </a:r>
          </a:p>
          <a:p>
            <a:endParaRPr lang="en-US" dirty="0" smtClean="0"/>
          </a:p>
          <a:p>
            <a:r>
              <a:rPr lang="en-US" dirty="0" smtClean="0"/>
              <a:t>Crashes from 2006 to 2010 </a:t>
            </a:r>
          </a:p>
          <a:p>
            <a:pPr lvl="1"/>
            <a:r>
              <a:rPr lang="en-US" dirty="0" smtClean="0"/>
              <a:t>156,762 crashes were reported </a:t>
            </a:r>
          </a:p>
          <a:p>
            <a:pPr lvl="1"/>
            <a:r>
              <a:rPr lang="en-US" dirty="0" smtClean="0"/>
              <a:t>40,291 crashes (or 26 percent) at intersections.</a:t>
            </a:r>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D9028EF2-FA18-48B9-9CCB-E02A0731F48A}" type="slidenum">
              <a:rPr lang="en-US" smtClean="0"/>
              <a:pPr>
                <a:defRPr/>
              </a:pPr>
              <a:t>17</a:t>
            </a:fld>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FHWA Perspective and resources</a:t>
            </a:r>
            <a:endParaRPr lang="en-US" dirty="0"/>
          </a:p>
        </p:txBody>
      </p:sp>
      <p:sp>
        <p:nvSpPr>
          <p:cNvPr id="3" name="Text Placeholder 2"/>
          <p:cNvSpPr>
            <a:spLocks noGrp="1"/>
          </p:cNvSpPr>
          <p:nvPr>
            <p:ph type="body" idx="1"/>
          </p:nvPr>
        </p:nvSpPr>
        <p:spPr/>
        <p:txBody>
          <a:bodyPr/>
          <a:lstStyle/>
          <a:p>
            <a:pPr>
              <a:defRPr/>
            </a:pPr>
            <a:r>
              <a:rPr lang="en-US" dirty="0" smtClean="0"/>
              <a:t>Intersection Safety Implementation Plans</a:t>
            </a:r>
            <a:endParaRPr lang="en-US" dirty="0"/>
          </a:p>
        </p:txBody>
      </p:sp>
      <p:sp>
        <p:nvSpPr>
          <p:cNvPr id="4" name="Slide Number Placeholder 3"/>
          <p:cNvSpPr>
            <a:spLocks noGrp="1"/>
          </p:cNvSpPr>
          <p:nvPr>
            <p:ph type="sldNum" sz="quarter" idx="12"/>
          </p:nvPr>
        </p:nvSpPr>
        <p:spPr/>
        <p:txBody>
          <a:bodyPr/>
          <a:lstStyle/>
          <a:p>
            <a:pPr>
              <a:defRPr/>
            </a:pPr>
            <a:fld id="{89939BE0-6363-40AA-9D0B-58D0299AF2F9}" type="slidenum">
              <a:rPr lang="en-US" smtClean="0"/>
              <a:pPr>
                <a:defRPr/>
              </a:pPr>
              <a:t>18</a:t>
            </a:fld>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304800" y="152400"/>
            <a:ext cx="8356600" cy="685800"/>
          </a:xfrm>
        </p:spPr>
        <p:txBody>
          <a:bodyPr/>
          <a:lstStyle/>
          <a:p>
            <a:r>
              <a:rPr lang="en-US" dirty="0" smtClean="0"/>
              <a:t>Why Intersection Safety?</a:t>
            </a:r>
          </a:p>
        </p:txBody>
      </p:sp>
      <p:sp>
        <p:nvSpPr>
          <p:cNvPr id="488451" name="Rectangle 3"/>
          <p:cNvSpPr>
            <a:spLocks noGrp="1" noChangeArrowheads="1"/>
          </p:cNvSpPr>
          <p:nvPr>
            <p:ph type="body" idx="1"/>
          </p:nvPr>
        </p:nvSpPr>
        <p:spPr>
          <a:xfrm>
            <a:off x="457200" y="1143000"/>
            <a:ext cx="8280400" cy="3276600"/>
          </a:xfrm>
        </p:spPr>
        <p:txBody>
          <a:bodyPr/>
          <a:lstStyle/>
          <a:p>
            <a:pPr>
              <a:lnSpc>
                <a:spcPct val="90000"/>
              </a:lnSpc>
            </a:pPr>
            <a:r>
              <a:rPr lang="en-US" sz="2800" dirty="0" smtClean="0"/>
              <a:t>A small part of overall highway system, but</a:t>
            </a:r>
          </a:p>
          <a:p>
            <a:pPr>
              <a:lnSpc>
                <a:spcPct val="90000"/>
              </a:lnSpc>
            </a:pPr>
            <a:r>
              <a:rPr lang="en-US" sz="2800" dirty="0" smtClean="0"/>
              <a:t> In 2009 – 7,043 fatalities related to intersections  </a:t>
            </a:r>
            <a:r>
              <a:rPr lang="en-US" dirty="0" smtClean="0"/>
              <a:t> </a:t>
            </a:r>
          </a:p>
          <a:p>
            <a:pPr>
              <a:lnSpc>
                <a:spcPct val="90000"/>
              </a:lnSpc>
              <a:buClr>
                <a:schemeClr val="bg2"/>
              </a:buClr>
              <a:buSzPct val="80000"/>
              <a:buFont typeface="Wingdings" pitchFamily="2" charset="2"/>
              <a:buNone/>
            </a:pPr>
            <a:r>
              <a:rPr lang="en-US" dirty="0" smtClean="0">
                <a:solidFill>
                  <a:srgbClr val="DA162D"/>
                </a:solidFill>
              </a:rPr>
              <a:t>  (21% of Total Highway Fatalities)</a:t>
            </a:r>
            <a:endParaRPr lang="en-US" sz="2800" dirty="0" smtClean="0"/>
          </a:p>
          <a:p>
            <a:pPr>
              <a:lnSpc>
                <a:spcPct val="90000"/>
              </a:lnSpc>
            </a:pPr>
            <a:r>
              <a:rPr lang="en-US" sz="2800" dirty="0" smtClean="0"/>
              <a:t>Each year more than 3 million intersection crashes occur (≈ 55% of all reported crashes)</a:t>
            </a:r>
          </a:p>
        </p:txBody>
      </p:sp>
      <p:pic>
        <p:nvPicPr>
          <p:cNvPr id="11269" name="Picture 4" descr="safety"/>
          <p:cNvPicPr>
            <a:picLocks noChangeAspect="1" noChangeArrowheads="1"/>
          </p:cNvPicPr>
          <p:nvPr/>
        </p:nvPicPr>
        <p:blipFill>
          <a:blip r:embed="rId3" cstate="print"/>
          <a:srcRect/>
          <a:stretch>
            <a:fillRect/>
          </a:stretch>
        </p:blipFill>
        <p:spPr bwMode="auto">
          <a:xfrm>
            <a:off x="1143000" y="3733800"/>
            <a:ext cx="2971800" cy="2339975"/>
          </a:xfrm>
          <a:prstGeom prst="rect">
            <a:avLst/>
          </a:prstGeom>
          <a:noFill/>
          <a:ln w="12700">
            <a:solidFill>
              <a:srgbClr val="000000"/>
            </a:solidFill>
            <a:miter lim="800000"/>
            <a:headEnd/>
            <a:tailEnd/>
          </a:ln>
        </p:spPr>
      </p:pic>
      <p:pic>
        <p:nvPicPr>
          <p:cNvPr id="11270" name="Picture 5" descr="FIVE_CAR_ACCIDENT"/>
          <p:cNvPicPr>
            <a:picLocks noChangeAspect="1" noChangeArrowheads="1"/>
          </p:cNvPicPr>
          <p:nvPr/>
        </p:nvPicPr>
        <p:blipFill>
          <a:blip r:embed="rId4" cstate="print"/>
          <a:srcRect/>
          <a:stretch>
            <a:fillRect/>
          </a:stretch>
        </p:blipFill>
        <p:spPr bwMode="auto">
          <a:xfrm>
            <a:off x="5105400" y="3810000"/>
            <a:ext cx="3048000" cy="2371725"/>
          </a:xfrm>
          <a:prstGeom prst="rect">
            <a:avLst/>
          </a:prstGeom>
          <a:noFill/>
          <a:ln w="12700">
            <a:solidFill>
              <a:srgbClr val="000000"/>
            </a:solidFill>
            <a:miter lim="800000"/>
            <a:headEnd/>
            <a:tailEnd/>
          </a:ln>
        </p:spPr>
      </p:pic>
      <p:sp>
        <p:nvSpPr>
          <p:cNvPr id="6" name="Slide Number Placeholder 5"/>
          <p:cNvSpPr>
            <a:spLocks noGrp="1"/>
          </p:cNvSpPr>
          <p:nvPr>
            <p:ph type="sldNum" sz="quarter" idx="10"/>
          </p:nvPr>
        </p:nvSpPr>
        <p:spPr/>
        <p:txBody>
          <a:bodyPr/>
          <a:lstStyle/>
          <a:p>
            <a:pPr>
              <a:defRPr/>
            </a:pPr>
            <a:fld id="{982FCA22-5CE7-4204-9352-34CCC859FE55}" type="slidenum">
              <a:rPr lang="en-US" smtClean="0"/>
              <a:pPr>
                <a:defRPr/>
              </a:pPr>
              <a:t>19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8451">
                                            <p:txEl>
                                              <p:pRg st="0" end="0"/>
                                            </p:txEl>
                                          </p:spTgt>
                                        </p:tgtEl>
                                        <p:attrNameLst>
                                          <p:attrName>style.visibility</p:attrName>
                                        </p:attrNameLst>
                                      </p:cBhvr>
                                      <p:to>
                                        <p:strVal val="visible"/>
                                      </p:to>
                                    </p:set>
                                    <p:animEffect transition="in" filter="wipe(left)">
                                      <p:cBhvr>
                                        <p:cTn id="7" dur="500"/>
                                        <p:tgtEl>
                                          <p:spTgt spid="4884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88451">
                                            <p:txEl>
                                              <p:pRg st="1" end="1"/>
                                            </p:txEl>
                                          </p:spTgt>
                                        </p:tgtEl>
                                        <p:attrNameLst>
                                          <p:attrName>style.visibility</p:attrName>
                                        </p:attrNameLst>
                                      </p:cBhvr>
                                      <p:to>
                                        <p:strVal val="visible"/>
                                      </p:to>
                                    </p:set>
                                    <p:animEffect transition="in" filter="wipe(left)">
                                      <p:cBhvr>
                                        <p:cTn id="12" dur="500"/>
                                        <p:tgtEl>
                                          <p:spTgt spid="4884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88451">
                                            <p:txEl>
                                              <p:pRg st="2" end="2"/>
                                            </p:txEl>
                                          </p:spTgt>
                                        </p:tgtEl>
                                        <p:attrNameLst>
                                          <p:attrName>style.visibility</p:attrName>
                                        </p:attrNameLst>
                                      </p:cBhvr>
                                      <p:to>
                                        <p:strVal val="visible"/>
                                      </p:to>
                                    </p:set>
                                    <p:animEffect transition="in" filter="wipe(left)">
                                      <p:cBhvr>
                                        <p:cTn id="17" dur="500"/>
                                        <p:tgtEl>
                                          <p:spTgt spid="48845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88451">
                                            <p:txEl>
                                              <p:pRg st="3" end="3"/>
                                            </p:txEl>
                                          </p:spTgt>
                                        </p:tgtEl>
                                        <p:attrNameLst>
                                          <p:attrName>style.visibility</p:attrName>
                                        </p:attrNameLst>
                                      </p:cBhvr>
                                      <p:to>
                                        <p:strVal val="visible"/>
                                      </p:to>
                                    </p:set>
                                    <p:animEffect transition="in" filter="wipe(left)">
                                      <p:cBhvr>
                                        <p:cTn id="22" dur="500"/>
                                        <p:tgtEl>
                                          <p:spTgt spid="48845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1"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8" name="Picture 2" descr="http://woodgears.ca/workshop/workshop3.jpg"/>
          <p:cNvPicPr>
            <a:picLocks noChangeAspect="1" noChangeArrowheads="1"/>
          </p:cNvPicPr>
          <p:nvPr/>
        </p:nvPicPr>
        <p:blipFill>
          <a:blip r:embed="rId2" cstate="print">
            <a:duotone>
              <a:schemeClr val="bg2">
                <a:shade val="45000"/>
                <a:satMod val="135000"/>
              </a:schemeClr>
              <a:prstClr val="white"/>
            </a:duotone>
          </a:blip>
          <a:srcRect b="5555"/>
          <a:stretch>
            <a:fillRect/>
          </a:stretch>
        </p:blipFill>
        <p:spPr bwMode="auto">
          <a:xfrm>
            <a:off x="0" y="0"/>
            <a:ext cx="9144000" cy="6477000"/>
          </a:xfrm>
          <a:prstGeom prst="rect">
            <a:avLst/>
          </a:prstGeom>
          <a:noFill/>
        </p:spPr>
      </p:pic>
      <p:sp>
        <p:nvSpPr>
          <p:cNvPr id="6146" name="Title 1"/>
          <p:cNvSpPr>
            <a:spLocks noGrp="1"/>
          </p:cNvSpPr>
          <p:nvPr>
            <p:ph type="title"/>
          </p:nvPr>
        </p:nvSpPr>
        <p:spPr/>
        <p:txBody>
          <a:bodyPr/>
          <a:lstStyle/>
          <a:p>
            <a:r>
              <a:rPr lang="en-US" dirty="0" smtClean="0"/>
              <a:t>Welcome to our Workshop…</a:t>
            </a:r>
            <a:br>
              <a:rPr lang="en-US" dirty="0" smtClean="0"/>
            </a:br>
            <a:endParaRPr lang="en-US" dirty="0" smtClean="0"/>
          </a:p>
        </p:txBody>
      </p:sp>
      <p:sp>
        <p:nvSpPr>
          <p:cNvPr id="6147" name="Content Placeholder 2"/>
          <p:cNvSpPr>
            <a:spLocks noGrp="1"/>
          </p:cNvSpPr>
          <p:nvPr>
            <p:ph idx="1"/>
          </p:nvPr>
        </p:nvSpPr>
        <p:spPr>
          <a:xfrm>
            <a:off x="152400" y="1168400"/>
            <a:ext cx="8839200" cy="4343400"/>
          </a:xfrm>
        </p:spPr>
        <p:txBody>
          <a:bodyPr/>
          <a:lstStyle/>
          <a:p>
            <a:r>
              <a:rPr lang="en-US" dirty="0" smtClean="0"/>
              <a:t>Please introduce yourself…</a:t>
            </a:r>
          </a:p>
          <a:p>
            <a:pPr lvl="1"/>
            <a:r>
              <a:rPr lang="en-US" dirty="0" smtClean="0"/>
              <a:t>Name</a:t>
            </a:r>
          </a:p>
          <a:p>
            <a:pPr lvl="1"/>
            <a:r>
              <a:rPr lang="en-US" dirty="0" smtClean="0"/>
              <a:t>Role</a:t>
            </a:r>
          </a:p>
          <a:p>
            <a:pPr lvl="1"/>
            <a:r>
              <a:rPr lang="en-US" dirty="0" smtClean="0"/>
              <a:t>Outcomes</a:t>
            </a:r>
          </a:p>
        </p:txBody>
      </p:sp>
      <p:sp>
        <p:nvSpPr>
          <p:cNvPr id="4" name="Slide Number Placeholder 3"/>
          <p:cNvSpPr>
            <a:spLocks noGrp="1"/>
          </p:cNvSpPr>
          <p:nvPr>
            <p:ph type="sldNum" sz="quarter" idx="10"/>
          </p:nvPr>
        </p:nvSpPr>
        <p:spPr/>
        <p:txBody>
          <a:bodyPr/>
          <a:lstStyle/>
          <a:p>
            <a:pPr>
              <a:defRPr/>
            </a:pPr>
            <a:fld id="{2A1F0BF0-75E1-4388-B735-A335B0A66B09}" type="slidenum">
              <a:rPr lang="en-US" smtClean="0"/>
              <a:pPr>
                <a:defRPr/>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laska"/>
          <p:cNvGrpSpPr>
            <a:grpSpLocks/>
          </p:cNvGrpSpPr>
          <p:nvPr/>
        </p:nvGrpSpPr>
        <p:grpSpPr bwMode="auto">
          <a:xfrm>
            <a:off x="450891" y="5065781"/>
            <a:ext cx="1382712" cy="1409700"/>
            <a:chOff x="-1146" y="-64708"/>
            <a:chExt cx="19958" cy="567"/>
          </a:xfrm>
          <a:solidFill>
            <a:srgbClr val="FFFFCC"/>
          </a:solidFill>
          <a:effectLst/>
        </p:grpSpPr>
        <p:sp>
          <p:nvSpPr>
            <p:cNvPr id="184" name="D108"/>
            <p:cNvSpPr>
              <a:spLocks/>
            </p:cNvSpPr>
            <p:nvPr/>
          </p:nvSpPr>
          <p:spPr bwMode="auto">
            <a:xfrm>
              <a:off x="3172" y="-64708"/>
              <a:ext cx="15640" cy="474"/>
            </a:xfrm>
            <a:custGeom>
              <a:avLst/>
              <a:gdLst/>
              <a:ahLst/>
              <a:cxnLst>
                <a:cxn ang="0">
                  <a:pos x="3165" y="7337"/>
                </a:cxn>
                <a:cxn ang="0">
                  <a:pos x="2381" y="6852"/>
                </a:cxn>
                <a:cxn ang="0">
                  <a:pos x="822" y="6660"/>
                </a:cxn>
                <a:cxn ang="0">
                  <a:pos x="187" y="5559"/>
                </a:cxn>
                <a:cxn ang="0">
                  <a:pos x="1699" y="4689"/>
                </a:cxn>
                <a:cxn ang="0">
                  <a:pos x="2642" y="5251"/>
                </a:cxn>
                <a:cxn ang="0">
                  <a:pos x="2978" y="4758"/>
                </a:cxn>
                <a:cxn ang="0">
                  <a:pos x="3202" y="4681"/>
                </a:cxn>
                <a:cxn ang="0">
                  <a:pos x="2371" y="4204"/>
                </a:cxn>
                <a:cxn ang="0">
                  <a:pos x="560" y="2903"/>
                </a:cxn>
                <a:cxn ang="0">
                  <a:pos x="2073" y="2010"/>
                </a:cxn>
                <a:cxn ang="0">
                  <a:pos x="2558" y="1186"/>
                </a:cxn>
                <a:cxn ang="0">
                  <a:pos x="3529" y="909"/>
                </a:cxn>
                <a:cxn ang="0">
                  <a:pos x="4136" y="539"/>
                </a:cxn>
                <a:cxn ang="0">
                  <a:pos x="5405" y="192"/>
                </a:cxn>
                <a:cxn ang="0">
                  <a:pos x="5807" y="462"/>
                </a:cxn>
                <a:cxn ang="0">
                  <a:pos x="7123" y="778"/>
                </a:cxn>
                <a:cxn ang="0">
                  <a:pos x="9074" y="1178"/>
                </a:cxn>
                <a:cxn ang="0">
                  <a:pos x="11044" y="1363"/>
                </a:cxn>
                <a:cxn ang="0">
                  <a:pos x="11950" y="10948"/>
                </a:cxn>
                <a:cxn ang="0">
                  <a:pos x="12650" y="11495"/>
                </a:cxn>
                <a:cxn ang="0">
                  <a:pos x="13182" y="12273"/>
                </a:cxn>
                <a:cxn ang="0">
                  <a:pos x="13994" y="11433"/>
                </a:cxn>
                <a:cxn ang="0">
                  <a:pos x="14452" y="12211"/>
                </a:cxn>
                <a:cxn ang="0">
                  <a:pos x="15226" y="13705"/>
                </a:cxn>
                <a:cxn ang="0">
                  <a:pos x="15871" y="14759"/>
                </a:cxn>
                <a:cxn ang="0">
                  <a:pos x="16263" y="16122"/>
                </a:cxn>
                <a:cxn ang="0">
                  <a:pos x="15964" y="15398"/>
                </a:cxn>
                <a:cxn ang="0">
                  <a:pos x="15497" y="15283"/>
                </a:cxn>
                <a:cxn ang="0">
                  <a:pos x="15198" y="14267"/>
                </a:cxn>
                <a:cxn ang="0">
                  <a:pos x="14806" y="13535"/>
                </a:cxn>
                <a:cxn ang="0">
                  <a:pos x="14806" y="13166"/>
                </a:cxn>
                <a:cxn ang="0">
                  <a:pos x="14181" y="12411"/>
                </a:cxn>
                <a:cxn ang="0">
                  <a:pos x="13817" y="12627"/>
                </a:cxn>
                <a:cxn ang="0">
                  <a:pos x="13695" y="12611"/>
                </a:cxn>
                <a:cxn ang="0">
                  <a:pos x="12846" y="11872"/>
                </a:cxn>
                <a:cxn ang="0">
                  <a:pos x="12211" y="11741"/>
                </a:cxn>
                <a:cxn ang="0">
                  <a:pos x="12192" y="11241"/>
                </a:cxn>
                <a:cxn ang="0">
                  <a:pos x="10288" y="11187"/>
                </a:cxn>
                <a:cxn ang="0">
                  <a:pos x="9485" y="10540"/>
                </a:cxn>
                <a:cxn ang="0">
                  <a:pos x="8738" y="10055"/>
                </a:cxn>
                <a:cxn ang="0">
                  <a:pos x="8346" y="10733"/>
                </a:cxn>
                <a:cxn ang="0">
                  <a:pos x="7917" y="11503"/>
                </a:cxn>
                <a:cxn ang="0">
                  <a:pos x="6964" y="11795"/>
                </a:cxn>
                <a:cxn ang="0">
                  <a:pos x="7207" y="10456"/>
                </a:cxn>
                <a:cxn ang="0">
                  <a:pos x="7506" y="9832"/>
                </a:cxn>
                <a:cxn ang="0">
                  <a:pos x="6675" y="10918"/>
                </a:cxn>
                <a:cxn ang="0">
                  <a:pos x="5965" y="12173"/>
                </a:cxn>
                <a:cxn ang="0">
                  <a:pos x="5583" y="13243"/>
                </a:cxn>
                <a:cxn ang="0">
                  <a:pos x="4630" y="14351"/>
                </a:cxn>
                <a:cxn ang="0">
                  <a:pos x="3884" y="15229"/>
                </a:cxn>
                <a:cxn ang="0">
                  <a:pos x="2931" y="15722"/>
                </a:cxn>
                <a:cxn ang="0">
                  <a:pos x="2185" y="16115"/>
                </a:cxn>
                <a:cxn ang="0">
                  <a:pos x="2838" y="15168"/>
                </a:cxn>
                <a:cxn ang="0">
                  <a:pos x="3697" y="14482"/>
                </a:cxn>
                <a:cxn ang="0">
                  <a:pos x="4658" y="12542"/>
                </a:cxn>
                <a:cxn ang="0">
                  <a:pos x="3986" y="12534"/>
                </a:cxn>
                <a:cxn ang="0">
                  <a:pos x="3043" y="12265"/>
                </a:cxn>
                <a:cxn ang="0">
                  <a:pos x="2558" y="11241"/>
                </a:cxn>
                <a:cxn ang="0">
                  <a:pos x="2166" y="11549"/>
                </a:cxn>
                <a:cxn ang="0">
                  <a:pos x="1792" y="10540"/>
                </a:cxn>
                <a:cxn ang="0">
                  <a:pos x="999" y="9886"/>
                </a:cxn>
                <a:cxn ang="0">
                  <a:pos x="999" y="9270"/>
                </a:cxn>
              </a:cxnLst>
              <a:rect l="0" t="0" r="r" b="b"/>
              <a:pathLst>
                <a:path w="16384" h="16384">
                  <a:moveTo>
                    <a:pt x="1886" y="8254"/>
                  </a:moveTo>
                  <a:lnTo>
                    <a:pt x="1895" y="8254"/>
                  </a:lnTo>
                  <a:lnTo>
                    <a:pt x="1970" y="8192"/>
                  </a:lnTo>
                  <a:lnTo>
                    <a:pt x="2007" y="8146"/>
                  </a:lnTo>
                  <a:lnTo>
                    <a:pt x="2044" y="8192"/>
                  </a:lnTo>
                  <a:lnTo>
                    <a:pt x="2129" y="8223"/>
                  </a:lnTo>
                  <a:lnTo>
                    <a:pt x="2194" y="8192"/>
                  </a:lnTo>
                  <a:lnTo>
                    <a:pt x="2241" y="8115"/>
                  </a:lnTo>
                  <a:lnTo>
                    <a:pt x="2306" y="8069"/>
                  </a:lnTo>
                  <a:lnTo>
                    <a:pt x="2381" y="7992"/>
                  </a:lnTo>
                  <a:lnTo>
                    <a:pt x="2446" y="7892"/>
                  </a:lnTo>
                  <a:lnTo>
                    <a:pt x="2483" y="7799"/>
                  </a:lnTo>
                  <a:lnTo>
                    <a:pt x="2521" y="7769"/>
                  </a:lnTo>
                  <a:lnTo>
                    <a:pt x="2595" y="7761"/>
                  </a:lnTo>
                  <a:lnTo>
                    <a:pt x="2605" y="7776"/>
                  </a:lnTo>
                  <a:lnTo>
                    <a:pt x="2567" y="7830"/>
                  </a:lnTo>
                  <a:lnTo>
                    <a:pt x="2530" y="7869"/>
                  </a:lnTo>
                  <a:lnTo>
                    <a:pt x="2558" y="7869"/>
                  </a:lnTo>
                  <a:lnTo>
                    <a:pt x="2633" y="7830"/>
                  </a:lnTo>
                  <a:lnTo>
                    <a:pt x="2689" y="7822"/>
                  </a:lnTo>
                  <a:lnTo>
                    <a:pt x="2763" y="7830"/>
                  </a:lnTo>
                  <a:lnTo>
                    <a:pt x="2829" y="7799"/>
                  </a:lnTo>
                  <a:lnTo>
                    <a:pt x="2913" y="7799"/>
                  </a:lnTo>
                  <a:lnTo>
                    <a:pt x="2978" y="7776"/>
                  </a:lnTo>
                  <a:lnTo>
                    <a:pt x="3043" y="7715"/>
                  </a:lnTo>
                  <a:lnTo>
                    <a:pt x="3090" y="7638"/>
                  </a:lnTo>
                  <a:lnTo>
                    <a:pt x="3137" y="7553"/>
                  </a:lnTo>
                  <a:lnTo>
                    <a:pt x="3165" y="7499"/>
                  </a:lnTo>
                  <a:lnTo>
                    <a:pt x="3165" y="7453"/>
                  </a:lnTo>
                  <a:lnTo>
                    <a:pt x="3165" y="7399"/>
                  </a:lnTo>
                  <a:lnTo>
                    <a:pt x="3165" y="7337"/>
                  </a:lnTo>
                  <a:lnTo>
                    <a:pt x="3137" y="7276"/>
                  </a:lnTo>
                  <a:lnTo>
                    <a:pt x="3090" y="7237"/>
                  </a:lnTo>
                  <a:lnTo>
                    <a:pt x="3099" y="7206"/>
                  </a:lnTo>
                  <a:lnTo>
                    <a:pt x="3118" y="7130"/>
                  </a:lnTo>
                  <a:lnTo>
                    <a:pt x="3025" y="6976"/>
                  </a:lnTo>
                  <a:lnTo>
                    <a:pt x="2987" y="6883"/>
                  </a:lnTo>
                  <a:lnTo>
                    <a:pt x="2931" y="6845"/>
                  </a:lnTo>
                  <a:lnTo>
                    <a:pt x="2875" y="6883"/>
                  </a:lnTo>
                  <a:lnTo>
                    <a:pt x="2866" y="6837"/>
                  </a:lnTo>
                  <a:lnTo>
                    <a:pt x="2866" y="6752"/>
                  </a:lnTo>
                  <a:lnTo>
                    <a:pt x="2931" y="6752"/>
                  </a:lnTo>
                  <a:lnTo>
                    <a:pt x="3006" y="6783"/>
                  </a:lnTo>
                  <a:lnTo>
                    <a:pt x="3043" y="6760"/>
                  </a:lnTo>
                  <a:lnTo>
                    <a:pt x="3099" y="6752"/>
                  </a:lnTo>
                  <a:lnTo>
                    <a:pt x="3137" y="6683"/>
                  </a:lnTo>
                  <a:lnTo>
                    <a:pt x="3174" y="6606"/>
                  </a:lnTo>
                  <a:lnTo>
                    <a:pt x="3174" y="6498"/>
                  </a:lnTo>
                  <a:lnTo>
                    <a:pt x="3137" y="6475"/>
                  </a:lnTo>
                  <a:lnTo>
                    <a:pt x="3090" y="6413"/>
                  </a:lnTo>
                  <a:lnTo>
                    <a:pt x="3053" y="6375"/>
                  </a:lnTo>
                  <a:lnTo>
                    <a:pt x="2950" y="6437"/>
                  </a:lnTo>
                  <a:lnTo>
                    <a:pt x="2903" y="6498"/>
                  </a:lnTo>
                  <a:lnTo>
                    <a:pt x="2866" y="6506"/>
                  </a:lnTo>
                  <a:lnTo>
                    <a:pt x="2819" y="6475"/>
                  </a:lnTo>
                  <a:lnTo>
                    <a:pt x="2745" y="6452"/>
                  </a:lnTo>
                  <a:lnTo>
                    <a:pt x="2754" y="6514"/>
                  </a:lnTo>
                  <a:lnTo>
                    <a:pt x="2679" y="6537"/>
                  </a:lnTo>
                  <a:lnTo>
                    <a:pt x="2595" y="6575"/>
                  </a:lnTo>
                  <a:lnTo>
                    <a:pt x="2539" y="6652"/>
                  </a:lnTo>
                  <a:lnTo>
                    <a:pt x="2446" y="6745"/>
                  </a:lnTo>
                  <a:lnTo>
                    <a:pt x="2381" y="6852"/>
                  </a:lnTo>
                  <a:lnTo>
                    <a:pt x="2334" y="6976"/>
                  </a:lnTo>
                  <a:lnTo>
                    <a:pt x="2306" y="6976"/>
                  </a:lnTo>
                  <a:lnTo>
                    <a:pt x="2278" y="6845"/>
                  </a:lnTo>
                  <a:lnTo>
                    <a:pt x="2269" y="6760"/>
                  </a:lnTo>
                  <a:lnTo>
                    <a:pt x="2203" y="6714"/>
                  </a:lnTo>
                  <a:lnTo>
                    <a:pt x="2157" y="6637"/>
                  </a:lnTo>
                  <a:lnTo>
                    <a:pt x="2044" y="6652"/>
                  </a:lnTo>
                  <a:lnTo>
                    <a:pt x="2073" y="6691"/>
                  </a:lnTo>
                  <a:lnTo>
                    <a:pt x="2119" y="6729"/>
                  </a:lnTo>
                  <a:lnTo>
                    <a:pt x="2194" y="6752"/>
                  </a:lnTo>
                  <a:lnTo>
                    <a:pt x="2185" y="6837"/>
                  </a:lnTo>
                  <a:lnTo>
                    <a:pt x="2157" y="6868"/>
                  </a:lnTo>
                  <a:lnTo>
                    <a:pt x="2129" y="6822"/>
                  </a:lnTo>
                  <a:lnTo>
                    <a:pt x="2073" y="6752"/>
                  </a:lnTo>
                  <a:lnTo>
                    <a:pt x="1932" y="6691"/>
                  </a:lnTo>
                  <a:lnTo>
                    <a:pt x="1904" y="6691"/>
                  </a:lnTo>
                  <a:lnTo>
                    <a:pt x="1830" y="6714"/>
                  </a:lnTo>
                  <a:lnTo>
                    <a:pt x="1811" y="6729"/>
                  </a:lnTo>
                  <a:lnTo>
                    <a:pt x="1746" y="6721"/>
                  </a:lnTo>
                  <a:lnTo>
                    <a:pt x="1643" y="6698"/>
                  </a:lnTo>
                  <a:lnTo>
                    <a:pt x="1494" y="6775"/>
                  </a:lnTo>
                  <a:lnTo>
                    <a:pt x="1410" y="6822"/>
                  </a:lnTo>
                  <a:lnTo>
                    <a:pt x="1326" y="6775"/>
                  </a:lnTo>
                  <a:lnTo>
                    <a:pt x="1260" y="6752"/>
                  </a:lnTo>
                  <a:lnTo>
                    <a:pt x="1176" y="6760"/>
                  </a:lnTo>
                  <a:lnTo>
                    <a:pt x="1083" y="6745"/>
                  </a:lnTo>
                  <a:lnTo>
                    <a:pt x="971" y="6721"/>
                  </a:lnTo>
                  <a:lnTo>
                    <a:pt x="896" y="6698"/>
                  </a:lnTo>
                  <a:lnTo>
                    <a:pt x="850" y="6698"/>
                  </a:lnTo>
                  <a:lnTo>
                    <a:pt x="822" y="6683"/>
                  </a:lnTo>
                  <a:lnTo>
                    <a:pt x="822" y="6660"/>
                  </a:lnTo>
                  <a:lnTo>
                    <a:pt x="775" y="6652"/>
                  </a:lnTo>
                  <a:lnTo>
                    <a:pt x="728" y="6591"/>
                  </a:lnTo>
                  <a:lnTo>
                    <a:pt x="700" y="6537"/>
                  </a:lnTo>
                  <a:lnTo>
                    <a:pt x="728" y="6444"/>
                  </a:lnTo>
                  <a:lnTo>
                    <a:pt x="710" y="6352"/>
                  </a:lnTo>
                  <a:lnTo>
                    <a:pt x="625" y="6267"/>
                  </a:lnTo>
                  <a:lnTo>
                    <a:pt x="523" y="6075"/>
                  </a:lnTo>
                  <a:lnTo>
                    <a:pt x="551" y="6013"/>
                  </a:lnTo>
                  <a:lnTo>
                    <a:pt x="579" y="6044"/>
                  </a:lnTo>
                  <a:lnTo>
                    <a:pt x="560" y="6106"/>
                  </a:lnTo>
                  <a:lnTo>
                    <a:pt x="635" y="6136"/>
                  </a:lnTo>
                  <a:lnTo>
                    <a:pt x="700" y="6036"/>
                  </a:lnTo>
                  <a:lnTo>
                    <a:pt x="775" y="5990"/>
                  </a:lnTo>
                  <a:lnTo>
                    <a:pt x="840" y="5982"/>
                  </a:lnTo>
                  <a:lnTo>
                    <a:pt x="728" y="5952"/>
                  </a:lnTo>
                  <a:lnTo>
                    <a:pt x="625" y="5913"/>
                  </a:lnTo>
                  <a:lnTo>
                    <a:pt x="551" y="5890"/>
                  </a:lnTo>
                  <a:lnTo>
                    <a:pt x="588" y="5944"/>
                  </a:lnTo>
                  <a:lnTo>
                    <a:pt x="560" y="5952"/>
                  </a:lnTo>
                  <a:lnTo>
                    <a:pt x="439" y="5913"/>
                  </a:lnTo>
                  <a:lnTo>
                    <a:pt x="336" y="5882"/>
                  </a:lnTo>
                  <a:lnTo>
                    <a:pt x="140" y="5744"/>
                  </a:lnTo>
                  <a:lnTo>
                    <a:pt x="56" y="5697"/>
                  </a:lnTo>
                  <a:lnTo>
                    <a:pt x="0" y="5651"/>
                  </a:lnTo>
                  <a:lnTo>
                    <a:pt x="0" y="5582"/>
                  </a:lnTo>
                  <a:lnTo>
                    <a:pt x="56" y="5551"/>
                  </a:lnTo>
                  <a:lnTo>
                    <a:pt x="103" y="5543"/>
                  </a:lnTo>
                  <a:lnTo>
                    <a:pt x="75" y="5582"/>
                  </a:lnTo>
                  <a:lnTo>
                    <a:pt x="37" y="5636"/>
                  </a:lnTo>
                  <a:lnTo>
                    <a:pt x="93" y="5620"/>
                  </a:lnTo>
                  <a:lnTo>
                    <a:pt x="187" y="5559"/>
                  </a:lnTo>
                  <a:lnTo>
                    <a:pt x="261" y="5528"/>
                  </a:lnTo>
                  <a:lnTo>
                    <a:pt x="252" y="5513"/>
                  </a:lnTo>
                  <a:lnTo>
                    <a:pt x="252" y="5482"/>
                  </a:lnTo>
                  <a:lnTo>
                    <a:pt x="289" y="5428"/>
                  </a:lnTo>
                  <a:lnTo>
                    <a:pt x="364" y="5374"/>
                  </a:lnTo>
                  <a:lnTo>
                    <a:pt x="401" y="5428"/>
                  </a:lnTo>
                  <a:lnTo>
                    <a:pt x="476" y="5389"/>
                  </a:lnTo>
                  <a:lnTo>
                    <a:pt x="523" y="5328"/>
                  </a:lnTo>
                  <a:lnTo>
                    <a:pt x="523" y="5274"/>
                  </a:lnTo>
                  <a:lnTo>
                    <a:pt x="560" y="5305"/>
                  </a:lnTo>
                  <a:lnTo>
                    <a:pt x="597" y="5235"/>
                  </a:lnTo>
                  <a:lnTo>
                    <a:pt x="784" y="5120"/>
                  </a:lnTo>
                  <a:lnTo>
                    <a:pt x="859" y="5097"/>
                  </a:lnTo>
                  <a:lnTo>
                    <a:pt x="878" y="5143"/>
                  </a:lnTo>
                  <a:lnTo>
                    <a:pt x="896" y="5174"/>
                  </a:lnTo>
                  <a:lnTo>
                    <a:pt x="999" y="5158"/>
                  </a:lnTo>
                  <a:lnTo>
                    <a:pt x="1074" y="5158"/>
                  </a:lnTo>
                  <a:lnTo>
                    <a:pt x="1111" y="5143"/>
                  </a:lnTo>
                  <a:lnTo>
                    <a:pt x="1064" y="5066"/>
                  </a:lnTo>
                  <a:lnTo>
                    <a:pt x="990" y="5020"/>
                  </a:lnTo>
                  <a:lnTo>
                    <a:pt x="1074" y="4935"/>
                  </a:lnTo>
                  <a:lnTo>
                    <a:pt x="1139" y="4897"/>
                  </a:lnTo>
                  <a:lnTo>
                    <a:pt x="1176" y="4866"/>
                  </a:lnTo>
                  <a:lnTo>
                    <a:pt x="1195" y="4881"/>
                  </a:lnTo>
                  <a:lnTo>
                    <a:pt x="1260" y="4851"/>
                  </a:lnTo>
                  <a:lnTo>
                    <a:pt x="1326" y="4843"/>
                  </a:lnTo>
                  <a:lnTo>
                    <a:pt x="1363" y="4835"/>
                  </a:lnTo>
                  <a:lnTo>
                    <a:pt x="1475" y="4697"/>
                  </a:lnTo>
                  <a:lnTo>
                    <a:pt x="1531" y="4689"/>
                  </a:lnTo>
                  <a:lnTo>
                    <a:pt x="1606" y="4697"/>
                  </a:lnTo>
                  <a:lnTo>
                    <a:pt x="1699" y="4689"/>
                  </a:lnTo>
                  <a:lnTo>
                    <a:pt x="1783" y="4658"/>
                  </a:lnTo>
                  <a:lnTo>
                    <a:pt x="1867" y="4658"/>
                  </a:lnTo>
                  <a:lnTo>
                    <a:pt x="1932" y="4681"/>
                  </a:lnTo>
                  <a:lnTo>
                    <a:pt x="1904" y="4689"/>
                  </a:lnTo>
                  <a:lnTo>
                    <a:pt x="1811" y="4689"/>
                  </a:lnTo>
                  <a:lnTo>
                    <a:pt x="1783" y="4712"/>
                  </a:lnTo>
                  <a:lnTo>
                    <a:pt x="1858" y="4750"/>
                  </a:lnTo>
                  <a:lnTo>
                    <a:pt x="1867" y="4812"/>
                  </a:lnTo>
                  <a:lnTo>
                    <a:pt x="1858" y="4904"/>
                  </a:lnTo>
                  <a:lnTo>
                    <a:pt x="1867" y="4989"/>
                  </a:lnTo>
                  <a:lnTo>
                    <a:pt x="1830" y="5020"/>
                  </a:lnTo>
                  <a:lnTo>
                    <a:pt x="1736" y="5082"/>
                  </a:lnTo>
                  <a:lnTo>
                    <a:pt x="1746" y="5089"/>
                  </a:lnTo>
                  <a:lnTo>
                    <a:pt x="1830" y="5082"/>
                  </a:lnTo>
                  <a:lnTo>
                    <a:pt x="1858" y="5089"/>
                  </a:lnTo>
                  <a:lnTo>
                    <a:pt x="1858" y="5158"/>
                  </a:lnTo>
                  <a:lnTo>
                    <a:pt x="1932" y="5212"/>
                  </a:lnTo>
                  <a:lnTo>
                    <a:pt x="2016" y="5189"/>
                  </a:lnTo>
                  <a:lnTo>
                    <a:pt x="2110" y="5205"/>
                  </a:lnTo>
                  <a:lnTo>
                    <a:pt x="2203" y="5212"/>
                  </a:lnTo>
                  <a:lnTo>
                    <a:pt x="2241" y="5235"/>
                  </a:lnTo>
                  <a:lnTo>
                    <a:pt x="2269" y="5189"/>
                  </a:lnTo>
                  <a:lnTo>
                    <a:pt x="2334" y="5182"/>
                  </a:lnTo>
                  <a:lnTo>
                    <a:pt x="2315" y="5220"/>
                  </a:lnTo>
                  <a:lnTo>
                    <a:pt x="2353" y="5205"/>
                  </a:lnTo>
                  <a:lnTo>
                    <a:pt x="2371" y="5235"/>
                  </a:lnTo>
                  <a:lnTo>
                    <a:pt x="2465" y="5212"/>
                  </a:lnTo>
                  <a:lnTo>
                    <a:pt x="2521" y="5243"/>
                  </a:lnTo>
                  <a:lnTo>
                    <a:pt x="2530" y="5220"/>
                  </a:lnTo>
                  <a:lnTo>
                    <a:pt x="2605" y="5212"/>
                  </a:lnTo>
                  <a:lnTo>
                    <a:pt x="2642" y="5251"/>
                  </a:lnTo>
                  <a:lnTo>
                    <a:pt x="2670" y="5305"/>
                  </a:lnTo>
                  <a:lnTo>
                    <a:pt x="2717" y="5312"/>
                  </a:lnTo>
                  <a:lnTo>
                    <a:pt x="2745" y="5282"/>
                  </a:lnTo>
                  <a:lnTo>
                    <a:pt x="2745" y="5235"/>
                  </a:lnTo>
                  <a:lnTo>
                    <a:pt x="2782" y="5174"/>
                  </a:lnTo>
                  <a:lnTo>
                    <a:pt x="2819" y="5082"/>
                  </a:lnTo>
                  <a:lnTo>
                    <a:pt x="2857" y="5005"/>
                  </a:lnTo>
                  <a:lnTo>
                    <a:pt x="2978" y="5058"/>
                  </a:lnTo>
                  <a:lnTo>
                    <a:pt x="3006" y="5058"/>
                  </a:lnTo>
                  <a:lnTo>
                    <a:pt x="3025" y="5112"/>
                  </a:lnTo>
                  <a:lnTo>
                    <a:pt x="3015" y="5151"/>
                  </a:lnTo>
                  <a:lnTo>
                    <a:pt x="3090" y="5066"/>
                  </a:lnTo>
                  <a:lnTo>
                    <a:pt x="3090" y="5005"/>
                  </a:lnTo>
                  <a:lnTo>
                    <a:pt x="3043" y="4958"/>
                  </a:lnTo>
                  <a:lnTo>
                    <a:pt x="2941" y="4912"/>
                  </a:lnTo>
                  <a:lnTo>
                    <a:pt x="2829" y="4881"/>
                  </a:lnTo>
                  <a:lnTo>
                    <a:pt x="2745" y="4881"/>
                  </a:lnTo>
                  <a:lnTo>
                    <a:pt x="2707" y="4958"/>
                  </a:lnTo>
                  <a:lnTo>
                    <a:pt x="2717" y="4997"/>
                  </a:lnTo>
                  <a:lnTo>
                    <a:pt x="2651" y="4966"/>
                  </a:lnTo>
                  <a:lnTo>
                    <a:pt x="2651" y="4897"/>
                  </a:lnTo>
                  <a:lnTo>
                    <a:pt x="2689" y="4812"/>
                  </a:lnTo>
                  <a:lnTo>
                    <a:pt x="2651" y="4743"/>
                  </a:lnTo>
                  <a:lnTo>
                    <a:pt x="2605" y="4620"/>
                  </a:lnTo>
                  <a:lnTo>
                    <a:pt x="2633" y="4658"/>
                  </a:lnTo>
                  <a:lnTo>
                    <a:pt x="2679" y="4750"/>
                  </a:lnTo>
                  <a:lnTo>
                    <a:pt x="2754" y="4812"/>
                  </a:lnTo>
                  <a:lnTo>
                    <a:pt x="2829" y="4820"/>
                  </a:lnTo>
                  <a:lnTo>
                    <a:pt x="2894" y="4812"/>
                  </a:lnTo>
                  <a:lnTo>
                    <a:pt x="2950" y="4774"/>
                  </a:lnTo>
                  <a:lnTo>
                    <a:pt x="2978" y="4758"/>
                  </a:lnTo>
                  <a:lnTo>
                    <a:pt x="3006" y="4804"/>
                  </a:lnTo>
                  <a:lnTo>
                    <a:pt x="3053" y="4812"/>
                  </a:lnTo>
                  <a:lnTo>
                    <a:pt x="3081" y="4843"/>
                  </a:lnTo>
                  <a:lnTo>
                    <a:pt x="3127" y="4866"/>
                  </a:lnTo>
                  <a:lnTo>
                    <a:pt x="3165" y="4912"/>
                  </a:lnTo>
                  <a:lnTo>
                    <a:pt x="3211" y="4928"/>
                  </a:lnTo>
                  <a:lnTo>
                    <a:pt x="3314" y="4912"/>
                  </a:lnTo>
                  <a:lnTo>
                    <a:pt x="3379" y="4904"/>
                  </a:lnTo>
                  <a:lnTo>
                    <a:pt x="3398" y="4866"/>
                  </a:lnTo>
                  <a:lnTo>
                    <a:pt x="3464" y="4835"/>
                  </a:lnTo>
                  <a:lnTo>
                    <a:pt x="3641" y="4820"/>
                  </a:lnTo>
                  <a:lnTo>
                    <a:pt x="3697" y="4781"/>
                  </a:lnTo>
                  <a:lnTo>
                    <a:pt x="3697" y="4720"/>
                  </a:lnTo>
                  <a:lnTo>
                    <a:pt x="3660" y="4697"/>
                  </a:lnTo>
                  <a:lnTo>
                    <a:pt x="3473" y="4750"/>
                  </a:lnTo>
                  <a:lnTo>
                    <a:pt x="3464" y="4789"/>
                  </a:lnTo>
                  <a:lnTo>
                    <a:pt x="3417" y="4774"/>
                  </a:lnTo>
                  <a:lnTo>
                    <a:pt x="3454" y="4712"/>
                  </a:lnTo>
                  <a:lnTo>
                    <a:pt x="3538" y="4681"/>
                  </a:lnTo>
                  <a:lnTo>
                    <a:pt x="3585" y="4666"/>
                  </a:lnTo>
                  <a:lnTo>
                    <a:pt x="3641" y="4650"/>
                  </a:lnTo>
                  <a:lnTo>
                    <a:pt x="3678" y="4604"/>
                  </a:lnTo>
                  <a:lnTo>
                    <a:pt x="3613" y="4604"/>
                  </a:lnTo>
                  <a:lnTo>
                    <a:pt x="3548" y="4596"/>
                  </a:lnTo>
                  <a:lnTo>
                    <a:pt x="3501" y="4635"/>
                  </a:lnTo>
                  <a:lnTo>
                    <a:pt x="3426" y="4620"/>
                  </a:lnTo>
                  <a:lnTo>
                    <a:pt x="3379" y="4681"/>
                  </a:lnTo>
                  <a:lnTo>
                    <a:pt x="3351" y="4689"/>
                  </a:lnTo>
                  <a:lnTo>
                    <a:pt x="3305" y="4697"/>
                  </a:lnTo>
                  <a:lnTo>
                    <a:pt x="3249" y="4712"/>
                  </a:lnTo>
                  <a:lnTo>
                    <a:pt x="3202" y="4681"/>
                  </a:lnTo>
                  <a:lnTo>
                    <a:pt x="3127" y="4635"/>
                  </a:lnTo>
                  <a:lnTo>
                    <a:pt x="3062" y="4650"/>
                  </a:lnTo>
                  <a:lnTo>
                    <a:pt x="3006" y="4650"/>
                  </a:lnTo>
                  <a:lnTo>
                    <a:pt x="2978" y="4689"/>
                  </a:lnTo>
                  <a:lnTo>
                    <a:pt x="2950" y="4666"/>
                  </a:lnTo>
                  <a:lnTo>
                    <a:pt x="2969" y="4596"/>
                  </a:lnTo>
                  <a:lnTo>
                    <a:pt x="2941" y="4627"/>
                  </a:lnTo>
                  <a:lnTo>
                    <a:pt x="2941" y="4712"/>
                  </a:lnTo>
                  <a:lnTo>
                    <a:pt x="2913" y="4750"/>
                  </a:lnTo>
                  <a:lnTo>
                    <a:pt x="2838" y="4712"/>
                  </a:lnTo>
                  <a:lnTo>
                    <a:pt x="2791" y="4666"/>
                  </a:lnTo>
                  <a:lnTo>
                    <a:pt x="2689" y="4527"/>
                  </a:lnTo>
                  <a:lnTo>
                    <a:pt x="2717" y="4473"/>
                  </a:lnTo>
                  <a:lnTo>
                    <a:pt x="2745" y="4389"/>
                  </a:lnTo>
                  <a:lnTo>
                    <a:pt x="2819" y="4373"/>
                  </a:lnTo>
                  <a:lnTo>
                    <a:pt x="2838" y="4342"/>
                  </a:lnTo>
                  <a:lnTo>
                    <a:pt x="2782" y="4281"/>
                  </a:lnTo>
                  <a:lnTo>
                    <a:pt x="2726" y="4258"/>
                  </a:lnTo>
                  <a:lnTo>
                    <a:pt x="2670" y="4250"/>
                  </a:lnTo>
                  <a:lnTo>
                    <a:pt x="2595" y="4265"/>
                  </a:lnTo>
                  <a:lnTo>
                    <a:pt x="2502" y="4288"/>
                  </a:lnTo>
                  <a:lnTo>
                    <a:pt x="2427" y="4327"/>
                  </a:lnTo>
                  <a:lnTo>
                    <a:pt x="2390" y="4296"/>
                  </a:lnTo>
                  <a:lnTo>
                    <a:pt x="2455" y="4188"/>
                  </a:lnTo>
                  <a:lnTo>
                    <a:pt x="2483" y="4134"/>
                  </a:lnTo>
                  <a:lnTo>
                    <a:pt x="2455" y="4127"/>
                  </a:lnTo>
                  <a:lnTo>
                    <a:pt x="2409" y="4142"/>
                  </a:lnTo>
                  <a:lnTo>
                    <a:pt x="2409" y="4158"/>
                  </a:lnTo>
                  <a:lnTo>
                    <a:pt x="2427" y="4188"/>
                  </a:lnTo>
                  <a:lnTo>
                    <a:pt x="2418" y="4219"/>
                  </a:lnTo>
                  <a:lnTo>
                    <a:pt x="2371" y="4204"/>
                  </a:lnTo>
                  <a:lnTo>
                    <a:pt x="2306" y="4196"/>
                  </a:lnTo>
                  <a:lnTo>
                    <a:pt x="2297" y="4258"/>
                  </a:lnTo>
                  <a:lnTo>
                    <a:pt x="2259" y="4288"/>
                  </a:lnTo>
                  <a:lnTo>
                    <a:pt x="2278" y="4319"/>
                  </a:lnTo>
                  <a:lnTo>
                    <a:pt x="2194" y="4288"/>
                  </a:lnTo>
                  <a:lnTo>
                    <a:pt x="2091" y="4258"/>
                  </a:lnTo>
                  <a:lnTo>
                    <a:pt x="2035" y="4219"/>
                  </a:lnTo>
                  <a:lnTo>
                    <a:pt x="1923" y="4188"/>
                  </a:lnTo>
                  <a:lnTo>
                    <a:pt x="1886" y="4073"/>
                  </a:lnTo>
                  <a:lnTo>
                    <a:pt x="1867" y="3988"/>
                  </a:lnTo>
                  <a:lnTo>
                    <a:pt x="1895" y="3981"/>
                  </a:lnTo>
                  <a:lnTo>
                    <a:pt x="1858" y="3942"/>
                  </a:lnTo>
                  <a:lnTo>
                    <a:pt x="1830" y="3850"/>
                  </a:lnTo>
                  <a:lnTo>
                    <a:pt x="1811" y="3796"/>
                  </a:lnTo>
                  <a:lnTo>
                    <a:pt x="1736" y="3734"/>
                  </a:lnTo>
                  <a:lnTo>
                    <a:pt x="1736" y="3703"/>
                  </a:lnTo>
                  <a:lnTo>
                    <a:pt x="1699" y="3680"/>
                  </a:lnTo>
                  <a:lnTo>
                    <a:pt x="1699" y="3673"/>
                  </a:lnTo>
                  <a:lnTo>
                    <a:pt x="1624" y="3603"/>
                  </a:lnTo>
                  <a:lnTo>
                    <a:pt x="1512" y="3542"/>
                  </a:lnTo>
                  <a:lnTo>
                    <a:pt x="1438" y="3488"/>
                  </a:lnTo>
                  <a:lnTo>
                    <a:pt x="1363" y="3418"/>
                  </a:lnTo>
                  <a:lnTo>
                    <a:pt x="1195" y="3303"/>
                  </a:lnTo>
                  <a:lnTo>
                    <a:pt x="1102" y="3272"/>
                  </a:lnTo>
                  <a:lnTo>
                    <a:pt x="924" y="3180"/>
                  </a:lnTo>
                  <a:lnTo>
                    <a:pt x="878" y="3110"/>
                  </a:lnTo>
                  <a:lnTo>
                    <a:pt x="803" y="3034"/>
                  </a:lnTo>
                  <a:lnTo>
                    <a:pt x="728" y="3003"/>
                  </a:lnTo>
                  <a:lnTo>
                    <a:pt x="597" y="2964"/>
                  </a:lnTo>
                  <a:lnTo>
                    <a:pt x="541" y="2941"/>
                  </a:lnTo>
                  <a:lnTo>
                    <a:pt x="560" y="2903"/>
                  </a:lnTo>
                  <a:lnTo>
                    <a:pt x="672" y="2833"/>
                  </a:lnTo>
                  <a:lnTo>
                    <a:pt x="700" y="2818"/>
                  </a:lnTo>
                  <a:lnTo>
                    <a:pt x="672" y="2880"/>
                  </a:lnTo>
                  <a:lnTo>
                    <a:pt x="625" y="2910"/>
                  </a:lnTo>
                  <a:lnTo>
                    <a:pt x="616" y="2926"/>
                  </a:lnTo>
                  <a:lnTo>
                    <a:pt x="663" y="2926"/>
                  </a:lnTo>
                  <a:lnTo>
                    <a:pt x="700" y="2880"/>
                  </a:lnTo>
                  <a:lnTo>
                    <a:pt x="738" y="2864"/>
                  </a:lnTo>
                  <a:lnTo>
                    <a:pt x="803" y="2841"/>
                  </a:lnTo>
                  <a:lnTo>
                    <a:pt x="850" y="2803"/>
                  </a:lnTo>
                  <a:lnTo>
                    <a:pt x="812" y="2810"/>
                  </a:lnTo>
                  <a:lnTo>
                    <a:pt x="775" y="2803"/>
                  </a:lnTo>
                  <a:lnTo>
                    <a:pt x="784" y="2749"/>
                  </a:lnTo>
                  <a:lnTo>
                    <a:pt x="784" y="2687"/>
                  </a:lnTo>
                  <a:lnTo>
                    <a:pt x="784" y="2572"/>
                  </a:lnTo>
                  <a:lnTo>
                    <a:pt x="803" y="2502"/>
                  </a:lnTo>
                  <a:lnTo>
                    <a:pt x="812" y="2464"/>
                  </a:lnTo>
                  <a:lnTo>
                    <a:pt x="803" y="2418"/>
                  </a:lnTo>
                  <a:lnTo>
                    <a:pt x="896" y="2418"/>
                  </a:lnTo>
                  <a:lnTo>
                    <a:pt x="971" y="2410"/>
                  </a:lnTo>
                  <a:lnTo>
                    <a:pt x="971" y="2433"/>
                  </a:lnTo>
                  <a:lnTo>
                    <a:pt x="915" y="2464"/>
                  </a:lnTo>
                  <a:lnTo>
                    <a:pt x="999" y="2464"/>
                  </a:lnTo>
                  <a:lnTo>
                    <a:pt x="1214" y="2410"/>
                  </a:lnTo>
                  <a:lnTo>
                    <a:pt x="1307" y="2402"/>
                  </a:lnTo>
                  <a:lnTo>
                    <a:pt x="1382" y="2379"/>
                  </a:lnTo>
                  <a:lnTo>
                    <a:pt x="1484" y="2379"/>
                  </a:lnTo>
                  <a:lnTo>
                    <a:pt x="1774" y="2317"/>
                  </a:lnTo>
                  <a:lnTo>
                    <a:pt x="1970" y="2171"/>
                  </a:lnTo>
                  <a:lnTo>
                    <a:pt x="2007" y="2094"/>
                  </a:lnTo>
                  <a:lnTo>
                    <a:pt x="2073" y="2010"/>
                  </a:lnTo>
                  <a:lnTo>
                    <a:pt x="2110" y="1856"/>
                  </a:lnTo>
                  <a:lnTo>
                    <a:pt x="2119" y="1956"/>
                  </a:lnTo>
                  <a:lnTo>
                    <a:pt x="2147" y="1925"/>
                  </a:lnTo>
                  <a:lnTo>
                    <a:pt x="2185" y="1817"/>
                  </a:lnTo>
                  <a:lnTo>
                    <a:pt x="2203" y="1732"/>
                  </a:lnTo>
                  <a:lnTo>
                    <a:pt x="2194" y="1671"/>
                  </a:lnTo>
                  <a:lnTo>
                    <a:pt x="2259" y="1725"/>
                  </a:lnTo>
                  <a:lnTo>
                    <a:pt x="2343" y="1771"/>
                  </a:lnTo>
                  <a:lnTo>
                    <a:pt x="2371" y="1740"/>
                  </a:lnTo>
                  <a:lnTo>
                    <a:pt x="2278" y="1702"/>
                  </a:lnTo>
                  <a:lnTo>
                    <a:pt x="2194" y="1609"/>
                  </a:lnTo>
                  <a:lnTo>
                    <a:pt x="2203" y="1586"/>
                  </a:lnTo>
                  <a:lnTo>
                    <a:pt x="2259" y="1578"/>
                  </a:lnTo>
                  <a:lnTo>
                    <a:pt x="2465" y="1578"/>
                  </a:lnTo>
                  <a:lnTo>
                    <a:pt x="2493" y="1555"/>
                  </a:lnTo>
                  <a:lnTo>
                    <a:pt x="2446" y="1548"/>
                  </a:lnTo>
                  <a:lnTo>
                    <a:pt x="2390" y="1548"/>
                  </a:lnTo>
                  <a:lnTo>
                    <a:pt x="2315" y="1548"/>
                  </a:lnTo>
                  <a:lnTo>
                    <a:pt x="2241" y="1517"/>
                  </a:lnTo>
                  <a:lnTo>
                    <a:pt x="2297" y="1463"/>
                  </a:lnTo>
                  <a:lnTo>
                    <a:pt x="2343" y="1417"/>
                  </a:lnTo>
                  <a:lnTo>
                    <a:pt x="2409" y="1355"/>
                  </a:lnTo>
                  <a:lnTo>
                    <a:pt x="2446" y="1293"/>
                  </a:lnTo>
                  <a:lnTo>
                    <a:pt x="2521" y="1309"/>
                  </a:lnTo>
                  <a:lnTo>
                    <a:pt x="2539" y="1340"/>
                  </a:lnTo>
                  <a:lnTo>
                    <a:pt x="2763" y="1432"/>
                  </a:lnTo>
                  <a:lnTo>
                    <a:pt x="2763" y="1394"/>
                  </a:lnTo>
                  <a:lnTo>
                    <a:pt x="2679" y="1363"/>
                  </a:lnTo>
                  <a:lnTo>
                    <a:pt x="2633" y="1309"/>
                  </a:lnTo>
                  <a:lnTo>
                    <a:pt x="2539" y="1263"/>
                  </a:lnTo>
                  <a:lnTo>
                    <a:pt x="2558" y="1186"/>
                  </a:lnTo>
                  <a:lnTo>
                    <a:pt x="2605" y="1109"/>
                  </a:lnTo>
                  <a:lnTo>
                    <a:pt x="2642" y="1032"/>
                  </a:lnTo>
                  <a:lnTo>
                    <a:pt x="2726" y="1055"/>
                  </a:lnTo>
                  <a:lnTo>
                    <a:pt x="2679" y="1086"/>
                  </a:lnTo>
                  <a:lnTo>
                    <a:pt x="2679" y="1109"/>
                  </a:lnTo>
                  <a:lnTo>
                    <a:pt x="2679" y="1139"/>
                  </a:lnTo>
                  <a:lnTo>
                    <a:pt x="2642" y="1186"/>
                  </a:lnTo>
                  <a:lnTo>
                    <a:pt x="2707" y="1147"/>
                  </a:lnTo>
                  <a:lnTo>
                    <a:pt x="2726" y="1116"/>
                  </a:lnTo>
                  <a:lnTo>
                    <a:pt x="2801" y="1109"/>
                  </a:lnTo>
                  <a:lnTo>
                    <a:pt x="2866" y="1093"/>
                  </a:lnTo>
                  <a:lnTo>
                    <a:pt x="2969" y="1032"/>
                  </a:lnTo>
                  <a:lnTo>
                    <a:pt x="3043" y="1016"/>
                  </a:lnTo>
                  <a:lnTo>
                    <a:pt x="3202" y="924"/>
                  </a:lnTo>
                  <a:lnTo>
                    <a:pt x="3249" y="893"/>
                  </a:lnTo>
                  <a:lnTo>
                    <a:pt x="3277" y="862"/>
                  </a:lnTo>
                  <a:lnTo>
                    <a:pt x="3174" y="901"/>
                  </a:lnTo>
                  <a:lnTo>
                    <a:pt x="3174" y="870"/>
                  </a:lnTo>
                  <a:lnTo>
                    <a:pt x="3398" y="747"/>
                  </a:lnTo>
                  <a:lnTo>
                    <a:pt x="3436" y="755"/>
                  </a:lnTo>
                  <a:lnTo>
                    <a:pt x="3473" y="770"/>
                  </a:lnTo>
                  <a:lnTo>
                    <a:pt x="3492" y="816"/>
                  </a:lnTo>
                  <a:lnTo>
                    <a:pt x="3436" y="862"/>
                  </a:lnTo>
                  <a:lnTo>
                    <a:pt x="3454" y="932"/>
                  </a:lnTo>
                  <a:lnTo>
                    <a:pt x="3398" y="993"/>
                  </a:lnTo>
                  <a:lnTo>
                    <a:pt x="3464" y="962"/>
                  </a:lnTo>
                  <a:lnTo>
                    <a:pt x="3473" y="1032"/>
                  </a:lnTo>
                  <a:lnTo>
                    <a:pt x="3510" y="1078"/>
                  </a:lnTo>
                  <a:lnTo>
                    <a:pt x="3548" y="1032"/>
                  </a:lnTo>
                  <a:lnTo>
                    <a:pt x="3548" y="962"/>
                  </a:lnTo>
                  <a:lnTo>
                    <a:pt x="3529" y="909"/>
                  </a:lnTo>
                  <a:lnTo>
                    <a:pt x="3548" y="847"/>
                  </a:lnTo>
                  <a:lnTo>
                    <a:pt x="3613" y="862"/>
                  </a:lnTo>
                  <a:lnTo>
                    <a:pt x="3688" y="839"/>
                  </a:lnTo>
                  <a:lnTo>
                    <a:pt x="3716" y="816"/>
                  </a:lnTo>
                  <a:lnTo>
                    <a:pt x="3641" y="832"/>
                  </a:lnTo>
                  <a:lnTo>
                    <a:pt x="3576" y="808"/>
                  </a:lnTo>
                  <a:lnTo>
                    <a:pt x="3538" y="724"/>
                  </a:lnTo>
                  <a:lnTo>
                    <a:pt x="3492" y="716"/>
                  </a:lnTo>
                  <a:lnTo>
                    <a:pt x="3454" y="685"/>
                  </a:lnTo>
                  <a:lnTo>
                    <a:pt x="3510" y="662"/>
                  </a:lnTo>
                  <a:lnTo>
                    <a:pt x="3510" y="631"/>
                  </a:lnTo>
                  <a:lnTo>
                    <a:pt x="3548" y="593"/>
                  </a:lnTo>
                  <a:lnTo>
                    <a:pt x="3650" y="524"/>
                  </a:lnTo>
                  <a:lnTo>
                    <a:pt x="3753" y="470"/>
                  </a:lnTo>
                  <a:lnTo>
                    <a:pt x="3846" y="439"/>
                  </a:lnTo>
                  <a:lnTo>
                    <a:pt x="3912" y="431"/>
                  </a:lnTo>
                  <a:lnTo>
                    <a:pt x="3884" y="462"/>
                  </a:lnTo>
                  <a:lnTo>
                    <a:pt x="3790" y="493"/>
                  </a:lnTo>
                  <a:lnTo>
                    <a:pt x="3772" y="508"/>
                  </a:lnTo>
                  <a:lnTo>
                    <a:pt x="3762" y="539"/>
                  </a:lnTo>
                  <a:lnTo>
                    <a:pt x="3734" y="570"/>
                  </a:lnTo>
                  <a:lnTo>
                    <a:pt x="3697" y="601"/>
                  </a:lnTo>
                  <a:lnTo>
                    <a:pt x="3753" y="624"/>
                  </a:lnTo>
                  <a:lnTo>
                    <a:pt x="3837" y="662"/>
                  </a:lnTo>
                  <a:lnTo>
                    <a:pt x="3809" y="593"/>
                  </a:lnTo>
                  <a:lnTo>
                    <a:pt x="3837" y="593"/>
                  </a:lnTo>
                  <a:lnTo>
                    <a:pt x="3884" y="562"/>
                  </a:lnTo>
                  <a:lnTo>
                    <a:pt x="3846" y="531"/>
                  </a:lnTo>
                  <a:lnTo>
                    <a:pt x="3940" y="539"/>
                  </a:lnTo>
                  <a:lnTo>
                    <a:pt x="4014" y="562"/>
                  </a:lnTo>
                  <a:lnTo>
                    <a:pt x="4136" y="539"/>
                  </a:lnTo>
                  <a:lnTo>
                    <a:pt x="4210" y="531"/>
                  </a:lnTo>
                  <a:lnTo>
                    <a:pt x="4201" y="500"/>
                  </a:lnTo>
                  <a:lnTo>
                    <a:pt x="4369" y="500"/>
                  </a:lnTo>
                  <a:lnTo>
                    <a:pt x="4537" y="385"/>
                  </a:lnTo>
                  <a:lnTo>
                    <a:pt x="4584" y="354"/>
                  </a:lnTo>
                  <a:lnTo>
                    <a:pt x="4593" y="323"/>
                  </a:lnTo>
                  <a:lnTo>
                    <a:pt x="4630" y="277"/>
                  </a:lnTo>
                  <a:lnTo>
                    <a:pt x="4686" y="231"/>
                  </a:lnTo>
                  <a:lnTo>
                    <a:pt x="4696" y="200"/>
                  </a:lnTo>
                  <a:lnTo>
                    <a:pt x="4724" y="192"/>
                  </a:lnTo>
                  <a:lnTo>
                    <a:pt x="4770" y="216"/>
                  </a:lnTo>
                  <a:lnTo>
                    <a:pt x="4799" y="192"/>
                  </a:lnTo>
                  <a:lnTo>
                    <a:pt x="4770" y="131"/>
                  </a:lnTo>
                  <a:lnTo>
                    <a:pt x="4799" y="139"/>
                  </a:lnTo>
                  <a:lnTo>
                    <a:pt x="4808" y="123"/>
                  </a:lnTo>
                  <a:lnTo>
                    <a:pt x="4808" y="100"/>
                  </a:lnTo>
                  <a:lnTo>
                    <a:pt x="4836" y="77"/>
                  </a:lnTo>
                  <a:lnTo>
                    <a:pt x="4855" y="62"/>
                  </a:lnTo>
                  <a:lnTo>
                    <a:pt x="4873" y="15"/>
                  </a:lnTo>
                  <a:lnTo>
                    <a:pt x="4911" y="0"/>
                  </a:lnTo>
                  <a:lnTo>
                    <a:pt x="4929" y="15"/>
                  </a:lnTo>
                  <a:lnTo>
                    <a:pt x="4985" y="46"/>
                  </a:lnTo>
                  <a:lnTo>
                    <a:pt x="5041" y="77"/>
                  </a:lnTo>
                  <a:lnTo>
                    <a:pt x="5097" y="62"/>
                  </a:lnTo>
                  <a:lnTo>
                    <a:pt x="5172" y="100"/>
                  </a:lnTo>
                  <a:lnTo>
                    <a:pt x="5172" y="162"/>
                  </a:lnTo>
                  <a:lnTo>
                    <a:pt x="5181" y="169"/>
                  </a:lnTo>
                  <a:lnTo>
                    <a:pt x="5265" y="154"/>
                  </a:lnTo>
                  <a:lnTo>
                    <a:pt x="5331" y="154"/>
                  </a:lnTo>
                  <a:lnTo>
                    <a:pt x="5368" y="162"/>
                  </a:lnTo>
                  <a:lnTo>
                    <a:pt x="5405" y="192"/>
                  </a:lnTo>
                  <a:lnTo>
                    <a:pt x="5405" y="246"/>
                  </a:lnTo>
                  <a:lnTo>
                    <a:pt x="5405" y="285"/>
                  </a:lnTo>
                  <a:lnTo>
                    <a:pt x="5368" y="308"/>
                  </a:lnTo>
                  <a:lnTo>
                    <a:pt x="5321" y="339"/>
                  </a:lnTo>
                  <a:lnTo>
                    <a:pt x="5265" y="377"/>
                  </a:lnTo>
                  <a:lnTo>
                    <a:pt x="5209" y="385"/>
                  </a:lnTo>
                  <a:lnTo>
                    <a:pt x="5172" y="408"/>
                  </a:lnTo>
                  <a:lnTo>
                    <a:pt x="5135" y="385"/>
                  </a:lnTo>
                  <a:lnTo>
                    <a:pt x="5069" y="493"/>
                  </a:lnTo>
                  <a:lnTo>
                    <a:pt x="5079" y="477"/>
                  </a:lnTo>
                  <a:lnTo>
                    <a:pt x="5144" y="477"/>
                  </a:lnTo>
                  <a:lnTo>
                    <a:pt x="5191" y="524"/>
                  </a:lnTo>
                  <a:lnTo>
                    <a:pt x="5293" y="562"/>
                  </a:lnTo>
                  <a:lnTo>
                    <a:pt x="5321" y="477"/>
                  </a:lnTo>
                  <a:lnTo>
                    <a:pt x="5359" y="554"/>
                  </a:lnTo>
                  <a:lnTo>
                    <a:pt x="5396" y="500"/>
                  </a:lnTo>
                  <a:lnTo>
                    <a:pt x="5443" y="554"/>
                  </a:lnTo>
                  <a:lnTo>
                    <a:pt x="5452" y="601"/>
                  </a:lnTo>
                  <a:lnTo>
                    <a:pt x="5527" y="601"/>
                  </a:lnTo>
                  <a:lnTo>
                    <a:pt x="5517" y="531"/>
                  </a:lnTo>
                  <a:lnTo>
                    <a:pt x="5517" y="493"/>
                  </a:lnTo>
                  <a:lnTo>
                    <a:pt x="5443" y="416"/>
                  </a:lnTo>
                  <a:lnTo>
                    <a:pt x="5471" y="339"/>
                  </a:lnTo>
                  <a:lnTo>
                    <a:pt x="5517" y="293"/>
                  </a:lnTo>
                  <a:lnTo>
                    <a:pt x="5564" y="308"/>
                  </a:lnTo>
                  <a:lnTo>
                    <a:pt x="5564" y="231"/>
                  </a:lnTo>
                  <a:lnTo>
                    <a:pt x="5620" y="277"/>
                  </a:lnTo>
                  <a:lnTo>
                    <a:pt x="5620" y="223"/>
                  </a:lnTo>
                  <a:lnTo>
                    <a:pt x="5751" y="262"/>
                  </a:lnTo>
                  <a:lnTo>
                    <a:pt x="5844" y="408"/>
                  </a:lnTo>
                  <a:lnTo>
                    <a:pt x="5807" y="462"/>
                  </a:lnTo>
                  <a:lnTo>
                    <a:pt x="5853" y="477"/>
                  </a:lnTo>
                  <a:lnTo>
                    <a:pt x="5937" y="493"/>
                  </a:lnTo>
                  <a:lnTo>
                    <a:pt x="5975" y="531"/>
                  </a:lnTo>
                  <a:lnTo>
                    <a:pt x="6040" y="531"/>
                  </a:lnTo>
                  <a:lnTo>
                    <a:pt x="6105" y="462"/>
                  </a:lnTo>
                  <a:lnTo>
                    <a:pt x="6152" y="439"/>
                  </a:lnTo>
                  <a:lnTo>
                    <a:pt x="6190" y="493"/>
                  </a:lnTo>
                  <a:lnTo>
                    <a:pt x="6255" y="462"/>
                  </a:lnTo>
                  <a:lnTo>
                    <a:pt x="6264" y="462"/>
                  </a:lnTo>
                  <a:lnTo>
                    <a:pt x="6330" y="408"/>
                  </a:lnTo>
                  <a:lnTo>
                    <a:pt x="6404" y="400"/>
                  </a:lnTo>
                  <a:lnTo>
                    <a:pt x="6479" y="400"/>
                  </a:lnTo>
                  <a:lnTo>
                    <a:pt x="6526" y="470"/>
                  </a:lnTo>
                  <a:lnTo>
                    <a:pt x="6535" y="524"/>
                  </a:lnTo>
                  <a:lnTo>
                    <a:pt x="6554" y="554"/>
                  </a:lnTo>
                  <a:lnTo>
                    <a:pt x="6600" y="531"/>
                  </a:lnTo>
                  <a:lnTo>
                    <a:pt x="6628" y="554"/>
                  </a:lnTo>
                  <a:lnTo>
                    <a:pt x="6610" y="462"/>
                  </a:lnTo>
                  <a:lnTo>
                    <a:pt x="6647" y="470"/>
                  </a:lnTo>
                  <a:lnTo>
                    <a:pt x="6740" y="470"/>
                  </a:lnTo>
                  <a:lnTo>
                    <a:pt x="6871" y="508"/>
                  </a:lnTo>
                  <a:lnTo>
                    <a:pt x="6871" y="585"/>
                  </a:lnTo>
                  <a:lnTo>
                    <a:pt x="6824" y="678"/>
                  </a:lnTo>
                  <a:lnTo>
                    <a:pt x="6834" y="708"/>
                  </a:lnTo>
                  <a:lnTo>
                    <a:pt x="6908" y="708"/>
                  </a:lnTo>
                  <a:lnTo>
                    <a:pt x="6946" y="747"/>
                  </a:lnTo>
                  <a:lnTo>
                    <a:pt x="6871" y="747"/>
                  </a:lnTo>
                  <a:lnTo>
                    <a:pt x="6787" y="755"/>
                  </a:lnTo>
                  <a:lnTo>
                    <a:pt x="6834" y="778"/>
                  </a:lnTo>
                  <a:lnTo>
                    <a:pt x="6936" y="778"/>
                  </a:lnTo>
                  <a:lnTo>
                    <a:pt x="7123" y="778"/>
                  </a:lnTo>
                  <a:lnTo>
                    <a:pt x="7114" y="816"/>
                  </a:lnTo>
                  <a:lnTo>
                    <a:pt x="7048" y="870"/>
                  </a:lnTo>
                  <a:lnTo>
                    <a:pt x="7282" y="893"/>
                  </a:lnTo>
                  <a:lnTo>
                    <a:pt x="7431" y="870"/>
                  </a:lnTo>
                  <a:lnTo>
                    <a:pt x="7571" y="832"/>
                  </a:lnTo>
                  <a:lnTo>
                    <a:pt x="7646" y="832"/>
                  </a:lnTo>
                  <a:lnTo>
                    <a:pt x="7693" y="847"/>
                  </a:lnTo>
                  <a:lnTo>
                    <a:pt x="7721" y="893"/>
                  </a:lnTo>
                  <a:lnTo>
                    <a:pt x="7655" y="901"/>
                  </a:lnTo>
                  <a:lnTo>
                    <a:pt x="7646" y="932"/>
                  </a:lnTo>
                  <a:lnTo>
                    <a:pt x="7721" y="909"/>
                  </a:lnTo>
                  <a:lnTo>
                    <a:pt x="7842" y="878"/>
                  </a:lnTo>
                  <a:lnTo>
                    <a:pt x="7917" y="839"/>
                  </a:lnTo>
                  <a:lnTo>
                    <a:pt x="7982" y="832"/>
                  </a:lnTo>
                  <a:lnTo>
                    <a:pt x="8085" y="839"/>
                  </a:lnTo>
                  <a:lnTo>
                    <a:pt x="8178" y="870"/>
                  </a:lnTo>
                  <a:lnTo>
                    <a:pt x="8253" y="901"/>
                  </a:lnTo>
                  <a:lnTo>
                    <a:pt x="8365" y="909"/>
                  </a:lnTo>
                  <a:lnTo>
                    <a:pt x="8402" y="924"/>
                  </a:lnTo>
                  <a:lnTo>
                    <a:pt x="8421" y="986"/>
                  </a:lnTo>
                  <a:lnTo>
                    <a:pt x="8495" y="986"/>
                  </a:lnTo>
                  <a:lnTo>
                    <a:pt x="8542" y="986"/>
                  </a:lnTo>
                  <a:lnTo>
                    <a:pt x="8607" y="1016"/>
                  </a:lnTo>
                  <a:lnTo>
                    <a:pt x="8682" y="1024"/>
                  </a:lnTo>
                  <a:lnTo>
                    <a:pt x="8719" y="1062"/>
                  </a:lnTo>
                  <a:lnTo>
                    <a:pt x="8738" y="1078"/>
                  </a:lnTo>
                  <a:lnTo>
                    <a:pt x="8766" y="1078"/>
                  </a:lnTo>
                  <a:lnTo>
                    <a:pt x="8841" y="1086"/>
                  </a:lnTo>
                  <a:lnTo>
                    <a:pt x="8925" y="1124"/>
                  </a:lnTo>
                  <a:lnTo>
                    <a:pt x="9018" y="1147"/>
                  </a:lnTo>
                  <a:lnTo>
                    <a:pt x="9074" y="1178"/>
                  </a:lnTo>
                  <a:lnTo>
                    <a:pt x="9242" y="1147"/>
                  </a:lnTo>
                  <a:lnTo>
                    <a:pt x="9429" y="1147"/>
                  </a:lnTo>
                  <a:lnTo>
                    <a:pt x="9485" y="1155"/>
                  </a:lnTo>
                  <a:lnTo>
                    <a:pt x="9578" y="1201"/>
                  </a:lnTo>
                  <a:lnTo>
                    <a:pt x="9653" y="1263"/>
                  </a:lnTo>
                  <a:lnTo>
                    <a:pt x="9700" y="1270"/>
                  </a:lnTo>
                  <a:lnTo>
                    <a:pt x="9812" y="1278"/>
                  </a:lnTo>
                  <a:lnTo>
                    <a:pt x="9802" y="1309"/>
                  </a:lnTo>
                  <a:lnTo>
                    <a:pt x="9812" y="1332"/>
                  </a:lnTo>
                  <a:lnTo>
                    <a:pt x="9914" y="1332"/>
                  </a:lnTo>
                  <a:lnTo>
                    <a:pt x="9961" y="1340"/>
                  </a:lnTo>
                  <a:lnTo>
                    <a:pt x="9970" y="1301"/>
                  </a:lnTo>
                  <a:lnTo>
                    <a:pt x="10026" y="1340"/>
                  </a:lnTo>
                  <a:lnTo>
                    <a:pt x="10110" y="1340"/>
                  </a:lnTo>
                  <a:lnTo>
                    <a:pt x="10157" y="1301"/>
                  </a:lnTo>
                  <a:lnTo>
                    <a:pt x="10213" y="1293"/>
                  </a:lnTo>
                  <a:lnTo>
                    <a:pt x="10213" y="1270"/>
                  </a:lnTo>
                  <a:lnTo>
                    <a:pt x="10222" y="1270"/>
                  </a:lnTo>
                  <a:lnTo>
                    <a:pt x="10260" y="1270"/>
                  </a:lnTo>
                  <a:lnTo>
                    <a:pt x="10419" y="1240"/>
                  </a:lnTo>
                  <a:lnTo>
                    <a:pt x="10456" y="1216"/>
                  </a:lnTo>
                  <a:lnTo>
                    <a:pt x="10512" y="1240"/>
                  </a:lnTo>
                  <a:lnTo>
                    <a:pt x="10568" y="1309"/>
                  </a:lnTo>
                  <a:lnTo>
                    <a:pt x="10596" y="1270"/>
                  </a:lnTo>
                  <a:lnTo>
                    <a:pt x="10587" y="1209"/>
                  </a:lnTo>
                  <a:lnTo>
                    <a:pt x="10624" y="1232"/>
                  </a:lnTo>
                  <a:lnTo>
                    <a:pt x="10671" y="1216"/>
                  </a:lnTo>
                  <a:lnTo>
                    <a:pt x="10699" y="1201"/>
                  </a:lnTo>
                  <a:lnTo>
                    <a:pt x="10783" y="1216"/>
                  </a:lnTo>
                  <a:lnTo>
                    <a:pt x="10997" y="1324"/>
                  </a:lnTo>
                  <a:lnTo>
                    <a:pt x="11044" y="1363"/>
                  </a:lnTo>
                  <a:lnTo>
                    <a:pt x="11035" y="1394"/>
                  </a:lnTo>
                  <a:lnTo>
                    <a:pt x="11091" y="1401"/>
                  </a:lnTo>
                  <a:lnTo>
                    <a:pt x="11184" y="1447"/>
                  </a:lnTo>
                  <a:lnTo>
                    <a:pt x="11193" y="1486"/>
                  </a:lnTo>
                  <a:lnTo>
                    <a:pt x="11240" y="1509"/>
                  </a:lnTo>
                  <a:lnTo>
                    <a:pt x="11315" y="1517"/>
                  </a:lnTo>
                  <a:lnTo>
                    <a:pt x="11417" y="1555"/>
                  </a:lnTo>
                  <a:lnTo>
                    <a:pt x="11445" y="1586"/>
                  </a:lnTo>
                  <a:lnTo>
                    <a:pt x="11464" y="1632"/>
                  </a:lnTo>
                  <a:lnTo>
                    <a:pt x="11492" y="1663"/>
                  </a:lnTo>
                  <a:lnTo>
                    <a:pt x="11529" y="1678"/>
                  </a:lnTo>
                  <a:lnTo>
                    <a:pt x="11567" y="1617"/>
                  </a:lnTo>
                  <a:lnTo>
                    <a:pt x="11567" y="1586"/>
                  </a:lnTo>
                  <a:lnTo>
                    <a:pt x="11567" y="1578"/>
                  </a:lnTo>
                  <a:lnTo>
                    <a:pt x="11632" y="1578"/>
                  </a:lnTo>
                  <a:lnTo>
                    <a:pt x="11651" y="1601"/>
                  </a:lnTo>
                  <a:lnTo>
                    <a:pt x="11651" y="10918"/>
                  </a:lnTo>
                  <a:lnTo>
                    <a:pt x="11707" y="10964"/>
                  </a:lnTo>
                  <a:lnTo>
                    <a:pt x="11726" y="10971"/>
                  </a:lnTo>
                  <a:lnTo>
                    <a:pt x="11763" y="11010"/>
                  </a:lnTo>
                  <a:lnTo>
                    <a:pt x="11791" y="11010"/>
                  </a:lnTo>
                  <a:lnTo>
                    <a:pt x="11800" y="11033"/>
                  </a:lnTo>
                  <a:lnTo>
                    <a:pt x="11838" y="11010"/>
                  </a:lnTo>
                  <a:lnTo>
                    <a:pt x="11875" y="10971"/>
                  </a:lnTo>
                  <a:lnTo>
                    <a:pt x="11894" y="10971"/>
                  </a:lnTo>
                  <a:lnTo>
                    <a:pt x="11894" y="10948"/>
                  </a:lnTo>
                  <a:lnTo>
                    <a:pt x="11903" y="10941"/>
                  </a:lnTo>
                  <a:lnTo>
                    <a:pt x="11912" y="10933"/>
                  </a:lnTo>
                  <a:lnTo>
                    <a:pt x="11931" y="10948"/>
                  </a:lnTo>
                  <a:lnTo>
                    <a:pt x="11940" y="10948"/>
                  </a:lnTo>
                  <a:lnTo>
                    <a:pt x="11950" y="10948"/>
                  </a:lnTo>
                  <a:lnTo>
                    <a:pt x="11978" y="10971"/>
                  </a:lnTo>
                  <a:lnTo>
                    <a:pt x="11978" y="10995"/>
                  </a:lnTo>
                  <a:lnTo>
                    <a:pt x="12043" y="11033"/>
                  </a:lnTo>
                  <a:lnTo>
                    <a:pt x="12052" y="11041"/>
                  </a:lnTo>
                  <a:lnTo>
                    <a:pt x="12062" y="11056"/>
                  </a:lnTo>
                  <a:lnTo>
                    <a:pt x="12080" y="11056"/>
                  </a:lnTo>
                  <a:lnTo>
                    <a:pt x="12099" y="11010"/>
                  </a:lnTo>
                  <a:lnTo>
                    <a:pt x="12118" y="11010"/>
                  </a:lnTo>
                  <a:lnTo>
                    <a:pt x="12118" y="11002"/>
                  </a:lnTo>
                  <a:lnTo>
                    <a:pt x="12136" y="10979"/>
                  </a:lnTo>
                  <a:lnTo>
                    <a:pt x="12136" y="10971"/>
                  </a:lnTo>
                  <a:lnTo>
                    <a:pt x="12155" y="10933"/>
                  </a:lnTo>
                  <a:lnTo>
                    <a:pt x="12174" y="10918"/>
                  </a:lnTo>
                  <a:lnTo>
                    <a:pt x="12435" y="10918"/>
                  </a:lnTo>
                  <a:lnTo>
                    <a:pt x="12435" y="10910"/>
                  </a:lnTo>
                  <a:lnTo>
                    <a:pt x="12435" y="11118"/>
                  </a:lnTo>
                  <a:lnTo>
                    <a:pt x="12435" y="11125"/>
                  </a:lnTo>
                  <a:lnTo>
                    <a:pt x="12435" y="11149"/>
                  </a:lnTo>
                  <a:lnTo>
                    <a:pt x="12435" y="11156"/>
                  </a:lnTo>
                  <a:lnTo>
                    <a:pt x="12416" y="11164"/>
                  </a:lnTo>
                  <a:lnTo>
                    <a:pt x="12463" y="11218"/>
                  </a:lnTo>
                  <a:lnTo>
                    <a:pt x="12472" y="11226"/>
                  </a:lnTo>
                  <a:lnTo>
                    <a:pt x="12491" y="11249"/>
                  </a:lnTo>
                  <a:lnTo>
                    <a:pt x="12500" y="11256"/>
                  </a:lnTo>
                  <a:lnTo>
                    <a:pt x="12566" y="11318"/>
                  </a:lnTo>
                  <a:lnTo>
                    <a:pt x="12566" y="11333"/>
                  </a:lnTo>
                  <a:lnTo>
                    <a:pt x="12575" y="11349"/>
                  </a:lnTo>
                  <a:lnTo>
                    <a:pt x="12584" y="11379"/>
                  </a:lnTo>
                  <a:lnTo>
                    <a:pt x="12603" y="11426"/>
                  </a:lnTo>
                  <a:lnTo>
                    <a:pt x="12640" y="11464"/>
                  </a:lnTo>
                  <a:lnTo>
                    <a:pt x="12650" y="11495"/>
                  </a:lnTo>
                  <a:lnTo>
                    <a:pt x="12678" y="11526"/>
                  </a:lnTo>
                  <a:lnTo>
                    <a:pt x="12715" y="11587"/>
                  </a:lnTo>
                  <a:lnTo>
                    <a:pt x="12734" y="11626"/>
                  </a:lnTo>
                  <a:lnTo>
                    <a:pt x="12762" y="11657"/>
                  </a:lnTo>
                  <a:lnTo>
                    <a:pt x="12808" y="11718"/>
                  </a:lnTo>
                  <a:lnTo>
                    <a:pt x="12827" y="11734"/>
                  </a:lnTo>
                  <a:lnTo>
                    <a:pt x="12827" y="11741"/>
                  </a:lnTo>
                  <a:lnTo>
                    <a:pt x="12864" y="11803"/>
                  </a:lnTo>
                  <a:lnTo>
                    <a:pt x="12902" y="11834"/>
                  </a:lnTo>
                  <a:lnTo>
                    <a:pt x="12902" y="11841"/>
                  </a:lnTo>
                  <a:lnTo>
                    <a:pt x="12911" y="11857"/>
                  </a:lnTo>
                  <a:lnTo>
                    <a:pt x="12958" y="11903"/>
                  </a:lnTo>
                  <a:lnTo>
                    <a:pt x="12986" y="11926"/>
                  </a:lnTo>
                  <a:lnTo>
                    <a:pt x="12995" y="11949"/>
                  </a:lnTo>
                  <a:lnTo>
                    <a:pt x="13023" y="11957"/>
                  </a:lnTo>
                  <a:lnTo>
                    <a:pt x="13023" y="11965"/>
                  </a:lnTo>
                  <a:lnTo>
                    <a:pt x="13033" y="11980"/>
                  </a:lnTo>
                  <a:lnTo>
                    <a:pt x="13033" y="11995"/>
                  </a:lnTo>
                  <a:lnTo>
                    <a:pt x="13051" y="12049"/>
                  </a:lnTo>
                  <a:lnTo>
                    <a:pt x="13061" y="12072"/>
                  </a:lnTo>
                  <a:lnTo>
                    <a:pt x="13061" y="12088"/>
                  </a:lnTo>
                  <a:lnTo>
                    <a:pt x="13098" y="12180"/>
                  </a:lnTo>
                  <a:lnTo>
                    <a:pt x="13098" y="12196"/>
                  </a:lnTo>
                  <a:lnTo>
                    <a:pt x="13107" y="12203"/>
                  </a:lnTo>
                  <a:lnTo>
                    <a:pt x="13126" y="12226"/>
                  </a:lnTo>
                  <a:lnTo>
                    <a:pt x="13126" y="12234"/>
                  </a:lnTo>
                  <a:lnTo>
                    <a:pt x="13126" y="12257"/>
                  </a:lnTo>
                  <a:lnTo>
                    <a:pt x="13126" y="12265"/>
                  </a:lnTo>
                  <a:lnTo>
                    <a:pt x="13145" y="12288"/>
                  </a:lnTo>
                  <a:lnTo>
                    <a:pt x="13173" y="12273"/>
                  </a:lnTo>
                  <a:lnTo>
                    <a:pt x="13182" y="12273"/>
                  </a:lnTo>
                  <a:lnTo>
                    <a:pt x="13247" y="12234"/>
                  </a:lnTo>
                  <a:lnTo>
                    <a:pt x="13369" y="12111"/>
                  </a:lnTo>
                  <a:lnTo>
                    <a:pt x="13387" y="12103"/>
                  </a:lnTo>
                  <a:lnTo>
                    <a:pt x="13397" y="12088"/>
                  </a:lnTo>
                  <a:lnTo>
                    <a:pt x="13406" y="12088"/>
                  </a:lnTo>
                  <a:lnTo>
                    <a:pt x="13425" y="12088"/>
                  </a:lnTo>
                  <a:lnTo>
                    <a:pt x="13462" y="12088"/>
                  </a:lnTo>
                  <a:lnTo>
                    <a:pt x="13499" y="12072"/>
                  </a:lnTo>
                  <a:lnTo>
                    <a:pt x="13518" y="11980"/>
                  </a:lnTo>
                  <a:lnTo>
                    <a:pt x="13537" y="11926"/>
                  </a:lnTo>
                  <a:lnTo>
                    <a:pt x="13537" y="11903"/>
                  </a:lnTo>
                  <a:lnTo>
                    <a:pt x="13546" y="11865"/>
                  </a:lnTo>
                  <a:lnTo>
                    <a:pt x="13593" y="11841"/>
                  </a:lnTo>
                  <a:lnTo>
                    <a:pt x="13611" y="11803"/>
                  </a:lnTo>
                  <a:lnTo>
                    <a:pt x="13621" y="11780"/>
                  </a:lnTo>
                  <a:lnTo>
                    <a:pt x="13621" y="11718"/>
                  </a:lnTo>
                  <a:lnTo>
                    <a:pt x="13621" y="11703"/>
                  </a:lnTo>
                  <a:lnTo>
                    <a:pt x="13630" y="11672"/>
                  </a:lnTo>
                  <a:lnTo>
                    <a:pt x="13658" y="11649"/>
                  </a:lnTo>
                  <a:lnTo>
                    <a:pt x="13761" y="11618"/>
                  </a:lnTo>
                  <a:lnTo>
                    <a:pt x="13817" y="11587"/>
                  </a:lnTo>
                  <a:lnTo>
                    <a:pt x="13835" y="11587"/>
                  </a:lnTo>
                  <a:lnTo>
                    <a:pt x="13854" y="11564"/>
                  </a:lnTo>
                  <a:lnTo>
                    <a:pt x="13873" y="11549"/>
                  </a:lnTo>
                  <a:lnTo>
                    <a:pt x="13882" y="11533"/>
                  </a:lnTo>
                  <a:lnTo>
                    <a:pt x="13919" y="11503"/>
                  </a:lnTo>
                  <a:lnTo>
                    <a:pt x="13929" y="11487"/>
                  </a:lnTo>
                  <a:lnTo>
                    <a:pt x="13947" y="11487"/>
                  </a:lnTo>
                  <a:lnTo>
                    <a:pt x="13966" y="11464"/>
                  </a:lnTo>
                  <a:lnTo>
                    <a:pt x="13966" y="11456"/>
                  </a:lnTo>
                  <a:lnTo>
                    <a:pt x="13994" y="11433"/>
                  </a:lnTo>
                  <a:lnTo>
                    <a:pt x="14003" y="11433"/>
                  </a:lnTo>
                  <a:lnTo>
                    <a:pt x="14022" y="11433"/>
                  </a:lnTo>
                  <a:lnTo>
                    <a:pt x="14031" y="11433"/>
                  </a:lnTo>
                  <a:lnTo>
                    <a:pt x="14041" y="11441"/>
                  </a:lnTo>
                  <a:lnTo>
                    <a:pt x="14041" y="11456"/>
                  </a:lnTo>
                  <a:lnTo>
                    <a:pt x="14078" y="11503"/>
                  </a:lnTo>
                  <a:lnTo>
                    <a:pt x="14097" y="11526"/>
                  </a:lnTo>
                  <a:lnTo>
                    <a:pt x="14097" y="11533"/>
                  </a:lnTo>
                  <a:lnTo>
                    <a:pt x="14106" y="11549"/>
                  </a:lnTo>
                  <a:lnTo>
                    <a:pt x="14115" y="11564"/>
                  </a:lnTo>
                  <a:lnTo>
                    <a:pt x="14143" y="11641"/>
                  </a:lnTo>
                  <a:lnTo>
                    <a:pt x="14153" y="11672"/>
                  </a:lnTo>
                  <a:lnTo>
                    <a:pt x="14171" y="11680"/>
                  </a:lnTo>
                  <a:lnTo>
                    <a:pt x="14181" y="11703"/>
                  </a:lnTo>
                  <a:lnTo>
                    <a:pt x="14190" y="11703"/>
                  </a:lnTo>
                  <a:lnTo>
                    <a:pt x="14209" y="11703"/>
                  </a:lnTo>
                  <a:lnTo>
                    <a:pt x="14218" y="11703"/>
                  </a:lnTo>
                  <a:lnTo>
                    <a:pt x="14246" y="11803"/>
                  </a:lnTo>
                  <a:lnTo>
                    <a:pt x="14255" y="11826"/>
                  </a:lnTo>
                  <a:lnTo>
                    <a:pt x="14265" y="11834"/>
                  </a:lnTo>
                  <a:lnTo>
                    <a:pt x="14302" y="11903"/>
                  </a:lnTo>
                  <a:lnTo>
                    <a:pt x="14302" y="11926"/>
                  </a:lnTo>
                  <a:lnTo>
                    <a:pt x="14321" y="11949"/>
                  </a:lnTo>
                  <a:lnTo>
                    <a:pt x="14321" y="11957"/>
                  </a:lnTo>
                  <a:lnTo>
                    <a:pt x="14330" y="11995"/>
                  </a:lnTo>
                  <a:lnTo>
                    <a:pt x="14330" y="12011"/>
                  </a:lnTo>
                  <a:lnTo>
                    <a:pt x="14330" y="12019"/>
                  </a:lnTo>
                  <a:lnTo>
                    <a:pt x="14396" y="12072"/>
                  </a:lnTo>
                  <a:lnTo>
                    <a:pt x="14414" y="12111"/>
                  </a:lnTo>
                  <a:lnTo>
                    <a:pt x="14433" y="12119"/>
                  </a:lnTo>
                  <a:lnTo>
                    <a:pt x="14452" y="12211"/>
                  </a:lnTo>
                  <a:lnTo>
                    <a:pt x="14452" y="12234"/>
                  </a:lnTo>
                  <a:lnTo>
                    <a:pt x="14470" y="12265"/>
                  </a:lnTo>
                  <a:lnTo>
                    <a:pt x="14470" y="12296"/>
                  </a:lnTo>
                  <a:lnTo>
                    <a:pt x="14480" y="12334"/>
                  </a:lnTo>
                  <a:lnTo>
                    <a:pt x="14489" y="12357"/>
                  </a:lnTo>
                  <a:lnTo>
                    <a:pt x="14582" y="12396"/>
                  </a:lnTo>
                  <a:lnTo>
                    <a:pt x="14601" y="12411"/>
                  </a:lnTo>
                  <a:lnTo>
                    <a:pt x="14638" y="12427"/>
                  </a:lnTo>
                  <a:lnTo>
                    <a:pt x="14657" y="12442"/>
                  </a:lnTo>
                  <a:lnTo>
                    <a:pt x="14713" y="12511"/>
                  </a:lnTo>
                  <a:lnTo>
                    <a:pt x="14741" y="12550"/>
                  </a:lnTo>
                  <a:lnTo>
                    <a:pt x="14750" y="12596"/>
                  </a:lnTo>
                  <a:lnTo>
                    <a:pt x="14750" y="12611"/>
                  </a:lnTo>
                  <a:lnTo>
                    <a:pt x="14788" y="12688"/>
                  </a:lnTo>
                  <a:lnTo>
                    <a:pt x="14806" y="12735"/>
                  </a:lnTo>
                  <a:lnTo>
                    <a:pt x="14890" y="12935"/>
                  </a:lnTo>
                  <a:lnTo>
                    <a:pt x="14918" y="12996"/>
                  </a:lnTo>
                  <a:lnTo>
                    <a:pt x="14956" y="13058"/>
                  </a:lnTo>
                  <a:lnTo>
                    <a:pt x="14993" y="13150"/>
                  </a:lnTo>
                  <a:lnTo>
                    <a:pt x="15049" y="13250"/>
                  </a:lnTo>
                  <a:lnTo>
                    <a:pt x="15086" y="13335"/>
                  </a:lnTo>
                  <a:lnTo>
                    <a:pt x="15105" y="13366"/>
                  </a:lnTo>
                  <a:lnTo>
                    <a:pt x="15114" y="13397"/>
                  </a:lnTo>
                  <a:lnTo>
                    <a:pt x="15124" y="13427"/>
                  </a:lnTo>
                  <a:lnTo>
                    <a:pt x="15142" y="13458"/>
                  </a:lnTo>
                  <a:lnTo>
                    <a:pt x="15152" y="13535"/>
                  </a:lnTo>
                  <a:lnTo>
                    <a:pt x="15161" y="13566"/>
                  </a:lnTo>
                  <a:lnTo>
                    <a:pt x="15180" y="13566"/>
                  </a:lnTo>
                  <a:lnTo>
                    <a:pt x="15189" y="13566"/>
                  </a:lnTo>
                  <a:lnTo>
                    <a:pt x="15217" y="13674"/>
                  </a:lnTo>
                  <a:lnTo>
                    <a:pt x="15226" y="13705"/>
                  </a:lnTo>
                  <a:lnTo>
                    <a:pt x="15236" y="13743"/>
                  </a:lnTo>
                  <a:lnTo>
                    <a:pt x="15292" y="13859"/>
                  </a:lnTo>
                  <a:lnTo>
                    <a:pt x="15338" y="13920"/>
                  </a:lnTo>
                  <a:lnTo>
                    <a:pt x="15338" y="13928"/>
                  </a:lnTo>
                  <a:lnTo>
                    <a:pt x="15348" y="13959"/>
                  </a:lnTo>
                  <a:lnTo>
                    <a:pt x="15348" y="13982"/>
                  </a:lnTo>
                  <a:lnTo>
                    <a:pt x="15348" y="13990"/>
                  </a:lnTo>
                  <a:lnTo>
                    <a:pt x="15366" y="13990"/>
                  </a:lnTo>
                  <a:lnTo>
                    <a:pt x="15366" y="14020"/>
                  </a:lnTo>
                  <a:lnTo>
                    <a:pt x="15348" y="14074"/>
                  </a:lnTo>
                  <a:lnTo>
                    <a:pt x="15348" y="14090"/>
                  </a:lnTo>
                  <a:lnTo>
                    <a:pt x="15348" y="14113"/>
                  </a:lnTo>
                  <a:lnTo>
                    <a:pt x="15376" y="14144"/>
                  </a:lnTo>
                  <a:lnTo>
                    <a:pt x="15441" y="14205"/>
                  </a:lnTo>
                  <a:lnTo>
                    <a:pt x="15460" y="14274"/>
                  </a:lnTo>
                  <a:lnTo>
                    <a:pt x="15460" y="14321"/>
                  </a:lnTo>
                  <a:lnTo>
                    <a:pt x="15478" y="14328"/>
                  </a:lnTo>
                  <a:lnTo>
                    <a:pt x="15478" y="14367"/>
                  </a:lnTo>
                  <a:lnTo>
                    <a:pt x="15497" y="14482"/>
                  </a:lnTo>
                  <a:lnTo>
                    <a:pt x="15534" y="14575"/>
                  </a:lnTo>
                  <a:lnTo>
                    <a:pt x="15590" y="14629"/>
                  </a:lnTo>
                  <a:lnTo>
                    <a:pt x="15628" y="14675"/>
                  </a:lnTo>
                  <a:lnTo>
                    <a:pt x="15646" y="14690"/>
                  </a:lnTo>
                  <a:lnTo>
                    <a:pt x="15674" y="14698"/>
                  </a:lnTo>
                  <a:lnTo>
                    <a:pt x="15703" y="14721"/>
                  </a:lnTo>
                  <a:lnTo>
                    <a:pt x="15721" y="14721"/>
                  </a:lnTo>
                  <a:lnTo>
                    <a:pt x="15749" y="14729"/>
                  </a:lnTo>
                  <a:lnTo>
                    <a:pt x="15759" y="14729"/>
                  </a:lnTo>
                  <a:lnTo>
                    <a:pt x="15787" y="14736"/>
                  </a:lnTo>
                  <a:lnTo>
                    <a:pt x="15815" y="14752"/>
                  </a:lnTo>
                  <a:lnTo>
                    <a:pt x="15871" y="14759"/>
                  </a:lnTo>
                  <a:lnTo>
                    <a:pt x="15899" y="14783"/>
                  </a:lnTo>
                  <a:lnTo>
                    <a:pt x="15927" y="14790"/>
                  </a:lnTo>
                  <a:lnTo>
                    <a:pt x="15945" y="14798"/>
                  </a:lnTo>
                  <a:lnTo>
                    <a:pt x="16076" y="14937"/>
                  </a:lnTo>
                  <a:lnTo>
                    <a:pt x="16160" y="15006"/>
                  </a:lnTo>
                  <a:lnTo>
                    <a:pt x="16169" y="15037"/>
                  </a:lnTo>
                  <a:lnTo>
                    <a:pt x="16197" y="15067"/>
                  </a:lnTo>
                  <a:lnTo>
                    <a:pt x="16207" y="15075"/>
                  </a:lnTo>
                  <a:lnTo>
                    <a:pt x="16337" y="15121"/>
                  </a:lnTo>
                  <a:lnTo>
                    <a:pt x="16356" y="15160"/>
                  </a:lnTo>
                  <a:lnTo>
                    <a:pt x="16384" y="15221"/>
                  </a:lnTo>
                  <a:lnTo>
                    <a:pt x="16384" y="15245"/>
                  </a:lnTo>
                  <a:lnTo>
                    <a:pt x="16384" y="15275"/>
                  </a:lnTo>
                  <a:lnTo>
                    <a:pt x="16375" y="15291"/>
                  </a:lnTo>
                  <a:lnTo>
                    <a:pt x="16347" y="15445"/>
                  </a:lnTo>
                  <a:lnTo>
                    <a:pt x="16347" y="15722"/>
                  </a:lnTo>
                  <a:lnTo>
                    <a:pt x="16347" y="15753"/>
                  </a:lnTo>
                  <a:lnTo>
                    <a:pt x="16375" y="15860"/>
                  </a:lnTo>
                  <a:lnTo>
                    <a:pt x="16384" y="15891"/>
                  </a:lnTo>
                  <a:lnTo>
                    <a:pt x="16384" y="15937"/>
                  </a:lnTo>
                  <a:lnTo>
                    <a:pt x="16375" y="15999"/>
                  </a:lnTo>
                  <a:lnTo>
                    <a:pt x="16356" y="16022"/>
                  </a:lnTo>
                  <a:lnTo>
                    <a:pt x="16347" y="16045"/>
                  </a:lnTo>
                  <a:lnTo>
                    <a:pt x="16347" y="16061"/>
                  </a:lnTo>
                  <a:lnTo>
                    <a:pt x="16337" y="16091"/>
                  </a:lnTo>
                  <a:lnTo>
                    <a:pt x="16337" y="16107"/>
                  </a:lnTo>
                  <a:lnTo>
                    <a:pt x="16319" y="16107"/>
                  </a:lnTo>
                  <a:lnTo>
                    <a:pt x="16300" y="16107"/>
                  </a:lnTo>
                  <a:lnTo>
                    <a:pt x="16272" y="16091"/>
                  </a:lnTo>
                  <a:lnTo>
                    <a:pt x="16281" y="16076"/>
                  </a:lnTo>
                  <a:lnTo>
                    <a:pt x="16263" y="16122"/>
                  </a:lnTo>
                  <a:lnTo>
                    <a:pt x="16244" y="16153"/>
                  </a:lnTo>
                  <a:lnTo>
                    <a:pt x="16225" y="16199"/>
                  </a:lnTo>
                  <a:lnTo>
                    <a:pt x="16207" y="16215"/>
                  </a:lnTo>
                  <a:lnTo>
                    <a:pt x="16169" y="16269"/>
                  </a:lnTo>
                  <a:lnTo>
                    <a:pt x="16132" y="16299"/>
                  </a:lnTo>
                  <a:lnTo>
                    <a:pt x="16095" y="16299"/>
                  </a:lnTo>
                  <a:lnTo>
                    <a:pt x="16085" y="16322"/>
                  </a:lnTo>
                  <a:lnTo>
                    <a:pt x="16057" y="16353"/>
                  </a:lnTo>
                  <a:lnTo>
                    <a:pt x="16039" y="16269"/>
                  </a:lnTo>
                  <a:lnTo>
                    <a:pt x="16020" y="16384"/>
                  </a:lnTo>
                  <a:lnTo>
                    <a:pt x="15983" y="16361"/>
                  </a:lnTo>
                  <a:lnTo>
                    <a:pt x="15973" y="16269"/>
                  </a:lnTo>
                  <a:lnTo>
                    <a:pt x="15973" y="16138"/>
                  </a:lnTo>
                  <a:lnTo>
                    <a:pt x="16020" y="16107"/>
                  </a:lnTo>
                  <a:lnTo>
                    <a:pt x="16048" y="16122"/>
                  </a:lnTo>
                  <a:lnTo>
                    <a:pt x="16085" y="16084"/>
                  </a:lnTo>
                  <a:lnTo>
                    <a:pt x="16095" y="16107"/>
                  </a:lnTo>
                  <a:lnTo>
                    <a:pt x="16113" y="16045"/>
                  </a:lnTo>
                  <a:lnTo>
                    <a:pt x="16151" y="16030"/>
                  </a:lnTo>
                  <a:lnTo>
                    <a:pt x="16123" y="15968"/>
                  </a:lnTo>
                  <a:lnTo>
                    <a:pt x="16113" y="15837"/>
                  </a:lnTo>
                  <a:lnTo>
                    <a:pt x="16085" y="15814"/>
                  </a:lnTo>
                  <a:lnTo>
                    <a:pt x="16057" y="15845"/>
                  </a:lnTo>
                  <a:lnTo>
                    <a:pt x="16020" y="15845"/>
                  </a:lnTo>
                  <a:lnTo>
                    <a:pt x="16011" y="15837"/>
                  </a:lnTo>
                  <a:lnTo>
                    <a:pt x="16001" y="15799"/>
                  </a:lnTo>
                  <a:lnTo>
                    <a:pt x="16001" y="15676"/>
                  </a:lnTo>
                  <a:lnTo>
                    <a:pt x="16011" y="15599"/>
                  </a:lnTo>
                  <a:lnTo>
                    <a:pt x="15983" y="15552"/>
                  </a:lnTo>
                  <a:lnTo>
                    <a:pt x="15983" y="15437"/>
                  </a:lnTo>
                  <a:lnTo>
                    <a:pt x="15964" y="15398"/>
                  </a:lnTo>
                  <a:lnTo>
                    <a:pt x="15945" y="15352"/>
                  </a:lnTo>
                  <a:lnTo>
                    <a:pt x="15927" y="15306"/>
                  </a:lnTo>
                  <a:lnTo>
                    <a:pt x="15899" y="15191"/>
                  </a:lnTo>
                  <a:lnTo>
                    <a:pt x="15889" y="15229"/>
                  </a:lnTo>
                  <a:lnTo>
                    <a:pt x="15899" y="15160"/>
                  </a:lnTo>
                  <a:lnTo>
                    <a:pt x="15927" y="15098"/>
                  </a:lnTo>
                  <a:lnTo>
                    <a:pt x="15899" y="15044"/>
                  </a:lnTo>
                  <a:lnTo>
                    <a:pt x="15861" y="15060"/>
                  </a:lnTo>
                  <a:lnTo>
                    <a:pt x="15833" y="15098"/>
                  </a:lnTo>
                  <a:lnTo>
                    <a:pt x="15815" y="15152"/>
                  </a:lnTo>
                  <a:lnTo>
                    <a:pt x="15777" y="15183"/>
                  </a:lnTo>
                  <a:lnTo>
                    <a:pt x="15749" y="15245"/>
                  </a:lnTo>
                  <a:lnTo>
                    <a:pt x="15721" y="15221"/>
                  </a:lnTo>
                  <a:lnTo>
                    <a:pt x="15684" y="15198"/>
                  </a:lnTo>
                  <a:lnTo>
                    <a:pt x="15646" y="15252"/>
                  </a:lnTo>
                  <a:lnTo>
                    <a:pt x="15600" y="15283"/>
                  </a:lnTo>
                  <a:lnTo>
                    <a:pt x="15609" y="15322"/>
                  </a:lnTo>
                  <a:lnTo>
                    <a:pt x="15600" y="15398"/>
                  </a:lnTo>
                  <a:lnTo>
                    <a:pt x="15590" y="15429"/>
                  </a:lnTo>
                  <a:lnTo>
                    <a:pt x="15590" y="15468"/>
                  </a:lnTo>
                  <a:lnTo>
                    <a:pt x="15553" y="15522"/>
                  </a:lnTo>
                  <a:lnTo>
                    <a:pt x="15525" y="15506"/>
                  </a:lnTo>
                  <a:lnTo>
                    <a:pt x="15525" y="15583"/>
                  </a:lnTo>
                  <a:lnTo>
                    <a:pt x="15488" y="15629"/>
                  </a:lnTo>
                  <a:lnTo>
                    <a:pt x="15460" y="15591"/>
                  </a:lnTo>
                  <a:lnTo>
                    <a:pt x="15422" y="15522"/>
                  </a:lnTo>
                  <a:lnTo>
                    <a:pt x="15404" y="15437"/>
                  </a:lnTo>
                  <a:lnTo>
                    <a:pt x="15413" y="15398"/>
                  </a:lnTo>
                  <a:lnTo>
                    <a:pt x="15450" y="15383"/>
                  </a:lnTo>
                  <a:lnTo>
                    <a:pt x="15488" y="15337"/>
                  </a:lnTo>
                  <a:lnTo>
                    <a:pt x="15497" y="15283"/>
                  </a:lnTo>
                  <a:lnTo>
                    <a:pt x="15516" y="15275"/>
                  </a:lnTo>
                  <a:lnTo>
                    <a:pt x="15525" y="15168"/>
                  </a:lnTo>
                  <a:lnTo>
                    <a:pt x="15525" y="15029"/>
                  </a:lnTo>
                  <a:lnTo>
                    <a:pt x="15562" y="14983"/>
                  </a:lnTo>
                  <a:lnTo>
                    <a:pt x="15628" y="14967"/>
                  </a:lnTo>
                  <a:lnTo>
                    <a:pt x="15703" y="14967"/>
                  </a:lnTo>
                  <a:lnTo>
                    <a:pt x="15703" y="14937"/>
                  </a:lnTo>
                  <a:lnTo>
                    <a:pt x="15562" y="14875"/>
                  </a:lnTo>
                  <a:lnTo>
                    <a:pt x="15525" y="14844"/>
                  </a:lnTo>
                  <a:lnTo>
                    <a:pt x="15497" y="14798"/>
                  </a:lnTo>
                  <a:lnTo>
                    <a:pt x="15478" y="14790"/>
                  </a:lnTo>
                  <a:lnTo>
                    <a:pt x="15441" y="14759"/>
                  </a:lnTo>
                  <a:lnTo>
                    <a:pt x="15413" y="14706"/>
                  </a:lnTo>
                  <a:lnTo>
                    <a:pt x="15385" y="14659"/>
                  </a:lnTo>
                  <a:lnTo>
                    <a:pt x="15385" y="14598"/>
                  </a:lnTo>
                  <a:lnTo>
                    <a:pt x="15385" y="14482"/>
                  </a:lnTo>
                  <a:lnTo>
                    <a:pt x="15376" y="14482"/>
                  </a:lnTo>
                  <a:lnTo>
                    <a:pt x="15366" y="14475"/>
                  </a:lnTo>
                  <a:lnTo>
                    <a:pt x="15310" y="14459"/>
                  </a:lnTo>
                  <a:lnTo>
                    <a:pt x="15301" y="14428"/>
                  </a:lnTo>
                  <a:lnTo>
                    <a:pt x="15301" y="14382"/>
                  </a:lnTo>
                  <a:lnTo>
                    <a:pt x="15273" y="14351"/>
                  </a:lnTo>
                  <a:lnTo>
                    <a:pt x="15180" y="14328"/>
                  </a:lnTo>
                  <a:lnTo>
                    <a:pt x="15152" y="14298"/>
                  </a:lnTo>
                  <a:lnTo>
                    <a:pt x="15152" y="14274"/>
                  </a:lnTo>
                  <a:lnTo>
                    <a:pt x="15124" y="14236"/>
                  </a:lnTo>
                  <a:lnTo>
                    <a:pt x="15105" y="14213"/>
                  </a:lnTo>
                  <a:lnTo>
                    <a:pt x="15086" y="14167"/>
                  </a:lnTo>
                  <a:lnTo>
                    <a:pt x="15077" y="14120"/>
                  </a:lnTo>
                  <a:lnTo>
                    <a:pt x="15189" y="14236"/>
                  </a:lnTo>
                  <a:lnTo>
                    <a:pt x="15198" y="14267"/>
                  </a:lnTo>
                  <a:lnTo>
                    <a:pt x="15161" y="14151"/>
                  </a:lnTo>
                  <a:lnTo>
                    <a:pt x="15161" y="14074"/>
                  </a:lnTo>
                  <a:lnTo>
                    <a:pt x="15124" y="14074"/>
                  </a:lnTo>
                  <a:lnTo>
                    <a:pt x="15086" y="14113"/>
                  </a:lnTo>
                  <a:lnTo>
                    <a:pt x="15068" y="14113"/>
                  </a:lnTo>
                  <a:lnTo>
                    <a:pt x="15030" y="14074"/>
                  </a:lnTo>
                  <a:lnTo>
                    <a:pt x="15012" y="14028"/>
                  </a:lnTo>
                  <a:lnTo>
                    <a:pt x="15002" y="14020"/>
                  </a:lnTo>
                  <a:lnTo>
                    <a:pt x="14974" y="14013"/>
                  </a:lnTo>
                  <a:lnTo>
                    <a:pt x="14965" y="14043"/>
                  </a:lnTo>
                  <a:lnTo>
                    <a:pt x="14928" y="14059"/>
                  </a:lnTo>
                  <a:lnTo>
                    <a:pt x="14881" y="13990"/>
                  </a:lnTo>
                  <a:lnTo>
                    <a:pt x="14862" y="13959"/>
                  </a:lnTo>
                  <a:lnTo>
                    <a:pt x="14881" y="13897"/>
                  </a:lnTo>
                  <a:lnTo>
                    <a:pt x="14937" y="13889"/>
                  </a:lnTo>
                  <a:lnTo>
                    <a:pt x="14993" y="13889"/>
                  </a:lnTo>
                  <a:lnTo>
                    <a:pt x="15030" y="13836"/>
                  </a:lnTo>
                  <a:lnTo>
                    <a:pt x="15002" y="13836"/>
                  </a:lnTo>
                  <a:lnTo>
                    <a:pt x="14928" y="13843"/>
                  </a:lnTo>
                  <a:lnTo>
                    <a:pt x="14890" y="13812"/>
                  </a:lnTo>
                  <a:lnTo>
                    <a:pt x="14890" y="13797"/>
                  </a:lnTo>
                  <a:lnTo>
                    <a:pt x="14918" y="13751"/>
                  </a:lnTo>
                  <a:lnTo>
                    <a:pt x="14900" y="13735"/>
                  </a:lnTo>
                  <a:lnTo>
                    <a:pt x="14862" y="13720"/>
                  </a:lnTo>
                  <a:lnTo>
                    <a:pt x="14862" y="13651"/>
                  </a:lnTo>
                  <a:lnTo>
                    <a:pt x="14900" y="13620"/>
                  </a:lnTo>
                  <a:lnTo>
                    <a:pt x="14900" y="13589"/>
                  </a:lnTo>
                  <a:lnTo>
                    <a:pt x="14862" y="13589"/>
                  </a:lnTo>
                  <a:lnTo>
                    <a:pt x="14816" y="13620"/>
                  </a:lnTo>
                  <a:lnTo>
                    <a:pt x="14806" y="13589"/>
                  </a:lnTo>
                  <a:lnTo>
                    <a:pt x="14806" y="13535"/>
                  </a:lnTo>
                  <a:lnTo>
                    <a:pt x="14825" y="13489"/>
                  </a:lnTo>
                  <a:lnTo>
                    <a:pt x="14862" y="13504"/>
                  </a:lnTo>
                  <a:lnTo>
                    <a:pt x="14937" y="13581"/>
                  </a:lnTo>
                  <a:lnTo>
                    <a:pt x="14993" y="13597"/>
                  </a:lnTo>
                  <a:lnTo>
                    <a:pt x="15012" y="13628"/>
                  </a:lnTo>
                  <a:lnTo>
                    <a:pt x="15040" y="13674"/>
                  </a:lnTo>
                  <a:lnTo>
                    <a:pt x="15049" y="13689"/>
                  </a:lnTo>
                  <a:lnTo>
                    <a:pt x="15077" y="13689"/>
                  </a:lnTo>
                  <a:lnTo>
                    <a:pt x="15068" y="13682"/>
                  </a:lnTo>
                  <a:lnTo>
                    <a:pt x="15049" y="13651"/>
                  </a:lnTo>
                  <a:lnTo>
                    <a:pt x="15012" y="13612"/>
                  </a:lnTo>
                  <a:lnTo>
                    <a:pt x="15002" y="13520"/>
                  </a:lnTo>
                  <a:lnTo>
                    <a:pt x="14974" y="13489"/>
                  </a:lnTo>
                  <a:lnTo>
                    <a:pt x="14974" y="13528"/>
                  </a:lnTo>
                  <a:lnTo>
                    <a:pt x="14937" y="13497"/>
                  </a:lnTo>
                  <a:lnTo>
                    <a:pt x="14862" y="13397"/>
                  </a:lnTo>
                  <a:lnTo>
                    <a:pt x="14853" y="13335"/>
                  </a:lnTo>
                  <a:lnTo>
                    <a:pt x="14881" y="13289"/>
                  </a:lnTo>
                  <a:lnTo>
                    <a:pt x="14965" y="13312"/>
                  </a:lnTo>
                  <a:lnTo>
                    <a:pt x="14993" y="13289"/>
                  </a:lnTo>
                  <a:lnTo>
                    <a:pt x="14956" y="13274"/>
                  </a:lnTo>
                  <a:lnTo>
                    <a:pt x="14890" y="13258"/>
                  </a:lnTo>
                  <a:lnTo>
                    <a:pt x="14806" y="13258"/>
                  </a:lnTo>
                  <a:lnTo>
                    <a:pt x="14806" y="13274"/>
                  </a:lnTo>
                  <a:lnTo>
                    <a:pt x="14806" y="13335"/>
                  </a:lnTo>
                  <a:lnTo>
                    <a:pt x="14769" y="13381"/>
                  </a:lnTo>
                  <a:lnTo>
                    <a:pt x="14741" y="13343"/>
                  </a:lnTo>
                  <a:lnTo>
                    <a:pt x="14732" y="13258"/>
                  </a:lnTo>
                  <a:lnTo>
                    <a:pt x="14732" y="13212"/>
                  </a:lnTo>
                  <a:lnTo>
                    <a:pt x="14778" y="13212"/>
                  </a:lnTo>
                  <a:lnTo>
                    <a:pt x="14806" y="13166"/>
                  </a:lnTo>
                  <a:lnTo>
                    <a:pt x="14862" y="13127"/>
                  </a:lnTo>
                  <a:lnTo>
                    <a:pt x="14844" y="13089"/>
                  </a:lnTo>
                  <a:lnTo>
                    <a:pt x="14816" y="13127"/>
                  </a:lnTo>
                  <a:lnTo>
                    <a:pt x="14778" y="13150"/>
                  </a:lnTo>
                  <a:lnTo>
                    <a:pt x="14769" y="13120"/>
                  </a:lnTo>
                  <a:lnTo>
                    <a:pt x="14788" y="13066"/>
                  </a:lnTo>
                  <a:lnTo>
                    <a:pt x="14816" y="13004"/>
                  </a:lnTo>
                  <a:lnTo>
                    <a:pt x="14769" y="13012"/>
                  </a:lnTo>
                  <a:lnTo>
                    <a:pt x="14741" y="13035"/>
                  </a:lnTo>
                  <a:lnTo>
                    <a:pt x="14713" y="13120"/>
                  </a:lnTo>
                  <a:lnTo>
                    <a:pt x="14694" y="13166"/>
                  </a:lnTo>
                  <a:lnTo>
                    <a:pt x="14638" y="13135"/>
                  </a:lnTo>
                  <a:lnTo>
                    <a:pt x="14629" y="13120"/>
                  </a:lnTo>
                  <a:lnTo>
                    <a:pt x="14629" y="13066"/>
                  </a:lnTo>
                  <a:lnTo>
                    <a:pt x="14601" y="13035"/>
                  </a:lnTo>
                  <a:lnTo>
                    <a:pt x="14601" y="12973"/>
                  </a:lnTo>
                  <a:lnTo>
                    <a:pt x="14592" y="12935"/>
                  </a:lnTo>
                  <a:lnTo>
                    <a:pt x="14564" y="12935"/>
                  </a:lnTo>
                  <a:lnTo>
                    <a:pt x="14526" y="12973"/>
                  </a:lnTo>
                  <a:lnTo>
                    <a:pt x="14489" y="12919"/>
                  </a:lnTo>
                  <a:lnTo>
                    <a:pt x="14452" y="12881"/>
                  </a:lnTo>
                  <a:lnTo>
                    <a:pt x="14433" y="12850"/>
                  </a:lnTo>
                  <a:lnTo>
                    <a:pt x="14396" y="12819"/>
                  </a:lnTo>
                  <a:lnTo>
                    <a:pt x="14330" y="12796"/>
                  </a:lnTo>
                  <a:lnTo>
                    <a:pt x="14302" y="12788"/>
                  </a:lnTo>
                  <a:lnTo>
                    <a:pt x="14283" y="12735"/>
                  </a:lnTo>
                  <a:lnTo>
                    <a:pt x="14246" y="12634"/>
                  </a:lnTo>
                  <a:lnTo>
                    <a:pt x="14209" y="12581"/>
                  </a:lnTo>
                  <a:lnTo>
                    <a:pt x="14227" y="12519"/>
                  </a:lnTo>
                  <a:lnTo>
                    <a:pt x="14209" y="12396"/>
                  </a:lnTo>
                  <a:lnTo>
                    <a:pt x="14181" y="12411"/>
                  </a:lnTo>
                  <a:lnTo>
                    <a:pt x="14171" y="12427"/>
                  </a:lnTo>
                  <a:lnTo>
                    <a:pt x="14153" y="12350"/>
                  </a:lnTo>
                  <a:lnTo>
                    <a:pt x="14097" y="12072"/>
                  </a:lnTo>
                  <a:lnTo>
                    <a:pt x="14031" y="11926"/>
                  </a:lnTo>
                  <a:lnTo>
                    <a:pt x="14022" y="11803"/>
                  </a:lnTo>
                  <a:lnTo>
                    <a:pt x="13985" y="11888"/>
                  </a:lnTo>
                  <a:lnTo>
                    <a:pt x="13994" y="11918"/>
                  </a:lnTo>
                  <a:lnTo>
                    <a:pt x="14031" y="12019"/>
                  </a:lnTo>
                  <a:lnTo>
                    <a:pt x="14022" y="12057"/>
                  </a:lnTo>
                  <a:lnTo>
                    <a:pt x="13994" y="12019"/>
                  </a:lnTo>
                  <a:lnTo>
                    <a:pt x="14003" y="12088"/>
                  </a:lnTo>
                  <a:lnTo>
                    <a:pt x="14031" y="12173"/>
                  </a:lnTo>
                  <a:lnTo>
                    <a:pt x="14031" y="12226"/>
                  </a:lnTo>
                  <a:lnTo>
                    <a:pt x="14059" y="12296"/>
                  </a:lnTo>
                  <a:lnTo>
                    <a:pt x="14097" y="12411"/>
                  </a:lnTo>
                  <a:lnTo>
                    <a:pt x="14106" y="12534"/>
                  </a:lnTo>
                  <a:lnTo>
                    <a:pt x="14115" y="12604"/>
                  </a:lnTo>
                  <a:lnTo>
                    <a:pt x="14115" y="12581"/>
                  </a:lnTo>
                  <a:lnTo>
                    <a:pt x="14171" y="12750"/>
                  </a:lnTo>
                  <a:lnTo>
                    <a:pt x="14171" y="12819"/>
                  </a:lnTo>
                  <a:lnTo>
                    <a:pt x="14134" y="12935"/>
                  </a:lnTo>
                  <a:lnTo>
                    <a:pt x="14106" y="12973"/>
                  </a:lnTo>
                  <a:lnTo>
                    <a:pt x="14041" y="12950"/>
                  </a:lnTo>
                  <a:lnTo>
                    <a:pt x="14031" y="12873"/>
                  </a:lnTo>
                  <a:lnTo>
                    <a:pt x="14003" y="12750"/>
                  </a:lnTo>
                  <a:lnTo>
                    <a:pt x="13966" y="12696"/>
                  </a:lnTo>
                  <a:lnTo>
                    <a:pt x="13966" y="12796"/>
                  </a:lnTo>
                  <a:lnTo>
                    <a:pt x="13929" y="12788"/>
                  </a:lnTo>
                  <a:lnTo>
                    <a:pt x="13817" y="12788"/>
                  </a:lnTo>
                  <a:lnTo>
                    <a:pt x="13835" y="12727"/>
                  </a:lnTo>
                  <a:lnTo>
                    <a:pt x="13817" y="12627"/>
                  </a:lnTo>
                  <a:lnTo>
                    <a:pt x="13845" y="12611"/>
                  </a:lnTo>
                  <a:lnTo>
                    <a:pt x="13807" y="12573"/>
                  </a:lnTo>
                  <a:lnTo>
                    <a:pt x="13761" y="12457"/>
                  </a:lnTo>
                  <a:lnTo>
                    <a:pt x="13761" y="12357"/>
                  </a:lnTo>
                  <a:lnTo>
                    <a:pt x="13770" y="12334"/>
                  </a:lnTo>
                  <a:lnTo>
                    <a:pt x="13733" y="12265"/>
                  </a:lnTo>
                  <a:lnTo>
                    <a:pt x="13705" y="12273"/>
                  </a:lnTo>
                  <a:lnTo>
                    <a:pt x="13695" y="12396"/>
                  </a:lnTo>
                  <a:lnTo>
                    <a:pt x="13649" y="12419"/>
                  </a:lnTo>
                  <a:lnTo>
                    <a:pt x="13583" y="12357"/>
                  </a:lnTo>
                  <a:lnTo>
                    <a:pt x="13537" y="12273"/>
                  </a:lnTo>
                  <a:lnTo>
                    <a:pt x="13518" y="12226"/>
                  </a:lnTo>
                  <a:lnTo>
                    <a:pt x="13499" y="12211"/>
                  </a:lnTo>
                  <a:lnTo>
                    <a:pt x="13499" y="12265"/>
                  </a:lnTo>
                  <a:lnTo>
                    <a:pt x="13471" y="12288"/>
                  </a:lnTo>
                  <a:lnTo>
                    <a:pt x="13425" y="12242"/>
                  </a:lnTo>
                  <a:lnTo>
                    <a:pt x="13369" y="12180"/>
                  </a:lnTo>
                  <a:lnTo>
                    <a:pt x="13397" y="12242"/>
                  </a:lnTo>
                  <a:lnTo>
                    <a:pt x="13387" y="12288"/>
                  </a:lnTo>
                  <a:lnTo>
                    <a:pt x="13331" y="12288"/>
                  </a:lnTo>
                  <a:lnTo>
                    <a:pt x="13331" y="12303"/>
                  </a:lnTo>
                  <a:lnTo>
                    <a:pt x="13425" y="12303"/>
                  </a:lnTo>
                  <a:lnTo>
                    <a:pt x="13499" y="12365"/>
                  </a:lnTo>
                  <a:lnTo>
                    <a:pt x="13509" y="12419"/>
                  </a:lnTo>
                  <a:lnTo>
                    <a:pt x="13499" y="12427"/>
                  </a:lnTo>
                  <a:lnTo>
                    <a:pt x="13583" y="12504"/>
                  </a:lnTo>
                  <a:lnTo>
                    <a:pt x="13583" y="12550"/>
                  </a:lnTo>
                  <a:lnTo>
                    <a:pt x="13611" y="12573"/>
                  </a:lnTo>
                  <a:lnTo>
                    <a:pt x="13630" y="12550"/>
                  </a:lnTo>
                  <a:lnTo>
                    <a:pt x="13658" y="12550"/>
                  </a:lnTo>
                  <a:lnTo>
                    <a:pt x="13695" y="12611"/>
                  </a:lnTo>
                  <a:lnTo>
                    <a:pt x="13723" y="12688"/>
                  </a:lnTo>
                  <a:lnTo>
                    <a:pt x="13733" y="12735"/>
                  </a:lnTo>
                  <a:lnTo>
                    <a:pt x="13723" y="12819"/>
                  </a:lnTo>
                  <a:lnTo>
                    <a:pt x="13667" y="12850"/>
                  </a:lnTo>
                  <a:lnTo>
                    <a:pt x="13583" y="12873"/>
                  </a:lnTo>
                  <a:lnTo>
                    <a:pt x="13574" y="12812"/>
                  </a:lnTo>
                  <a:lnTo>
                    <a:pt x="13574" y="12819"/>
                  </a:lnTo>
                  <a:lnTo>
                    <a:pt x="13574" y="12912"/>
                  </a:lnTo>
                  <a:lnTo>
                    <a:pt x="13537" y="12935"/>
                  </a:lnTo>
                  <a:lnTo>
                    <a:pt x="13499" y="12942"/>
                  </a:lnTo>
                  <a:lnTo>
                    <a:pt x="13462" y="12912"/>
                  </a:lnTo>
                  <a:lnTo>
                    <a:pt x="13397" y="12842"/>
                  </a:lnTo>
                  <a:lnTo>
                    <a:pt x="13331" y="12781"/>
                  </a:lnTo>
                  <a:lnTo>
                    <a:pt x="13285" y="12765"/>
                  </a:lnTo>
                  <a:lnTo>
                    <a:pt x="13238" y="12750"/>
                  </a:lnTo>
                  <a:lnTo>
                    <a:pt x="13182" y="12673"/>
                  </a:lnTo>
                  <a:lnTo>
                    <a:pt x="13135" y="12634"/>
                  </a:lnTo>
                  <a:lnTo>
                    <a:pt x="13070" y="12611"/>
                  </a:lnTo>
                  <a:lnTo>
                    <a:pt x="13098" y="12542"/>
                  </a:lnTo>
                  <a:lnTo>
                    <a:pt x="13107" y="12504"/>
                  </a:lnTo>
                  <a:lnTo>
                    <a:pt x="13070" y="12488"/>
                  </a:lnTo>
                  <a:lnTo>
                    <a:pt x="13033" y="12511"/>
                  </a:lnTo>
                  <a:lnTo>
                    <a:pt x="13023" y="12504"/>
                  </a:lnTo>
                  <a:lnTo>
                    <a:pt x="12995" y="12473"/>
                  </a:lnTo>
                  <a:lnTo>
                    <a:pt x="12948" y="12411"/>
                  </a:lnTo>
                  <a:lnTo>
                    <a:pt x="12902" y="12303"/>
                  </a:lnTo>
                  <a:lnTo>
                    <a:pt x="12864" y="12257"/>
                  </a:lnTo>
                  <a:lnTo>
                    <a:pt x="12827" y="12196"/>
                  </a:lnTo>
                  <a:lnTo>
                    <a:pt x="12808" y="12111"/>
                  </a:lnTo>
                  <a:lnTo>
                    <a:pt x="12836" y="12042"/>
                  </a:lnTo>
                  <a:lnTo>
                    <a:pt x="12846" y="11872"/>
                  </a:lnTo>
                  <a:lnTo>
                    <a:pt x="12883" y="11826"/>
                  </a:lnTo>
                  <a:lnTo>
                    <a:pt x="12948" y="11780"/>
                  </a:lnTo>
                  <a:lnTo>
                    <a:pt x="13023" y="11711"/>
                  </a:lnTo>
                  <a:lnTo>
                    <a:pt x="13014" y="11672"/>
                  </a:lnTo>
                  <a:lnTo>
                    <a:pt x="12883" y="11580"/>
                  </a:lnTo>
                  <a:lnTo>
                    <a:pt x="12939" y="11641"/>
                  </a:lnTo>
                  <a:lnTo>
                    <a:pt x="12977" y="11680"/>
                  </a:lnTo>
                  <a:lnTo>
                    <a:pt x="12948" y="11718"/>
                  </a:lnTo>
                  <a:lnTo>
                    <a:pt x="12911" y="11718"/>
                  </a:lnTo>
                  <a:lnTo>
                    <a:pt x="12864" y="11703"/>
                  </a:lnTo>
                  <a:lnTo>
                    <a:pt x="12836" y="11764"/>
                  </a:lnTo>
                  <a:lnTo>
                    <a:pt x="12808" y="11811"/>
                  </a:lnTo>
                  <a:lnTo>
                    <a:pt x="12771" y="11795"/>
                  </a:lnTo>
                  <a:lnTo>
                    <a:pt x="12762" y="11803"/>
                  </a:lnTo>
                  <a:lnTo>
                    <a:pt x="12790" y="11888"/>
                  </a:lnTo>
                  <a:lnTo>
                    <a:pt x="12771" y="11980"/>
                  </a:lnTo>
                  <a:lnTo>
                    <a:pt x="12771" y="11995"/>
                  </a:lnTo>
                  <a:lnTo>
                    <a:pt x="12659" y="11988"/>
                  </a:lnTo>
                  <a:lnTo>
                    <a:pt x="12640" y="12026"/>
                  </a:lnTo>
                  <a:lnTo>
                    <a:pt x="12640" y="12072"/>
                  </a:lnTo>
                  <a:lnTo>
                    <a:pt x="12612" y="12026"/>
                  </a:lnTo>
                  <a:lnTo>
                    <a:pt x="12528" y="11934"/>
                  </a:lnTo>
                  <a:lnTo>
                    <a:pt x="12463" y="11895"/>
                  </a:lnTo>
                  <a:lnTo>
                    <a:pt x="12388" y="11865"/>
                  </a:lnTo>
                  <a:lnTo>
                    <a:pt x="12388" y="11841"/>
                  </a:lnTo>
                  <a:lnTo>
                    <a:pt x="12379" y="11826"/>
                  </a:lnTo>
                  <a:lnTo>
                    <a:pt x="12323" y="11826"/>
                  </a:lnTo>
                  <a:lnTo>
                    <a:pt x="12286" y="11803"/>
                  </a:lnTo>
                  <a:lnTo>
                    <a:pt x="12276" y="11772"/>
                  </a:lnTo>
                  <a:lnTo>
                    <a:pt x="12248" y="11764"/>
                  </a:lnTo>
                  <a:lnTo>
                    <a:pt x="12211" y="11741"/>
                  </a:lnTo>
                  <a:lnTo>
                    <a:pt x="12164" y="11734"/>
                  </a:lnTo>
                  <a:lnTo>
                    <a:pt x="12136" y="11687"/>
                  </a:lnTo>
                  <a:lnTo>
                    <a:pt x="12164" y="11657"/>
                  </a:lnTo>
                  <a:lnTo>
                    <a:pt x="12192" y="11618"/>
                  </a:lnTo>
                  <a:lnTo>
                    <a:pt x="12230" y="11610"/>
                  </a:lnTo>
                  <a:lnTo>
                    <a:pt x="12239" y="11580"/>
                  </a:lnTo>
                  <a:lnTo>
                    <a:pt x="12248" y="11526"/>
                  </a:lnTo>
                  <a:lnTo>
                    <a:pt x="12248" y="11472"/>
                  </a:lnTo>
                  <a:lnTo>
                    <a:pt x="12239" y="11441"/>
                  </a:lnTo>
                  <a:lnTo>
                    <a:pt x="12230" y="11395"/>
                  </a:lnTo>
                  <a:lnTo>
                    <a:pt x="12239" y="11333"/>
                  </a:lnTo>
                  <a:lnTo>
                    <a:pt x="12248" y="11279"/>
                  </a:lnTo>
                  <a:lnTo>
                    <a:pt x="12286" y="11226"/>
                  </a:lnTo>
                  <a:lnTo>
                    <a:pt x="12304" y="11249"/>
                  </a:lnTo>
                  <a:lnTo>
                    <a:pt x="12323" y="11310"/>
                  </a:lnTo>
                  <a:lnTo>
                    <a:pt x="12342" y="11372"/>
                  </a:lnTo>
                  <a:lnTo>
                    <a:pt x="12323" y="11426"/>
                  </a:lnTo>
                  <a:lnTo>
                    <a:pt x="12342" y="11595"/>
                  </a:lnTo>
                  <a:lnTo>
                    <a:pt x="12379" y="11649"/>
                  </a:lnTo>
                  <a:lnTo>
                    <a:pt x="12388" y="11610"/>
                  </a:lnTo>
                  <a:lnTo>
                    <a:pt x="12388" y="11533"/>
                  </a:lnTo>
                  <a:lnTo>
                    <a:pt x="12379" y="11487"/>
                  </a:lnTo>
                  <a:lnTo>
                    <a:pt x="12379" y="11426"/>
                  </a:lnTo>
                  <a:lnTo>
                    <a:pt x="12435" y="11364"/>
                  </a:lnTo>
                  <a:lnTo>
                    <a:pt x="12463" y="11349"/>
                  </a:lnTo>
                  <a:lnTo>
                    <a:pt x="12379" y="11310"/>
                  </a:lnTo>
                  <a:lnTo>
                    <a:pt x="12342" y="11272"/>
                  </a:lnTo>
                  <a:lnTo>
                    <a:pt x="12276" y="11195"/>
                  </a:lnTo>
                  <a:lnTo>
                    <a:pt x="12248" y="11133"/>
                  </a:lnTo>
                  <a:lnTo>
                    <a:pt x="12211" y="11164"/>
                  </a:lnTo>
                  <a:lnTo>
                    <a:pt x="12192" y="11241"/>
                  </a:lnTo>
                  <a:lnTo>
                    <a:pt x="12155" y="11279"/>
                  </a:lnTo>
                  <a:lnTo>
                    <a:pt x="12062" y="11410"/>
                  </a:lnTo>
                  <a:lnTo>
                    <a:pt x="12006" y="11456"/>
                  </a:lnTo>
                  <a:lnTo>
                    <a:pt x="11931" y="11487"/>
                  </a:lnTo>
                  <a:lnTo>
                    <a:pt x="11782" y="11464"/>
                  </a:lnTo>
                  <a:lnTo>
                    <a:pt x="11614" y="11426"/>
                  </a:lnTo>
                  <a:lnTo>
                    <a:pt x="11464" y="11341"/>
                  </a:lnTo>
                  <a:lnTo>
                    <a:pt x="11427" y="11310"/>
                  </a:lnTo>
                  <a:lnTo>
                    <a:pt x="11445" y="11279"/>
                  </a:lnTo>
                  <a:lnTo>
                    <a:pt x="11492" y="11256"/>
                  </a:lnTo>
                  <a:lnTo>
                    <a:pt x="11492" y="11226"/>
                  </a:lnTo>
                  <a:lnTo>
                    <a:pt x="11445" y="11187"/>
                  </a:lnTo>
                  <a:lnTo>
                    <a:pt x="11380" y="11210"/>
                  </a:lnTo>
                  <a:lnTo>
                    <a:pt x="11315" y="11249"/>
                  </a:lnTo>
                  <a:lnTo>
                    <a:pt x="11259" y="11249"/>
                  </a:lnTo>
                  <a:lnTo>
                    <a:pt x="11193" y="11226"/>
                  </a:lnTo>
                  <a:lnTo>
                    <a:pt x="11081" y="11195"/>
                  </a:lnTo>
                  <a:lnTo>
                    <a:pt x="11016" y="11187"/>
                  </a:lnTo>
                  <a:lnTo>
                    <a:pt x="10969" y="11133"/>
                  </a:lnTo>
                  <a:lnTo>
                    <a:pt x="10867" y="11118"/>
                  </a:lnTo>
                  <a:lnTo>
                    <a:pt x="10848" y="11149"/>
                  </a:lnTo>
                  <a:lnTo>
                    <a:pt x="10792" y="11118"/>
                  </a:lnTo>
                  <a:lnTo>
                    <a:pt x="10755" y="11102"/>
                  </a:lnTo>
                  <a:lnTo>
                    <a:pt x="10745" y="11164"/>
                  </a:lnTo>
                  <a:lnTo>
                    <a:pt x="10596" y="11179"/>
                  </a:lnTo>
                  <a:lnTo>
                    <a:pt x="10531" y="11179"/>
                  </a:lnTo>
                  <a:lnTo>
                    <a:pt x="10484" y="11179"/>
                  </a:lnTo>
                  <a:lnTo>
                    <a:pt x="10419" y="11195"/>
                  </a:lnTo>
                  <a:lnTo>
                    <a:pt x="10381" y="11218"/>
                  </a:lnTo>
                  <a:lnTo>
                    <a:pt x="10344" y="11218"/>
                  </a:lnTo>
                  <a:lnTo>
                    <a:pt x="10288" y="11187"/>
                  </a:lnTo>
                  <a:lnTo>
                    <a:pt x="10297" y="11156"/>
                  </a:lnTo>
                  <a:lnTo>
                    <a:pt x="10288" y="11125"/>
                  </a:lnTo>
                  <a:lnTo>
                    <a:pt x="10251" y="11056"/>
                  </a:lnTo>
                  <a:lnTo>
                    <a:pt x="10194" y="11025"/>
                  </a:lnTo>
                  <a:lnTo>
                    <a:pt x="10157" y="11025"/>
                  </a:lnTo>
                  <a:lnTo>
                    <a:pt x="10120" y="11002"/>
                  </a:lnTo>
                  <a:lnTo>
                    <a:pt x="10101" y="10995"/>
                  </a:lnTo>
                  <a:lnTo>
                    <a:pt x="10082" y="11025"/>
                  </a:lnTo>
                  <a:lnTo>
                    <a:pt x="10064" y="11002"/>
                  </a:lnTo>
                  <a:lnTo>
                    <a:pt x="10026" y="10948"/>
                  </a:lnTo>
                  <a:lnTo>
                    <a:pt x="9952" y="10902"/>
                  </a:lnTo>
                  <a:lnTo>
                    <a:pt x="9952" y="10825"/>
                  </a:lnTo>
                  <a:lnTo>
                    <a:pt x="9933" y="10764"/>
                  </a:lnTo>
                  <a:lnTo>
                    <a:pt x="9914" y="10733"/>
                  </a:lnTo>
                  <a:lnTo>
                    <a:pt x="9896" y="10733"/>
                  </a:lnTo>
                  <a:lnTo>
                    <a:pt x="9858" y="10733"/>
                  </a:lnTo>
                  <a:lnTo>
                    <a:pt x="9840" y="10764"/>
                  </a:lnTo>
                  <a:lnTo>
                    <a:pt x="9840" y="10810"/>
                  </a:lnTo>
                  <a:lnTo>
                    <a:pt x="9821" y="10841"/>
                  </a:lnTo>
                  <a:lnTo>
                    <a:pt x="9821" y="10879"/>
                  </a:lnTo>
                  <a:lnTo>
                    <a:pt x="9765" y="10887"/>
                  </a:lnTo>
                  <a:lnTo>
                    <a:pt x="9709" y="10848"/>
                  </a:lnTo>
                  <a:lnTo>
                    <a:pt x="9625" y="10748"/>
                  </a:lnTo>
                  <a:lnTo>
                    <a:pt x="9588" y="10702"/>
                  </a:lnTo>
                  <a:lnTo>
                    <a:pt x="9541" y="10687"/>
                  </a:lnTo>
                  <a:lnTo>
                    <a:pt x="9550" y="10671"/>
                  </a:lnTo>
                  <a:lnTo>
                    <a:pt x="9578" y="10625"/>
                  </a:lnTo>
                  <a:lnTo>
                    <a:pt x="9588" y="10571"/>
                  </a:lnTo>
                  <a:lnTo>
                    <a:pt x="9578" y="10548"/>
                  </a:lnTo>
                  <a:lnTo>
                    <a:pt x="9504" y="10563"/>
                  </a:lnTo>
                  <a:lnTo>
                    <a:pt x="9485" y="10540"/>
                  </a:lnTo>
                  <a:lnTo>
                    <a:pt x="9466" y="10533"/>
                  </a:lnTo>
                  <a:lnTo>
                    <a:pt x="9326" y="10571"/>
                  </a:lnTo>
                  <a:lnTo>
                    <a:pt x="9438" y="10417"/>
                  </a:lnTo>
                  <a:lnTo>
                    <a:pt x="9401" y="10394"/>
                  </a:lnTo>
                  <a:lnTo>
                    <a:pt x="9326" y="10448"/>
                  </a:lnTo>
                  <a:lnTo>
                    <a:pt x="9261" y="10517"/>
                  </a:lnTo>
                  <a:lnTo>
                    <a:pt x="9149" y="10502"/>
                  </a:lnTo>
                  <a:lnTo>
                    <a:pt x="9177" y="10479"/>
                  </a:lnTo>
                  <a:lnTo>
                    <a:pt x="9242" y="10456"/>
                  </a:lnTo>
                  <a:lnTo>
                    <a:pt x="9298" y="10417"/>
                  </a:lnTo>
                  <a:lnTo>
                    <a:pt x="9364" y="10379"/>
                  </a:lnTo>
                  <a:lnTo>
                    <a:pt x="9364" y="10325"/>
                  </a:lnTo>
                  <a:lnTo>
                    <a:pt x="9298" y="10332"/>
                  </a:lnTo>
                  <a:lnTo>
                    <a:pt x="9224" y="10386"/>
                  </a:lnTo>
                  <a:lnTo>
                    <a:pt x="9177" y="10363"/>
                  </a:lnTo>
                  <a:lnTo>
                    <a:pt x="9177" y="10294"/>
                  </a:lnTo>
                  <a:lnTo>
                    <a:pt x="9177" y="10263"/>
                  </a:lnTo>
                  <a:lnTo>
                    <a:pt x="9186" y="10225"/>
                  </a:lnTo>
                  <a:lnTo>
                    <a:pt x="9205" y="10148"/>
                  </a:lnTo>
                  <a:lnTo>
                    <a:pt x="9317" y="10132"/>
                  </a:lnTo>
                  <a:lnTo>
                    <a:pt x="9326" y="10086"/>
                  </a:lnTo>
                  <a:lnTo>
                    <a:pt x="9224" y="10086"/>
                  </a:lnTo>
                  <a:lnTo>
                    <a:pt x="9140" y="10140"/>
                  </a:lnTo>
                  <a:lnTo>
                    <a:pt x="9093" y="10232"/>
                  </a:lnTo>
                  <a:lnTo>
                    <a:pt x="9018" y="10255"/>
                  </a:lnTo>
                  <a:lnTo>
                    <a:pt x="8962" y="10232"/>
                  </a:lnTo>
                  <a:lnTo>
                    <a:pt x="8916" y="10255"/>
                  </a:lnTo>
                  <a:lnTo>
                    <a:pt x="8841" y="10255"/>
                  </a:lnTo>
                  <a:lnTo>
                    <a:pt x="8775" y="10255"/>
                  </a:lnTo>
                  <a:lnTo>
                    <a:pt x="8775" y="10178"/>
                  </a:lnTo>
                  <a:lnTo>
                    <a:pt x="8738" y="10055"/>
                  </a:lnTo>
                  <a:lnTo>
                    <a:pt x="8729" y="10148"/>
                  </a:lnTo>
                  <a:lnTo>
                    <a:pt x="8729" y="10294"/>
                  </a:lnTo>
                  <a:lnTo>
                    <a:pt x="8701" y="10332"/>
                  </a:lnTo>
                  <a:lnTo>
                    <a:pt x="8626" y="10332"/>
                  </a:lnTo>
                  <a:lnTo>
                    <a:pt x="8589" y="10294"/>
                  </a:lnTo>
                  <a:lnTo>
                    <a:pt x="8617" y="10202"/>
                  </a:lnTo>
                  <a:lnTo>
                    <a:pt x="8691" y="10055"/>
                  </a:lnTo>
                  <a:lnTo>
                    <a:pt x="8691" y="9963"/>
                  </a:lnTo>
                  <a:lnTo>
                    <a:pt x="8607" y="10055"/>
                  </a:lnTo>
                  <a:lnTo>
                    <a:pt x="8570" y="10163"/>
                  </a:lnTo>
                  <a:lnTo>
                    <a:pt x="8542" y="10171"/>
                  </a:lnTo>
                  <a:lnTo>
                    <a:pt x="8533" y="10132"/>
                  </a:lnTo>
                  <a:lnTo>
                    <a:pt x="8533" y="10109"/>
                  </a:lnTo>
                  <a:lnTo>
                    <a:pt x="8514" y="10101"/>
                  </a:lnTo>
                  <a:lnTo>
                    <a:pt x="8477" y="10117"/>
                  </a:lnTo>
                  <a:lnTo>
                    <a:pt x="8402" y="10225"/>
                  </a:lnTo>
                  <a:lnTo>
                    <a:pt x="8467" y="10232"/>
                  </a:lnTo>
                  <a:lnTo>
                    <a:pt x="8495" y="10240"/>
                  </a:lnTo>
                  <a:lnTo>
                    <a:pt x="8439" y="10332"/>
                  </a:lnTo>
                  <a:lnTo>
                    <a:pt x="8355" y="10363"/>
                  </a:lnTo>
                  <a:lnTo>
                    <a:pt x="8327" y="10425"/>
                  </a:lnTo>
                  <a:lnTo>
                    <a:pt x="8355" y="10440"/>
                  </a:lnTo>
                  <a:lnTo>
                    <a:pt x="8355" y="10502"/>
                  </a:lnTo>
                  <a:lnTo>
                    <a:pt x="8430" y="10479"/>
                  </a:lnTo>
                  <a:lnTo>
                    <a:pt x="8430" y="10533"/>
                  </a:lnTo>
                  <a:lnTo>
                    <a:pt x="8477" y="10486"/>
                  </a:lnTo>
                  <a:lnTo>
                    <a:pt x="8495" y="10486"/>
                  </a:lnTo>
                  <a:lnTo>
                    <a:pt x="8495" y="10571"/>
                  </a:lnTo>
                  <a:lnTo>
                    <a:pt x="8421" y="10633"/>
                  </a:lnTo>
                  <a:lnTo>
                    <a:pt x="8327" y="10663"/>
                  </a:lnTo>
                  <a:lnTo>
                    <a:pt x="8346" y="10733"/>
                  </a:lnTo>
                  <a:lnTo>
                    <a:pt x="8430" y="10702"/>
                  </a:lnTo>
                  <a:lnTo>
                    <a:pt x="8477" y="10702"/>
                  </a:lnTo>
                  <a:lnTo>
                    <a:pt x="8551" y="10625"/>
                  </a:lnTo>
                  <a:lnTo>
                    <a:pt x="8589" y="10687"/>
                  </a:lnTo>
                  <a:lnTo>
                    <a:pt x="8589" y="10733"/>
                  </a:lnTo>
                  <a:lnTo>
                    <a:pt x="8570" y="10779"/>
                  </a:lnTo>
                  <a:lnTo>
                    <a:pt x="8533" y="10787"/>
                  </a:lnTo>
                  <a:lnTo>
                    <a:pt x="8514" y="10817"/>
                  </a:lnTo>
                  <a:lnTo>
                    <a:pt x="8467" y="10871"/>
                  </a:lnTo>
                  <a:lnTo>
                    <a:pt x="8430" y="10948"/>
                  </a:lnTo>
                  <a:lnTo>
                    <a:pt x="8458" y="10948"/>
                  </a:lnTo>
                  <a:lnTo>
                    <a:pt x="8495" y="10941"/>
                  </a:lnTo>
                  <a:lnTo>
                    <a:pt x="8505" y="10971"/>
                  </a:lnTo>
                  <a:lnTo>
                    <a:pt x="8533" y="10979"/>
                  </a:lnTo>
                  <a:lnTo>
                    <a:pt x="8495" y="11056"/>
                  </a:lnTo>
                  <a:lnTo>
                    <a:pt x="8439" y="11087"/>
                  </a:lnTo>
                  <a:lnTo>
                    <a:pt x="8402" y="11072"/>
                  </a:lnTo>
                  <a:lnTo>
                    <a:pt x="8393" y="11149"/>
                  </a:lnTo>
                  <a:lnTo>
                    <a:pt x="8383" y="11195"/>
                  </a:lnTo>
                  <a:lnTo>
                    <a:pt x="8327" y="11210"/>
                  </a:lnTo>
                  <a:lnTo>
                    <a:pt x="8271" y="11256"/>
                  </a:lnTo>
                  <a:lnTo>
                    <a:pt x="8206" y="11249"/>
                  </a:lnTo>
                  <a:lnTo>
                    <a:pt x="8141" y="11249"/>
                  </a:lnTo>
                  <a:lnTo>
                    <a:pt x="8094" y="11210"/>
                  </a:lnTo>
                  <a:lnTo>
                    <a:pt x="8057" y="11210"/>
                  </a:lnTo>
                  <a:lnTo>
                    <a:pt x="8019" y="11226"/>
                  </a:lnTo>
                  <a:lnTo>
                    <a:pt x="7991" y="11118"/>
                  </a:lnTo>
                  <a:lnTo>
                    <a:pt x="7991" y="11210"/>
                  </a:lnTo>
                  <a:lnTo>
                    <a:pt x="7945" y="11256"/>
                  </a:lnTo>
                  <a:lnTo>
                    <a:pt x="7945" y="11372"/>
                  </a:lnTo>
                  <a:lnTo>
                    <a:pt x="7917" y="11503"/>
                  </a:lnTo>
                  <a:lnTo>
                    <a:pt x="7898" y="11395"/>
                  </a:lnTo>
                  <a:lnTo>
                    <a:pt x="7870" y="11256"/>
                  </a:lnTo>
                  <a:lnTo>
                    <a:pt x="7842" y="11318"/>
                  </a:lnTo>
                  <a:lnTo>
                    <a:pt x="7842" y="11349"/>
                  </a:lnTo>
                  <a:lnTo>
                    <a:pt x="7861" y="11441"/>
                  </a:lnTo>
                  <a:lnTo>
                    <a:pt x="7823" y="11518"/>
                  </a:lnTo>
                  <a:lnTo>
                    <a:pt x="7786" y="11487"/>
                  </a:lnTo>
                  <a:lnTo>
                    <a:pt x="7711" y="11533"/>
                  </a:lnTo>
                  <a:lnTo>
                    <a:pt x="7683" y="11549"/>
                  </a:lnTo>
                  <a:lnTo>
                    <a:pt x="7683" y="11649"/>
                  </a:lnTo>
                  <a:lnTo>
                    <a:pt x="7618" y="11749"/>
                  </a:lnTo>
                  <a:lnTo>
                    <a:pt x="7581" y="11841"/>
                  </a:lnTo>
                  <a:lnTo>
                    <a:pt x="7609" y="11734"/>
                  </a:lnTo>
                  <a:lnTo>
                    <a:pt x="7609" y="11626"/>
                  </a:lnTo>
                  <a:lnTo>
                    <a:pt x="7543" y="11672"/>
                  </a:lnTo>
                  <a:lnTo>
                    <a:pt x="7506" y="11672"/>
                  </a:lnTo>
                  <a:lnTo>
                    <a:pt x="7431" y="11772"/>
                  </a:lnTo>
                  <a:lnTo>
                    <a:pt x="7384" y="11872"/>
                  </a:lnTo>
                  <a:lnTo>
                    <a:pt x="7347" y="11934"/>
                  </a:lnTo>
                  <a:lnTo>
                    <a:pt x="7310" y="11888"/>
                  </a:lnTo>
                  <a:lnTo>
                    <a:pt x="7244" y="11865"/>
                  </a:lnTo>
                  <a:lnTo>
                    <a:pt x="7235" y="11872"/>
                  </a:lnTo>
                  <a:lnTo>
                    <a:pt x="7235" y="11980"/>
                  </a:lnTo>
                  <a:lnTo>
                    <a:pt x="7170" y="11965"/>
                  </a:lnTo>
                  <a:lnTo>
                    <a:pt x="7114" y="11980"/>
                  </a:lnTo>
                  <a:lnTo>
                    <a:pt x="7020" y="12019"/>
                  </a:lnTo>
                  <a:lnTo>
                    <a:pt x="6983" y="11980"/>
                  </a:lnTo>
                  <a:lnTo>
                    <a:pt x="6927" y="11949"/>
                  </a:lnTo>
                  <a:lnTo>
                    <a:pt x="6927" y="11872"/>
                  </a:lnTo>
                  <a:lnTo>
                    <a:pt x="6974" y="11857"/>
                  </a:lnTo>
                  <a:lnTo>
                    <a:pt x="6964" y="11795"/>
                  </a:lnTo>
                  <a:lnTo>
                    <a:pt x="7002" y="11734"/>
                  </a:lnTo>
                  <a:lnTo>
                    <a:pt x="7039" y="11795"/>
                  </a:lnTo>
                  <a:lnTo>
                    <a:pt x="7048" y="11741"/>
                  </a:lnTo>
                  <a:lnTo>
                    <a:pt x="7076" y="11718"/>
                  </a:lnTo>
                  <a:lnTo>
                    <a:pt x="7095" y="11711"/>
                  </a:lnTo>
                  <a:lnTo>
                    <a:pt x="7132" y="11741"/>
                  </a:lnTo>
                  <a:lnTo>
                    <a:pt x="7188" y="11749"/>
                  </a:lnTo>
                  <a:lnTo>
                    <a:pt x="7151" y="11711"/>
                  </a:lnTo>
                  <a:lnTo>
                    <a:pt x="7160" y="11672"/>
                  </a:lnTo>
                  <a:lnTo>
                    <a:pt x="7207" y="11672"/>
                  </a:lnTo>
                  <a:lnTo>
                    <a:pt x="7263" y="11618"/>
                  </a:lnTo>
                  <a:lnTo>
                    <a:pt x="7300" y="11549"/>
                  </a:lnTo>
                  <a:lnTo>
                    <a:pt x="7338" y="11433"/>
                  </a:lnTo>
                  <a:lnTo>
                    <a:pt x="7300" y="11426"/>
                  </a:lnTo>
                  <a:lnTo>
                    <a:pt x="7226" y="11495"/>
                  </a:lnTo>
                  <a:lnTo>
                    <a:pt x="7132" y="11557"/>
                  </a:lnTo>
                  <a:lnTo>
                    <a:pt x="7095" y="11580"/>
                  </a:lnTo>
                  <a:lnTo>
                    <a:pt x="7048" y="11557"/>
                  </a:lnTo>
                  <a:lnTo>
                    <a:pt x="7002" y="11518"/>
                  </a:lnTo>
                  <a:lnTo>
                    <a:pt x="6964" y="11456"/>
                  </a:lnTo>
                  <a:lnTo>
                    <a:pt x="6974" y="11364"/>
                  </a:lnTo>
                  <a:lnTo>
                    <a:pt x="7020" y="11272"/>
                  </a:lnTo>
                  <a:lnTo>
                    <a:pt x="7039" y="11210"/>
                  </a:lnTo>
                  <a:lnTo>
                    <a:pt x="7076" y="11102"/>
                  </a:lnTo>
                  <a:lnTo>
                    <a:pt x="7132" y="11025"/>
                  </a:lnTo>
                  <a:lnTo>
                    <a:pt x="7170" y="10941"/>
                  </a:lnTo>
                  <a:lnTo>
                    <a:pt x="7188" y="10787"/>
                  </a:lnTo>
                  <a:lnTo>
                    <a:pt x="7188" y="10656"/>
                  </a:lnTo>
                  <a:lnTo>
                    <a:pt x="7160" y="10540"/>
                  </a:lnTo>
                  <a:lnTo>
                    <a:pt x="7198" y="10471"/>
                  </a:lnTo>
                  <a:lnTo>
                    <a:pt x="7207" y="10456"/>
                  </a:lnTo>
                  <a:lnTo>
                    <a:pt x="7412" y="10348"/>
                  </a:lnTo>
                  <a:lnTo>
                    <a:pt x="7487" y="10271"/>
                  </a:lnTo>
                  <a:lnTo>
                    <a:pt x="7534" y="10232"/>
                  </a:lnTo>
                  <a:lnTo>
                    <a:pt x="7599" y="10209"/>
                  </a:lnTo>
                  <a:lnTo>
                    <a:pt x="7646" y="10317"/>
                  </a:lnTo>
                  <a:lnTo>
                    <a:pt x="7693" y="10332"/>
                  </a:lnTo>
                  <a:lnTo>
                    <a:pt x="7767" y="10294"/>
                  </a:lnTo>
                  <a:lnTo>
                    <a:pt x="7833" y="10271"/>
                  </a:lnTo>
                  <a:lnTo>
                    <a:pt x="8122" y="10332"/>
                  </a:lnTo>
                  <a:lnTo>
                    <a:pt x="8169" y="10332"/>
                  </a:lnTo>
                  <a:lnTo>
                    <a:pt x="8141" y="10302"/>
                  </a:lnTo>
                  <a:lnTo>
                    <a:pt x="8057" y="10271"/>
                  </a:lnTo>
                  <a:lnTo>
                    <a:pt x="8010" y="10240"/>
                  </a:lnTo>
                  <a:lnTo>
                    <a:pt x="7917" y="10202"/>
                  </a:lnTo>
                  <a:lnTo>
                    <a:pt x="7842" y="10194"/>
                  </a:lnTo>
                  <a:lnTo>
                    <a:pt x="7805" y="10178"/>
                  </a:lnTo>
                  <a:lnTo>
                    <a:pt x="7749" y="10117"/>
                  </a:lnTo>
                  <a:lnTo>
                    <a:pt x="7730" y="10040"/>
                  </a:lnTo>
                  <a:lnTo>
                    <a:pt x="7786" y="10009"/>
                  </a:lnTo>
                  <a:lnTo>
                    <a:pt x="7805" y="9978"/>
                  </a:lnTo>
                  <a:lnTo>
                    <a:pt x="7842" y="9894"/>
                  </a:lnTo>
                  <a:lnTo>
                    <a:pt x="7917" y="9832"/>
                  </a:lnTo>
                  <a:lnTo>
                    <a:pt x="7982" y="9801"/>
                  </a:lnTo>
                  <a:lnTo>
                    <a:pt x="8047" y="9709"/>
                  </a:lnTo>
                  <a:lnTo>
                    <a:pt x="7973" y="9716"/>
                  </a:lnTo>
                  <a:lnTo>
                    <a:pt x="7861" y="9793"/>
                  </a:lnTo>
                  <a:lnTo>
                    <a:pt x="7711" y="9963"/>
                  </a:lnTo>
                  <a:lnTo>
                    <a:pt x="7637" y="9986"/>
                  </a:lnTo>
                  <a:lnTo>
                    <a:pt x="7543" y="9986"/>
                  </a:lnTo>
                  <a:lnTo>
                    <a:pt x="7496" y="9932"/>
                  </a:lnTo>
                  <a:lnTo>
                    <a:pt x="7506" y="9832"/>
                  </a:lnTo>
                  <a:lnTo>
                    <a:pt x="7534" y="9709"/>
                  </a:lnTo>
                  <a:lnTo>
                    <a:pt x="7618" y="9524"/>
                  </a:lnTo>
                  <a:lnTo>
                    <a:pt x="7674" y="9408"/>
                  </a:lnTo>
                  <a:lnTo>
                    <a:pt x="7674" y="9278"/>
                  </a:lnTo>
                  <a:lnTo>
                    <a:pt x="7693" y="9147"/>
                  </a:lnTo>
                  <a:lnTo>
                    <a:pt x="7711" y="9054"/>
                  </a:lnTo>
                  <a:lnTo>
                    <a:pt x="7693" y="8977"/>
                  </a:lnTo>
                  <a:lnTo>
                    <a:pt x="7655" y="8962"/>
                  </a:lnTo>
                  <a:lnTo>
                    <a:pt x="7637" y="9054"/>
                  </a:lnTo>
                  <a:lnTo>
                    <a:pt x="7637" y="9131"/>
                  </a:lnTo>
                  <a:lnTo>
                    <a:pt x="7618" y="9208"/>
                  </a:lnTo>
                  <a:lnTo>
                    <a:pt x="7581" y="9316"/>
                  </a:lnTo>
                  <a:lnTo>
                    <a:pt x="7562" y="9424"/>
                  </a:lnTo>
                  <a:lnTo>
                    <a:pt x="7525" y="9524"/>
                  </a:lnTo>
                  <a:lnTo>
                    <a:pt x="7468" y="9616"/>
                  </a:lnTo>
                  <a:lnTo>
                    <a:pt x="7450" y="9686"/>
                  </a:lnTo>
                  <a:lnTo>
                    <a:pt x="7431" y="9801"/>
                  </a:lnTo>
                  <a:lnTo>
                    <a:pt x="7450" y="9870"/>
                  </a:lnTo>
                  <a:lnTo>
                    <a:pt x="7431" y="9932"/>
                  </a:lnTo>
                  <a:lnTo>
                    <a:pt x="7356" y="10040"/>
                  </a:lnTo>
                  <a:lnTo>
                    <a:pt x="7310" y="10086"/>
                  </a:lnTo>
                  <a:lnTo>
                    <a:pt x="7244" y="10148"/>
                  </a:lnTo>
                  <a:lnTo>
                    <a:pt x="7160" y="10202"/>
                  </a:lnTo>
                  <a:lnTo>
                    <a:pt x="6983" y="10302"/>
                  </a:lnTo>
                  <a:lnTo>
                    <a:pt x="6974" y="10425"/>
                  </a:lnTo>
                  <a:lnTo>
                    <a:pt x="6871" y="10563"/>
                  </a:lnTo>
                  <a:lnTo>
                    <a:pt x="6834" y="10610"/>
                  </a:lnTo>
                  <a:lnTo>
                    <a:pt x="6824" y="10633"/>
                  </a:lnTo>
                  <a:lnTo>
                    <a:pt x="6778" y="10817"/>
                  </a:lnTo>
                  <a:lnTo>
                    <a:pt x="6740" y="10871"/>
                  </a:lnTo>
                  <a:lnTo>
                    <a:pt x="6675" y="10918"/>
                  </a:lnTo>
                  <a:lnTo>
                    <a:pt x="6638" y="10979"/>
                  </a:lnTo>
                  <a:lnTo>
                    <a:pt x="6535" y="10971"/>
                  </a:lnTo>
                  <a:lnTo>
                    <a:pt x="6479" y="10910"/>
                  </a:lnTo>
                  <a:lnTo>
                    <a:pt x="6423" y="10918"/>
                  </a:lnTo>
                  <a:lnTo>
                    <a:pt x="6488" y="10979"/>
                  </a:lnTo>
                  <a:lnTo>
                    <a:pt x="6554" y="11033"/>
                  </a:lnTo>
                  <a:lnTo>
                    <a:pt x="6591" y="11087"/>
                  </a:lnTo>
                  <a:lnTo>
                    <a:pt x="6610" y="11133"/>
                  </a:lnTo>
                  <a:lnTo>
                    <a:pt x="6600" y="11195"/>
                  </a:lnTo>
                  <a:lnTo>
                    <a:pt x="6572" y="11256"/>
                  </a:lnTo>
                  <a:lnTo>
                    <a:pt x="6535" y="11310"/>
                  </a:lnTo>
                  <a:lnTo>
                    <a:pt x="6414" y="11318"/>
                  </a:lnTo>
                  <a:lnTo>
                    <a:pt x="6367" y="11349"/>
                  </a:lnTo>
                  <a:lnTo>
                    <a:pt x="6442" y="11379"/>
                  </a:lnTo>
                  <a:lnTo>
                    <a:pt x="6442" y="11456"/>
                  </a:lnTo>
                  <a:lnTo>
                    <a:pt x="6386" y="11503"/>
                  </a:lnTo>
                  <a:lnTo>
                    <a:pt x="6311" y="11518"/>
                  </a:lnTo>
                  <a:lnTo>
                    <a:pt x="6311" y="11433"/>
                  </a:lnTo>
                  <a:lnTo>
                    <a:pt x="6255" y="11456"/>
                  </a:lnTo>
                  <a:lnTo>
                    <a:pt x="6236" y="11526"/>
                  </a:lnTo>
                  <a:lnTo>
                    <a:pt x="6190" y="11503"/>
                  </a:lnTo>
                  <a:lnTo>
                    <a:pt x="6199" y="11580"/>
                  </a:lnTo>
                  <a:lnTo>
                    <a:pt x="6199" y="11649"/>
                  </a:lnTo>
                  <a:lnTo>
                    <a:pt x="6152" y="11680"/>
                  </a:lnTo>
                  <a:lnTo>
                    <a:pt x="6152" y="11741"/>
                  </a:lnTo>
                  <a:lnTo>
                    <a:pt x="6105" y="11795"/>
                  </a:lnTo>
                  <a:lnTo>
                    <a:pt x="6003" y="11811"/>
                  </a:lnTo>
                  <a:lnTo>
                    <a:pt x="6003" y="11857"/>
                  </a:lnTo>
                  <a:lnTo>
                    <a:pt x="5956" y="12080"/>
                  </a:lnTo>
                  <a:lnTo>
                    <a:pt x="5928" y="12142"/>
                  </a:lnTo>
                  <a:lnTo>
                    <a:pt x="5965" y="12173"/>
                  </a:lnTo>
                  <a:lnTo>
                    <a:pt x="6077" y="12119"/>
                  </a:lnTo>
                  <a:lnTo>
                    <a:pt x="6152" y="12149"/>
                  </a:lnTo>
                  <a:lnTo>
                    <a:pt x="6162" y="12203"/>
                  </a:lnTo>
                  <a:lnTo>
                    <a:pt x="6274" y="12265"/>
                  </a:lnTo>
                  <a:lnTo>
                    <a:pt x="6302" y="12303"/>
                  </a:lnTo>
                  <a:lnTo>
                    <a:pt x="6302" y="12365"/>
                  </a:lnTo>
                  <a:lnTo>
                    <a:pt x="6292" y="12442"/>
                  </a:lnTo>
                  <a:lnTo>
                    <a:pt x="6274" y="12480"/>
                  </a:lnTo>
                  <a:lnTo>
                    <a:pt x="6236" y="12511"/>
                  </a:lnTo>
                  <a:lnTo>
                    <a:pt x="6218" y="12534"/>
                  </a:lnTo>
                  <a:lnTo>
                    <a:pt x="6105" y="12573"/>
                  </a:lnTo>
                  <a:lnTo>
                    <a:pt x="6068" y="12627"/>
                  </a:lnTo>
                  <a:lnTo>
                    <a:pt x="6049" y="12665"/>
                  </a:lnTo>
                  <a:lnTo>
                    <a:pt x="6003" y="12673"/>
                  </a:lnTo>
                  <a:lnTo>
                    <a:pt x="6003" y="12727"/>
                  </a:lnTo>
                  <a:lnTo>
                    <a:pt x="6012" y="12781"/>
                  </a:lnTo>
                  <a:lnTo>
                    <a:pt x="6012" y="12812"/>
                  </a:lnTo>
                  <a:lnTo>
                    <a:pt x="5937" y="12850"/>
                  </a:lnTo>
                  <a:lnTo>
                    <a:pt x="5965" y="12889"/>
                  </a:lnTo>
                  <a:lnTo>
                    <a:pt x="5993" y="12904"/>
                  </a:lnTo>
                  <a:lnTo>
                    <a:pt x="5975" y="12966"/>
                  </a:lnTo>
                  <a:lnTo>
                    <a:pt x="5975" y="12996"/>
                  </a:lnTo>
                  <a:lnTo>
                    <a:pt x="5891" y="13058"/>
                  </a:lnTo>
                  <a:lnTo>
                    <a:pt x="5853" y="13027"/>
                  </a:lnTo>
                  <a:lnTo>
                    <a:pt x="5816" y="13073"/>
                  </a:lnTo>
                  <a:lnTo>
                    <a:pt x="5788" y="13120"/>
                  </a:lnTo>
                  <a:lnTo>
                    <a:pt x="5741" y="13127"/>
                  </a:lnTo>
                  <a:lnTo>
                    <a:pt x="5732" y="13135"/>
                  </a:lnTo>
                  <a:lnTo>
                    <a:pt x="5695" y="13135"/>
                  </a:lnTo>
                  <a:lnTo>
                    <a:pt x="5592" y="13181"/>
                  </a:lnTo>
                  <a:lnTo>
                    <a:pt x="5583" y="13243"/>
                  </a:lnTo>
                  <a:lnTo>
                    <a:pt x="5545" y="13289"/>
                  </a:lnTo>
                  <a:lnTo>
                    <a:pt x="5508" y="13343"/>
                  </a:lnTo>
                  <a:lnTo>
                    <a:pt x="5471" y="13343"/>
                  </a:lnTo>
                  <a:lnTo>
                    <a:pt x="5443" y="13404"/>
                  </a:lnTo>
                  <a:lnTo>
                    <a:pt x="5433" y="13458"/>
                  </a:lnTo>
                  <a:lnTo>
                    <a:pt x="5359" y="13412"/>
                  </a:lnTo>
                  <a:lnTo>
                    <a:pt x="5303" y="13404"/>
                  </a:lnTo>
                  <a:lnTo>
                    <a:pt x="5293" y="13497"/>
                  </a:lnTo>
                  <a:lnTo>
                    <a:pt x="5284" y="13551"/>
                  </a:lnTo>
                  <a:lnTo>
                    <a:pt x="5265" y="13589"/>
                  </a:lnTo>
                  <a:lnTo>
                    <a:pt x="5191" y="13597"/>
                  </a:lnTo>
                  <a:lnTo>
                    <a:pt x="5172" y="13589"/>
                  </a:lnTo>
                  <a:lnTo>
                    <a:pt x="5135" y="13712"/>
                  </a:lnTo>
                  <a:lnTo>
                    <a:pt x="5107" y="13674"/>
                  </a:lnTo>
                  <a:lnTo>
                    <a:pt x="4995" y="13774"/>
                  </a:lnTo>
                  <a:lnTo>
                    <a:pt x="4985" y="13797"/>
                  </a:lnTo>
                  <a:lnTo>
                    <a:pt x="4948" y="13843"/>
                  </a:lnTo>
                  <a:lnTo>
                    <a:pt x="4957" y="13874"/>
                  </a:lnTo>
                  <a:lnTo>
                    <a:pt x="5004" y="13874"/>
                  </a:lnTo>
                  <a:lnTo>
                    <a:pt x="5004" y="13959"/>
                  </a:lnTo>
                  <a:lnTo>
                    <a:pt x="5004" y="13997"/>
                  </a:lnTo>
                  <a:lnTo>
                    <a:pt x="4967" y="14082"/>
                  </a:lnTo>
                  <a:lnTo>
                    <a:pt x="4920" y="14136"/>
                  </a:lnTo>
                  <a:lnTo>
                    <a:pt x="4892" y="14167"/>
                  </a:lnTo>
                  <a:lnTo>
                    <a:pt x="4855" y="14136"/>
                  </a:lnTo>
                  <a:lnTo>
                    <a:pt x="4845" y="14182"/>
                  </a:lnTo>
                  <a:lnTo>
                    <a:pt x="4836" y="14205"/>
                  </a:lnTo>
                  <a:lnTo>
                    <a:pt x="4799" y="14182"/>
                  </a:lnTo>
                  <a:lnTo>
                    <a:pt x="4780" y="14236"/>
                  </a:lnTo>
                  <a:lnTo>
                    <a:pt x="4668" y="14351"/>
                  </a:lnTo>
                  <a:lnTo>
                    <a:pt x="4630" y="14351"/>
                  </a:lnTo>
                  <a:lnTo>
                    <a:pt x="4584" y="14305"/>
                  </a:lnTo>
                  <a:lnTo>
                    <a:pt x="4537" y="14336"/>
                  </a:lnTo>
                  <a:lnTo>
                    <a:pt x="4518" y="14398"/>
                  </a:lnTo>
                  <a:lnTo>
                    <a:pt x="4537" y="14521"/>
                  </a:lnTo>
                  <a:lnTo>
                    <a:pt x="4462" y="14521"/>
                  </a:lnTo>
                  <a:lnTo>
                    <a:pt x="4425" y="14482"/>
                  </a:lnTo>
                  <a:lnTo>
                    <a:pt x="4397" y="14490"/>
                  </a:lnTo>
                  <a:lnTo>
                    <a:pt x="4322" y="14552"/>
                  </a:lnTo>
                  <a:lnTo>
                    <a:pt x="4294" y="14598"/>
                  </a:lnTo>
                  <a:lnTo>
                    <a:pt x="4369" y="14582"/>
                  </a:lnTo>
                  <a:lnTo>
                    <a:pt x="4388" y="14598"/>
                  </a:lnTo>
                  <a:lnTo>
                    <a:pt x="4360" y="14667"/>
                  </a:lnTo>
                  <a:lnTo>
                    <a:pt x="4257" y="14667"/>
                  </a:lnTo>
                  <a:lnTo>
                    <a:pt x="4220" y="14675"/>
                  </a:lnTo>
                  <a:lnTo>
                    <a:pt x="4145" y="14706"/>
                  </a:lnTo>
                  <a:lnTo>
                    <a:pt x="4089" y="14767"/>
                  </a:lnTo>
                  <a:lnTo>
                    <a:pt x="4024" y="14852"/>
                  </a:lnTo>
                  <a:lnTo>
                    <a:pt x="3949" y="14844"/>
                  </a:lnTo>
                  <a:lnTo>
                    <a:pt x="3912" y="14767"/>
                  </a:lnTo>
                  <a:lnTo>
                    <a:pt x="3884" y="14667"/>
                  </a:lnTo>
                  <a:lnTo>
                    <a:pt x="3837" y="14659"/>
                  </a:lnTo>
                  <a:lnTo>
                    <a:pt x="3865" y="14759"/>
                  </a:lnTo>
                  <a:lnTo>
                    <a:pt x="3902" y="14844"/>
                  </a:lnTo>
                  <a:lnTo>
                    <a:pt x="3977" y="14906"/>
                  </a:lnTo>
                  <a:lnTo>
                    <a:pt x="4033" y="14937"/>
                  </a:lnTo>
                  <a:lnTo>
                    <a:pt x="4033" y="14998"/>
                  </a:lnTo>
                  <a:lnTo>
                    <a:pt x="4052" y="15098"/>
                  </a:lnTo>
                  <a:lnTo>
                    <a:pt x="4024" y="15137"/>
                  </a:lnTo>
                  <a:lnTo>
                    <a:pt x="3977" y="15137"/>
                  </a:lnTo>
                  <a:lnTo>
                    <a:pt x="3921" y="15198"/>
                  </a:lnTo>
                  <a:lnTo>
                    <a:pt x="3884" y="15229"/>
                  </a:lnTo>
                  <a:lnTo>
                    <a:pt x="3809" y="15245"/>
                  </a:lnTo>
                  <a:lnTo>
                    <a:pt x="3753" y="15260"/>
                  </a:lnTo>
                  <a:lnTo>
                    <a:pt x="3716" y="15260"/>
                  </a:lnTo>
                  <a:lnTo>
                    <a:pt x="3688" y="15245"/>
                  </a:lnTo>
                  <a:lnTo>
                    <a:pt x="3688" y="15252"/>
                  </a:lnTo>
                  <a:lnTo>
                    <a:pt x="3688" y="15306"/>
                  </a:lnTo>
                  <a:lnTo>
                    <a:pt x="3660" y="15383"/>
                  </a:lnTo>
                  <a:lnTo>
                    <a:pt x="3622" y="15506"/>
                  </a:lnTo>
                  <a:lnTo>
                    <a:pt x="3604" y="15568"/>
                  </a:lnTo>
                  <a:lnTo>
                    <a:pt x="3585" y="15560"/>
                  </a:lnTo>
                  <a:lnTo>
                    <a:pt x="3604" y="15475"/>
                  </a:lnTo>
                  <a:lnTo>
                    <a:pt x="3604" y="15368"/>
                  </a:lnTo>
                  <a:lnTo>
                    <a:pt x="3585" y="15306"/>
                  </a:lnTo>
                  <a:lnTo>
                    <a:pt x="3529" y="15306"/>
                  </a:lnTo>
                  <a:lnTo>
                    <a:pt x="3501" y="15352"/>
                  </a:lnTo>
                  <a:lnTo>
                    <a:pt x="3464" y="15352"/>
                  </a:lnTo>
                  <a:lnTo>
                    <a:pt x="3426" y="15383"/>
                  </a:lnTo>
                  <a:lnTo>
                    <a:pt x="3389" y="15437"/>
                  </a:lnTo>
                  <a:lnTo>
                    <a:pt x="3314" y="15460"/>
                  </a:lnTo>
                  <a:lnTo>
                    <a:pt x="3286" y="15491"/>
                  </a:lnTo>
                  <a:lnTo>
                    <a:pt x="3277" y="15522"/>
                  </a:lnTo>
                  <a:lnTo>
                    <a:pt x="3239" y="15599"/>
                  </a:lnTo>
                  <a:lnTo>
                    <a:pt x="3211" y="15583"/>
                  </a:lnTo>
                  <a:lnTo>
                    <a:pt x="3193" y="15537"/>
                  </a:lnTo>
                  <a:lnTo>
                    <a:pt x="3165" y="15583"/>
                  </a:lnTo>
                  <a:lnTo>
                    <a:pt x="3155" y="15599"/>
                  </a:lnTo>
                  <a:lnTo>
                    <a:pt x="3155" y="15660"/>
                  </a:lnTo>
                  <a:lnTo>
                    <a:pt x="3137" y="15660"/>
                  </a:lnTo>
                  <a:lnTo>
                    <a:pt x="3043" y="15629"/>
                  </a:lnTo>
                  <a:lnTo>
                    <a:pt x="2987" y="15691"/>
                  </a:lnTo>
                  <a:lnTo>
                    <a:pt x="2931" y="15722"/>
                  </a:lnTo>
                  <a:lnTo>
                    <a:pt x="2875" y="15737"/>
                  </a:lnTo>
                  <a:lnTo>
                    <a:pt x="2829" y="15753"/>
                  </a:lnTo>
                  <a:lnTo>
                    <a:pt x="2801" y="15706"/>
                  </a:lnTo>
                  <a:lnTo>
                    <a:pt x="2857" y="15614"/>
                  </a:lnTo>
                  <a:lnTo>
                    <a:pt x="2838" y="15506"/>
                  </a:lnTo>
                  <a:lnTo>
                    <a:pt x="2791" y="15506"/>
                  </a:lnTo>
                  <a:lnTo>
                    <a:pt x="2745" y="15568"/>
                  </a:lnTo>
                  <a:lnTo>
                    <a:pt x="2717" y="15629"/>
                  </a:lnTo>
                  <a:lnTo>
                    <a:pt x="2689" y="15706"/>
                  </a:lnTo>
                  <a:lnTo>
                    <a:pt x="2679" y="15837"/>
                  </a:lnTo>
                  <a:lnTo>
                    <a:pt x="2633" y="15907"/>
                  </a:lnTo>
                  <a:lnTo>
                    <a:pt x="2605" y="15991"/>
                  </a:lnTo>
                  <a:lnTo>
                    <a:pt x="2567" y="16022"/>
                  </a:lnTo>
                  <a:lnTo>
                    <a:pt x="2539" y="15991"/>
                  </a:lnTo>
                  <a:lnTo>
                    <a:pt x="2521" y="16045"/>
                  </a:lnTo>
                  <a:lnTo>
                    <a:pt x="2483" y="16076"/>
                  </a:lnTo>
                  <a:lnTo>
                    <a:pt x="2446" y="16045"/>
                  </a:lnTo>
                  <a:lnTo>
                    <a:pt x="2418" y="16053"/>
                  </a:lnTo>
                  <a:lnTo>
                    <a:pt x="2409" y="16045"/>
                  </a:lnTo>
                  <a:lnTo>
                    <a:pt x="2409" y="16022"/>
                  </a:lnTo>
                  <a:lnTo>
                    <a:pt x="2409" y="15984"/>
                  </a:lnTo>
                  <a:lnTo>
                    <a:pt x="2390" y="15930"/>
                  </a:lnTo>
                  <a:lnTo>
                    <a:pt x="2371" y="15899"/>
                  </a:lnTo>
                  <a:lnTo>
                    <a:pt x="2343" y="15868"/>
                  </a:lnTo>
                  <a:lnTo>
                    <a:pt x="2334" y="15899"/>
                  </a:lnTo>
                  <a:lnTo>
                    <a:pt x="2343" y="15961"/>
                  </a:lnTo>
                  <a:lnTo>
                    <a:pt x="2343" y="16022"/>
                  </a:lnTo>
                  <a:lnTo>
                    <a:pt x="2353" y="16084"/>
                  </a:lnTo>
                  <a:lnTo>
                    <a:pt x="2306" y="16122"/>
                  </a:lnTo>
                  <a:lnTo>
                    <a:pt x="2231" y="16168"/>
                  </a:lnTo>
                  <a:lnTo>
                    <a:pt x="2185" y="16115"/>
                  </a:lnTo>
                  <a:lnTo>
                    <a:pt x="2147" y="16022"/>
                  </a:lnTo>
                  <a:lnTo>
                    <a:pt x="2110" y="16022"/>
                  </a:lnTo>
                  <a:lnTo>
                    <a:pt x="2129" y="16153"/>
                  </a:lnTo>
                  <a:lnTo>
                    <a:pt x="2110" y="16215"/>
                  </a:lnTo>
                  <a:lnTo>
                    <a:pt x="2073" y="16261"/>
                  </a:lnTo>
                  <a:lnTo>
                    <a:pt x="2035" y="16261"/>
                  </a:lnTo>
                  <a:lnTo>
                    <a:pt x="2035" y="16207"/>
                  </a:lnTo>
                  <a:lnTo>
                    <a:pt x="2044" y="16138"/>
                  </a:lnTo>
                  <a:lnTo>
                    <a:pt x="2035" y="16084"/>
                  </a:lnTo>
                  <a:lnTo>
                    <a:pt x="2007" y="16030"/>
                  </a:lnTo>
                  <a:lnTo>
                    <a:pt x="1979" y="16045"/>
                  </a:lnTo>
                  <a:lnTo>
                    <a:pt x="1970" y="16022"/>
                  </a:lnTo>
                  <a:lnTo>
                    <a:pt x="2016" y="15984"/>
                  </a:lnTo>
                  <a:lnTo>
                    <a:pt x="2054" y="15984"/>
                  </a:lnTo>
                  <a:lnTo>
                    <a:pt x="2082" y="15953"/>
                  </a:lnTo>
                  <a:lnTo>
                    <a:pt x="2119" y="15930"/>
                  </a:lnTo>
                  <a:lnTo>
                    <a:pt x="2147" y="15891"/>
                  </a:lnTo>
                  <a:lnTo>
                    <a:pt x="2166" y="15876"/>
                  </a:lnTo>
                  <a:lnTo>
                    <a:pt x="2203" y="15922"/>
                  </a:lnTo>
                  <a:lnTo>
                    <a:pt x="2241" y="15876"/>
                  </a:lnTo>
                  <a:lnTo>
                    <a:pt x="2241" y="15830"/>
                  </a:lnTo>
                  <a:lnTo>
                    <a:pt x="2278" y="15799"/>
                  </a:lnTo>
                  <a:lnTo>
                    <a:pt x="2343" y="15753"/>
                  </a:lnTo>
                  <a:lnTo>
                    <a:pt x="2353" y="15706"/>
                  </a:lnTo>
                  <a:lnTo>
                    <a:pt x="2343" y="15676"/>
                  </a:lnTo>
                  <a:lnTo>
                    <a:pt x="2353" y="15645"/>
                  </a:lnTo>
                  <a:lnTo>
                    <a:pt x="2381" y="15622"/>
                  </a:lnTo>
                  <a:lnTo>
                    <a:pt x="2427" y="15522"/>
                  </a:lnTo>
                  <a:lnTo>
                    <a:pt x="2558" y="15368"/>
                  </a:lnTo>
                  <a:lnTo>
                    <a:pt x="2745" y="15221"/>
                  </a:lnTo>
                  <a:lnTo>
                    <a:pt x="2838" y="15168"/>
                  </a:lnTo>
                  <a:lnTo>
                    <a:pt x="2866" y="15160"/>
                  </a:lnTo>
                  <a:lnTo>
                    <a:pt x="2875" y="15137"/>
                  </a:lnTo>
                  <a:lnTo>
                    <a:pt x="2903" y="15121"/>
                  </a:lnTo>
                  <a:lnTo>
                    <a:pt x="2941" y="15106"/>
                  </a:lnTo>
                  <a:lnTo>
                    <a:pt x="2978" y="15137"/>
                  </a:lnTo>
                  <a:lnTo>
                    <a:pt x="3006" y="15137"/>
                  </a:lnTo>
                  <a:lnTo>
                    <a:pt x="3090" y="15121"/>
                  </a:lnTo>
                  <a:lnTo>
                    <a:pt x="3081" y="15168"/>
                  </a:lnTo>
                  <a:lnTo>
                    <a:pt x="3053" y="15221"/>
                  </a:lnTo>
                  <a:lnTo>
                    <a:pt x="3090" y="15291"/>
                  </a:lnTo>
                  <a:lnTo>
                    <a:pt x="3127" y="15322"/>
                  </a:lnTo>
                  <a:lnTo>
                    <a:pt x="3165" y="15291"/>
                  </a:lnTo>
                  <a:lnTo>
                    <a:pt x="3165" y="15245"/>
                  </a:lnTo>
                  <a:lnTo>
                    <a:pt x="3230" y="15260"/>
                  </a:lnTo>
                  <a:lnTo>
                    <a:pt x="3277" y="15314"/>
                  </a:lnTo>
                  <a:lnTo>
                    <a:pt x="3323" y="15322"/>
                  </a:lnTo>
                  <a:lnTo>
                    <a:pt x="3351" y="15322"/>
                  </a:lnTo>
                  <a:lnTo>
                    <a:pt x="3342" y="15322"/>
                  </a:lnTo>
                  <a:lnTo>
                    <a:pt x="3342" y="15314"/>
                  </a:lnTo>
                  <a:lnTo>
                    <a:pt x="3323" y="15275"/>
                  </a:lnTo>
                  <a:lnTo>
                    <a:pt x="3230" y="15221"/>
                  </a:lnTo>
                  <a:lnTo>
                    <a:pt x="3230" y="15198"/>
                  </a:lnTo>
                  <a:lnTo>
                    <a:pt x="3249" y="15075"/>
                  </a:lnTo>
                  <a:lnTo>
                    <a:pt x="3267" y="15006"/>
                  </a:lnTo>
                  <a:lnTo>
                    <a:pt x="3314" y="14937"/>
                  </a:lnTo>
                  <a:lnTo>
                    <a:pt x="3379" y="14790"/>
                  </a:lnTo>
                  <a:lnTo>
                    <a:pt x="3398" y="14759"/>
                  </a:lnTo>
                  <a:lnTo>
                    <a:pt x="3501" y="14644"/>
                  </a:lnTo>
                  <a:lnTo>
                    <a:pt x="3538" y="14598"/>
                  </a:lnTo>
                  <a:lnTo>
                    <a:pt x="3576" y="14598"/>
                  </a:lnTo>
                  <a:lnTo>
                    <a:pt x="3697" y="14482"/>
                  </a:lnTo>
                  <a:lnTo>
                    <a:pt x="3753" y="14482"/>
                  </a:lnTo>
                  <a:lnTo>
                    <a:pt x="3790" y="14451"/>
                  </a:lnTo>
                  <a:lnTo>
                    <a:pt x="3902" y="14321"/>
                  </a:lnTo>
                  <a:lnTo>
                    <a:pt x="3940" y="14351"/>
                  </a:lnTo>
                  <a:lnTo>
                    <a:pt x="3977" y="14321"/>
                  </a:lnTo>
                  <a:lnTo>
                    <a:pt x="4024" y="14336"/>
                  </a:lnTo>
                  <a:lnTo>
                    <a:pt x="4052" y="14274"/>
                  </a:lnTo>
                  <a:lnTo>
                    <a:pt x="4061" y="14151"/>
                  </a:lnTo>
                  <a:lnTo>
                    <a:pt x="4098" y="14059"/>
                  </a:lnTo>
                  <a:lnTo>
                    <a:pt x="4108" y="14059"/>
                  </a:lnTo>
                  <a:lnTo>
                    <a:pt x="4145" y="13997"/>
                  </a:lnTo>
                  <a:lnTo>
                    <a:pt x="4182" y="13959"/>
                  </a:lnTo>
                  <a:lnTo>
                    <a:pt x="4220" y="13889"/>
                  </a:lnTo>
                  <a:lnTo>
                    <a:pt x="4238" y="13812"/>
                  </a:lnTo>
                  <a:lnTo>
                    <a:pt x="4276" y="13805"/>
                  </a:lnTo>
                  <a:lnTo>
                    <a:pt x="4294" y="13843"/>
                  </a:lnTo>
                  <a:lnTo>
                    <a:pt x="4397" y="13628"/>
                  </a:lnTo>
                  <a:lnTo>
                    <a:pt x="4425" y="13589"/>
                  </a:lnTo>
                  <a:lnTo>
                    <a:pt x="4444" y="13535"/>
                  </a:lnTo>
                  <a:lnTo>
                    <a:pt x="4462" y="13458"/>
                  </a:lnTo>
                  <a:lnTo>
                    <a:pt x="4472" y="13320"/>
                  </a:lnTo>
                  <a:lnTo>
                    <a:pt x="4500" y="13127"/>
                  </a:lnTo>
                  <a:lnTo>
                    <a:pt x="4509" y="13027"/>
                  </a:lnTo>
                  <a:lnTo>
                    <a:pt x="4584" y="12935"/>
                  </a:lnTo>
                  <a:lnTo>
                    <a:pt x="4621" y="12881"/>
                  </a:lnTo>
                  <a:lnTo>
                    <a:pt x="4584" y="12873"/>
                  </a:lnTo>
                  <a:lnTo>
                    <a:pt x="4546" y="12881"/>
                  </a:lnTo>
                  <a:lnTo>
                    <a:pt x="4537" y="12873"/>
                  </a:lnTo>
                  <a:lnTo>
                    <a:pt x="4556" y="12727"/>
                  </a:lnTo>
                  <a:lnTo>
                    <a:pt x="4584" y="12611"/>
                  </a:lnTo>
                  <a:lnTo>
                    <a:pt x="4658" y="12542"/>
                  </a:lnTo>
                  <a:lnTo>
                    <a:pt x="4733" y="12427"/>
                  </a:lnTo>
                  <a:lnTo>
                    <a:pt x="4724" y="12411"/>
                  </a:lnTo>
                  <a:lnTo>
                    <a:pt x="4696" y="12396"/>
                  </a:lnTo>
                  <a:lnTo>
                    <a:pt x="4742" y="12350"/>
                  </a:lnTo>
                  <a:lnTo>
                    <a:pt x="4780" y="12265"/>
                  </a:lnTo>
                  <a:lnTo>
                    <a:pt x="4836" y="12196"/>
                  </a:lnTo>
                  <a:lnTo>
                    <a:pt x="4873" y="12111"/>
                  </a:lnTo>
                  <a:lnTo>
                    <a:pt x="4855" y="12080"/>
                  </a:lnTo>
                  <a:lnTo>
                    <a:pt x="4808" y="12103"/>
                  </a:lnTo>
                  <a:lnTo>
                    <a:pt x="4761" y="12142"/>
                  </a:lnTo>
                  <a:lnTo>
                    <a:pt x="4686" y="12211"/>
                  </a:lnTo>
                  <a:lnTo>
                    <a:pt x="4658" y="12265"/>
                  </a:lnTo>
                  <a:lnTo>
                    <a:pt x="4621" y="12303"/>
                  </a:lnTo>
                  <a:lnTo>
                    <a:pt x="4500" y="12427"/>
                  </a:lnTo>
                  <a:lnTo>
                    <a:pt x="4444" y="12457"/>
                  </a:lnTo>
                  <a:lnTo>
                    <a:pt x="4397" y="12480"/>
                  </a:lnTo>
                  <a:lnTo>
                    <a:pt x="4294" y="12542"/>
                  </a:lnTo>
                  <a:lnTo>
                    <a:pt x="4248" y="12542"/>
                  </a:lnTo>
                  <a:lnTo>
                    <a:pt x="4220" y="12519"/>
                  </a:lnTo>
                  <a:lnTo>
                    <a:pt x="4182" y="12473"/>
                  </a:lnTo>
                  <a:lnTo>
                    <a:pt x="4136" y="12419"/>
                  </a:lnTo>
                  <a:lnTo>
                    <a:pt x="4098" y="12365"/>
                  </a:lnTo>
                  <a:lnTo>
                    <a:pt x="4108" y="12303"/>
                  </a:lnTo>
                  <a:lnTo>
                    <a:pt x="4126" y="12242"/>
                  </a:lnTo>
                  <a:lnTo>
                    <a:pt x="4126" y="12180"/>
                  </a:lnTo>
                  <a:lnTo>
                    <a:pt x="4098" y="12196"/>
                  </a:lnTo>
                  <a:lnTo>
                    <a:pt x="4070" y="12242"/>
                  </a:lnTo>
                  <a:lnTo>
                    <a:pt x="3996" y="12319"/>
                  </a:lnTo>
                  <a:lnTo>
                    <a:pt x="3977" y="12411"/>
                  </a:lnTo>
                  <a:lnTo>
                    <a:pt x="3949" y="12442"/>
                  </a:lnTo>
                  <a:lnTo>
                    <a:pt x="3986" y="12534"/>
                  </a:lnTo>
                  <a:lnTo>
                    <a:pt x="3996" y="12642"/>
                  </a:lnTo>
                  <a:lnTo>
                    <a:pt x="3986" y="12688"/>
                  </a:lnTo>
                  <a:lnTo>
                    <a:pt x="3921" y="12765"/>
                  </a:lnTo>
                  <a:lnTo>
                    <a:pt x="3902" y="12765"/>
                  </a:lnTo>
                  <a:lnTo>
                    <a:pt x="3902" y="12781"/>
                  </a:lnTo>
                  <a:lnTo>
                    <a:pt x="3846" y="12735"/>
                  </a:lnTo>
                  <a:lnTo>
                    <a:pt x="3828" y="12673"/>
                  </a:lnTo>
                  <a:lnTo>
                    <a:pt x="3734" y="12457"/>
                  </a:lnTo>
                  <a:lnTo>
                    <a:pt x="3688" y="12380"/>
                  </a:lnTo>
                  <a:lnTo>
                    <a:pt x="3650" y="12350"/>
                  </a:lnTo>
                  <a:lnTo>
                    <a:pt x="3650" y="12296"/>
                  </a:lnTo>
                  <a:lnTo>
                    <a:pt x="3613" y="12288"/>
                  </a:lnTo>
                  <a:lnTo>
                    <a:pt x="3585" y="12257"/>
                  </a:lnTo>
                  <a:lnTo>
                    <a:pt x="3576" y="12303"/>
                  </a:lnTo>
                  <a:lnTo>
                    <a:pt x="3529" y="12334"/>
                  </a:lnTo>
                  <a:lnTo>
                    <a:pt x="3501" y="12380"/>
                  </a:lnTo>
                  <a:lnTo>
                    <a:pt x="3454" y="12357"/>
                  </a:lnTo>
                  <a:lnTo>
                    <a:pt x="3417" y="12303"/>
                  </a:lnTo>
                  <a:lnTo>
                    <a:pt x="3389" y="12319"/>
                  </a:lnTo>
                  <a:lnTo>
                    <a:pt x="3361" y="12273"/>
                  </a:lnTo>
                  <a:lnTo>
                    <a:pt x="3342" y="12257"/>
                  </a:lnTo>
                  <a:lnTo>
                    <a:pt x="3323" y="12203"/>
                  </a:lnTo>
                  <a:lnTo>
                    <a:pt x="3342" y="12134"/>
                  </a:lnTo>
                  <a:lnTo>
                    <a:pt x="3361" y="12088"/>
                  </a:lnTo>
                  <a:lnTo>
                    <a:pt x="3361" y="11988"/>
                  </a:lnTo>
                  <a:lnTo>
                    <a:pt x="3342" y="11918"/>
                  </a:lnTo>
                  <a:lnTo>
                    <a:pt x="3277" y="12072"/>
                  </a:lnTo>
                  <a:lnTo>
                    <a:pt x="3239" y="12149"/>
                  </a:lnTo>
                  <a:lnTo>
                    <a:pt x="3127" y="12265"/>
                  </a:lnTo>
                  <a:lnTo>
                    <a:pt x="3090" y="12288"/>
                  </a:lnTo>
                  <a:lnTo>
                    <a:pt x="3043" y="12265"/>
                  </a:lnTo>
                  <a:lnTo>
                    <a:pt x="2931" y="12380"/>
                  </a:lnTo>
                  <a:lnTo>
                    <a:pt x="2866" y="12411"/>
                  </a:lnTo>
                  <a:lnTo>
                    <a:pt x="2857" y="12427"/>
                  </a:lnTo>
                  <a:lnTo>
                    <a:pt x="2838" y="12457"/>
                  </a:lnTo>
                  <a:lnTo>
                    <a:pt x="2801" y="12519"/>
                  </a:lnTo>
                  <a:lnTo>
                    <a:pt x="2707" y="12581"/>
                  </a:lnTo>
                  <a:lnTo>
                    <a:pt x="2633" y="12573"/>
                  </a:lnTo>
                  <a:lnTo>
                    <a:pt x="2558" y="12550"/>
                  </a:lnTo>
                  <a:lnTo>
                    <a:pt x="2605" y="12488"/>
                  </a:lnTo>
                  <a:lnTo>
                    <a:pt x="2679" y="12480"/>
                  </a:lnTo>
                  <a:lnTo>
                    <a:pt x="2754" y="12380"/>
                  </a:lnTo>
                  <a:lnTo>
                    <a:pt x="2791" y="12380"/>
                  </a:lnTo>
                  <a:lnTo>
                    <a:pt x="2754" y="12334"/>
                  </a:lnTo>
                  <a:lnTo>
                    <a:pt x="2717" y="12350"/>
                  </a:lnTo>
                  <a:lnTo>
                    <a:pt x="2707" y="12196"/>
                  </a:lnTo>
                  <a:lnTo>
                    <a:pt x="2754" y="12119"/>
                  </a:lnTo>
                  <a:lnTo>
                    <a:pt x="2791" y="12103"/>
                  </a:lnTo>
                  <a:lnTo>
                    <a:pt x="2745" y="12057"/>
                  </a:lnTo>
                  <a:lnTo>
                    <a:pt x="2689" y="12057"/>
                  </a:lnTo>
                  <a:lnTo>
                    <a:pt x="2651" y="12103"/>
                  </a:lnTo>
                  <a:lnTo>
                    <a:pt x="2605" y="11965"/>
                  </a:lnTo>
                  <a:lnTo>
                    <a:pt x="2614" y="11895"/>
                  </a:lnTo>
                  <a:lnTo>
                    <a:pt x="2642" y="11888"/>
                  </a:lnTo>
                  <a:lnTo>
                    <a:pt x="2651" y="11841"/>
                  </a:lnTo>
                  <a:lnTo>
                    <a:pt x="2717" y="11749"/>
                  </a:lnTo>
                  <a:lnTo>
                    <a:pt x="2726" y="11711"/>
                  </a:lnTo>
                  <a:lnTo>
                    <a:pt x="2726" y="11657"/>
                  </a:lnTo>
                  <a:lnTo>
                    <a:pt x="2689" y="11587"/>
                  </a:lnTo>
                  <a:lnTo>
                    <a:pt x="2651" y="11426"/>
                  </a:lnTo>
                  <a:lnTo>
                    <a:pt x="2614" y="11318"/>
                  </a:lnTo>
                  <a:lnTo>
                    <a:pt x="2558" y="11241"/>
                  </a:lnTo>
                  <a:lnTo>
                    <a:pt x="2521" y="11156"/>
                  </a:lnTo>
                  <a:lnTo>
                    <a:pt x="2521" y="11072"/>
                  </a:lnTo>
                  <a:lnTo>
                    <a:pt x="2493" y="10979"/>
                  </a:lnTo>
                  <a:lnTo>
                    <a:pt x="2446" y="10941"/>
                  </a:lnTo>
                  <a:lnTo>
                    <a:pt x="2427" y="10910"/>
                  </a:lnTo>
                  <a:lnTo>
                    <a:pt x="2446" y="10856"/>
                  </a:lnTo>
                  <a:lnTo>
                    <a:pt x="2567" y="10656"/>
                  </a:lnTo>
                  <a:lnTo>
                    <a:pt x="2651" y="10571"/>
                  </a:lnTo>
                  <a:lnTo>
                    <a:pt x="2782" y="10425"/>
                  </a:lnTo>
                  <a:lnTo>
                    <a:pt x="2829" y="10386"/>
                  </a:lnTo>
                  <a:lnTo>
                    <a:pt x="2829" y="10379"/>
                  </a:lnTo>
                  <a:lnTo>
                    <a:pt x="2829" y="10363"/>
                  </a:lnTo>
                  <a:lnTo>
                    <a:pt x="2791" y="10386"/>
                  </a:lnTo>
                  <a:lnTo>
                    <a:pt x="2726" y="10386"/>
                  </a:lnTo>
                  <a:lnTo>
                    <a:pt x="2679" y="10425"/>
                  </a:lnTo>
                  <a:lnTo>
                    <a:pt x="2614" y="10517"/>
                  </a:lnTo>
                  <a:lnTo>
                    <a:pt x="2530" y="10571"/>
                  </a:lnTo>
                  <a:lnTo>
                    <a:pt x="2493" y="10610"/>
                  </a:lnTo>
                  <a:lnTo>
                    <a:pt x="2390" y="10817"/>
                  </a:lnTo>
                  <a:lnTo>
                    <a:pt x="2353" y="10871"/>
                  </a:lnTo>
                  <a:lnTo>
                    <a:pt x="2390" y="10971"/>
                  </a:lnTo>
                  <a:lnTo>
                    <a:pt x="2446" y="11010"/>
                  </a:lnTo>
                  <a:lnTo>
                    <a:pt x="2455" y="11056"/>
                  </a:lnTo>
                  <a:lnTo>
                    <a:pt x="2409" y="11087"/>
                  </a:lnTo>
                  <a:lnTo>
                    <a:pt x="2390" y="11133"/>
                  </a:lnTo>
                  <a:lnTo>
                    <a:pt x="2371" y="11226"/>
                  </a:lnTo>
                  <a:lnTo>
                    <a:pt x="2334" y="11302"/>
                  </a:lnTo>
                  <a:lnTo>
                    <a:pt x="2278" y="11364"/>
                  </a:lnTo>
                  <a:lnTo>
                    <a:pt x="2231" y="11433"/>
                  </a:lnTo>
                  <a:lnTo>
                    <a:pt x="2185" y="11495"/>
                  </a:lnTo>
                  <a:lnTo>
                    <a:pt x="2166" y="11549"/>
                  </a:lnTo>
                  <a:lnTo>
                    <a:pt x="2110" y="11549"/>
                  </a:lnTo>
                  <a:lnTo>
                    <a:pt x="2044" y="11518"/>
                  </a:lnTo>
                  <a:lnTo>
                    <a:pt x="1998" y="11518"/>
                  </a:lnTo>
                  <a:lnTo>
                    <a:pt x="1942" y="11495"/>
                  </a:lnTo>
                  <a:lnTo>
                    <a:pt x="1904" y="11503"/>
                  </a:lnTo>
                  <a:lnTo>
                    <a:pt x="1867" y="11472"/>
                  </a:lnTo>
                  <a:lnTo>
                    <a:pt x="1820" y="11472"/>
                  </a:lnTo>
                  <a:lnTo>
                    <a:pt x="1792" y="11441"/>
                  </a:lnTo>
                  <a:lnTo>
                    <a:pt x="1736" y="11379"/>
                  </a:lnTo>
                  <a:lnTo>
                    <a:pt x="1699" y="11310"/>
                  </a:lnTo>
                  <a:lnTo>
                    <a:pt x="1746" y="11279"/>
                  </a:lnTo>
                  <a:lnTo>
                    <a:pt x="1848" y="11272"/>
                  </a:lnTo>
                  <a:lnTo>
                    <a:pt x="1867" y="11241"/>
                  </a:lnTo>
                  <a:lnTo>
                    <a:pt x="1811" y="11241"/>
                  </a:lnTo>
                  <a:lnTo>
                    <a:pt x="1746" y="11249"/>
                  </a:lnTo>
                  <a:lnTo>
                    <a:pt x="1746" y="11218"/>
                  </a:lnTo>
                  <a:lnTo>
                    <a:pt x="1774" y="11187"/>
                  </a:lnTo>
                  <a:lnTo>
                    <a:pt x="1755" y="11149"/>
                  </a:lnTo>
                  <a:lnTo>
                    <a:pt x="1699" y="11164"/>
                  </a:lnTo>
                  <a:lnTo>
                    <a:pt x="1634" y="11210"/>
                  </a:lnTo>
                  <a:lnTo>
                    <a:pt x="1596" y="11195"/>
                  </a:lnTo>
                  <a:lnTo>
                    <a:pt x="1568" y="11125"/>
                  </a:lnTo>
                  <a:lnTo>
                    <a:pt x="1531" y="11025"/>
                  </a:lnTo>
                  <a:lnTo>
                    <a:pt x="1531" y="10948"/>
                  </a:lnTo>
                  <a:lnTo>
                    <a:pt x="1550" y="10879"/>
                  </a:lnTo>
                  <a:lnTo>
                    <a:pt x="1596" y="10794"/>
                  </a:lnTo>
                  <a:lnTo>
                    <a:pt x="1634" y="10733"/>
                  </a:lnTo>
                  <a:lnTo>
                    <a:pt x="1680" y="10671"/>
                  </a:lnTo>
                  <a:lnTo>
                    <a:pt x="1708" y="10602"/>
                  </a:lnTo>
                  <a:lnTo>
                    <a:pt x="1736" y="10571"/>
                  </a:lnTo>
                  <a:lnTo>
                    <a:pt x="1792" y="10540"/>
                  </a:lnTo>
                  <a:lnTo>
                    <a:pt x="1858" y="10517"/>
                  </a:lnTo>
                  <a:lnTo>
                    <a:pt x="1895" y="10456"/>
                  </a:lnTo>
                  <a:lnTo>
                    <a:pt x="1867" y="10363"/>
                  </a:lnTo>
                  <a:lnTo>
                    <a:pt x="1811" y="10363"/>
                  </a:lnTo>
                  <a:lnTo>
                    <a:pt x="1755" y="10409"/>
                  </a:lnTo>
                  <a:lnTo>
                    <a:pt x="1708" y="10417"/>
                  </a:lnTo>
                  <a:lnTo>
                    <a:pt x="1643" y="10409"/>
                  </a:lnTo>
                  <a:lnTo>
                    <a:pt x="1606" y="10386"/>
                  </a:lnTo>
                  <a:lnTo>
                    <a:pt x="1550" y="10379"/>
                  </a:lnTo>
                  <a:lnTo>
                    <a:pt x="1447" y="10325"/>
                  </a:lnTo>
                  <a:lnTo>
                    <a:pt x="1494" y="10255"/>
                  </a:lnTo>
                  <a:lnTo>
                    <a:pt x="1522" y="10194"/>
                  </a:lnTo>
                  <a:lnTo>
                    <a:pt x="1456" y="10209"/>
                  </a:lnTo>
                  <a:lnTo>
                    <a:pt x="1410" y="10209"/>
                  </a:lnTo>
                  <a:lnTo>
                    <a:pt x="1372" y="10194"/>
                  </a:lnTo>
                  <a:lnTo>
                    <a:pt x="1372" y="10117"/>
                  </a:lnTo>
                  <a:lnTo>
                    <a:pt x="1335" y="10171"/>
                  </a:lnTo>
                  <a:lnTo>
                    <a:pt x="1298" y="10240"/>
                  </a:lnTo>
                  <a:lnTo>
                    <a:pt x="1260" y="10255"/>
                  </a:lnTo>
                  <a:lnTo>
                    <a:pt x="1223" y="10232"/>
                  </a:lnTo>
                  <a:lnTo>
                    <a:pt x="1195" y="10171"/>
                  </a:lnTo>
                  <a:lnTo>
                    <a:pt x="1186" y="10109"/>
                  </a:lnTo>
                  <a:lnTo>
                    <a:pt x="1158" y="10071"/>
                  </a:lnTo>
                  <a:lnTo>
                    <a:pt x="1148" y="10024"/>
                  </a:lnTo>
                  <a:lnTo>
                    <a:pt x="1139" y="9963"/>
                  </a:lnTo>
                  <a:lnTo>
                    <a:pt x="1148" y="9894"/>
                  </a:lnTo>
                  <a:lnTo>
                    <a:pt x="1186" y="9840"/>
                  </a:lnTo>
                  <a:lnTo>
                    <a:pt x="1139" y="9832"/>
                  </a:lnTo>
                  <a:lnTo>
                    <a:pt x="1083" y="9863"/>
                  </a:lnTo>
                  <a:lnTo>
                    <a:pt x="1036" y="9917"/>
                  </a:lnTo>
                  <a:lnTo>
                    <a:pt x="999" y="9886"/>
                  </a:lnTo>
                  <a:lnTo>
                    <a:pt x="934" y="9832"/>
                  </a:lnTo>
                  <a:lnTo>
                    <a:pt x="934" y="9793"/>
                  </a:lnTo>
                  <a:lnTo>
                    <a:pt x="990" y="9716"/>
                  </a:lnTo>
                  <a:lnTo>
                    <a:pt x="1046" y="9686"/>
                  </a:lnTo>
                  <a:lnTo>
                    <a:pt x="1139" y="9678"/>
                  </a:lnTo>
                  <a:lnTo>
                    <a:pt x="1223" y="9655"/>
                  </a:lnTo>
                  <a:lnTo>
                    <a:pt x="1186" y="9624"/>
                  </a:lnTo>
                  <a:lnTo>
                    <a:pt x="1232" y="9609"/>
                  </a:lnTo>
                  <a:lnTo>
                    <a:pt x="1223" y="9578"/>
                  </a:lnTo>
                  <a:lnTo>
                    <a:pt x="1148" y="9578"/>
                  </a:lnTo>
                  <a:lnTo>
                    <a:pt x="1074" y="9593"/>
                  </a:lnTo>
                  <a:lnTo>
                    <a:pt x="1036" y="9647"/>
                  </a:lnTo>
                  <a:lnTo>
                    <a:pt x="971" y="9670"/>
                  </a:lnTo>
                  <a:lnTo>
                    <a:pt x="924" y="9686"/>
                  </a:lnTo>
                  <a:lnTo>
                    <a:pt x="859" y="9686"/>
                  </a:lnTo>
                  <a:lnTo>
                    <a:pt x="822" y="9701"/>
                  </a:lnTo>
                  <a:lnTo>
                    <a:pt x="803" y="9716"/>
                  </a:lnTo>
                  <a:lnTo>
                    <a:pt x="803" y="9655"/>
                  </a:lnTo>
                  <a:lnTo>
                    <a:pt x="812" y="9593"/>
                  </a:lnTo>
                  <a:lnTo>
                    <a:pt x="859" y="9586"/>
                  </a:lnTo>
                  <a:lnTo>
                    <a:pt x="896" y="9578"/>
                  </a:lnTo>
                  <a:lnTo>
                    <a:pt x="924" y="9547"/>
                  </a:lnTo>
                  <a:lnTo>
                    <a:pt x="896" y="9516"/>
                  </a:lnTo>
                  <a:lnTo>
                    <a:pt x="859" y="9493"/>
                  </a:lnTo>
                  <a:lnTo>
                    <a:pt x="840" y="9470"/>
                  </a:lnTo>
                  <a:lnTo>
                    <a:pt x="840" y="9424"/>
                  </a:lnTo>
                  <a:lnTo>
                    <a:pt x="859" y="9401"/>
                  </a:lnTo>
                  <a:lnTo>
                    <a:pt x="915" y="9408"/>
                  </a:lnTo>
                  <a:lnTo>
                    <a:pt x="990" y="9393"/>
                  </a:lnTo>
                  <a:lnTo>
                    <a:pt x="1008" y="9347"/>
                  </a:lnTo>
                  <a:lnTo>
                    <a:pt x="999" y="9270"/>
                  </a:lnTo>
                  <a:lnTo>
                    <a:pt x="999" y="9208"/>
                  </a:lnTo>
                  <a:lnTo>
                    <a:pt x="1008" y="9154"/>
                  </a:lnTo>
                  <a:lnTo>
                    <a:pt x="1064" y="9008"/>
                  </a:lnTo>
                  <a:lnTo>
                    <a:pt x="1074" y="8970"/>
                  </a:lnTo>
                  <a:lnTo>
                    <a:pt x="1083" y="8916"/>
                  </a:lnTo>
                  <a:lnTo>
                    <a:pt x="1111" y="8877"/>
                  </a:lnTo>
                  <a:lnTo>
                    <a:pt x="1139" y="8870"/>
                  </a:lnTo>
                  <a:lnTo>
                    <a:pt x="1214" y="8777"/>
                  </a:lnTo>
                  <a:lnTo>
                    <a:pt x="1251" y="8746"/>
                  </a:lnTo>
                  <a:lnTo>
                    <a:pt x="1270" y="8692"/>
                  </a:lnTo>
                  <a:lnTo>
                    <a:pt x="1335" y="8685"/>
                  </a:lnTo>
                  <a:lnTo>
                    <a:pt x="1372" y="8700"/>
                  </a:lnTo>
                  <a:lnTo>
                    <a:pt x="1400" y="8631"/>
                  </a:lnTo>
                  <a:lnTo>
                    <a:pt x="1447" y="8577"/>
                  </a:lnTo>
                  <a:lnTo>
                    <a:pt x="1494" y="8515"/>
                  </a:lnTo>
                  <a:lnTo>
                    <a:pt x="1550" y="8500"/>
                  </a:lnTo>
                  <a:lnTo>
                    <a:pt x="1587" y="8500"/>
                  </a:lnTo>
                  <a:lnTo>
                    <a:pt x="1671" y="8515"/>
                  </a:lnTo>
                  <a:lnTo>
                    <a:pt x="1718" y="8531"/>
                  </a:lnTo>
                  <a:lnTo>
                    <a:pt x="1746" y="8485"/>
                  </a:lnTo>
                  <a:lnTo>
                    <a:pt x="1736" y="8415"/>
                  </a:lnTo>
                  <a:lnTo>
                    <a:pt x="1708" y="8384"/>
                  </a:lnTo>
                  <a:lnTo>
                    <a:pt x="1718" y="8354"/>
                  </a:lnTo>
                  <a:lnTo>
                    <a:pt x="1746" y="8300"/>
                  </a:lnTo>
                  <a:lnTo>
                    <a:pt x="1886" y="8254"/>
                  </a:lnTo>
                  <a:close/>
                </a:path>
              </a:pathLst>
            </a:custGeom>
            <a:grpFill/>
            <a:ln w="9525">
              <a:solidFill>
                <a:schemeClr val="tx1">
                  <a:lumMod val="65000"/>
                  <a:lumOff val="35000"/>
                </a:schemeClr>
              </a:solidFill>
              <a:prstDash val="solid"/>
              <a:round/>
              <a:headEnd/>
              <a:tailEnd/>
            </a:ln>
          </p:spPr>
          <p:txBody>
            <a:bodyPr wrap="none"/>
            <a:lstStyle/>
            <a:p>
              <a:pPr>
                <a:defRPr/>
              </a:pPr>
              <a:endParaRPr lang="en-US" dirty="0"/>
            </a:p>
          </p:txBody>
        </p:sp>
        <p:sp>
          <p:nvSpPr>
            <p:cNvPr id="185" name="D109"/>
            <p:cNvSpPr>
              <a:spLocks/>
            </p:cNvSpPr>
            <p:nvPr/>
          </p:nvSpPr>
          <p:spPr bwMode="auto">
            <a:xfrm>
              <a:off x="4566" y="-64474"/>
              <a:ext cx="340" cy="12"/>
            </a:xfrm>
            <a:custGeom>
              <a:avLst/>
              <a:gdLst/>
              <a:ahLst/>
              <a:cxnLst>
                <a:cxn ang="0">
                  <a:pos x="9638" y="0"/>
                </a:cxn>
                <a:cxn ang="0">
                  <a:pos x="5783" y="1820"/>
                </a:cxn>
                <a:cxn ang="0">
                  <a:pos x="5783" y="1456"/>
                </a:cxn>
                <a:cxn ang="0">
                  <a:pos x="6746" y="1092"/>
                </a:cxn>
                <a:cxn ang="0">
                  <a:pos x="8674" y="364"/>
                </a:cxn>
                <a:cxn ang="0">
                  <a:pos x="10601" y="364"/>
                </a:cxn>
                <a:cxn ang="0">
                  <a:pos x="12529" y="1092"/>
                </a:cxn>
                <a:cxn ang="0">
                  <a:pos x="13975" y="2549"/>
                </a:cxn>
                <a:cxn ang="0">
                  <a:pos x="16384" y="3277"/>
                </a:cxn>
                <a:cxn ang="0">
                  <a:pos x="14456" y="7282"/>
                </a:cxn>
                <a:cxn ang="0">
                  <a:pos x="14456" y="10194"/>
                </a:cxn>
                <a:cxn ang="0">
                  <a:pos x="13493" y="12743"/>
                </a:cxn>
                <a:cxn ang="0">
                  <a:pos x="10601" y="12743"/>
                </a:cxn>
                <a:cxn ang="0">
                  <a:pos x="8192" y="11651"/>
                </a:cxn>
                <a:cxn ang="0">
                  <a:pos x="4819" y="12015"/>
                </a:cxn>
                <a:cxn ang="0">
                  <a:pos x="2891" y="14564"/>
                </a:cxn>
                <a:cxn ang="0">
                  <a:pos x="1928" y="16384"/>
                </a:cxn>
                <a:cxn ang="0">
                  <a:pos x="482" y="14928"/>
                </a:cxn>
                <a:cxn ang="0">
                  <a:pos x="0" y="12743"/>
                </a:cxn>
                <a:cxn ang="0">
                  <a:pos x="0" y="10194"/>
                </a:cxn>
                <a:cxn ang="0">
                  <a:pos x="482" y="8374"/>
                </a:cxn>
                <a:cxn ang="0">
                  <a:pos x="9638" y="0"/>
                </a:cxn>
              </a:cxnLst>
              <a:rect l="0" t="0" r="r" b="b"/>
              <a:pathLst>
                <a:path w="16384" h="16384">
                  <a:moveTo>
                    <a:pt x="9638" y="0"/>
                  </a:moveTo>
                  <a:lnTo>
                    <a:pt x="5783" y="1820"/>
                  </a:lnTo>
                  <a:lnTo>
                    <a:pt x="5783" y="1456"/>
                  </a:lnTo>
                  <a:lnTo>
                    <a:pt x="6746" y="1092"/>
                  </a:lnTo>
                  <a:lnTo>
                    <a:pt x="8674" y="364"/>
                  </a:lnTo>
                  <a:lnTo>
                    <a:pt x="10601" y="364"/>
                  </a:lnTo>
                  <a:lnTo>
                    <a:pt x="12529" y="1092"/>
                  </a:lnTo>
                  <a:lnTo>
                    <a:pt x="13975" y="2549"/>
                  </a:lnTo>
                  <a:lnTo>
                    <a:pt x="16384" y="3277"/>
                  </a:lnTo>
                  <a:lnTo>
                    <a:pt x="14456" y="7282"/>
                  </a:lnTo>
                  <a:lnTo>
                    <a:pt x="14456" y="10194"/>
                  </a:lnTo>
                  <a:lnTo>
                    <a:pt x="13493" y="12743"/>
                  </a:lnTo>
                  <a:lnTo>
                    <a:pt x="10601" y="12743"/>
                  </a:lnTo>
                  <a:lnTo>
                    <a:pt x="8192" y="11651"/>
                  </a:lnTo>
                  <a:lnTo>
                    <a:pt x="4819" y="12015"/>
                  </a:lnTo>
                  <a:lnTo>
                    <a:pt x="2891" y="14564"/>
                  </a:lnTo>
                  <a:lnTo>
                    <a:pt x="1928" y="16384"/>
                  </a:lnTo>
                  <a:lnTo>
                    <a:pt x="482" y="14928"/>
                  </a:lnTo>
                  <a:lnTo>
                    <a:pt x="0" y="12743"/>
                  </a:lnTo>
                  <a:lnTo>
                    <a:pt x="0" y="10194"/>
                  </a:lnTo>
                  <a:lnTo>
                    <a:pt x="482" y="8374"/>
                  </a:lnTo>
                  <a:lnTo>
                    <a:pt x="9638" y="0"/>
                  </a:lnTo>
                  <a:close/>
                </a:path>
              </a:pathLst>
            </a:custGeom>
            <a:grpFill/>
            <a:ln w="9525">
              <a:solidFill>
                <a:schemeClr val="tx1">
                  <a:lumMod val="65000"/>
                  <a:lumOff val="35000"/>
                </a:schemeClr>
              </a:solidFill>
              <a:prstDash val="solid"/>
              <a:round/>
              <a:headEnd/>
              <a:tailEnd/>
            </a:ln>
          </p:spPr>
          <p:txBody>
            <a:bodyPr wrap="none"/>
            <a:lstStyle/>
            <a:p>
              <a:pPr>
                <a:defRPr/>
              </a:pPr>
              <a:endParaRPr lang="en-US" dirty="0"/>
            </a:p>
          </p:txBody>
        </p:sp>
        <p:sp>
          <p:nvSpPr>
            <p:cNvPr id="186" name="D110"/>
            <p:cNvSpPr>
              <a:spLocks/>
            </p:cNvSpPr>
            <p:nvPr/>
          </p:nvSpPr>
          <p:spPr bwMode="auto">
            <a:xfrm>
              <a:off x="5484" y="-64588"/>
              <a:ext cx="340" cy="12"/>
            </a:xfrm>
            <a:custGeom>
              <a:avLst/>
              <a:gdLst/>
              <a:ahLst/>
              <a:cxnLst>
                <a:cxn ang="0">
                  <a:pos x="2731" y="1130"/>
                </a:cxn>
                <a:cxn ang="0">
                  <a:pos x="4096" y="2825"/>
                </a:cxn>
                <a:cxn ang="0">
                  <a:pos x="5461" y="1130"/>
                </a:cxn>
                <a:cxn ang="0">
                  <a:pos x="6827" y="0"/>
                </a:cxn>
                <a:cxn ang="0">
                  <a:pos x="8875" y="0"/>
                </a:cxn>
                <a:cxn ang="0">
                  <a:pos x="9557" y="3390"/>
                </a:cxn>
                <a:cxn ang="0">
                  <a:pos x="12288" y="7910"/>
                </a:cxn>
                <a:cxn ang="0">
                  <a:pos x="15019" y="11299"/>
                </a:cxn>
                <a:cxn ang="0">
                  <a:pos x="16384" y="14124"/>
                </a:cxn>
                <a:cxn ang="0">
                  <a:pos x="15019" y="16384"/>
                </a:cxn>
                <a:cxn ang="0">
                  <a:pos x="9557" y="15819"/>
                </a:cxn>
                <a:cxn ang="0">
                  <a:pos x="6144" y="14689"/>
                </a:cxn>
                <a:cxn ang="0">
                  <a:pos x="3413" y="13559"/>
                </a:cxn>
                <a:cxn ang="0">
                  <a:pos x="683" y="9039"/>
                </a:cxn>
                <a:cxn ang="0">
                  <a:pos x="0" y="5650"/>
                </a:cxn>
                <a:cxn ang="0">
                  <a:pos x="683" y="3390"/>
                </a:cxn>
                <a:cxn ang="0">
                  <a:pos x="683" y="1130"/>
                </a:cxn>
                <a:cxn ang="0">
                  <a:pos x="2731" y="1130"/>
                </a:cxn>
              </a:cxnLst>
              <a:rect l="0" t="0" r="r" b="b"/>
              <a:pathLst>
                <a:path w="16384" h="16384">
                  <a:moveTo>
                    <a:pt x="2731" y="1130"/>
                  </a:moveTo>
                  <a:lnTo>
                    <a:pt x="4096" y="2825"/>
                  </a:lnTo>
                  <a:lnTo>
                    <a:pt x="5461" y="1130"/>
                  </a:lnTo>
                  <a:lnTo>
                    <a:pt x="6827" y="0"/>
                  </a:lnTo>
                  <a:lnTo>
                    <a:pt x="8875" y="0"/>
                  </a:lnTo>
                  <a:lnTo>
                    <a:pt x="9557" y="3390"/>
                  </a:lnTo>
                  <a:lnTo>
                    <a:pt x="12288" y="7910"/>
                  </a:lnTo>
                  <a:lnTo>
                    <a:pt x="15019" y="11299"/>
                  </a:lnTo>
                  <a:lnTo>
                    <a:pt x="16384" y="14124"/>
                  </a:lnTo>
                  <a:lnTo>
                    <a:pt x="15019" y="16384"/>
                  </a:lnTo>
                  <a:lnTo>
                    <a:pt x="9557" y="15819"/>
                  </a:lnTo>
                  <a:lnTo>
                    <a:pt x="6144" y="14689"/>
                  </a:lnTo>
                  <a:lnTo>
                    <a:pt x="3413" y="13559"/>
                  </a:lnTo>
                  <a:lnTo>
                    <a:pt x="683" y="9039"/>
                  </a:lnTo>
                  <a:lnTo>
                    <a:pt x="0" y="5650"/>
                  </a:lnTo>
                  <a:lnTo>
                    <a:pt x="683" y="3390"/>
                  </a:lnTo>
                  <a:lnTo>
                    <a:pt x="683" y="1130"/>
                  </a:lnTo>
                  <a:lnTo>
                    <a:pt x="2731" y="1130"/>
                  </a:lnTo>
                  <a:close/>
                </a:path>
              </a:pathLst>
            </a:custGeom>
            <a:grpFill/>
            <a:ln w="9525">
              <a:solidFill>
                <a:schemeClr val="tx1">
                  <a:lumMod val="65000"/>
                  <a:lumOff val="35000"/>
                </a:schemeClr>
              </a:solidFill>
              <a:prstDash val="solid"/>
              <a:round/>
              <a:headEnd/>
              <a:tailEnd/>
            </a:ln>
          </p:spPr>
          <p:txBody>
            <a:bodyPr wrap="none"/>
            <a:lstStyle/>
            <a:p>
              <a:pPr>
                <a:defRPr/>
              </a:pPr>
              <a:endParaRPr lang="en-US" dirty="0"/>
            </a:p>
          </p:txBody>
        </p:sp>
        <p:sp>
          <p:nvSpPr>
            <p:cNvPr id="187" name="D111"/>
            <p:cNvSpPr>
              <a:spLocks/>
            </p:cNvSpPr>
            <p:nvPr/>
          </p:nvSpPr>
          <p:spPr bwMode="auto">
            <a:xfrm>
              <a:off x="1744" y="-64492"/>
              <a:ext cx="1122" cy="18"/>
            </a:xfrm>
            <a:custGeom>
              <a:avLst/>
              <a:gdLst/>
              <a:ahLst/>
              <a:cxnLst>
                <a:cxn ang="0">
                  <a:pos x="10847" y="15189"/>
                </a:cxn>
                <a:cxn ang="0">
                  <a:pos x="9943" y="13995"/>
                </a:cxn>
                <a:cxn ang="0">
                  <a:pos x="8248" y="12629"/>
                </a:cxn>
                <a:cxn ang="0">
                  <a:pos x="7006" y="10581"/>
                </a:cxn>
                <a:cxn ang="0">
                  <a:pos x="5876" y="9216"/>
                </a:cxn>
                <a:cxn ang="0">
                  <a:pos x="4181" y="8533"/>
                </a:cxn>
                <a:cxn ang="0">
                  <a:pos x="2825" y="9728"/>
                </a:cxn>
                <a:cxn ang="0">
                  <a:pos x="1356" y="9557"/>
                </a:cxn>
                <a:cxn ang="0">
                  <a:pos x="452" y="7509"/>
                </a:cxn>
                <a:cxn ang="0">
                  <a:pos x="0" y="5803"/>
                </a:cxn>
                <a:cxn ang="0">
                  <a:pos x="452" y="3413"/>
                </a:cxn>
                <a:cxn ang="0">
                  <a:pos x="565" y="0"/>
                </a:cxn>
                <a:cxn ang="0">
                  <a:pos x="1469" y="1707"/>
                </a:cxn>
                <a:cxn ang="0">
                  <a:pos x="3842" y="2901"/>
                </a:cxn>
                <a:cxn ang="0">
                  <a:pos x="4746" y="4096"/>
                </a:cxn>
                <a:cxn ang="0">
                  <a:pos x="5876" y="2901"/>
                </a:cxn>
                <a:cxn ang="0">
                  <a:pos x="6893" y="1707"/>
                </a:cxn>
                <a:cxn ang="0">
                  <a:pos x="7684" y="1707"/>
                </a:cxn>
                <a:cxn ang="0">
                  <a:pos x="8700" y="3072"/>
                </a:cxn>
                <a:cxn ang="0">
                  <a:pos x="9604" y="4779"/>
                </a:cxn>
                <a:cxn ang="0">
                  <a:pos x="9604" y="6315"/>
                </a:cxn>
                <a:cxn ang="0">
                  <a:pos x="10847" y="7168"/>
                </a:cxn>
                <a:cxn ang="0">
                  <a:pos x="11864" y="8363"/>
                </a:cxn>
                <a:cxn ang="0">
                  <a:pos x="12316" y="9557"/>
                </a:cxn>
                <a:cxn ang="0">
                  <a:pos x="13220" y="9899"/>
                </a:cxn>
                <a:cxn ang="0">
                  <a:pos x="14011" y="10240"/>
                </a:cxn>
                <a:cxn ang="0">
                  <a:pos x="15141" y="9557"/>
                </a:cxn>
                <a:cxn ang="0">
                  <a:pos x="16271" y="10240"/>
                </a:cxn>
                <a:cxn ang="0">
                  <a:pos x="16271" y="11776"/>
                </a:cxn>
                <a:cxn ang="0">
                  <a:pos x="16045" y="13141"/>
                </a:cxn>
                <a:cxn ang="0">
                  <a:pos x="14576" y="13312"/>
                </a:cxn>
                <a:cxn ang="0">
                  <a:pos x="13220" y="12971"/>
                </a:cxn>
                <a:cxn ang="0">
                  <a:pos x="12655" y="14507"/>
                </a:cxn>
                <a:cxn ang="0">
                  <a:pos x="12316" y="16043"/>
                </a:cxn>
              </a:cxnLst>
              <a:rect l="0" t="0" r="r" b="b"/>
              <a:pathLst>
                <a:path w="16384" h="16384">
                  <a:moveTo>
                    <a:pt x="10847" y="16384"/>
                  </a:moveTo>
                  <a:lnTo>
                    <a:pt x="10847" y="15189"/>
                  </a:lnTo>
                  <a:lnTo>
                    <a:pt x="10621" y="14507"/>
                  </a:lnTo>
                  <a:lnTo>
                    <a:pt x="9943" y="13995"/>
                  </a:lnTo>
                  <a:lnTo>
                    <a:pt x="9039" y="13653"/>
                  </a:lnTo>
                  <a:lnTo>
                    <a:pt x="8248" y="12629"/>
                  </a:lnTo>
                  <a:lnTo>
                    <a:pt x="7458" y="11605"/>
                  </a:lnTo>
                  <a:lnTo>
                    <a:pt x="7006" y="10581"/>
                  </a:lnTo>
                  <a:lnTo>
                    <a:pt x="6441" y="9728"/>
                  </a:lnTo>
                  <a:lnTo>
                    <a:pt x="5876" y="9216"/>
                  </a:lnTo>
                  <a:lnTo>
                    <a:pt x="5085" y="8875"/>
                  </a:lnTo>
                  <a:lnTo>
                    <a:pt x="4181" y="8533"/>
                  </a:lnTo>
                  <a:lnTo>
                    <a:pt x="3616" y="8875"/>
                  </a:lnTo>
                  <a:lnTo>
                    <a:pt x="2825" y="9728"/>
                  </a:lnTo>
                  <a:lnTo>
                    <a:pt x="2260" y="10240"/>
                  </a:lnTo>
                  <a:lnTo>
                    <a:pt x="1356" y="9557"/>
                  </a:lnTo>
                  <a:lnTo>
                    <a:pt x="678" y="8533"/>
                  </a:lnTo>
                  <a:lnTo>
                    <a:pt x="452" y="7509"/>
                  </a:lnTo>
                  <a:lnTo>
                    <a:pt x="113" y="6997"/>
                  </a:lnTo>
                  <a:lnTo>
                    <a:pt x="0" y="5803"/>
                  </a:lnTo>
                  <a:lnTo>
                    <a:pt x="113" y="4949"/>
                  </a:lnTo>
                  <a:lnTo>
                    <a:pt x="452" y="3413"/>
                  </a:lnTo>
                  <a:lnTo>
                    <a:pt x="565" y="1024"/>
                  </a:lnTo>
                  <a:lnTo>
                    <a:pt x="565" y="0"/>
                  </a:lnTo>
                  <a:lnTo>
                    <a:pt x="1017" y="683"/>
                  </a:lnTo>
                  <a:lnTo>
                    <a:pt x="1469" y="1707"/>
                  </a:lnTo>
                  <a:lnTo>
                    <a:pt x="2486" y="2048"/>
                  </a:lnTo>
                  <a:lnTo>
                    <a:pt x="3842" y="2901"/>
                  </a:lnTo>
                  <a:lnTo>
                    <a:pt x="4294" y="3584"/>
                  </a:lnTo>
                  <a:lnTo>
                    <a:pt x="4746" y="4096"/>
                  </a:lnTo>
                  <a:lnTo>
                    <a:pt x="5424" y="3584"/>
                  </a:lnTo>
                  <a:lnTo>
                    <a:pt x="5876" y="2901"/>
                  </a:lnTo>
                  <a:lnTo>
                    <a:pt x="6441" y="2731"/>
                  </a:lnTo>
                  <a:lnTo>
                    <a:pt x="6893" y="1707"/>
                  </a:lnTo>
                  <a:lnTo>
                    <a:pt x="7345" y="1536"/>
                  </a:lnTo>
                  <a:lnTo>
                    <a:pt x="7684" y="1707"/>
                  </a:lnTo>
                  <a:lnTo>
                    <a:pt x="8248" y="2219"/>
                  </a:lnTo>
                  <a:lnTo>
                    <a:pt x="8700" y="3072"/>
                  </a:lnTo>
                  <a:lnTo>
                    <a:pt x="9265" y="3413"/>
                  </a:lnTo>
                  <a:lnTo>
                    <a:pt x="9604" y="4779"/>
                  </a:lnTo>
                  <a:lnTo>
                    <a:pt x="9604" y="5632"/>
                  </a:lnTo>
                  <a:lnTo>
                    <a:pt x="9604" y="6315"/>
                  </a:lnTo>
                  <a:lnTo>
                    <a:pt x="10056" y="6827"/>
                  </a:lnTo>
                  <a:lnTo>
                    <a:pt x="10847" y="7168"/>
                  </a:lnTo>
                  <a:lnTo>
                    <a:pt x="11412" y="7680"/>
                  </a:lnTo>
                  <a:lnTo>
                    <a:pt x="11864" y="8363"/>
                  </a:lnTo>
                  <a:lnTo>
                    <a:pt x="11977" y="9216"/>
                  </a:lnTo>
                  <a:lnTo>
                    <a:pt x="12316" y="9557"/>
                  </a:lnTo>
                  <a:lnTo>
                    <a:pt x="12768" y="9557"/>
                  </a:lnTo>
                  <a:lnTo>
                    <a:pt x="13220" y="9899"/>
                  </a:lnTo>
                  <a:lnTo>
                    <a:pt x="13672" y="10411"/>
                  </a:lnTo>
                  <a:lnTo>
                    <a:pt x="14011" y="10240"/>
                  </a:lnTo>
                  <a:lnTo>
                    <a:pt x="14237" y="9728"/>
                  </a:lnTo>
                  <a:lnTo>
                    <a:pt x="15141" y="9557"/>
                  </a:lnTo>
                  <a:lnTo>
                    <a:pt x="15593" y="10240"/>
                  </a:lnTo>
                  <a:lnTo>
                    <a:pt x="16271" y="10240"/>
                  </a:lnTo>
                  <a:lnTo>
                    <a:pt x="16384" y="11093"/>
                  </a:lnTo>
                  <a:lnTo>
                    <a:pt x="16271" y="11776"/>
                  </a:lnTo>
                  <a:lnTo>
                    <a:pt x="16271" y="12288"/>
                  </a:lnTo>
                  <a:lnTo>
                    <a:pt x="16045" y="13141"/>
                  </a:lnTo>
                  <a:lnTo>
                    <a:pt x="15367" y="13653"/>
                  </a:lnTo>
                  <a:lnTo>
                    <a:pt x="14576" y="13312"/>
                  </a:lnTo>
                  <a:lnTo>
                    <a:pt x="14011" y="12971"/>
                  </a:lnTo>
                  <a:lnTo>
                    <a:pt x="13220" y="12971"/>
                  </a:lnTo>
                  <a:lnTo>
                    <a:pt x="12881" y="13995"/>
                  </a:lnTo>
                  <a:lnTo>
                    <a:pt x="12655" y="14507"/>
                  </a:lnTo>
                  <a:lnTo>
                    <a:pt x="12316" y="15360"/>
                  </a:lnTo>
                  <a:lnTo>
                    <a:pt x="12316" y="16043"/>
                  </a:lnTo>
                  <a:lnTo>
                    <a:pt x="10847" y="16384"/>
                  </a:lnTo>
                  <a:close/>
                </a:path>
              </a:pathLst>
            </a:custGeom>
            <a:grpFill/>
            <a:ln w="9525">
              <a:solidFill>
                <a:schemeClr val="tx1">
                  <a:lumMod val="65000"/>
                  <a:lumOff val="35000"/>
                </a:schemeClr>
              </a:solidFill>
              <a:prstDash val="solid"/>
              <a:round/>
              <a:headEnd/>
              <a:tailEnd/>
            </a:ln>
          </p:spPr>
          <p:txBody>
            <a:bodyPr wrap="none"/>
            <a:lstStyle/>
            <a:p>
              <a:pPr>
                <a:defRPr/>
              </a:pPr>
              <a:endParaRPr lang="en-US" dirty="0"/>
            </a:p>
          </p:txBody>
        </p:sp>
        <p:sp>
          <p:nvSpPr>
            <p:cNvPr id="188" name="D112"/>
            <p:cNvSpPr>
              <a:spLocks/>
            </p:cNvSpPr>
            <p:nvPr/>
          </p:nvSpPr>
          <p:spPr bwMode="auto">
            <a:xfrm>
              <a:off x="-1146" y="-64150"/>
              <a:ext cx="306" cy="9"/>
            </a:xfrm>
            <a:custGeom>
              <a:avLst/>
              <a:gdLst/>
              <a:ahLst/>
              <a:cxnLst>
                <a:cxn ang="0">
                  <a:pos x="585" y="1598"/>
                </a:cxn>
                <a:cxn ang="0">
                  <a:pos x="0" y="400"/>
                </a:cxn>
                <a:cxn ang="0">
                  <a:pos x="0" y="0"/>
                </a:cxn>
                <a:cxn ang="0">
                  <a:pos x="1170" y="0"/>
                </a:cxn>
                <a:cxn ang="0">
                  <a:pos x="3511" y="0"/>
                </a:cxn>
                <a:cxn ang="0">
                  <a:pos x="5851" y="0"/>
                </a:cxn>
                <a:cxn ang="0">
                  <a:pos x="8192" y="1598"/>
                </a:cxn>
                <a:cxn ang="0">
                  <a:pos x="9947" y="3996"/>
                </a:cxn>
                <a:cxn ang="0">
                  <a:pos x="12288" y="4795"/>
                </a:cxn>
                <a:cxn ang="0">
                  <a:pos x="16384" y="4795"/>
                </a:cxn>
                <a:cxn ang="0">
                  <a:pos x="15214" y="6793"/>
                </a:cxn>
                <a:cxn ang="0">
                  <a:pos x="12873" y="8392"/>
                </a:cxn>
                <a:cxn ang="0">
                  <a:pos x="12288" y="13587"/>
                </a:cxn>
                <a:cxn ang="0">
                  <a:pos x="10533" y="16384"/>
                </a:cxn>
                <a:cxn ang="0">
                  <a:pos x="7607" y="15984"/>
                </a:cxn>
                <a:cxn ang="0">
                  <a:pos x="5266" y="13587"/>
                </a:cxn>
                <a:cxn ang="0">
                  <a:pos x="5851" y="11589"/>
                </a:cxn>
                <a:cxn ang="0">
                  <a:pos x="7022" y="8791"/>
                </a:cxn>
                <a:cxn ang="0">
                  <a:pos x="3511" y="5595"/>
                </a:cxn>
                <a:cxn ang="0">
                  <a:pos x="585" y="3596"/>
                </a:cxn>
                <a:cxn ang="0">
                  <a:pos x="585" y="1598"/>
                </a:cxn>
              </a:cxnLst>
              <a:rect l="0" t="0" r="r" b="b"/>
              <a:pathLst>
                <a:path w="16384" h="16384">
                  <a:moveTo>
                    <a:pt x="585" y="1598"/>
                  </a:moveTo>
                  <a:lnTo>
                    <a:pt x="0" y="400"/>
                  </a:lnTo>
                  <a:lnTo>
                    <a:pt x="0" y="0"/>
                  </a:lnTo>
                  <a:lnTo>
                    <a:pt x="1170" y="0"/>
                  </a:lnTo>
                  <a:lnTo>
                    <a:pt x="3511" y="0"/>
                  </a:lnTo>
                  <a:lnTo>
                    <a:pt x="5851" y="0"/>
                  </a:lnTo>
                  <a:lnTo>
                    <a:pt x="8192" y="1598"/>
                  </a:lnTo>
                  <a:lnTo>
                    <a:pt x="9947" y="3996"/>
                  </a:lnTo>
                  <a:lnTo>
                    <a:pt x="12288" y="4795"/>
                  </a:lnTo>
                  <a:lnTo>
                    <a:pt x="16384" y="4795"/>
                  </a:lnTo>
                  <a:lnTo>
                    <a:pt x="15214" y="6793"/>
                  </a:lnTo>
                  <a:lnTo>
                    <a:pt x="12873" y="8392"/>
                  </a:lnTo>
                  <a:lnTo>
                    <a:pt x="12288" y="13587"/>
                  </a:lnTo>
                  <a:lnTo>
                    <a:pt x="10533" y="16384"/>
                  </a:lnTo>
                  <a:lnTo>
                    <a:pt x="7607" y="15984"/>
                  </a:lnTo>
                  <a:lnTo>
                    <a:pt x="5266" y="13587"/>
                  </a:lnTo>
                  <a:lnTo>
                    <a:pt x="5851" y="11589"/>
                  </a:lnTo>
                  <a:lnTo>
                    <a:pt x="7022" y="8791"/>
                  </a:lnTo>
                  <a:lnTo>
                    <a:pt x="3511" y="5595"/>
                  </a:lnTo>
                  <a:lnTo>
                    <a:pt x="585" y="3596"/>
                  </a:lnTo>
                  <a:lnTo>
                    <a:pt x="585" y="1598"/>
                  </a:lnTo>
                  <a:close/>
                </a:path>
              </a:pathLst>
            </a:custGeom>
            <a:grpFill/>
            <a:ln w="9525">
              <a:solidFill>
                <a:schemeClr val="tx1">
                  <a:lumMod val="65000"/>
                  <a:lumOff val="35000"/>
                </a:schemeClr>
              </a:solidFill>
              <a:prstDash val="solid"/>
              <a:round/>
              <a:headEnd/>
              <a:tailEnd/>
            </a:ln>
          </p:spPr>
          <p:txBody>
            <a:bodyPr wrap="none"/>
            <a:lstStyle/>
            <a:p>
              <a:pPr>
                <a:defRPr/>
              </a:pPr>
              <a:endParaRPr lang="en-US" dirty="0"/>
            </a:p>
          </p:txBody>
        </p:sp>
        <p:sp>
          <p:nvSpPr>
            <p:cNvPr id="189" name="D113"/>
            <p:cNvSpPr>
              <a:spLocks/>
            </p:cNvSpPr>
            <p:nvPr/>
          </p:nvSpPr>
          <p:spPr bwMode="auto">
            <a:xfrm>
              <a:off x="-840" y="-64150"/>
              <a:ext cx="272" cy="6"/>
            </a:xfrm>
            <a:custGeom>
              <a:avLst/>
              <a:gdLst/>
              <a:ahLst/>
              <a:cxnLst>
                <a:cxn ang="0">
                  <a:pos x="0" y="16384"/>
                </a:cxn>
                <a:cxn ang="0">
                  <a:pos x="607" y="13824"/>
                </a:cxn>
                <a:cxn ang="0">
                  <a:pos x="3034" y="12288"/>
                </a:cxn>
                <a:cxn ang="0">
                  <a:pos x="5461" y="11776"/>
                </a:cxn>
                <a:cxn ang="0">
                  <a:pos x="9102" y="9728"/>
                </a:cxn>
                <a:cxn ang="0">
                  <a:pos x="10316" y="9216"/>
                </a:cxn>
                <a:cxn ang="0">
                  <a:pos x="12136" y="5120"/>
                </a:cxn>
                <a:cxn ang="0">
                  <a:pos x="12743" y="0"/>
                </a:cxn>
                <a:cxn ang="0">
                  <a:pos x="14564" y="1024"/>
                </a:cxn>
                <a:cxn ang="0">
                  <a:pos x="16384" y="2048"/>
                </a:cxn>
                <a:cxn ang="0">
                  <a:pos x="16384" y="5120"/>
                </a:cxn>
                <a:cxn ang="0">
                  <a:pos x="14564" y="9728"/>
                </a:cxn>
                <a:cxn ang="0">
                  <a:pos x="12743" y="13312"/>
                </a:cxn>
                <a:cxn ang="0">
                  <a:pos x="7889" y="15360"/>
                </a:cxn>
                <a:cxn ang="0">
                  <a:pos x="6675" y="15360"/>
                </a:cxn>
                <a:cxn ang="0">
                  <a:pos x="2427" y="16384"/>
                </a:cxn>
                <a:cxn ang="0">
                  <a:pos x="0" y="16384"/>
                </a:cxn>
              </a:cxnLst>
              <a:rect l="0" t="0" r="r" b="b"/>
              <a:pathLst>
                <a:path w="16384" h="16384">
                  <a:moveTo>
                    <a:pt x="0" y="16384"/>
                  </a:moveTo>
                  <a:lnTo>
                    <a:pt x="607" y="13824"/>
                  </a:lnTo>
                  <a:lnTo>
                    <a:pt x="3034" y="12288"/>
                  </a:lnTo>
                  <a:lnTo>
                    <a:pt x="5461" y="11776"/>
                  </a:lnTo>
                  <a:lnTo>
                    <a:pt x="9102" y="9728"/>
                  </a:lnTo>
                  <a:lnTo>
                    <a:pt x="10316" y="9216"/>
                  </a:lnTo>
                  <a:lnTo>
                    <a:pt x="12136" y="5120"/>
                  </a:lnTo>
                  <a:lnTo>
                    <a:pt x="12743" y="0"/>
                  </a:lnTo>
                  <a:lnTo>
                    <a:pt x="14564" y="1024"/>
                  </a:lnTo>
                  <a:lnTo>
                    <a:pt x="16384" y="2048"/>
                  </a:lnTo>
                  <a:lnTo>
                    <a:pt x="16384" y="5120"/>
                  </a:lnTo>
                  <a:lnTo>
                    <a:pt x="14564" y="9728"/>
                  </a:lnTo>
                  <a:lnTo>
                    <a:pt x="12743" y="13312"/>
                  </a:lnTo>
                  <a:lnTo>
                    <a:pt x="7889" y="15360"/>
                  </a:lnTo>
                  <a:lnTo>
                    <a:pt x="6675" y="15360"/>
                  </a:lnTo>
                  <a:lnTo>
                    <a:pt x="2427" y="16384"/>
                  </a:lnTo>
                  <a:lnTo>
                    <a:pt x="0" y="16384"/>
                  </a:lnTo>
                  <a:close/>
                </a:path>
              </a:pathLst>
            </a:custGeom>
            <a:grpFill/>
            <a:ln w="9525">
              <a:solidFill>
                <a:schemeClr val="tx1">
                  <a:lumMod val="65000"/>
                  <a:lumOff val="35000"/>
                </a:schemeClr>
              </a:solidFill>
              <a:prstDash val="solid"/>
              <a:round/>
              <a:headEnd/>
              <a:tailEnd/>
            </a:ln>
          </p:spPr>
          <p:txBody>
            <a:bodyPr wrap="none"/>
            <a:lstStyle/>
            <a:p>
              <a:pPr>
                <a:defRPr/>
              </a:pPr>
              <a:endParaRPr lang="en-US" dirty="0"/>
            </a:p>
          </p:txBody>
        </p:sp>
        <p:sp>
          <p:nvSpPr>
            <p:cNvPr id="190" name="D114"/>
            <p:cNvSpPr>
              <a:spLocks/>
            </p:cNvSpPr>
            <p:nvPr/>
          </p:nvSpPr>
          <p:spPr bwMode="auto">
            <a:xfrm>
              <a:off x="-364" y="-64150"/>
              <a:ext cx="238" cy="9"/>
            </a:xfrm>
            <a:custGeom>
              <a:avLst/>
              <a:gdLst/>
              <a:ahLst/>
              <a:cxnLst>
                <a:cxn ang="0">
                  <a:pos x="0" y="8715"/>
                </a:cxn>
                <a:cxn ang="0">
                  <a:pos x="683" y="8715"/>
                </a:cxn>
                <a:cxn ang="0">
                  <a:pos x="3413" y="8018"/>
                </a:cxn>
                <a:cxn ang="0">
                  <a:pos x="3413" y="5578"/>
                </a:cxn>
                <a:cxn ang="0">
                  <a:pos x="2048" y="2789"/>
                </a:cxn>
                <a:cxn ang="0">
                  <a:pos x="4779" y="1394"/>
                </a:cxn>
                <a:cxn ang="0">
                  <a:pos x="7509" y="0"/>
                </a:cxn>
                <a:cxn ang="0">
                  <a:pos x="8875" y="1046"/>
                </a:cxn>
                <a:cxn ang="0">
                  <a:pos x="8875" y="4532"/>
                </a:cxn>
                <a:cxn ang="0">
                  <a:pos x="8192" y="6623"/>
                </a:cxn>
                <a:cxn ang="0">
                  <a:pos x="10923" y="7321"/>
                </a:cxn>
                <a:cxn ang="0">
                  <a:pos x="13653" y="6972"/>
                </a:cxn>
                <a:cxn ang="0">
                  <a:pos x="15701" y="6623"/>
                </a:cxn>
                <a:cxn ang="0">
                  <a:pos x="16384" y="10109"/>
                </a:cxn>
                <a:cxn ang="0">
                  <a:pos x="15701" y="10806"/>
                </a:cxn>
                <a:cxn ang="0">
                  <a:pos x="12971" y="11504"/>
                </a:cxn>
                <a:cxn ang="0">
                  <a:pos x="10240" y="12549"/>
                </a:cxn>
                <a:cxn ang="0">
                  <a:pos x="7509" y="13944"/>
                </a:cxn>
                <a:cxn ang="0">
                  <a:pos x="5461" y="15687"/>
                </a:cxn>
                <a:cxn ang="0">
                  <a:pos x="2731" y="16384"/>
                </a:cxn>
                <a:cxn ang="0">
                  <a:pos x="2048" y="13595"/>
                </a:cxn>
                <a:cxn ang="0">
                  <a:pos x="683" y="13595"/>
                </a:cxn>
                <a:cxn ang="0">
                  <a:pos x="0" y="9761"/>
                </a:cxn>
                <a:cxn ang="0">
                  <a:pos x="0" y="8715"/>
                </a:cxn>
              </a:cxnLst>
              <a:rect l="0" t="0" r="r" b="b"/>
              <a:pathLst>
                <a:path w="16384" h="16384">
                  <a:moveTo>
                    <a:pt x="0" y="8715"/>
                  </a:moveTo>
                  <a:lnTo>
                    <a:pt x="683" y="8715"/>
                  </a:lnTo>
                  <a:lnTo>
                    <a:pt x="3413" y="8018"/>
                  </a:lnTo>
                  <a:lnTo>
                    <a:pt x="3413" y="5578"/>
                  </a:lnTo>
                  <a:lnTo>
                    <a:pt x="2048" y="2789"/>
                  </a:lnTo>
                  <a:lnTo>
                    <a:pt x="4779" y="1394"/>
                  </a:lnTo>
                  <a:lnTo>
                    <a:pt x="7509" y="0"/>
                  </a:lnTo>
                  <a:lnTo>
                    <a:pt x="8875" y="1046"/>
                  </a:lnTo>
                  <a:lnTo>
                    <a:pt x="8875" y="4532"/>
                  </a:lnTo>
                  <a:lnTo>
                    <a:pt x="8192" y="6623"/>
                  </a:lnTo>
                  <a:lnTo>
                    <a:pt x="10923" y="7321"/>
                  </a:lnTo>
                  <a:lnTo>
                    <a:pt x="13653" y="6972"/>
                  </a:lnTo>
                  <a:lnTo>
                    <a:pt x="15701" y="6623"/>
                  </a:lnTo>
                  <a:lnTo>
                    <a:pt x="16384" y="10109"/>
                  </a:lnTo>
                  <a:lnTo>
                    <a:pt x="15701" y="10806"/>
                  </a:lnTo>
                  <a:lnTo>
                    <a:pt x="12971" y="11504"/>
                  </a:lnTo>
                  <a:lnTo>
                    <a:pt x="10240" y="12549"/>
                  </a:lnTo>
                  <a:lnTo>
                    <a:pt x="7509" y="13944"/>
                  </a:lnTo>
                  <a:lnTo>
                    <a:pt x="5461" y="15687"/>
                  </a:lnTo>
                  <a:lnTo>
                    <a:pt x="2731" y="16384"/>
                  </a:lnTo>
                  <a:lnTo>
                    <a:pt x="2048" y="13595"/>
                  </a:lnTo>
                  <a:lnTo>
                    <a:pt x="683" y="13595"/>
                  </a:lnTo>
                  <a:lnTo>
                    <a:pt x="0" y="9761"/>
                  </a:lnTo>
                  <a:lnTo>
                    <a:pt x="0" y="8715"/>
                  </a:lnTo>
                  <a:close/>
                </a:path>
              </a:pathLst>
            </a:custGeom>
            <a:grpFill/>
            <a:ln w="9525">
              <a:solidFill>
                <a:schemeClr val="tx1">
                  <a:lumMod val="65000"/>
                  <a:lumOff val="35000"/>
                </a:schemeClr>
              </a:solidFill>
              <a:prstDash val="solid"/>
              <a:round/>
              <a:headEnd/>
              <a:tailEnd/>
            </a:ln>
          </p:spPr>
          <p:txBody>
            <a:bodyPr wrap="none"/>
            <a:lstStyle/>
            <a:p>
              <a:pPr>
                <a:defRPr/>
              </a:pPr>
              <a:endParaRPr lang="en-US" dirty="0"/>
            </a:p>
          </p:txBody>
        </p:sp>
        <p:sp>
          <p:nvSpPr>
            <p:cNvPr id="191" name="D115"/>
            <p:cNvSpPr>
              <a:spLocks/>
            </p:cNvSpPr>
            <p:nvPr/>
          </p:nvSpPr>
          <p:spPr bwMode="auto">
            <a:xfrm>
              <a:off x="282" y="-64171"/>
              <a:ext cx="272" cy="12"/>
            </a:xfrm>
            <a:custGeom>
              <a:avLst/>
              <a:gdLst/>
              <a:ahLst/>
              <a:cxnLst>
                <a:cxn ang="0">
                  <a:pos x="9830" y="2048"/>
                </a:cxn>
                <a:cxn ang="0">
                  <a:pos x="8192" y="2048"/>
                </a:cxn>
                <a:cxn ang="0">
                  <a:pos x="9830" y="1024"/>
                </a:cxn>
                <a:cxn ang="0">
                  <a:pos x="12015" y="0"/>
                </a:cxn>
                <a:cxn ang="0">
                  <a:pos x="14746" y="2048"/>
                </a:cxn>
                <a:cxn ang="0">
                  <a:pos x="16384" y="3413"/>
                </a:cxn>
                <a:cxn ang="0">
                  <a:pos x="16384" y="6827"/>
                </a:cxn>
                <a:cxn ang="0">
                  <a:pos x="13107" y="7851"/>
                </a:cxn>
                <a:cxn ang="0">
                  <a:pos x="13107" y="10923"/>
                </a:cxn>
                <a:cxn ang="0">
                  <a:pos x="12015" y="12971"/>
                </a:cxn>
                <a:cxn ang="0">
                  <a:pos x="10377" y="14677"/>
                </a:cxn>
                <a:cxn ang="0">
                  <a:pos x="8192" y="13653"/>
                </a:cxn>
                <a:cxn ang="0">
                  <a:pos x="6554" y="16043"/>
                </a:cxn>
                <a:cxn ang="0">
                  <a:pos x="3277" y="16384"/>
                </a:cxn>
                <a:cxn ang="0">
                  <a:pos x="0" y="14677"/>
                </a:cxn>
                <a:cxn ang="0">
                  <a:pos x="0" y="13653"/>
                </a:cxn>
                <a:cxn ang="0">
                  <a:pos x="2185" y="11947"/>
                </a:cxn>
                <a:cxn ang="0">
                  <a:pos x="4369" y="10923"/>
                </a:cxn>
                <a:cxn ang="0">
                  <a:pos x="6007" y="9557"/>
                </a:cxn>
                <a:cxn ang="0">
                  <a:pos x="8738" y="7851"/>
                </a:cxn>
                <a:cxn ang="0">
                  <a:pos x="9830" y="6144"/>
                </a:cxn>
                <a:cxn ang="0">
                  <a:pos x="9830" y="3755"/>
                </a:cxn>
                <a:cxn ang="0">
                  <a:pos x="9830" y="2048"/>
                </a:cxn>
              </a:cxnLst>
              <a:rect l="0" t="0" r="r" b="b"/>
              <a:pathLst>
                <a:path w="16384" h="16384">
                  <a:moveTo>
                    <a:pt x="9830" y="2048"/>
                  </a:moveTo>
                  <a:lnTo>
                    <a:pt x="8192" y="2048"/>
                  </a:lnTo>
                  <a:lnTo>
                    <a:pt x="9830" y="1024"/>
                  </a:lnTo>
                  <a:lnTo>
                    <a:pt x="12015" y="0"/>
                  </a:lnTo>
                  <a:lnTo>
                    <a:pt x="14746" y="2048"/>
                  </a:lnTo>
                  <a:lnTo>
                    <a:pt x="16384" y="3413"/>
                  </a:lnTo>
                  <a:lnTo>
                    <a:pt x="16384" y="6827"/>
                  </a:lnTo>
                  <a:lnTo>
                    <a:pt x="13107" y="7851"/>
                  </a:lnTo>
                  <a:lnTo>
                    <a:pt x="13107" y="10923"/>
                  </a:lnTo>
                  <a:lnTo>
                    <a:pt x="12015" y="12971"/>
                  </a:lnTo>
                  <a:lnTo>
                    <a:pt x="10377" y="14677"/>
                  </a:lnTo>
                  <a:lnTo>
                    <a:pt x="8192" y="13653"/>
                  </a:lnTo>
                  <a:lnTo>
                    <a:pt x="6554" y="16043"/>
                  </a:lnTo>
                  <a:lnTo>
                    <a:pt x="3277" y="16384"/>
                  </a:lnTo>
                  <a:lnTo>
                    <a:pt x="0" y="14677"/>
                  </a:lnTo>
                  <a:lnTo>
                    <a:pt x="0" y="13653"/>
                  </a:lnTo>
                  <a:lnTo>
                    <a:pt x="2185" y="11947"/>
                  </a:lnTo>
                  <a:lnTo>
                    <a:pt x="4369" y="10923"/>
                  </a:lnTo>
                  <a:lnTo>
                    <a:pt x="6007" y="9557"/>
                  </a:lnTo>
                  <a:lnTo>
                    <a:pt x="8738" y="7851"/>
                  </a:lnTo>
                  <a:lnTo>
                    <a:pt x="9830" y="6144"/>
                  </a:lnTo>
                  <a:lnTo>
                    <a:pt x="9830" y="3755"/>
                  </a:lnTo>
                  <a:lnTo>
                    <a:pt x="9830" y="2048"/>
                  </a:lnTo>
                  <a:close/>
                </a:path>
              </a:pathLst>
            </a:custGeom>
            <a:grpFill/>
            <a:ln w="9525">
              <a:solidFill>
                <a:schemeClr val="tx1">
                  <a:lumMod val="65000"/>
                  <a:lumOff val="35000"/>
                </a:schemeClr>
              </a:solidFill>
              <a:prstDash val="solid"/>
              <a:round/>
              <a:headEnd/>
              <a:tailEnd/>
            </a:ln>
          </p:spPr>
          <p:txBody>
            <a:bodyPr wrap="none"/>
            <a:lstStyle/>
            <a:p>
              <a:pPr>
                <a:defRPr/>
              </a:pPr>
              <a:endParaRPr lang="en-US" dirty="0"/>
            </a:p>
          </p:txBody>
        </p:sp>
        <p:sp>
          <p:nvSpPr>
            <p:cNvPr id="192" name="D116"/>
            <p:cNvSpPr>
              <a:spLocks/>
            </p:cNvSpPr>
            <p:nvPr/>
          </p:nvSpPr>
          <p:spPr bwMode="auto">
            <a:xfrm>
              <a:off x="554" y="-64162"/>
              <a:ext cx="612" cy="9"/>
            </a:xfrm>
            <a:custGeom>
              <a:avLst/>
              <a:gdLst/>
              <a:ahLst/>
              <a:cxnLst>
                <a:cxn ang="0">
                  <a:pos x="1069" y="0"/>
                </a:cxn>
                <a:cxn ang="0">
                  <a:pos x="0" y="1024"/>
                </a:cxn>
                <a:cxn ang="0">
                  <a:pos x="712" y="0"/>
                </a:cxn>
                <a:cxn ang="0">
                  <a:pos x="1425" y="0"/>
                </a:cxn>
                <a:cxn ang="0">
                  <a:pos x="2849" y="1024"/>
                </a:cxn>
                <a:cxn ang="0">
                  <a:pos x="3918" y="1024"/>
                </a:cxn>
                <a:cxn ang="0">
                  <a:pos x="5699" y="1024"/>
                </a:cxn>
                <a:cxn ang="0">
                  <a:pos x="7836" y="0"/>
                </a:cxn>
                <a:cxn ang="0">
                  <a:pos x="9261" y="4096"/>
                </a:cxn>
                <a:cxn ang="0">
                  <a:pos x="11041" y="5120"/>
                </a:cxn>
                <a:cxn ang="0">
                  <a:pos x="12822" y="4096"/>
                </a:cxn>
                <a:cxn ang="0">
                  <a:pos x="14247" y="4096"/>
                </a:cxn>
                <a:cxn ang="0">
                  <a:pos x="16384" y="5120"/>
                </a:cxn>
                <a:cxn ang="0">
                  <a:pos x="16384" y="11264"/>
                </a:cxn>
                <a:cxn ang="0">
                  <a:pos x="14247" y="13312"/>
                </a:cxn>
                <a:cxn ang="0">
                  <a:pos x="11398" y="13312"/>
                </a:cxn>
                <a:cxn ang="0">
                  <a:pos x="9617" y="16384"/>
                </a:cxn>
                <a:cxn ang="0">
                  <a:pos x="7836" y="15360"/>
                </a:cxn>
                <a:cxn ang="0">
                  <a:pos x="5343" y="12288"/>
                </a:cxn>
                <a:cxn ang="0">
                  <a:pos x="3918" y="12288"/>
                </a:cxn>
                <a:cxn ang="0">
                  <a:pos x="2137" y="5120"/>
                </a:cxn>
                <a:cxn ang="0">
                  <a:pos x="1069" y="0"/>
                </a:cxn>
              </a:cxnLst>
              <a:rect l="0" t="0" r="r" b="b"/>
              <a:pathLst>
                <a:path w="16384" h="16384">
                  <a:moveTo>
                    <a:pt x="1069" y="0"/>
                  </a:moveTo>
                  <a:lnTo>
                    <a:pt x="0" y="1024"/>
                  </a:lnTo>
                  <a:lnTo>
                    <a:pt x="712" y="0"/>
                  </a:lnTo>
                  <a:lnTo>
                    <a:pt x="1425" y="0"/>
                  </a:lnTo>
                  <a:lnTo>
                    <a:pt x="2849" y="1024"/>
                  </a:lnTo>
                  <a:lnTo>
                    <a:pt x="3918" y="1024"/>
                  </a:lnTo>
                  <a:lnTo>
                    <a:pt x="5699" y="1024"/>
                  </a:lnTo>
                  <a:lnTo>
                    <a:pt x="7836" y="0"/>
                  </a:lnTo>
                  <a:lnTo>
                    <a:pt x="9261" y="4096"/>
                  </a:lnTo>
                  <a:lnTo>
                    <a:pt x="11041" y="5120"/>
                  </a:lnTo>
                  <a:lnTo>
                    <a:pt x="12822" y="4096"/>
                  </a:lnTo>
                  <a:lnTo>
                    <a:pt x="14247" y="4096"/>
                  </a:lnTo>
                  <a:lnTo>
                    <a:pt x="16384" y="5120"/>
                  </a:lnTo>
                  <a:lnTo>
                    <a:pt x="16384" y="11264"/>
                  </a:lnTo>
                  <a:lnTo>
                    <a:pt x="14247" y="13312"/>
                  </a:lnTo>
                  <a:lnTo>
                    <a:pt x="11398" y="13312"/>
                  </a:lnTo>
                  <a:lnTo>
                    <a:pt x="9617" y="16384"/>
                  </a:lnTo>
                  <a:lnTo>
                    <a:pt x="7836" y="15360"/>
                  </a:lnTo>
                  <a:lnTo>
                    <a:pt x="5343" y="12288"/>
                  </a:lnTo>
                  <a:lnTo>
                    <a:pt x="3918" y="12288"/>
                  </a:lnTo>
                  <a:lnTo>
                    <a:pt x="2137" y="5120"/>
                  </a:lnTo>
                  <a:lnTo>
                    <a:pt x="1069" y="0"/>
                  </a:lnTo>
                  <a:close/>
                </a:path>
              </a:pathLst>
            </a:custGeom>
            <a:grpFill/>
            <a:ln w="9525">
              <a:solidFill>
                <a:schemeClr val="tx1">
                  <a:lumMod val="65000"/>
                  <a:lumOff val="35000"/>
                </a:schemeClr>
              </a:solidFill>
              <a:prstDash val="solid"/>
              <a:round/>
              <a:headEnd/>
              <a:tailEnd/>
            </a:ln>
          </p:spPr>
          <p:txBody>
            <a:bodyPr wrap="none"/>
            <a:lstStyle/>
            <a:p>
              <a:pPr>
                <a:defRPr/>
              </a:pPr>
              <a:endParaRPr lang="en-US" dirty="0"/>
            </a:p>
          </p:txBody>
        </p:sp>
        <p:sp>
          <p:nvSpPr>
            <p:cNvPr id="193" name="D117"/>
            <p:cNvSpPr>
              <a:spLocks/>
            </p:cNvSpPr>
            <p:nvPr/>
          </p:nvSpPr>
          <p:spPr bwMode="auto">
            <a:xfrm>
              <a:off x="1166" y="-64171"/>
              <a:ext cx="306" cy="12"/>
            </a:xfrm>
            <a:custGeom>
              <a:avLst/>
              <a:gdLst/>
              <a:ahLst/>
              <a:cxnLst>
                <a:cxn ang="0">
                  <a:pos x="4096" y="0"/>
                </a:cxn>
                <a:cxn ang="0">
                  <a:pos x="4096" y="964"/>
                </a:cxn>
                <a:cxn ang="0">
                  <a:pos x="5461" y="1928"/>
                </a:cxn>
                <a:cxn ang="0">
                  <a:pos x="9557" y="3855"/>
                </a:cxn>
                <a:cxn ang="0">
                  <a:pos x="16384" y="3855"/>
                </a:cxn>
                <a:cxn ang="0">
                  <a:pos x="16384" y="9638"/>
                </a:cxn>
                <a:cxn ang="0">
                  <a:pos x="8192" y="16384"/>
                </a:cxn>
                <a:cxn ang="0">
                  <a:pos x="0" y="16384"/>
                </a:cxn>
                <a:cxn ang="0">
                  <a:pos x="0" y="5783"/>
                </a:cxn>
                <a:cxn ang="0">
                  <a:pos x="4096" y="0"/>
                </a:cxn>
                <a:cxn ang="0">
                  <a:pos x="0" y="5783"/>
                </a:cxn>
                <a:cxn ang="0">
                  <a:pos x="4096" y="0"/>
                </a:cxn>
              </a:cxnLst>
              <a:rect l="0" t="0" r="r" b="b"/>
              <a:pathLst>
                <a:path w="16384" h="16384">
                  <a:moveTo>
                    <a:pt x="4096" y="0"/>
                  </a:moveTo>
                  <a:lnTo>
                    <a:pt x="4096" y="964"/>
                  </a:lnTo>
                  <a:lnTo>
                    <a:pt x="5461" y="1928"/>
                  </a:lnTo>
                  <a:lnTo>
                    <a:pt x="9557" y="3855"/>
                  </a:lnTo>
                  <a:lnTo>
                    <a:pt x="16384" y="3855"/>
                  </a:lnTo>
                  <a:lnTo>
                    <a:pt x="16384" y="9638"/>
                  </a:lnTo>
                  <a:lnTo>
                    <a:pt x="8192" y="16384"/>
                  </a:lnTo>
                  <a:lnTo>
                    <a:pt x="0" y="16384"/>
                  </a:lnTo>
                  <a:lnTo>
                    <a:pt x="0" y="5783"/>
                  </a:lnTo>
                  <a:lnTo>
                    <a:pt x="4096" y="0"/>
                  </a:lnTo>
                  <a:lnTo>
                    <a:pt x="0" y="5783"/>
                  </a:lnTo>
                  <a:lnTo>
                    <a:pt x="4096" y="0"/>
                  </a:lnTo>
                  <a:close/>
                </a:path>
              </a:pathLst>
            </a:custGeom>
            <a:grpFill/>
            <a:ln w="9525">
              <a:solidFill>
                <a:schemeClr val="tx1">
                  <a:lumMod val="65000"/>
                  <a:lumOff val="35000"/>
                </a:schemeClr>
              </a:solidFill>
              <a:prstDash val="solid"/>
              <a:round/>
              <a:headEnd/>
              <a:tailEnd/>
            </a:ln>
          </p:spPr>
          <p:txBody>
            <a:bodyPr wrap="none"/>
            <a:lstStyle/>
            <a:p>
              <a:pPr>
                <a:defRPr/>
              </a:pPr>
              <a:endParaRPr lang="en-US" dirty="0"/>
            </a:p>
          </p:txBody>
        </p:sp>
        <p:sp>
          <p:nvSpPr>
            <p:cNvPr id="194" name="D118"/>
            <p:cNvSpPr>
              <a:spLocks/>
            </p:cNvSpPr>
            <p:nvPr/>
          </p:nvSpPr>
          <p:spPr bwMode="auto">
            <a:xfrm>
              <a:off x="2594" y="-64198"/>
              <a:ext cx="578" cy="18"/>
            </a:xfrm>
            <a:custGeom>
              <a:avLst/>
              <a:gdLst/>
              <a:ahLst/>
              <a:cxnLst>
                <a:cxn ang="0">
                  <a:pos x="0" y="15892"/>
                </a:cxn>
                <a:cxn ang="0">
                  <a:pos x="0" y="15237"/>
                </a:cxn>
                <a:cxn ang="0">
                  <a:pos x="0" y="14418"/>
                </a:cxn>
                <a:cxn ang="0">
                  <a:pos x="575" y="13763"/>
                </a:cxn>
                <a:cxn ang="0">
                  <a:pos x="1725" y="12616"/>
                </a:cxn>
                <a:cxn ang="0">
                  <a:pos x="2587" y="10322"/>
                </a:cxn>
                <a:cxn ang="0">
                  <a:pos x="4024" y="8028"/>
                </a:cxn>
                <a:cxn ang="0">
                  <a:pos x="5174" y="5898"/>
                </a:cxn>
                <a:cxn ang="0">
                  <a:pos x="6899" y="5079"/>
                </a:cxn>
                <a:cxn ang="0">
                  <a:pos x="7473" y="5079"/>
                </a:cxn>
                <a:cxn ang="0">
                  <a:pos x="9485" y="4588"/>
                </a:cxn>
                <a:cxn ang="0">
                  <a:pos x="9773" y="3113"/>
                </a:cxn>
                <a:cxn ang="0">
                  <a:pos x="10348" y="1475"/>
                </a:cxn>
                <a:cxn ang="0">
                  <a:pos x="12647" y="819"/>
                </a:cxn>
                <a:cxn ang="0">
                  <a:pos x="14947" y="0"/>
                </a:cxn>
                <a:cxn ang="0">
                  <a:pos x="16097" y="492"/>
                </a:cxn>
                <a:cxn ang="0">
                  <a:pos x="16384" y="2130"/>
                </a:cxn>
                <a:cxn ang="0">
                  <a:pos x="16097" y="3932"/>
                </a:cxn>
                <a:cxn ang="0">
                  <a:pos x="14084" y="4588"/>
                </a:cxn>
                <a:cxn ang="0">
                  <a:pos x="11785" y="5898"/>
                </a:cxn>
                <a:cxn ang="0">
                  <a:pos x="9773" y="7373"/>
                </a:cxn>
                <a:cxn ang="0">
                  <a:pos x="9198" y="8028"/>
                </a:cxn>
                <a:cxn ang="0">
                  <a:pos x="8048" y="9667"/>
                </a:cxn>
                <a:cxn ang="0">
                  <a:pos x="7473" y="10486"/>
                </a:cxn>
                <a:cxn ang="0">
                  <a:pos x="6036" y="11633"/>
                </a:cxn>
                <a:cxn ang="0">
                  <a:pos x="2874" y="14909"/>
                </a:cxn>
                <a:cxn ang="0">
                  <a:pos x="1725" y="15073"/>
                </a:cxn>
                <a:cxn ang="0">
                  <a:pos x="287" y="16384"/>
                </a:cxn>
                <a:cxn ang="0">
                  <a:pos x="0" y="15892"/>
                </a:cxn>
              </a:cxnLst>
              <a:rect l="0" t="0" r="r" b="b"/>
              <a:pathLst>
                <a:path w="16384" h="16384">
                  <a:moveTo>
                    <a:pt x="0" y="15892"/>
                  </a:moveTo>
                  <a:lnTo>
                    <a:pt x="0" y="15237"/>
                  </a:lnTo>
                  <a:lnTo>
                    <a:pt x="0" y="14418"/>
                  </a:lnTo>
                  <a:lnTo>
                    <a:pt x="575" y="13763"/>
                  </a:lnTo>
                  <a:lnTo>
                    <a:pt x="1725" y="12616"/>
                  </a:lnTo>
                  <a:lnTo>
                    <a:pt x="2587" y="10322"/>
                  </a:lnTo>
                  <a:lnTo>
                    <a:pt x="4024" y="8028"/>
                  </a:lnTo>
                  <a:lnTo>
                    <a:pt x="5174" y="5898"/>
                  </a:lnTo>
                  <a:lnTo>
                    <a:pt x="6899" y="5079"/>
                  </a:lnTo>
                  <a:lnTo>
                    <a:pt x="7473" y="5079"/>
                  </a:lnTo>
                  <a:lnTo>
                    <a:pt x="9485" y="4588"/>
                  </a:lnTo>
                  <a:lnTo>
                    <a:pt x="9773" y="3113"/>
                  </a:lnTo>
                  <a:lnTo>
                    <a:pt x="10348" y="1475"/>
                  </a:lnTo>
                  <a:lnTo>
                    <a:pt x="12647" y="819"/>
                  </a:lnTo>
                  <a:lnTo>
                    <a:pt x="14947" y="0"/>
                  </a:lnTo>
                  <a:lnTo>
                    <a:pt x="16097" y="492"/>
                  </a:lnTo>
                  <a:lnTo>
                    <a:pt x="16384" y="2130"/>
                  </a:lnTo>
                  <a:lnTo>
                    <a:pt x="16097" y="3932"/>
                  </a:lnTo>
                  <a:lnTo>
                    <a:pt x="14084" y="4588"/>
                  </a:lnTo>
                  <a:lnTo>
                    <a:pt x="11785" y="5898"/>
                  </a:lnTo>
                  <a:lnTo>
                    <a:pt x="9773" y="7373"/>
                  </a:lnTo>
                  <a:lnTo>
                    <a:pt x="9198" y="8028"/>
                  </a:lnTo>
                  <a:lnTo>
                    <a:pt x="8048" y="9667"/>
                  </a:lnTo>
                  <a:lnTo>
                    <a:pt x="7473" y="10486"/>
                  </a:lnTo>
                  <a:lnTo>
                    <a:pt x="6036" y="11633"/>
                  </a:lnTo>
                  <a:lnTo>
                    <a:pt x="2874" y="14909"/>
                  </a:lnTo>
                  <a:lnTo>
                    <a:pt x="1725" y="15073"/>
                  </a:lnTo>
                  <a:lnTo>
                    <a:pt x="287" y="16384"/>
                  </a:lnTo>
                  <a:lnTo>
                    <a:pt x="0" y="15892"/>
                  </a:lnTo>
                  <a:close/>
                </a:path>
              </a:pathLst>
            </a:custGeom>
            <a:grpFill/>
            <a:ln w="9525">
              <a:solidFill>
                <a:schemeClr val="tx1">
                  <a:lumMod val="65000"/>
                  <a:lumOff val="35000"/>
                </a:schemeClr>
              </a:solidFill>
              <a:prstDash val="solid"/>
              <a:round/>
              <a:headEnd/>
              <a:tailEnd/>
            </a:ln>
          </p:spPr>
          <p:txBody>
            <a:bodyPr wrap="none"/>
            <a:lstStyle/>
            <a:p>
              <a:pPr>
                <a:defRPr/>
              </a:pPr>
              <a:endParaRPr lang="en-US" dirty="0"/>
            </a:p>
          </p:txBody>
        </p:sp>
        <p:sp>
          <p:nvSpPr>
            <p:cNvPr id="195" name="D119"/>
            <p:cNvSpPr>
              <a:spLocks/>
            </p:cNvSpPr>
            <p:nvPr/>
          </p:nvSpPr>
          <p:spPr bwMode="auto">
            <a:xfrm>
              <a:off x="3172" y="-64216"/>
              <a:ext cx="612" cy="27"/>
            </a:xfrm>
            <a:custGeom>
              <a:avLst/>
              <a:gdLst/>
              <a:ahLst/>
              <a:cxnLst>
                <a:cxn ang="0">
                  <a:pos x="993" y="16384"/>
                </a:cxn>
                <a:cxn ang="0">
                  <a:pos x="0" y="15124"/>
                </a:cxn>
                <a:cxn ang="0">
                  <a:pos x="248" y="14944"/>
                </a:cxn>
                <a:cxn ang="0">
                  <a:pos x="993" y="14404"/>
                </a:cxn>
                <a:cxn ang="0">
                  <a:pos x="1986" y="14223"/>
                </a:cxn>
                <a:cxn ang="0">
                  <a:pos x="2234" y="14223"/>
                </a:cxn>
                <a:cxn ang="0">
                  <a:pos x="3972" y="13863"/>
                </a:cxn>
                <a:cxn ang="0">
                  <a:pos x="4965" y="13143"/>
                </a:cxn>
                <a:cxn ang="0">
                  <a:pos x="6454" y="11523"/>
                </a:cxn>
                <a:cxn ang="0">
                  <a:pos x="6951" y="9362"/>
                </a:cxn>
                <a:cxn ang="0">
                  <a:pos x="7447" y="8102"/>
                </a:cxn>
                <a:cxn ang="0">
                  <a:pos x="8192" y="6662"/>
                </a:cxn>
                <a:cxn ang="0">
                  <a:pos x="9433" y="8102"/>
                </a:cxn>
                <a:cxn ang="0">
                  <a:pos x="10426" y="6662"/>
                </a:cxn>
                <a:cxn ang="0">
                  <a:pos x="9930" y="5581"/>
                </a:cxn>
                <a:cxn ang="0">
                  <a:pos x="8440" y="5581"/>
                </a:cxn>
                <a:cxn ang="0">
                  <a:pos x="7447" y="3421"/>
                </a:cxn>
                <a:cxn ang="0">
                  <a:pos x="7447" y="1620"/>
                </a:cxn>
                <a:cxn ang="0">
                  <a:pos x="9185" y="720"/>
                </a:cxn>
                <a:cxn ang="0">
                  <a:pos x="10923" y="540"/>
                </a:cxn>
                <a:cxn ang="0">
                  <a:pos x="12164" y="1440"/>
                </a:cxn>
                <a:cxn ang="0">
                  <a:pos x="12909" y="3061"/>
                </a:cxn>
                <a:cxn ang="0">
                  <a:pos x="14150" y="1620"/>
                </a:cxn>
                <a:cxn ang="0">
                  <a:pos x="14895" y="0"/>
                </a:cxn>
                <a:cxn ang="0">
                  <a:pos x="15888" y="180"/>
                </a:cxn>
                <a:cxn ang="0">
                  <a:pos x="16384" y="1440"/>
                </a:cxn>
                <a:cxn ang="0">
                  <a:pos x="16384" y="1980"/>
                </a:cxn>
                <a:cxn ang="0">
                  <a:pos x="15888" y="3421"/>
                </a:cxn>
                <a:cxn ang="0">
                  <a:pos x="14150" y="5221"/>
                </a:cxn>
                <a:cxn ang="0">
                  <a:pos x="13902" y="6662"/>
                </a:cxn>
                <a:cxn ang="0">
                  <a:pos x="14895" y="5941"/>
                </a:cxn>
                <a:cxn ang="0">
                  <a:pos x="15143" y="7742"/>
                </a:cxn>
                <a:cxn ang="0">
                  <a:pos x="14150" y="9362"/>
                </a:cxn>
                <a:cxn ang="0">
                  <a:pos x="12909" y="9902"/>
                </a:cxn>
                <a:cxn ang="0">
                  <a:pos x="11419" y="10803"/>
                </a:cxn>
                <a:cxn ang="0">
                  <a:pos x="10923" y="12423"/>
                </a:cxn>
                <a:cxn ang="0">
                  <a:pos x="9185" y="12783"/>
                </a:cxn>
                <a:cxn ang="0">
                  <a:pos x="7199" y="13863"/>
                </a:cxn>
                <a:cxn ang="0">
                  <a:pos x="5461" y="15664"/>
                </a:cxn>
                <a:cxn ang="0">
                  <a:pos x="4468" y="15844"/>
                </a:cxn>
                <a:cxn ang="0">
                  <a:pos x="2979" y="16384"/>
                </a:cxn>
                <a:cxn ang="0">
                  <a:pos x="1241" y="16384"/>
                </a:cxn>
                <a:cxn ang="0">
                  <a:pos x="993" y="16384"/>
                </a:cxn>
              </a:cxnLst>
              <a:rect l="0" t="0" r="r" b="b"/>
              <a:pathLst>
                <a:path w="16384" h="16384">
                  <a:moveTo>
                    <a:pt x="993" y="16384"/>
                  </a:moveTo>
                  <a:lnTo>
                    <a:pt x="0" y="15124"/>
                  </a:lnTo>
                  <a:lnTo>
                    <a:pt x="248" y="14944"/>
                  </a:lnTo>
                  <a:lnTo>
                    <a:pt x="993" y="14404"/>
                  </a:lnTo>
                  <a:lnTo>
                    <a:pt x="1986" y="14223"/>
                  </a:lnTo>
                  <a:lnTo>
                    <a:pt x="2234" y="14223"/>
                  </a:lnTo>
                  <a:lnTo>
                    <a:pt x="3972" y="13863"/>
                  </a:lnTo>
                  <a:lnTo>
                    <a:pt x="4965" y="13143"/>
                  </a:lnTo>
                  <a:lnTo>
                    <a:pt x="6454" y="11523"/>
                  </a:lnTo>
                  <a:lnTo>
                    <a:pt x="6951" y="9362"/>
                  </a:lnTo>
                  <a:lnTo>
                    <a:pt x="7447" y="8102"/>
                  </a:lnTo>
                  <a:lnTo>
                    <a:pt x="8192" y="6662"/>
                  </a:lnTo>
                  <a:lnTo>
                    <a:pt x="9433" y="8102"/>
                  </a:lnTo>
                  <a:lnTo>
                    <a:pt x="10426" y="6662"/>
                  </a:lnTo>
                  <a:lnTo>
                    <a:pt x="9930" y="5581"/>
                  </a:lnTo>
                  <a:lnTo>
                    <a:pt x="8440" y="5581"/>
                  </a:lnTo>
                  <a:lnTo>
                    <a:pt x="7447" y="3421"/>
                  </a:lnTo>
                  <a:lnTo>
                    <a:pt x="7447" y="1620"/>
                  </a:lnTo>
                  <a:lnTo>
                    <a:pt x="9185" y="720"/>
                  </a:lnTo>
                  <a:lnTo>
                    <a:pt x="10923" y="540"/>
                  </a:lnTo>
                  <a:lnTo>
                    <a:pt x="12164" y="1440"/>
                  </a:lnTo>
                  <a:lnTo>
                    <a:pt x="12909" y="3061"/>
                  </a:lnTo>
                  <a:lnTo>
                    <a:pt x="14150" y="1620"/>
                  </a:lnTo>
                  <a:lnTo>
                    <a:pt x="14895" y="0"/>
                  </a:lnTo>
                  <a:lnTo>
                    <a:pt x="15888" y="180"/>
                  </a:lnTo>
                  <a:lnTo>
                    <a:pt x="16384" y="1440"/>
                  </a:lnTo>
                  <a:lnTo>
                    <a:pt x="16384" y="1980"/>
                  </a:lnTo>
                  <a:lnTo>
                    <a:pt x="15888" y="3421"/>
                  </a:lnTo>
                  <a:lnTo>
                    <a:pt x="14150" y="5221"/>
                  </a:lnTo>
                  <a:lnTo>
                    <a:pt x="13902" y="6662"/>
                  </a:lnTo>
                  <a:lnTo>
                    <a:pt x="14895" y="5941"/>
                  </a:lnTo>
                  <a:lnTo>
                    <a:pt x="15143" y="7742"/>
                  </a:lnTo>
                  <a:lnTo>
                    <a:pt x="14150" y="9362"/>
                  </a:lnTo>
                  <a:lnTo>
                    <a:pt x="12909" y="9902"/>
                  </a:lnTo>
                  <a:lnTo>
                    <a:pt x="11419" y="10803"/>
                  </a:lnTo>
                  <a:lnTo>
                    <a:pt x="10923" y="12423"/>
                  </a:lnTo>
                  <a:lnTo>
                    <a:pt x="9185" y="12783"/>
                  </a:lnTo>
                  <a:lnTo>
                    <a:pt x="7199" y="13863"/>
                  </a:lnTo>
                  <a:lnTo>
                    <a:pt x="5461" y="15664"/>
                  </a:lnTo>
                  <a:lnTo>
                    <a:pt x="4468" y="15844"/>
                  </a:lnTo>
                  <a:lnTo>
                    <a:pt x="2979" y="16384"/>
                  </a:lnTo>
                  <a:lnTo>
                    <a:pt x="1241" y="16384"/>
                  </a:lnTo>
                  <a:lnTo>
                    <a:pt x="993" y="16384"/>
                  </a:lnTo>
                  <a:close/>
                </a:path>
              </a:pathLst>
            </a:custGeom>
            <a:grpFill/>
            <a:ln w="9525">
              <a:solidFill>
                <a:schemeClr val="tx1">
                  <a:lumMod val="65000"/>
                  <a:lumOff val="35000"/>
                </a:schemeClr>
              </a:solidFill>
              <a:prstDash val="solid"/>
              <a:round/>
              <a:headEnd/>
              <a:tailEnd/>
            </a:ln>
          </p:spPr>
          <p:txBody>
            <a:bodyPr wrap="none"/>
            <a:lstStyle/>
            <a:p>
              <a:pPr>
                <a:defRPr/>
              </a:pPr>
              <a:endParaRPr lang="en-US" dirty="0"/>
            </a:p>
          </p:txBody>
        </p:sp>
        <p:sp>
          <p:nvSpPr>
            <p:cNvPr id="196" name="D120"/>
            <p:cNvSpPr>
              <a:spLocks/>
            </p:cNvSpPr>
            <p:nvPr/>
          </p:nvSpPr>
          <p:spPr bwMode="auto">
            <a:xfrm>
              <a:off x="4056" y="-64216"/>
              <a:ext cx="102" cy="3"/>
            </a:xfrm>
            <a:custGeom>
              <a:avLst/>
              <a:gdLst/>
              <a:ahLst/>
              <a:cxnLst>
                <a:cxn ang="0">
                  <a:pos x="5120" y="0"/>
                </a:cxn>
                <a:cxn ang="0">
                  <a:pos x="7168" y="585"/>
                </a:cxn>
                <a:cxn ang="0">
                  <a:pos x="8192" y="2926"/>
                </a:cxn>
                <a:cxn ang="0">
                  <a:pos x="13312" y="2926"/>
                </a:cxn>
                <a:cxn ang="0">
                  <a:pos x="15360" y="7022"/>
                </a:cxn>
                <a:cxn ang="0">
                  <a:pos x="16384" y="11118"/>
                </a:cxn>
                <a:cxn ang="0">
                  <a:pos x="11264" y="16384"/>
                </a:cxn>
                <a:cxn ang="0">
                  <a:pos x="7168" y="14629"/>
                </a:cxn>
                <a:cxn ang="0">
                  <a:pos x="3072" y="14629"/>
                </a:cxn>
                <a:cxn ang="0">
                  <a:pos x="0" y="9362"/>
                </a:cxn>
                <a:cxn ang="0">
                  <a:pos x="1024" y="2926"/>
                </a:cxn>
                <a:cxn ang="0">
                  <a:pos x="5120" y="0"/>
                </a:cxn>
              </a:cxnLst>
              <a:rect l="0" t="0" r="r" b="b"/>
              <a:pathLst>
                <a:path w="16384" h="16384">
                  <a:moveTo>
                    <a:pt x="5120" y="0"/>
                  </a:moveTo>
                  <a:lnTo>
                    <a:pt x="7168" y="585"/>
                  </a:lnTo>
                  <a:lnTo>
                    <a:pt x="8192" y="2926"/>
                  </a:lnTo>
                  <a:lnTo>
                    <a:pt x="13312" y="2926"/>
                  </a:lnTo>
                  <a:lnTo>
                    <a:pt x="15360" y="7022"/>
                  </a:lnTo>
                  <a:lnTo>
                    <a:pt x="16384" y="11118"/>
                  </a:lnTo>
                  <a:lnTo>
                    <a:pt x="11264" y="16384"/>
                  </a:lnTo>
                  <a:lnTo>
                    <a:pt x="7168" y="14629"/>
                  </a:lnTo>
                  <a:lnTo>
                    <a:pt x="3072" y="14629"/>
                  </a:lnTo>
                  <a:lnTo>
                    <a:pt x="0" y="9362"/>
                  </a:lnTo>
                  <a:lnTo>
                    <a:pt x="1024" y="2926"/>
                  </a:lnTo>
                  <a:lnTo>
                    <a:pt x="5120" y="0"/>
                  </a:lnTo>
                  <a:close/>
                </a:path>
              </a:pathLst>
            </a:custGeom>
            <a:grpFill/>
            <a:ln w="9525">
              <a:solidFill>
                <a:schemeClr val="tx1">
                  <a:lumMod val="65000"/>
                  <a:lumOff val="35000"/>
                </a:schemeClr>
              </a:solidFill>
              <a:prstDash val="solid"/>
              <a:round/>
              <a:headEnd/>
              <a:tailEnd/>
            </a:ln>
          </p:spPr>
          <p:txBody>
            <a:bodyPr wrap="none"/>
            <a:lstStyle/>
            <a:p>
              <a:pPr>
                <a:defRPr/>
              </a:pPr>
              <a:endParaRPr lang="en-US" dirty="0"/>
            </a:p>
          </p:txBody>
        </p:sp>
        <p:sp>
          <p:nvSpPr>
            <p:cNvPr id="197" name="D121"/>
            <p:cNvSpPr>
              <a:spLocks/>
            </p:cNvSpPr>
            <p:nvPr/>
          </p:nvSpPr>
          <p:spPr bwMode="auto">
            <a:xfrm>
              <a:off x="4566" y="-64246"/>
              <a:ext cx="612" cy="18"/>
            </a:xfrm>
            <a:custGeom>
              <a:avLst/>
              <a:gdLst/>
              <a:ahLst/>
              <a:cxnLst>
                <a:cxn ang="0">
                  <a:pos x="0" y="10570"/>
                </a:cxn>
                <a:cxn ang="0">
                  <a:pos x="0" y="10394"/>
                </a:cxn>
                <a:cxn ang="0">
                  <a:pos x="1416" y="9337"/>
                </a:cxn>
                <a:cxn ang="0">
                  <a:pos x="1820" y="8280"/>
                </a:cxn>
                <a:cxn ang="0">
                  <a:pos x="3236" y="6166"/>
                </a:cxn>
                <a:cxn ang="0">
                  <a:pos x="3439" y="4404"/>
                </a:cxn>
                <a:cxn ang="0">
                  <a:pos x="4045" y="2995"/>
                </a:cxn>
                <a:cxn ang="0">
                  <a:pos x="5057" y="2995"/>
                </a:cxn>
                <a:cxn ang="0">
                  <a:pos x="6473" y="3347"/>
                </a:cxn>
                <a:cxn ang="0">
                  <a:pos x="8293" y="2643"/>
                </a:cxn>
                <a:cxn ang="0">
                  <a:pos x="9709" y="1586"/>
                </a:cxn>
                <a:cxn ang="0">
                  <a:pos x="10720" y="529"/>
                </a:cxn>
                <a:cxn ang="0">
                  <a:pos x="11327" y="0"/>
                </a:cxn>
                <a:cxn ang="0">
                  <a:pos x="12136" y="0"/>
                </a:cxn>
                <a:cxn ang="0">
                  <a:pos x="12743" y="529"/>
                </a:cxn>
                <a:cxn ang="0">
                  <a:pos x="12945" y="1586"/>
                </a:cxn>
                <a:cxn ang="0">
                  <a:pos x="13148" y="2995"/>
                </a:cxn>
                <a:cxn ang="0">
                  <a:pos x="13552" y="4228"/>
                </a:cxn>
                <a:cxn ang="0">
                  <a:pos x="13754" y="5461"/>
                </a:cxn>
                <a:cxn ang="0">
                  <a:pos x="13754" y="5638"/>
                </a:cxn>
                <a:cxn ang="0">
                  <a:pos x="14361" y="6166"/>
                </a:cxn>
                <a:cxn ang="0">
                  <a:pos x="14564" y="6342"/>
                </a:cxn>
                <a:cxn ang="0">
                  <a:pos x="15170" y="7047"/>
                </a:cxn>
                <a:cxn ang="0">
                  <a:pos x="15575" y="7047"/>
                </a:cxn>
                <a:cxn ang="0">
                  <a:pos x="16182" y="7575"/>
                </a:cxn>
                <a:cxn ang="0">
                  <a:pos x="16384" y="8456"/>
                </a:cxn>
                <a:cxn ang="0">
                  <a:pos x="15979" y="8985"/>
                </a:cxn>
                <a:cxn ang="0">
                  <a:pos x="14564" y="8280"/>
                </a:cxn>
                <a:cxn ang="0">
                  <a:pos x="13552" y="9689"/>
                </a:cxn>
                <a:cxn ang="0">
                  <a:pos x="11529" y="10394"/>
                </a:cxn>
                <a:cxn ang="0">
                  <a:pos x="9102" y="10394"/>
                </a:cxn>
                <a:cxn ang="0">
                  <a:pos x="7282" y="10394"/>
                </a:cxn>
                <a:cxn ang="0">
                  <a:pos x="5664" y="13213"/>
                </a:cxn>
                <a:cxn ang="0">
                  <a:pos x="3034" y="16384"/>
                </a:cxn>
                <a:cxn ang="0">
                  <a:pos x="1820" y="14975"/>
                </a:cxn>
                <a:cxn ang="0">
                  <a:pos x="809" y="14094"/>
                </a:cxn>
                <a:cxn ang="0">
                  <a:pos x="607" y="12861"/>
                </a:cxn>
                <a:cxn ang="0">
                  <a:pos x="0" y="11451"/>
                </a:cxn>
                <a:cxn ang="0">
                  <a:pos x="0" y="10570"/>
                </a:cxn>
              </a:cxnLst>
              <a:rect l="0" t="0" r="r" b="b"/>
              <a:pathLst>
                <a:path w="16384" h="16384">
                  <a:moveTo>
                    <a:pt x="0" y="10570"/>
                  </a:moveTo>
                  <a:lnTo>
                    <a:pt x="0" y="10394"/>
                  </a:lnTo>
                  <a:lnTo>
                    <a:pt x="1416" y="9337"/>
                  </a:lnTo>
                  <a:lnTo>
                    <a:pt x="1820" y="8280"/>
                  </a:lnTo>
                  <a:lnTo>
                    <a:pt x="3236" y="6166"/>
                  </a:lnTo>
                  <a:lnTo>
                    <a:pt x="3439" y="4404"/>
                  </a:lnTo>
                  <a:lnTo>
                    <a:pt x="4045" y="2995"/>
                  </a:lnTo>
                  <a:lnTo>
                    <a:pt x="5057" y="2995"/>
                  </a:lnTo>
                  <a:lnTo>
                    <a:pt x="6473" y="3347"/>
                  </a:lnTo>
                  <a:lnTo>
                    <a:pt x="8293" y="2643"/>
                  </a:lnTo>
                  <a:lnTo>
                    <a:pt x="9709" y="1586"/>
                  </a:lnTo>
                  <a:lnTo>
                    <a:pt x="10720" y="529"/>
                  </a:lnTo>
                  <a:lnTo>
                    <a:pt x="11327" y="0"/>
                  </a:lnTo>
                  <a:lnTo>
                    <a:pt x="12136" y="0"/>
                  </a:lnTo>
                  <a:lnTo>
                    <a:pt x="12743" y="529"/>
                  </a:lnTo>
                  <a:lnTo>
                    <a:pt x="12945" y="1586"/>
                  </a:lnTo>
                  <a:lnTo>
                    <a:pt x="13148" y="2995"/>
                  </a:lnTo>
                  <a:lnTo>
                    <a:pt x="13552" y="4228"/>
                  </a:lnTo>
                  <a:lnTo>
                    <a:pt x="13754" y="5461"/>
                  </a:lnTo>
                  <a:lnTo>
                    <a:pt x="13754" y="5638"/>
                  </a:lnTo>
                  <a:lnTo>
                    <a:pt x="14361" y="6166"/>
                  </a:lnTo>
                  <a:lnTo>
                    <a:pt x="14564" y="6342"/>
                  </a:lnTo>
                  <a:lnTo>
                    <a:pt x="15170" y="7047"/>
                  </a:lnTo>
                  <a:lnTo>
                    <a:pt x="15575" y="7047"/>
                  </a:lnTo>
                  <a:lnTo>
                    <a:pt x="16182" y="7575"/>
                  </a:lnTo>
                  <a:lnTo>
                    <a:pt x="16384" y="8456"/>
                  </a:lnTo>
                  <a:lnTo>
                    <a:pt x="15979" y="8985"/>
                  </a:lnTo>
                  <a:lnTo>
                    <a:pt x="14564" y="8280"/>
                  </a:lnTo>
                  <a:lnTo>
                    <a:pt x="13552" y="9689"/>
                  </a:lnTo>
                  <a:lnTo>
                    <a:pt x="11529" y="10394"/>
                  </a:lnTo>
                  <a:lnTo>
                    <a:pt x="9102" y="10394"/>
                  </a:lnTo>
                  <a:lnTo>
                    <a:pt x="7282" y="10394"/>
                  </a:lnTo>
                  <a:lnTo>
                    <a:pt x="5664" y="13213"/>
                  </a:lnTo>
                  <a:lnTo>
                    <a:pt x="3034" y="16384"/>
                  </a:lnTo>
                  <a:lnTo>
                    <a:pt x="1820" y="14975"/>
                  </a:lnTo>
                  <a:lnTo>
                    <a:pt x="809" y="14094"/>
                  </a:lnTo>
                  <a:lnTo>
                    <a:pt x="607" y="12861"/>
                  </a:lnTo>
                  <a:lnTo>
                    <a:pt x="0" y="11451"/>
                  </a:lnTo>
                  <a:lnTo>
                    <a:pt x="0" y="10570"/>
                  </a:lnTo>
                  <a:close/>
                </a:path>
              </a:pathLst>
            </a:custGeom>
            <a:grpFill/>
            <a:ln w="9525">
              <a:solidFill>
                <a:schemeClr val="tx1">
                  <a:lumMod val="65000"/>
                  <a:lumOff val="35000"/>
                </a:schemeClr>
              </a:solidFill>
              <a:prstDash val="solid"/>
              <a:round/>
              <a:headEnd/>
              <a:tailEnd/>
            </a:ln>
          </p:spPr>
          <p:txBody>
            <a:bodyPr wrap="none"/>
            <a:lstStyle/>
            <a:p>
              <a:pPr>
                <a:defRPr/>
              </a:pPr>
              <a:endParaRPr lang="en-US" dirty="0"/>
            </a:p>
          </p:txBody>
        </p:sp>
        <p:sp>
          <p:nvSpPr>
            <p:cNvPr id="198" name="D122"/>
            <p:cNvSpPr>
              <a:spLocks/>
            </p:cNvSpPr>
            <p:nvPr/>
          </p:nvSpPr>
          <p:spPr bwMode="auto">
            <a:xfrm>
              <a:off x="5178" y="-64228"/>
              <a:ext cx="136" cy="6"/>
            </a:xfrm>
            <a:custGeom>
              <a:avLst/>
              <a:gdLst/>
              <a:ahLst/>
              <a:cxnLst>
                <a:cxn ang="0">
                  <a:pos x="4096" y="3781"/>
                </a:cxn>
                <a:cxn ang="0">
                  <a:pos x="0" y="5041"/>
                </a:cxn>
                <a:cxn ang="0">
                  <a:pos x="4096" y="1260"/>
                </a:cxn>
                <a:cxn ang="0">
                  <a:pos x="9557" y="0"/>
                </a:cxn>
                <a:cxn ang="0">
                  <a:pos x="15019" y="3781"/>
                </a:cxn>
                <a:cxn ang="0">
                  <a:pos x="16384" y="11343"/>
                </a:cxn>
                <a:cxn ang="0">
                  <a:pos x="15019" y="13863"/>
                </a:cxn>
                <a:cxn ang="0">
                  <a:pos x="6827" y="16384"/>
                </a:cxn>
                <a:cxn ang="0">
                  <a:pos x="4096" y="6302"/>
                </a:cxn>
                <a:cxn ang="0">
                  <a:pos x="4096" y="3781"/>
                </a:cxn>
              </a:cxnLst>
              <a:rect l="0" t="0" r="r" b="b"/>
              <a:pathLst>
                <a:path w="16384" h="16384">
                  <a:moveTo>
                    <a:pt x="4096" y="3781"/>
                  </a:moveTo>
                  <a:lnTo>
                    <a:pt x="0" y="5041"/>
                  </a:lnTo>
                  <a:lnTo>
                    <a:pt x="4096" y="1260"/>
                  </a:lnTo>
                  <a:lnTo>
                    <a:pt x="9557" y="0"/>
                  </a:lnTo>
                  <a:lnTo>
                    <a:pt x="15019" y="3781"/>
                  </a:lnTo>
                  <a:lnTo>
                    <a:pt x="16384" y="11343"/>
                  </a:lnTo>
                  <a:lnTo>
                    <a:pt x="15019" y="13863"/>
                  </a:lnTo>
                  <a:lnTo>
                    <a:pt x="6827" y="16384"/>
                  </a:lnTo>
                  <a:lnTo>
                    <a:pt x="4096" y="6302"/>
                  </a:lnTo>
                  <a:lnTo>
                    <a:pt x="4096" y="3781"/>
                  </a:lnTo>
                  <a:close/>
                </a:path>
              </a:pathLst>
            </a:custGeom>
            <a:grpFill/>
            <a:ln w="9525">
              <a:solidFill>
                <a:schemeClr val="tx1">
                  <a:lumMod val="65000"/>
                  <a:lumOff val="35000"/>
                </a:schemeClr>
              </a:solidFill>
              <a:prstDash val="solid"/>
              <a:round/>
              <a:headEnd/>
              <a:tailEnd/>
            </a:ln>
          </p:spPr>
          <p:txBody>
            <a:bodyPr wrap="none"/>
            <a:lstStyle/>
            <a:p>
              <a:pPr>
                <a:defRPr/>
              </a:pPr>
              <a:endParaRPr lang="en-US" dirty="0"/>
            </a:p>
          </p:txBody>
        </p:sp>
        <p:sp>
          <p:nvSpPr>
            <p:cNvPr id="199" name="D123"/>
            <p:cNvSpPr>
              <a:spLocks/>
            </p:cNvSpPr>
            <p:nvPr/>
          </p:nvSpPr>
          <p:spPr bwMode="auto">
            <a:xfrm>
              <a:off x="6096" y="-64255"/>
              <a:ext cx="306" cy="9"/>
            </a:xfrm>
            <a:custGeom>
              <a:avLst/>
              <a:gdLst/>
              <a:ahLst/>
              <a:cxnLst>
                <a:cxn ang="0">
                  <a:pos x="10923" y="5814"/>
                </a:cxn>
                <a:cxn ang="0">
                  <a:pos x="6554" y="1057"/>
                </a:cxn>
                <a:cxn ang="0">
                  <a:pos x="6554" y="3171"/>
                </a:cxn>
                <a:cxn ang="0">
                  <a:pos x="6554" y="5285"/>
                </a:cxn>
                <a:cxn ang="0">
                  <a:pos x="7646" y="5814"/>
                </a:cxn>
                <a:cxn ang="0">
                  <a:pos x="8738" y="5814"/>
                </a:cxn>
                <a:cxn ang="0">
                  <a:pos x="10923" y="2114"/>
                </a:cxn>
                <a:cxn ang="0">
                  <a:pos x="12015" y="0"/>
                </a:cxn>
                <a:cxn ang="0">
                  <a:pos x="15292" y="3700"/>
                </a:cxn>
                <a:cxn ang="0">
                  <a:pos x="15292" y="6342"/>
                </a:cxn>
                <a:cxn ang="0">
                  <a:pos x="15292" y="9513"/>
                </a:cxn>
                <a:cxn ang="0">
                  <a:pos x="15292" y="12156"/>
                </a:cxn>
                <a:cxn ang="0">
                  <a:pos x="16384" y="12156"/>
                </a:cxn>
                <a:cxn ang="0">
                  <a:pos x="16384" y="13741"/>
                </a:cxn>
                <a:cxn ang="0">
                  <a:pos x="15292" y="16384"/>
                </a:cxn>
                <a:cxn ang="0">
                  <a:pos x="8738" y="14270"/>
                </a:cxn>
                <a:cxn ang="0">
                  <a:pos x="6554" y="16384"/>
                </a:cxn>
                <a:cxn ang="0">
                  <a:pos x="3277" y="16384"/>
                </a:cxn>
                <a:cxn ang="0">
                  <a:pos x="2185" y="10570"/>
                </a:cxn>
                <a:cxn ang="0">
                  <a:pos x="0" y="2114"/>
                </a:cxn>
                <a:cxn ang="0">
                  <a:pos x="3277" y="1586"/>
                </a:cxn>
                <a:cxn ang="0">
                  <a:pos x="4369" y="5814"/>
                </a:cxn>
                <a:cxn ang="0">
                  <a:pos x="7646" y="6342"/>
                </a:cxn>
                <a:cxn ang="0">
                  <a:pos x="10923" y="5814"/>
                </a:cxn>
              </a:cxnLst>
              <a:rect l="0" t="0" r="r" b="b"/>
              <a:pathLst>
                <a:path w="16384" h="16384">
                  <a:moveTo>
                    <a:pt x="10923" y="5814"/>
                  </a:moveTo>
                  <a:lnTo>
                    <a:pt x="6554" y="1057"/>
                  </a:lnTo>
                  <a:lnTo>
                    <a:pt x="6554" y="3171"/>
                  </a:lnTo>
                  <a:lnTo>
                    <a:pt x="6554" y="5285"/>
                  </a:lnTo>
                  <a:lnTo>
                    <a:pt x="7646" y="5814"/>
                  </a:lnTo>
                  <a:lnTo>
                    <a:pt x="8738" y="5814"/>
                  </a:lnTo>
                  <a:lnTo>
                    <a:pt x="10923" y="2114"/>
                  </a:lnTo>
                  <a:lnTo>
                    <a:pt x="12015" y="0"/>
                  </a:lnTo>
                  <a:lnTo>
                    <a:pt x="15292" y="3700"/>
                  </a:lnTo>
                  <a:lnTo>
                    <a:pt x="15292" y="6342"/>
                  </a:lnTo>
                  <a:lnTo>
                    <a:pt x="15292" y="9513"/>
                  </a:lnTo>
                  <a:lnTo>
                    <a:pt x="15292" y="12156"/>
                  </a:lnTo>
                  <a:lnTo>
                    <a:pt x="16384" y="12156"/>
                  </a:lnTo>
                  <a:lnTo>
                    <a:pt x="16384" y="13741"/>
                  </a:lnTo>
                  <a:lnTo>
                    <a:pt x="15292" y="16384"/>
                  </a:lnTo>
                  <a:lnTo>
                    <a:pt x="8738" y="14270"/>
                  </a:lnTo>
                  <a:lnTo>
                    <a:pt x="6554" y="16384"/>
                  </a:lnTo>
                  <a:lnTo>
                    <a:pt x="3277" y="16384"/>
                  </a:lnTo>
                  <a:lnTo>
                    <a:pt x="2185" y="10570"/>
                  </a:lnTo>
                  <a:lnTo>
                    <a:pt x="0" y="2114"/>
                  </a:lnTo>
                  <a:lnTo>
                    <a:pt x="3277" y="1586"/>
                  </a:lnTo>
                  <a:lnTo>
                    <a:pt x="4369" y="5814"/>
                  </a:lnTo>
                  <a:lnTo>
                    <a:pt x="7646" y="6342"/>
                  </a:lnTo>
                  <a:lnTo>
                    <a:pt x="10923" y="5814"/>
                  </a:lnTo>
                  <a:close/>
                </a:path>
              </a:pathLst>
            </a:custGeom>
            <a:grpFill/>
            <a:ln w="9525">
              <a:solidFill>
                <a:schemeClr val="tx1">
                  <a:lumMod val="65000"/>
                  <a:lumOff val="35000"/>
                </a:schemeClr>
              </a:solidFill>
              <a:prstDash val="solid"/>
              <a:round/>
              <a:headEnd/>
              <a:tailEnd/>
            </a:ln>
          </p:spPr>
          <p:txBody>
            <a:bodyPr wrap="none"/>
            <a:lstStyle/>
            <a:p>
              <a:pPr>
                <a:defRPr/>
              </a:pPr>
              <a:endParaRPr lang="en-US" dirty="0"/>
            </a:p>
          </p:txBody>
        </p:sp>
        <p:sp>
          <p:nvSpPr>
            <p:cNvPr id="200" name="D124"/>
            <p:cNvSpPr>
              <a:spLocks/>
            </p:cNvSpPr>
            <p:nvPr/>
          </p:nvSpPr>
          <p:spPr bwMode="auto">
            <a:xfrm>
              <a:off x="6912" y="-64282"/>
              <a:ext cx="306" cy="9"/>
            </a:xfrm>
            <a:custGeom>
              <a:avLst/>
              <a:gdLst/>
              <a:ahLst/>
              <a:cxnLst>
                <a:cxn ang="0">
                  <a:pos x="3277" y="0"/>
                </a:cxn>
                <a:cxn ang="0">
                  <a:pos x="0" y="2341"/>
                </a:cxn>
                <a:cxn ang="0">
                  <a:pos x="1638" y="1560"/>
                </a:cxn>
                <a:cxn ang="0">
                  <a:pos x="3277" y="1560"/>
                </a:cxn>
                <a:cxn ang="0">
                  <a:pos x="9830" y="780"/>
                </a:cxn>
                <a:cxn ang="0">
                  <a:pos x="13107" y="1950"/>
                </a:cxn>
                <a:cxn ang="0">
                  <a:pos x="16384" y="3121"/>
                </a:cxn>
                <a:cxn ang="0">
                  <a:pos x="13107" y="5071"/>
                </a:cxn>
                <a:cxn ang="0">
                  <a:pos x="16384" y="6242"/>
                </a:cxn>
                <a:cxn ang="0">
                  <a:pos x="13107" y="9752"/>
                </a:cxn>
                <a:cxn ang="0">
                  <a:pos x="9830" y="13263"/>
                </a:cxn>
                <a:cxn ang="0">
                  <a:pos x="8192" y="16384"/>
                </a:cxn>
                <a:cxn ang="0">
                  <a:pos x="6554" y="14434"/>
                </a:cxn>
                <a:cxn ang="0">
                  <a:pos x="3277" y="9752"/>
                </a:cxn>
                <a:cxn ang="0">
                  <a:pos x="6554" y="5461"/>
                </a:cxn>
                <a:cxn ang="0">
                  <a:pos x="6554" y="4681"/>
                </a:cxn>
                <a:cxn ang="0">
                  <a:pos x="3277" y="3121"/>
                </a:cxn>
                <a:cxn ang="0">
                  <a:pos x="3277" y="0"/>
                </a:cxn>
              </a:cxnLst>
              <a:rect l="0" t="0" r="r" b="b"/>
              <a:pathLst>
                <a:path w="16384" h="16384">
                  <a:moveTo>
                    <a:pt x="3277" y="0"/>
                  </a:moveTo>
                  <a:lnTo>
                    <a:pt x="0" y="2341"/>
                  </a:lnTo>
                  <a:lnTo>
                    <a:pt x="1638" y="1560"/>
                  </a:lnTo>
                  <a:lnTo>
                    <a:pt x="3277" y="1560"/>
                  </a:lnTo>
                  <a:lnTo>
                    <a:pt x="9830" y="780"/>
                  </a:lnTo>
                  <a:lnTo>
                    <a:pt x="13107" y="1950"/>
                  </a:lnTo>
                  <a:lnTo>
                    <a:pt x="16384" y="3121"/>
                  </a:lnTo>
                  <a:lnTo>
                    <a:pt x="13107" y="5071"/>
                  </a:lnTo>
                  <a:lnTo>
                    <a:pt x="16384" y="6242"/>
                  </a:lnTo>
                  <a:lnTo>
                    <a:pt x="13107" y="9752"/>
                  </a:lnTo>
                  <a:lnTo>
                    <a:pt x="9830" y="13263"/>
                  </a:lnTo>
                  <a:lnTo>
                    <a:pt x="8192" y="16384"/>
                  </a:lnTo>
                  <a:lnTo>
                    <a:pt x="6554" y="14434"/>
                  </a:lnTo>
                  <a:lnTo>
                    <a:pt x="3277" y="9752"/>
                  </a:lnTo>
                  <a:lnTo>
                    <a:pt x="6554" y="5461"/>
                  </a:lnTo>
                  <a:lnTo>
                    <a:pt x="6554" y="4681"/>
                  </a:lnTo>
                  <a:lnTo>
                    <a:pt x="3277" y="3121"/>
                  </a:lnTo>
                  <a:lnTo>
                    <a:pt x="3277" y="0"/>
                  </a:lnTo>
                  <a:close/>
                </a:path>
              </a:pathLst>
            </a:custGeom>
            <a:grpFill/>
            <a:ln w="9525">
              <a:solidFill>
                <a:schemeClr val="tx1">
                  <a:lumMod val="65000"/>
                  <a:lumOff val="35000"/>
                </a:schemeClr>
              </a:solidFill>
              <a:prstDash val="solid"/>
              <a:round/>
              <a:headEnd/>
              <a:tailEnd/>
            </a:ln>
          </p:spPr>
          <p:txBody>
            <a:bodyPr wrap="none"/>
            <a:lstStyle/>
            <a:p>
              <a:pPr>
                <a:defRPr/>
              </a:pPr>
              <a:endParaRPr lang="en-US" dirty="0"/>
            </a:p>
          </p:txBody>
        </p:sp>
        <p:sp>
          <p:nvSpPr>
            <p:cNvPr id="201" name="D125"/>
            <p:cNvSpPr>
              <a:spLocks/>
            </p:cNvSpPr>
            <p:nvPr/>
          </p:nvSpPr>
          <p:spPr bwMode="auto">
            <a:xfrm>
              <a:off x="8612" y="-64285"/>
              <a:ext cx="102" cy="3"/>
            </a:xfrm>
            <a:custGeom>
              <a:avLst/>
              <a:gdLst/>
              <a:ahLst/>
              <a:cxnLst>
                <a:cxn ang="0">
                  <a:pos x="0" y="4096"/>
                </a:cxn>
                <a:cxn ang="0">
                  <a:pos x="2048" y="2731"/>
                </a:cxn>
                <a:cxn ang="0">
                  <a:pos x="2048" y="2048"/>
                </a:cxn>
                <a:cxn ang="0">
                  <a:pos x="8192" y="2048"/>
                </a:cxn>
                <a:cxn ang="0">
                  <a:pos x="10240" y="1365"/>
                </a:cxn>
                <a:cxn ang="0">
                  <a:pos x="14336" y="0"/>
                </a:cxn>
                <a:cxn ang="0">
                  <a:pos x="16384" y="2048"/>
                </a:cxn>
                <a:cxn ang="0">
                  <a:pos x="16384" y="6827"/>
                </a:cxn>
                <a:cxn ang="0">
                  <a:pos x="10240" y="10923"/>
                </a:cxn>
                <a:cxn ang="0">
                  <a:pos x="6144" y="16384"/>
                </a:cxn>
                <a:cxn ang="0">
                  <a:pos x="0" y="15701"/>
                </a:cxn>
                <a:cxn ang="0">
                  <a:pos x="0" y="10240"/>
                </a:cxn>
                <a:cxn ang="0">
                  <a:pos x="0" y="4096"/>
                </a:cxn>
              </a:cxnLst>
              <a:rect l="0" t="0" r="r" b="b"/>
              <a:pathLst>
                <a:path w="16384" h="16384">
                  <a:moveTo>
                    <a:pt x="0" y="4096"/>
                  </a:moveTo>
                  <a:lnTo>
                    <a:pt x="2048" y="2731"/>
                  </a:lnTo>
                  <a:lnTo>
                    <a:pt x="2048" y="2048"/>
                  </a:lnTo>
                  <a:lnTo>
                    <a:pt x="8192" y="2048"/>
                  </a:lnTo>
                  <a:lnTo>
                    <a:pt x="10240" y="1365"/>
                  </a:lnTo>
                  <a:lnTo>
                    <a:pt x="14336" y="0"/>
                  </a:lnTo>
                  <a:lnTo>
                    <a:pt x="16384" y="2048"/>
                  </a:lnTo>
                  <a:lnTo>
                    <a:pt x="16384" y="6827"/>
                  </a:lnTo>
                  <a:lnTo>
                    <a:pt x="10240" y="10923"/>
                  </a:lnTo>
                  <a:lnTo>
                    <a:pt x="6144" y="16384"/>
                  </a:lnTo>
                  <a:lnTo>
                    <a:pt x="0" y="15701"/>
                  </a:lnTo>
                  <a:lnTo>
                    <a:pt x="0" y="10240"/>
                  </a:lnTo>
                  <a:lnTo>
                    <a:pt x="0" y="4096"/>
                  </a:lnTo>
                  <a:close/>
                </a:path>
              </a:pathLst>
            </a:custGeom>
            <a:grpFill/>
            <a:ln w="9525">
              <a:solidFill>
                <a:schemeClr val="tx1">
                  <a:lumMod val="65000"/>
                  <a:lumOff val="35000"/>
                </a:schemeClr>
              </a:solidFill>
              <a:prstDash val="solid"/>
              <a:round/>
              <a:headEnd/>
              <a:tailEnd/>
            </a:ln>
          </p:spPr>
          <p:txBody>
            <a:bodyPr wrap="none"/>
            <a:lstStyle/>
            <a:p>
              <a:pPr>
                <a:defRPr/>
              </a:pPr>
              <a:endParaRPr lang="en-US" dirty="0"/>
            </a:p>
          </p:txBody>
        </p:sp>
        <p:sp>
          <p:nvSpPr>
            <p:cNvPr id="202" name="D126"/>
            <p:cNvSpPr>
              <a:spLocks/>
            </p:cNvSpPr>
            <p:nvPr/>
          </p:nvSpPr>
          <p:spPr bwMode="auto">
            <a:xfrm>
              <a:off x="8714" y="-64282"/>
              <a:ext cx="204" cy="3"/>
            </a:xfrm>
            <a:custGeom>
              <a:avLst/>
              <a:gdLst/>
              <a:ahLst/>
              <a:cxnLst>
                <a:cxn ang="0">
                  <a:pos x="10923" y="16384"/>
                </a:cxn>
                <a:cxn ang="0">
                  <a:pos x="7282" y="16384"/>
                </a:cxn>
                <a:cxn ang="0">
                  <a:pos x="1820" y="16384"/>
                </a:cxn>
                <a:cxn ang="0">
                  <a:pos x="0" y="14895"/>
                </a:cxn>
                <a:cxn ang="0">
                  <a:pos x="0" y="8937"/>
                </a:cxn>
                <a:cxn ang="0">
                  <a:pos x="3641" y="2979"/>
                </a:cxn>
                <a:cxn ang="0">
                  <a:pos x="10923" y="0"/>
                </a:cxn>
                <a:cxn ang="0">
                  <a:pos x="16384" y="2979"/>
                </a:cxn>
                <a:cxn ang="0">
                  <a:pos x="16384" y="8937"/>
                </a:cxn>
                <a:cxn ang="0">
                  <a:pos x="16384" y="11916"/>
                </a:cxn>
                <a:cxn ang="0">
                  <a:pos x="10923" y="16384"/>
                </a:cxn>
              </a:cxnLst>
              <a:rect l="0" t="0" r="r" b="b"/>
              <a:pathLst>
                <a:path w="16384" h="16384">
                  <a:moveTo>
                    <a:pt x="10923" y="16384"/>
                  </a:moveTo>
                  <a:lnTo>
                    <a:pt x="7282" y="16384"/>
                  </a:lnTo>
                  <a:lnTo>
                    <a:pt x="1820" y="16384"/>
                  </a:lnTo>
                  <a:lnTo>
                    <a:pt x="0" y="14895"/>
                  </a:lnTo>
                  <a:lnTo>
                    <a:pt x="0" y="8937"/>
                  </a:lnTo>
                  <a:lnTo>
                    <a:pt x="3641" y="2979"/>
                  </a:lnTo>
                  <a:lnTo>
                    <a:pt x="10923" y="0"/>
                  </a:lnTo>
                  <a:lnTo>
                    <a:pt x="16384" y="2979"/>
                  </a:lnTo>
                  <a:lnTo>
                    <a:pt x="16384" y="8937"/>
                  </a:lnTo>
                  <a:lnTo>
                    <a:pt x="16384" y="11916"/>
                  </a:lnTo>
                  <a:lnTo>
                    <a:pt x="10923" y="16384"/>
                  </a:lnTo>
                  <a:close/>
                </a:path>
              </a:pathLst>
            </a:custGeom>
            <a:grpFill/>
            <a:ln w="9525">
              <a:solidFill>
                <a:schemeClr val="tx1">
                  <a:lumMod val="65000"/>
                  <a:lumOff val="35000"/>
                </a:schemeClr>
              </a:solidFill>
              <a:prstDash val="solid"/>
              <a:round/>
              <a:headEnd/>
              <a:tailEnd/>
            </a:ln>
          </p:spPr>
          <p:txBody>
            <a:bodyPr wrap="none"/>
            <a:lstStyle/>
            <a:p>
              <a:pPr>
                <a:defRPr/>
              </a:pPr>
              <a:endParaRPr lang="en-US" dirty="0"/>
            </a:p>
          </p:txBody>
        </p:sp>
        <p:sp>
          <p:nvSpPr>
            <p:cNvPr id="203" name="D127"/>
            <p:cNvSpPr>
              <a:spLocks/>
            </p:cNvSpPr>
            <p:nvPr/>
          </p:nvSpPr>
          <p:spPr bwMode="auto">
            <a:xfrm>
              <a:off x="9224" y="-64303"/>
              <a:ext cx="0" cy="0"/>
            </a:xfrm>
            <a:custGeom>
              <a:avLst/>
              <a:gdLst/>
              <a:ahLst/>
              <a:cxnLst>
                <a:cxn ang="0">
                  <a:pos x="8548" y="8192"/>
                </a:cxn>
                <a:cxn ang="0">
                  <a:pos x="7836" y="9557"/>
                </a:cxn>
                <a:cxn ang="0">
                  <a:pos x="7123" y="10923"/>
                </a:cxn>
                <a:cxn ang="0">
                  <a:pos x="7123" y="12288"/>
                </a:cxn>
                <a:cxn ang="0">
                  <a:pos x="2849" y="16384"/>
                </a:cxn>
                <a:cxn ang="0">
                  <a:pos x="2137" y="13653"/>
                </a:cxn>
                <a:cxn ang="0">
                  <a:pos x="0" y="9557"/>
                </a:cxn>
                <a:cxn ang="0">
                  <a:pos x="2849" y="2731"/>
                </a:cxn>
                <a:cxn ang="0">
                  <a:pos x="5699" y="0"/>
                </a:cxn>
                <a:cxn ang="0">
                  <a:pos x="7836" y="1365"/>
                </a:cxn>
                <a:cxn ang="0">
                  <a:pos x="12822" y="1365"/>
                </a:cxn>
                <a:cxn ang="0">
                  <a:pos x="16384" y="1365"/>
                </a:cxn>
                <a:cxn ang="0">
                  <a:pos x="16384" y="2731"/>
                </a:cxn>
                <a:cxn ang="0">
                  <a:pos x="13535" y="6827"/>
                </a:cxn>
                <a:cxn ang="0">
                  <a:pos x="9973" y="7509"/>
                </a:cxn>
                <a:cxn ang="0">
                  <a:pos x="8548" y="8192"/>
                </a:cxn>
              </a:cxnLst>
              <a:rect l="0" t="0" r="r" b="b"/>
              <a:pathLst>
                <a:path w="16384" h="16384">
                  <a:moveTo>
                    <a:pt x="8548" y="8192"/>
                  </a:moveTo>
                  <a:lnTo>
                    <a:pt x="7836" y="9557"/>
                  </a:lnTo>
                  <a:lnTo>
                    <a:pt x="7123" y="10923"/>
                  </a:lnTo>
                  <a:lnTo>
                    <a:pt x="7123" y="12288"/>
                  </a:lnTo>
                  <a:lnTo>
                    <a:pt x="2849" y="16384"/>
                  </a:lnTo>
                  <a:lnTo>
                    <a:pt x="2137" y="13653"/>
                  </a:lnTo>
                  <a:lnTo>
                    <a:pt x="0" y="9557"/>
                  </a:lnTo>
                  <a:lnTo>
                    <a:pt x="2849" y="2731"/>
                  </a:lnTo>
                  <a:lnTo>
                    <a:pt x="5699" y="0"/>
                  </a:lnTo>
                  <a:lnTo>
                    <a:pt x="7836" y="1365"/>
                  </a:lnTo>
                  <a:lnTo>
                    <a:pt x="12822" y="1365"/>
                  </a:lnTo>
                  <a:lnTo>
                    <a:pt x="16384" y="1365"/>
                  </a:lnTo>
                  <a:lnTo>
                    <a:pt x="16384" y="2731"/>
                  </a:lnTo>
                  <a:lnTo>
                    <a:pt x="13535" y="6827"/>
                  </a:lnTo>
                  <a:lnTo>
                    <a:pt x="9973" y="7509"/>
                  </a:lnTo>
                  <a:lnTo>
                    <a:pt x="8548" y="8192"/>
                  </a:lnTo>
                  <a:close/>
                </a:path>
              </a:pathLst>
            </a:custGeom>
            <a:grpFill/>
            <a:ln w="9525">
              <a:solidFill>
                <a:schemeClr val="tx1">
                  <a:lumMod val="65000"/>
                  <a:lumOff val="35000"/>
                </a:schemeClr>
              </a:solidFill>
              <a:prstDash val="solid"/>
              <a:round/>
              <a:headEnd/>
              <a:tailEnd/>
            </a:ln>
          </p:spPr>
          <p:txBody>
            <a:bodyPr wrap="none"/>
            <a:lstStyle/>
            <a:p>
              <a:pPr>
                <a:defRPr/>
              </a:pPr>
              <a:endParaRPr lang="en-US" dirty="0"/>
            </a:p>
          </p:txBody>
        </p:sp>
        <p:sp>
          <p:nvSpPr>
            <p:cNvPr id="204" name="D128"/>
            <p:cNvSpPr>
              <a:spLocks/>
            </p:cNvSpPr>
            <p:nvPr/>
          </p:nvSpPr>
          <p:spPr bwMode="auto">
            <a:xfrm>
              <a:off x="8714" y="-64321"/>
              <a:ext cx="816" cy="27"/>
            </a:xfrm>
            <a:custGeom>
              <a:avLst/>
              <a:gdLst/>
              <a:ahLst/>
              <a:cxnLst>
                <a:cxn ang="0">
                  <a:pos x="0" y="8357"/>
                </a:cxn>
                <a:cxn ang="0">
                  <a:pos x="269" y="7917"/>
                </a:cxn>
                <a:cxn ang="0">
                  <a:pos x="806" y="6598"/>
                </a:cxn>
                <a:cxn ang="0">
                  <a:pos x="2283" y="4618"/>
                </a:cxn>
                <a:cxn ang="0">
                  <a:pos x="3223" y="4178"/>
                </a:cxn>
                <a:cxn ang="0">
                  <a:pos x="4969" y="4069"/>
                </a:cxn>
                <a:cxn ang="0">
                  <a:pos x="4432" y="5278"/>
                </a:cxn>
                <a:cxn ang="0">
                  <a:pos x="5103" y="6158"/>
                </a:cxn>
                <a:cxn ang="0">
                  <a:pos x="5909" y="7477"/>
                </a:cxn>
                <a:cxn ang="0">
                  <a:pos x="6446" y="6708"/>
                </a:cxn>
                <a:cxn ang="0">
                  <a:pos x="6580" y="5498"/>
                </a:cxn>
                <a:cxn ang="0">
                  <a:pos x="6983" y="4508"/>
                </a:cxn>
                <a:cxn ang="0">
                  <a:pos x="5640" y="2199"/>
                </a:cxn>
                <a:cxn ang="0">
                  <a:pos x="5909" y="880"/>
                </a:cxn>
                <a:cxn ang="0">
                  <a:pos x="7521" y="1979"/>
                </a:cxn>
                <a:cxn ang="0">
                  <a:pos x="7789" y="3629"/>
                </a:cxn>
                <a:cxn ang="0">
                  <a:pos x="8863" y="1759"/>
                </a:cxn>
                <a:cxn ang="0">
                  <a:pos x="9938" y="1979"/>
                </a:cxn>
                <a:cxn ang="0">
                  <a:pos x="10744" y="880"/>
                </a:cxn>
                <a:cxn ang="0">
                  <a:pos x="10744" y="220"/>
                </a:cxn>
                <a:cxn ang="0">
                  <a:pos x="11818" y="220"/>
                </a:cxn>
                <a:cxn ang="0">
                  <a:pos x="12087" y="2639"/>
                </a:cxn>
                <a:cxn ang="0">
                  <a:pos x="13161" y="660"/>
                </a:cxn>
                <a:cxn ang="0">
                  <a:pos x="14235" y="1100"/>
                </a:cxn>
                <a:cxn ang="0">
                  <a:pos x="14101" y="3189"/>
                </a:cxn>
                <a:cxn ang="0">
                  <a:pos x="14235" y="4069"/>
                </a:cxn>
                <a:cxn ang="0">
                  <a:pos x="14772" y="4948"/>
                </a:cxn>
                <a:cxn ang="0">
                  <a:pos x="16115" y="4618"/>
                </a:cxn>
                <a:cxn ang="0">
                  <a:pos x="15847" y="6268"/>
                </a:cxn>
                <a:cxn ang="0">
                  <a:pos x="14504" y="6818"/>
                </a:cxn>
                <a:cxn ang="0">
                  <a:pos x="13161" y="5938"/>
                </a:cxn>
                <a:cxn ang="0">
                  <a:pos x="11818" y="5718"/>
                </a:cxn>
                <a:cxn ang="0">
                  <a:pos x="11952" y="6818"/>
                </a:cxn>
                <a:cxn ang="0">
                  <a:pos x="13161" y="7257"/>
                </a:cxn>
                <a:cxn ang="0">
                  <a:pos x="13564" y="8577"/>
                </a:cxn>
                <a:cxn ang="0">
                  <a:pos x="13027" y="9017"/>
                </a:cxn>
                <a:cxn ang="0">
                  <a:pos x="12489" y="7917"/>
                </a:cxn>
                <a:cxn ang="0">
                  <a:pos x="11549" y="8577"/>
                </a:cxn>
                <a:cxn ang="0">
                  <a:pos x="10744" y="8907"/>
                </a:cxn>
                <a:cxn ang="0">
                  <a:pos x="10744" y="9457"/>
                </a:cxn>
                <a:cxn ang="0">
                  <a:pos x="8863" y="10776"/>
                </a:cxn>
                <a:cxn ang="0">
                  <a:pos x="7521" y="12096"/>
                </a:cxn>
                <a:cxn ang="0">
                  <a:pos x="7521" y="13195"/>
                </a:cxn>
                <a:cxn ang="0">
                  <a:pos x="6983" y="15174"/>
                </a:cxn>
                <a:cxn ang="0">
                  <a:pos x="5506" y="16054"/>
                </a:cxn>
                <a:cxn ang="0">
                  <a:pos x="5103" y="15064"/>
                </a:cxn>
                <a:cxn ang="0">
                  <a:pos x="5909" y="13415"/>
                </a:cxn>
                <a:cxn ang="0">
                  <a:pos x="4969" y="12975"/>
                </a:cxn>
                <a:cxn ang="0">
                  <a:pos x="4969" y="11546"/>
                </a:cxn>
                <a:cxn ang="0">
                  <a:pos x="3357" y="10776"/>
                </a:cxn>
                <a:cxn ang="0">
                  <a:pos x="3223" y="11436"/>
                </a:cxn>
                <a:cxn ang="0">
                  <a:pos x="4029" y="12975"/>
                </a:cxn>
                <a:cxn ang="0">
                  <a:pos x="3357" y="14735"/>
                </a:cxn>
                <a:cxn ang="0">
                  <a:pos x="1880" y="12425"/>
                </a:cxn>
                <a:cxn ang="0">
                  <a:pos x="1343" y="9676"/>
                </a:cxn>
                <a:cxn ang="0">
                  <a:pos x="269" y="8137"/>
                </a:cxn>
              </a:cxnLst>
              <a:rect l="0" t="0" r="r" b="b"/>
              <a:pathLst>
                <a:path w="16384" h="16384">
                  <a:moveTo>
                    <a:pt x="269" y="8137"/>
                  </a:moveTo>
                  <a:lnTo>
                    <a:pt x="0" y="8357"/>
                  </a:lnTo>
                  <a:lnTo>
                    <a:pt x="0" y="7917"/>
                  </a:lnTo>
                  <a:lnTo>
                    <a:pt x="269" y="7917"/>
                  </a:lnTo>
                  <a:lnTo>
                    <a:pt x="806" y="7917"/>
                  </a:lnTo>
                  <a:lnTo>
                    <a:pt x="806" y="6598"/>
                  </a:lnTo>
                  <a:lnTo>
                    <a:pt x="1343" y="5718"/>
                  </a:lnTo>
                  <a:lnTo>
                    <a:pt x="2283" y="4618"/>
                  </a:lnTo>
                  <a:lnTo>
                    <a:pt x="2686" y="4618"/>
                  </a:lnTo>
                  <a:lnTo>
                    <a:pt x="3223" y="4178"/>
                  </a:lnTo>
                  <a:lnTo>
                    <a:pt x="4432" y="4069"/>
                  </a:lnTo>
                  <a:lnTo>
                    <a:pt x="4969" y="4069"/>
                  </a:lnTo>
                  <a:lnTo>
                    <a:pt x="4566" y="4618"/>
                  </a:lnTo>
                  <a:lnTo>
                    <a:pt x="4432" y="5278"/>
                  </a:lnTo>
                  <a:lnTo>
                    <a:pt x="4969" y="5498"/>
                  </a:lnTo>
                  <a:lnTo>
                    <a:pt x="5103" y="6158"/>
                  </a:lnTo>
                  <a:lnTo>
                    <a:pt x="5372" y="7257"/>
                  </a:lnTo>
                  <a:lnTo>
                    <a:pt x="5909" y="7477"/>
                  </a:lnTo>
                  <a:lnTo>
                    <a:pt x="6446" y="7477"/>
                  </a:lnTo>
                  <a:lnTo>
                    <a:pt x="6446" y="6708"/>
                  </a:lnTo>
                  <a:lnTo>
                    <a:pt x="6446" y="5938"/>
                  </a:lnTo>
                  <a:lnTo>
                    <a:pt x="6580" y="5498"/>
                  </a:lnTo>
                  <a:lnTo>
                    <a:pt x="6446" y="4618"/>
                  </a:lnTo>
                  <a:lnTo>
                    <a:pt x="6983" y="4508"/>
                  </a:lnTo>
                  <a:lnTo>
                    <a:pt x="6446" y="3299"/>
                  </a:lnTo>
                  <a:lnTo>
                    <a:pt x="5640" y="2199"/>
                  </a:lnTo>
                  <a:lnTo>
                    <a:pt x="5506" y="1320"/>
                  </a:lnTo>
                  <a:lnTo>
                    <a:pt x="5909" y="880"/>
                  </a:lnTo>
                  <a:lnTo>
                    <a:pt x="6715" y="660"/>
                  </a:lnTo>
                  <a:lnTo>
                    <a:pt x="7521" y="1979"/>
                  </a:lnTo>
                  <a:lnTo>
                    <a:pt x="7521" y="3519"/>
                  </a:lnTo>
                  <a:lnTo>
                    <a:pt x="7789" y="3629"/>
                  </a:lnTo>
                  <a:lnTo>
                    <a:pt x="8326" y="2309"/>
                  </a:lnTo>
                  <a:lnTo>
                    <a:pt x="8863" y="1759"/>
                  </a:lnTo>
                  <a:lnTo>
                    <a:pt x="9401" y="1979"/>
                  </a:lnTo>
                  <a:lnTo>
                    <a:pt x="9938" y="1979"/>
                  </a:lnTo>
                  <a:lnTo>
                    <a:pt x="10475" y="1429"/>
                  </a:lnTo>
                  <a:lnTo>
                    <a:pt x="10744" y="880"/>
                  </a:lnTo>
                  <a:lnTo>
                    <a:pt x="9938" y="0"/>
                  </a:lnTo>
                  <a:lnTo>
                    <a:pt x="10744" y="220"/>
                  </a:lnTo>
                  <a:lnTo>
                    <a:pt x="11012" y="110"/>
                  </a:lnTo>
                  <a:lnTo>
                    <a:pt x="11818" y="220"/>
                  </a:lnTo>
                  <a:lnTo>
                    <a:pt x="11818" y="2199"/>
                  </a:lnTo>
                  <a:lnTo>
                    <a:pt x="12087" y="2639"/>
                  </a:lnTo>
                  <a:lnTo>
                    <a:pt x="12489" y="1759"/>
                  </a:lnTo>
                  <a:lnTo>
                    <a:pt x="13161" y="660"/>
                  </a:lnTo>
                  <a:lnTo>
                    <a:pt x="14101" y="440"/>
                  </a:lnTo>
                  <a:lnTo>
                    <a:pt x="14235" y="1100"/>
                  </a:lnTo>
                  <a:lnTo>
                    <a:pt x="14101" y="2859"/>
                  </a:lnTo>
                  <a:lnTo>
                    <a:pt x="14101" y="3189"/>
                  </a:lnTo>
                  <a:lnTo>
                    <a:pt x="14101" y="4069"/>
                  </a:lnTo>
                  <a:lnTo>
                    <a:pt x="14235" y="4069"/>
                  </a:lnTo>
                  <a:lnTo>
                    <a:pt x="14235" y="4838"/>
                  </a:lnTo>
                  <a:lnTo>
                    <a:pt x="14772" y="4948"/>
                  </a:lnTo>
                  <a:lnTo>
                    <a:pt x="15578" y="4838"/>
                  </a:lnTo>
                  <a:lnTo>
                    <a:pt x="16115" y="4618"/>
                  </a:lnTo>
                  <a:lnTo>
                    <a:pt x="16384" y="4838"/>
                  </a:lnTo>
                  <a:lnTo>
                    <a:pt x="15847" y="6268"/>
                  </a:lnTo>
                  <a:lnTo>
                    <a:pt x="15578" y="6818"/>
                  </a:lnTo>
                  <a:lnTo>
                    <a:pt x="14504" y="6818"/>
                  </a:lnTo>
                  <a:lnTo>
                    <a:pt x="13967" y="6268"/>
                  </a:lnTo>
                  <a:lnTo>
                    <a:pt x="13161" y="5938"/>
                  </a:lnTo>
                  <a:lnTo>
                    <a:pt x="12489" y="5498"/>
                  </a:lnTo>
                  <a:lnTo>
                    <a:pt x="11818" y="5718"/>
                  </a:lnTo>
                  <a:lnTo>
                    <a:pt x="11415" y="6818"/>
                  </a:lnTo>
                  <a:lnTo>
                    <a:pt x="11952" y="6818"/>
                  </a:lnTo>
                  <a:lnTo>
                    <a:pt x="12489" y="7037"/>
                  </a:lnTo>
                  <a:lnTo>
                    <a:pt x="13161" y="7257"/>
                  </a:lnTo>
                  <a:lnTo>
                    <a:pt x="13564" y="7917"/>
                  </a:lnTo>
                  <a:lnTo>
                    <a:pt x="13564" y="8577"/>
                  </a:lnTo>
                  <a:lnTo>
                    <a:pt x="13564" y="9017"/>
                  </a:lnTo>
                  <a:lnTo>
                    <a:pt x="13027" y="9017"/>
                  </a:lnTo>
                  <a:lnTo>
                    <a:pt x="12624" y="8797"/>
                  </a:lnTo>
                  <a:lnTo>
                    <a:pt x="12489" y="7917"/>
                  </a:lnTo>
                  <a:lnTo>
                    <a:pt x="12087" y="7917"/>
                  </a:lnTo>
                  <a:lnTo>
                    <a:pt x="11549" y="8577"/>
                  </a:lnTo>
                  <a:lnTo>
                    <a:pt x="10475" y="8907"/>
                  </a:lnTo>
                  <a:lnTo>
                    <a:pt x="10744" y="8907"/>
                  </a:lnTo>
                  <a:lnTo>
                    <a:pt x="11281" y="9676"/>
                  </a:lnTo>
                  <a:lnTo>
                    <a:pt x="10744" y="9457"/>
                  </a:lnTo>
                  <a:lnTo>
                    <a:pt x="9266" y="10116"/>
                  </a:lnTo>
                  <a:lnTo>
                    <a:pt x="8863" y="10776"/>
                  </a:lnTo>
                  <a:lnTo>
                    <a:pt x="8192" y="11986"/>
                  </a:lnTo>
                  <a:lnTo>
                    <a:pt x="7521" y="12096"/>
                  </a:lnTo>
                  <a:lnTo>
                    <a:pt x="7252" y="12535"/>
                  </a:lnTo>
                  <a:lnTo>
                    <a:pt x="7521" y="13195"/>
                  </a:lnTo>
                  <a:lnTo>
                    <a:pt x="7521" y="14185"/>
                  </a:lnTo>
                  <a:lnTo>
                    <a:pt x="6983" y="15174"/>
                  </a:lnTo>
                  <a:lnTo>
                    <a:pt x="6043" y="15614"/>
                  </a:lnTo>
                  <a:lnTo>
                    <a:pt x="5506" y="16054"/>
                  </a:lnTo>
                  <a:lnTo>
                    <a:pt x="4835" y="16384"/>
                  </a:lnTo>
                  <a:lnTo>
                    <a:pt x="5103" y="15064"/>
                  </a:lnTo>
                  <a:lnTo>
                    <a:pt x="5909" y="14075"/>
                  </a:lnTo>
                  <a:lnTo>
                    <a:pt x="5909" y="13415"/>
                  </a:lnTo>
                  <a:lnTo>
                    <a:pt x="5103" y="13305"/>
                  </a:lnTo>
                  <a:lnTo>
                    <a:pt x="4969" y="12975"/>
                  </a:lnTo>
                  <a:lnTo>
                    <a:pt x="4835" y="12096"/>
                  </a:lnTo>
                  <a:lnTo>
                    <a:pt x="4969" y="11546"/>
                  </a:lnTo>
                  <a:lnTo>
                    <a:pt x="4432" y="10996"/>
                  </a:lnTo>
                  <a:lnTo>
                    <a:pt x="3357" y="10776"/>
                  </a:lnTo>
                  <a:lnTo>
                    <a:pt x="2954" y="11106"/>
                  </a:lnTo>
                  <a:lnTo>
                    <a:pt x="3223" y="11436"/>
                  </a:lnTo>
                  <a:lnTo>
                    <a:pt x="4029" y="11546"/>
                  </a:lnTo>
                  <a:lnTo>
                    <a:pt x="4029" y="12975"/>
                  </a:lnTo>
                  <a:lnTo>
                    <a:pt x="4029" y="14185"/>
                  </a:lnTo>
                  <a:lnTo>
                    <a:pt x="3357" y="14735"/>
                  </a:lnTo>
                  <a:lnTo>
                    <a:pt x="2283" y="13745"/>
                  </a:lnTo>
                  <a:lnTo>
                    <a:pt x="1880" y="12425"/>
                  </a:lnTo>
                  <a:lnTo>
                    <a:pt x="1746" y="10996"/>
                  </a:lnTo>
                  <a:lnTo>
                    <a:pt x="1343" y="9676"/>
                  </a:lnTo>
                  <a:lnTo>
                    <a:pt x="671" y="9237"/>
                  </a:lnTo>
                  <a:lnTo>
                    <a:pt x="269" y="8137"/>
                  </a:lnTo>
                  <a:close/>
                </a:path>
              </a:pathLst>
            </a:custGeom>
            <a:grpFill/>
            <a:ln w="9525">
              <a:solidFill>
                <a:schemeClr val="tx1">
                  <a:lumMod val="65000"/>
                  <a:lumOff val="35000"/>
                </a:schemeClr>
              </a:solidFill>
              <a:prstDash val="solid"/>
              <a:round/>
              <a:headEnd/>
              <a:tailEnd/>
            </a:ln>
          </p:spPr>
          <p:txBody>
            <a:bodyPr wrap="none"/>
            <a:lstStyle/>
            <a:p>
              <a:pPr>
                <a:defRPr/>
              </a:pPr>
              <a:endParaRPr lang="en-US" dirty="0"/>
            </a:p>
          </p:txBody>
        </p:sp>
        <p:sp>
          <p:nvSpPr>
            <p:cNvPr id="205" name="D129"/>
            <p:cNvSpPr>
              <a:spLocks/>
            </p:cNvSpPr>
            <p:nvPr/>
          </p:nvSpPr>
          <p:spPr bwMode="auto">
            <a:xfrm>
              <a:off x="9224" y="-64330"/>
              <a:ext cx="0" cy="0"/>
            </a:xfrm>
            <a:custGeom>
              <a:avLst/>
              <a:gdLst/>
              <a:ahLst/>
              <a:cxnLst>
                <a:cxn ang="0">
                  <a:pos x="964" y="6554"/>
                </a:cxn>
                <a:cxn ang="0">
                  <a:pos x="0" y="6554"/>
                </a:cxn>
                <a:cxn ang="0">
                  <a:pos x="964" y="4369"/>
                </a:cxn>
                <a:cxn ang="0">
                  <a:pos x="1928" y="2185"/>
                </a:cxn>
                <a:cxn ang="0">
                  <a:pos x="4819" y="0"/>
                </a:cxn>
                <a:cxn ang="0">
                  <a:pos x="8674" y="2185"/>
                </a:cxn>
                <a:cxn ang="0">
                  <a:pos x="12529" y="4369"/>
                </a:cxn>
                <a:cxn ang="0">
                  <a:pos x="15420" y="10923"/>
                </a:cxn>
                <a:cxn ang="0">
                  <a:pos x="16384" y="16384"/>
                </a:cxn>
                <a:cxn ang="0">
                  <a:pos x="11565" y="12015"/>
                </a:cxn>
                <a:cxn ang="0">
                  <a:pos x="8674" y="7646"/>
                </a:cxn>
                <a:cxn ang="0">
                  <a:pos x="4819" y="8738"/>
                </a:cxn>
                <a:cxn ang="0">
                  <a:pos x="1928" y="10923"/>
                </a:cxn>
                <a:cxn ang="0">
                  <a:pos x="964" y="6554"/>
                </a:cxn>
              </a:cxnLst>
              <a:rect l="0" t="0" r="r" b="b"/>
              <a:pathLst>
                <a:path w="16384" h="16384">
                  <a:moveTo>
                    <a:pt x="964" y="6554"/>
                  </a:moveTo>
                  <a:lnTo>
                    <a:pt x="0" y="6554"/>
                  </a:lnTo>
                  <a:lnTo>
                    <a:pt x="964" y="4369"/>
                  </a:lnTo>
                  <a:lnTo>
                    <a:pt x="1928" y="2185"/>
                  </a:lnTo>
                  <a:lnTo>
                    <a:pt x="4819" y="0"/>
                  </a:lnTo>
                  <a:lnTo>
                    <a:pt x="8674" y="2185"/>
                  </a:lnTo>
                  <a:lnTo>
                    <a:pt x="12529" y="4369"/>
                  </a:lnTo>
                  <a:lnTo>
                    <a:pt x="15420" y="10923"/>
                  </a:lnTo>
                  <a:lnTo>
                    <a:pt x="16384" y="16384"/>
                  </a:lnTo>
                  <a:lnTo>
                    <a:pt x="11565" y="12015"/>
                  </a:lnTo>
                  <a:lnTo>
                    <a:pt x="8674" y="7646"/>
                  </a:lnTo>
                  <a:lnTo>
                    <a:pt x="4819" y="8738"/>
                  </a:lnTo>
                  <a:lnTo>
                    <a:pt x="1928" y="10923"/>
                  </a:lnTo>
                  <a:lnTo>
                    <a:pt x="964" y="6554"/>
                  </a:lnTo>
                  <a:close/>
                </a:path>
              </a:pathLst>
            </a:custGeom>
            <a:grpFill/>
            <a:ln w="9525">
              <a:solidFill>
                <a:schemeClr val="tx1">
                  <a:lumMod val="65000"/>
                  <a:lumOff val="35000"/>
                </a:schemeClr>
              </a:solidFill>
              <a:prstDash val="solid"/>
              <a:round/>
              <a:headEnd/>
              <a:tailEnd/>
            </a:ln>
          </p:spPr>
          <p:txBody>
            <a:bodyPr wrap="none"/>
            <a:lstStyle/>
            <a:p>
              <a:pPr>
                <a:defRPr/>
              </a:pPr>
              <a:endParaRPr lang="en-US" dirty="0"/>
            </a:p>
          </p:txBody>
        </p:sp>
        <p:sp>
          <p:nvSpPr>
            <p:cNvPr id="206" name="D130"/>
            <p:cNvSpPr>
              <a:spLocks/>
            </p:cNvSpPr>
            <p:nvPr/>
          </p:nvSpPr>
          <p:spPr bwMode="auto">
            <a:xfrm>
              <a:off x="9224" y="-64342"/>
              <a:ext cx="306" cy="12"/>
            </a:xfrm>
            <a:custGeom>
              <a:avLst/>
              <a:gdLst/>
              <a:ahLst/>
              <a:cxnLst>
                <a:cxn ang="0">
                  <a:pos x="6687" y="7419"/>
                </a:cxn>
                <a:cxn ang="0">
                  <a:pos x="6687" y="6492"/>
                </a:cxn>
                <a:cxn ang="0">
                  <a:pos x="5016" y="6183"/>
                </a:cxn>
                <a:cxn ang="0">
                  <a:pos x="3678" y="4946"/>
                </a:cxn>
                <a:cxn ang="0">
                  <a:pos x="5016" y="4637"/>
                </a:cxn>
                <a:cxn ang="0">
                  <a:pos x="5016" y="2782"/>
                </a:cxn>
                <a:cxn ang="0">
                  <a:pos x="5684" y="1237"/>
                </a:cxn>
                <a:cxn ang="0">
                  <a:pos x="6687" y="927"/>
                </a:cxn>
                <a:cxn ang="0">
                  <a:pos x="8025" y="0"/>
                </a:cxn>
                <a:cxn ang="0">
                  <a:pos x="9362" y="309"/>
                </a:cxn>
                <a:cxn ang="0">
                  <a:pos x="10700" y="309"/>
                </a:cxn>
                <a:cxn ang="0">
                  <a:pos x="13040" y="309"/>
                </a:cxn>
                <a:cxn ang="0">
                  <a:pos x="13040" y="2164"/>
                </a:cxn>
                <a:cxn ang="0">
                  <a:pos x="11034" y="3400"/>
                </a:cxn>
                <a:cxn ang="0">
                  <a:pos x="11703" y="4946"/>
                </a:cxn>
                <a:cxn ang="0">
                  <a:pos x="13709" y="4637"/>
                </a:cxn>
                <a:cxn ang="0">
                  <a:pos x="15047" y="2473"/>
                </a:cxn>
                <a:cxn ang="0">
                  <a:pos x="15047" y="5874"/>
                </a:cxn>
                <a:cxn ang="0">
                  <a:pos x="15047" y="7728"/>
                </a:cxn>
                <a:cxn ang="0">
                  <a:pos x="16050" y="6492"/>
                </a:cxn>
                <a:cxn ang="0">
                  <a:pos x="16384" y="9892"/>
                </a:cxn>
                <a:cxn ang="0">
                  <a:pos x="13709" y="9892"/>
                </a:cxn>
                <a:cxn ang="0">
                  <a:pos x="13040" y="12674"/>
                </a:cxn>
                <a:cxn ang="0">
                  <a:pos x="10365" y="13293"/>
                </a:cxn>
                <a:cxn ang="0">
                  <a:pos x="8359" y="12365"/>
                </a:cxn>
                <a:cxn ang="0">
                  <a:pos x="7690" y="14529"/>
                </a:cxn>
                <a:cxn ang="0">
                  <a:pos x="5684" y="15147"/>
                </a:cxn>
                <a:cxn ang="0">
                  <a:pos x="5350" y="16075"/>
                </a:cxn>
                <a:cxn ang="0">
                  <a:pos x="5016" y="16384"/>
                </a:cxn>
                <a:cxn ang="0">
                  <a:pos x="3678" y="16075"/>
                </a:cxn>
                <a:cxn ang="0">
                  <a:pos x="3009" y="15147"/>
                </a:cxn>
                <a:cxn ang="0">
                  <a:pos x="2675" y="13602"/>
                </a:cxn>
                <a:cxn ang="0">
                  <a:pos x="2341" y="12056"/>
                </a:cxn>
                <a:cxn ang="0">
                  <a:pos x="1003" y="11438"/>
                </a:cxn>
                <a:cxn ang="0">
                  <a:pos x="0" y="10820"/>
                </a:cxn>
                <a:cxn ang="0">
                  <a:pos x="1003" y="10820"/>
                </a:cxn>
                <a:cxn ang="0">
                  <a:pos x="1337" y="8347"/>
                </a:cxn>
                <a:cxn ang="0">
                  <a:pos x="2341" y="7110"/>
                </a:cxn>
                <a:cxn ang="0">
                  <a:pos x="3678" y="7419"/>
                </a:cxn>
                <a:cxn ang="0">
                  <a:pos x="5016" y="7728"/>
                </a:cxn>
                <a:cxn ang="0">
                  <a:pos x="5684" y="7728"/>
                </a:cxn>
                <a:cxn ang="0">
                  <a:pos x="6687" y="7419"/>
                </a:cxn>
              </a:cxnLst>
              <a:rect l="0" t="0" r="r" b="b"/>
              <a:pathLst>
                <a:path w="16384" h="16384">
                  <a:moveTo>
                    <a:pt x="6687" y="7419"/>
                  </a:moveTo>
                  <a:lnTo>
                    <a:pt x="6687" y="6492"/>
                  </a:lnTo>
                  <a:lnTo>
                    <a:pt x="5016" y="6183"/>
                  </a:lnTo>
                  <a:lnTo>
                    <a:pt x="3678" y="4946"/>
                  </a:lnTo>
                  <a:lnTo>
                    <a:pt x="5016" y="4637"/>
                  </a:lnTo>
                  <a:lnTo>
                    <a:pt x="5016" y="2782"/>
                  </a:lnTo>
                  <a:lnTo>
                    <a:pt x="5684" y="1237"/>
                  </a:lnTo>
                  <a:lnTo>
                    <a:pt x="6687" y="927"/>
                  </a:lnTo>
                  <a:lnTo>
                    <a:pt x="8025" y="0"/>
                  </a:lnTo>
                  <a:lnTo>
                    <a:pt x="9362" y="309"/>
                  </a:lnTo>
                  <a:lnTo>
                    <a:pt x="10700" y="309"/>
                  </a:lnTo>
                  <a:lnTo>
                    <a:pt x="13040" y="309"/>
                  </a:lnTo>
                  <a:lnTo>
                    <a:pt x="13040" y="2164"/>
                  </a:lnTo>
                  <a:lnTo>
                    <a:pt x="11034" y="3400"/>
                  </a:lnTo>
                  <a:lnTo>
                    <a:pt x="11703" y="4946"/>
                  </a:lnTo>
                  <a:lnTo>
                    <a:pt x="13709" y="4637"/>
                  </a:lnTo>
                  <a:lnTo>
                    <a:pt x="15047" y="2473"/>
                  </a:lnTo>
                  <a:lnTo>
                    <a:pt x="15047" y="5874"/>
                  </a:lnTo>
                  <a:lnTo>
                    <a:pt x="15047" y="7728"/>
                  </a:lnTo>
                  <a:lnTo>
                    <a:pt x="16050" y="6492"/>
                  </a:lnTo>
                  <a:lnTo>
                    <a:pt x="16384" y="9892"/>
                  </a:lnTo>
                  <a:lnTo>
                    <a:pt x="13709" y="9892"/>
                  </a:lnTo>
                  <a:lnTo>
                    <a:pt x="13040" y="12674"/>
                  </a:lnTo>
                  <a:lnTo>
                    <a:pt x="10365" y="13293"/>
                  </a:lnTo>
                  <a:lnTo>
                    <a:pt x="8359" y="12365"/>
                  </a:lnTo>
                  <a:lnTo>
                    <a:pt x="7690" y="14529"/>
                  </a:lnTo>
                  <a:lnTo>
                    <a:pt x="5684" y="15147"/>
                  </a:lnTo>
                  <a:lnTo>
                    <a:pt x="5350" y="16075"/>
                  </a:lnTo>
                  <a:lnTo>
                    <a:pt x="5016" y="16384"/>
                  </a:lnTo>
                  <a:lnTo>
                    <a:pt x="3678" y="16075"/>
                  </a:lnTo>
                  <a:lnTo>
                    <a:pt x="3009" y="15147"/>
                  </a:lnTo>
                  <a:lnTo>
                    <a:pt x="2675" y="13602"/>
                  </a:lnTo>
                  <a:lnTo>
                    <a:pt x="2341" y="12056"/>
                  </a:lnTo>
                  <a:lnTo>
                    <a:pt x="1003" y="11438"/>
                  </a:lnTo>
                  <a:lnTo>
                    <a:pt x="0" y="10820"/>
                  </a:lnTo>
                  <a:lnTo>
                    <a:pt x="1003" y="10820"/>
                  </a:lnTo>
                  <a:lnTo>
                    <a:pt x="1337" y="8347"/>
                  </a:lnTo>
                  <a:lnTo>
                    <a:pt x="2341" y="7110"/>
                  </a:lnTo>
                  <a:lnTo>
                    <a:pt x="3678" y="7419"/>
                  </a:lnTo>
                  <a:lnTo>
                    <a:pt x="5016" y="7728"/>
                  </a:lnTo>
                  <a:lnTo>
                    <a:pt x="5684" y="7728"/>
                  </a:lnTo>
                  <a:lnTo>
                    <a:pt x="6687" y="7419"/>
                  </a:lnTo>
                  <a:close/>
                </a:path>
              </a:pathLst>
            </a:custGeom>
            <a:grpFill/>
            <a:ln w="9525">
              <a:solidFill>
                <a:schemeClr val="tx1">
                  <a:lumMod val="65000"/>
                  <a:lumOff val="35000"/>
                </a:schemeClr>
              </a:solidFill>
              <a:prstDash val="solid"/>
              <a:round/>
              <a:headEnd/>
              <a:tailEnd/>
            </a:ln>
          </p:spPr>
          <p:txBody>
            <a:bodyPr wrap="none"/>
            <a:lstStyle/>
            <a:p>
              <a:pPr>
                <a:defRPr/>
              </a:pPr>
              <a:endParaRPr lang="en-US" dirty="0"/>
            </a:p>
          </p:txBody>
        </p:sp>
        <p:sp>
          <p:nvSpPr>
            <p:cNvPr id="207" name="D131"/>
            <p:cNvSpPr>
              <a:spLocks/>
            </p:cNvSpPr>
            <p:nvPr/>
          </p:nvSpPr>
          <p:spPr bwMode="auto">
            <a:xfrm>
              <a:off x="9530" y="-64342"/>
              <a:ext cx="0" cy="0"/>
            </a:xfrm>
            <a:custGeom>
              <a:avLst/>
              <a:gdLst/>
              <a:ahLst/>
              <a:cxnLst>
                <a:cxn ang="0">
                  <a:pos x="0" y="0"/>
                </a:cxn>
                <a:cxn ang="0">
                  <a:pos x="1489" y="2341"/>
                </a:cxn>
                <a:cxn ang="0">
                  <a:pos x="4468" y="2341"/>
                </a:cxn>
                <a:cxn ang="0">
                  <a:pos x="4468" y="5851"/>
                </a:cxn>
                <a:cxn ang="0">
                  <a:pos x="5958" y="5851"/>
                </a:cxn>
                <a:cxn ang="0">
                  <a:pos x="10426" y="1170"/>
                </a:cxn>
                <a:cxn ang="0">
                  <a:pos x="13405" y="1170"/>
                </a:cxn>
                <a:cxn ang="0">
                  <a:pos x="16384" y="2341"/>
                </a:cxn>
                <a:cxn ang="0">
                  <a:pos x="16384" y="11703"/>
                </a:cxn>
                <a:cxn ang="0">
                  <a:pos x="13405" y="16384"/>
                </a:cxn>
                <a:cxn ang="0">
                  <a:pos x="7447" y="16384"/>
                </a:cxn>
                <a:cxn ang="0">
                  <a:pos x="1489" y="11703"/>
                </a:cxn>
                <a:cxn ang="0">
                  <a:pos x="0" y="4681"/>
                </a:cxn>
                <a:cxn ang="0">
                  <a:pos x="0" y="0"/>
                </a:cxn>
              </a:cxnLst>
              <a:rect l="0" t="0" r="r" b="b"/>
              <a:pathLst>
                <a:path w="16384" h="16384">
                  <a:moveTo>
                    <a:pt x="0" y="0"/>
                  </a:moveTo>
                  <a:lnTo>
                    <a:pt x="1489" y="2341"/>
                  </a:lnTo>
                  <a:lnTo>
                    <a:pt x="4468" y="2341"/>
                  </a:lnTo>
                  <a:lnTo>
                    <a:pt x="4468" y="5851"/>
                  </a:lnTo>
                  <a:lnTo>
                    <a:pt x="5958" y="5851"/>
                  </a:lnTo>
                  <a:lnTo>
                    <a:pt x="10426" y="1170"/>
                  </a:lnTo>
                  <a:lnTo>
                    <a:pt x="13405" y="1170"/>
                  </a:lnTo>
                  <a:lnTo>
                    <a:pt x="16384" y="2341"/>
                  </a:lnTo>
                  <a:lnTo>
                    <a:pt x="16384" y="11703"/>
                  </a:lnTo>
                  <a:lnTo>
                    <a:pt x="13405" y="16384"/>
                  </a:lnTo>
                  <a:lnTo>
                    <a:pt x="7447" y="16384"/>
                  </a:lnTo>
                  <a:lnTo>
                    <a:pt x="1489" y="11703"/>
                  </a:lnTo>
                  <a:lnTo>
                    <a:pt x="0" y="4681"/>
                  </a:lnTo>
                  <a:lnTo>
                    <a:pt x="0" y="0"/>
                  </a:lnTo>
                  <a:close/>
                </a:path>
              </a:pathLst>
            </a:custGeom>
            <a:grpFill/>
            <a:ln w="9525">
              <a:solidFill>
                <a:schemeClr val="tx1">
                  <a:lumMod val="65000"/>
                  <a:lumOff val="35000"/>
                </a:schemeClr>
              </a:solidFill>
              <a:prstDash val="solid"/>
              <a:round/>
              <a:headEnd/>
              <a:tailEnd/>
            </a:ln>
          </p:spPr>
          <p:txBody>
            <a:bodyPr wrap="none"/>
            <a:lstStyle/>
            <a:p>
              <a:pPr>
                <a:defRPr/>
              </a:pPr>
              <a:endParaRPr lang="en-US" dirty="0"/>
            </a:p>
          </p:txBody>
        </p:sp>
        <p:sp>
          <p:nvSpPr>
            <p:cNvPr id="208" name="D132"/>
            <p:cNvSpPr>
              <a:spLocks/>
            </p:cNvSpPr>
            <p:nvPr/>
          </p:nvSpPr>
          <p:spPr bwMode="auto">
            <a:xfrm>
              <a:off x="11536" y="-64396"/>
              <a:ext cx="306" cy="18"/>
            </a:xfrm>
            <a:custGeom>
              <a:avLst/>
              <a:gdLst/>
              <a:ahLst/>
              <a:cxnLst>
                <a:cxn ang="0">
                  <a:pos x="3048" y="10503"/>
                </a:cxn>
                <a:cxn ang="0">
                  <a:pos x="3429" y="9662"/>
                </a:cxn>
                <a:cxn ang="0">
                  <a:pos x="4191" y="9242"/>
                </a:cxn>
                <a:cxn ang="0">
                  <a:pos x="5715" y="8402"/>
                </a:cxn>
                <a:cxn ang="0">
                  <a:pos x="7620" y="7352"/>
                </a:cxn>
                <a:cxn ang="0">
                  <a:pos x="9145" y="5461"/>
                </a:cxn>
                <a:cxn ang="0">
                  <a:pos x="10669" y="4621"/>
                </a:cxn>
                <a:cxn ang="0">
                  <a:pos x="12193" y="3151"/>
                </a:cxn>
                <a:cxn ang="0">
                  <a:pos x="12574" y="1260"/>
                </a:cxn>
                <a:cxn ang="0">
                  <a:pos x="12574" y="0"/>
                </a:cxn>
                <a:cxn ang="0">
                  <a:pos x="13336" y="630"/>
                </a:cxn>
                <a:cxn ang="0">
                  <a:pos x="14098" y="1470"/>
                </a:cxn>
                <a:cxn ang="0">
                  <a:pos x="13717" y="2311"/>
                </a:cxn>
                <a:cxn ang="0">
                  <a:pos x="15622" y="2101"/>
                </a:cxn>
                <a:cxn ang="0">
                  <a:pos x="16384" y="2941"/>
                </a:cxn>
                <a:cxn ang="0">
                  <a:pos x="13717" y="5041"/>
                </a:cxn>
                <a:cxn ang="0">
                  <a:pos x="11812" y="7352"/>
                </a:cxn>
                <a:cxn ang="0">
                  <a:pos x="9145" y="9242"/>
                </a:cxn>
                <a:cxn ang="0">
                  <a:pos x="9145" y="10713"/>
                </a:cxn>
                <a:cxn ang="0">
                  <a:pos x="8764" y="12183"/>
                </a:cxn>
                <a:cxn ang="0">
                  <a:pos x="7239" y="12603"/>
                </a:cxn>
                <a:cxn ang="0">
                  <a:pos x="7239" y="14073"/>
                </a:cxn>
                <a:cxn ang="0">
                  <a:pos x="6096" y="14073"/>
                </a:cxn>
                <a:cxn ang="0">
                  <a:pos x="4572" y="15124"/>
                </a:cxn>
                <a:cxn ang="0">
                  <a:pos x="1524" y="16384"/>
                </a:cxn>
                <a:cxn ang="0">
                  <a:pos x="0" y="15754"/>
                </a:cxn>
                <a:cxn ang="0">
                  <a:pos x="381" y="13443"/>
                </a:cxn>
                <a:cxn ang="0">
                  <a:pos x="1524" y="12183"/>
                </a:cxn>
                <a:cxn ang="0">
                  <a:pos x="3048" y="11553"/>
                </a:cxn>
                <a:cxn ang="0">
                  <a:pos x="3048" y="10713"/>
                </a:cxn>
                <a:cxn ang="0">
                  <a:pos x="3048" y="10503"/>
                </a:cxn>
              </a:cxnLst>
              <a:rect l="0" t="0" r="r" b="b"/>
              <a:pathLst>
                <a:path w="16384" h="16384">
                  <a:moveTo>
                    <a:pt x="3048" y="10503"/>
                  </a:moveTo>
                  <a:lnTo>
                    <a:pt x="3429" y="9662"/>
                  </a:lnTo>
                  <a:lnTo>
                    <a:pt x="4191" y="9242"/>
                  </a:lnTo>
                  <a:lnTo>
                    <a:pt x="5715" y="8402"/>
                  </a:lnTo>
                  <a:lnTo>
                    <a:pt x="7620" y="7352"/>
                  </a:lnTo>
                  <a:lnTo>
                    <a:pt x="9145" y="5461"/>
                  </a:lnTo>
                  <a:lnTo>
                    <a:pt x="10669" y="4621"/>
                  </a:lnTo>
                  <a:lnTo>
                    <a:pt x="12193" y="3151"/>
                  </a:lnTo>
                  <a:lnTo>
                    <a:pt x="12574" y="1260"/>
                  </a:lnTo>
                  <a:lnTo>
                    <a:pt x="12574" y="0"/>
                  </a:lnTo>
                  <a:lnTo>
                    <a:pt x="13336" y="630"/>
                  </a:lnTo>
                  <a:lnTo>
                    <a:pt x="14098" y="1470"/>
                  </a:lnTo>
                  <a:lnTo>
                    <a:pt x="13717" y="2311"/>
                  </a:lnTo>
                  <a:lnTo>
                    <a:pt x="15622" y="2101"/>
                  </a:lnTo>
                  <a:lnTo>
                    <a:pt x="16384" y="2941"/>
                  </a:lnTo>
                  <a:lnTo>
                    <a:pt x="13717" y="5041"/>
                  </a:lnTo>
                  <a:lnTo>
                    <a:pt x="11812" y="7352"/>
                  </a:lnTo>
                  <a:lnTo>
                    <a:pt x="9145" y="9242"/>
                  </a:lnTo>
                  <a:lnTo>
                    <a:pt x="9145" y="10713"/>
                  </a:lnTo>
                  <a:lnTo>
                    <a:pt x="8764" y="12183"/>
                  </a:lnTo>
                  <a:lnTo>
                    <a:pt x="7239" y="12603"/>
                  </a:lnTo>
                  <a:lnTo>
                    <a:pt x="7239" y="14073"/>
                  </a:lnTo>
                  <a:lnTo>
                    <a:pt x="6096" y="14073"/>
                  </a:lnTo>
                  <a:lnTo>
                    <a:pt x="4572" y="15124"/>
                  </a:lnTo>
                  <a:lnTo>
                    <a:pt x="1524" y="16384"/>
                  </a:lnTo>
                  <a:lnTo>
                    <a:pt x="0" y="15754"/>
                  </a:lnTo>
                  <a:lnTo>
                    <a:pt x="381" y="13443"/>
                  </a:lnTo>
                  <a:lnTo>
                    <a:pt x="1524" y="12183"/>
                  </a:lnTo>
                  <a:lnTo>
                    <a:pt x="3048" y="11553"/>
                  </a:lnTo>
                  <a:lnTo>
                    <a:pt x="3048" y="10713"/>
                  </a:lnTo>
                  <a:lnTo>
                    <a:pt x="3048" y="10503"/>
                  </a:lnTo>
                  <a:close/>
                </a:path>
              </a:pathLst>
            </a:custGeom>
            <a:grpFill/>
            <a:ln w="9525">
              <a:solidFill>
                <a:schemeClr val="tx1">
                  <a:lumMod val="65000"/>
                  <a:lumOff val="35000"/>
                </a:schemeClr>
              </a:solidFill>
              <a:prstDash val="solid"/>
              <a:round/>
              <a:headEnd/>
              <a:tailEnd/>
            </a:ln>
          </p:spPr>
          <p:txBody>
            <a:bodyPr wrap="none"/>
            <a:lstStyle/>
            <a:p>
              <a:pPr>
                <a:defRPr/>
              </a:pPr>
              <a:endParaRPr lang="en-US" dirty="0"/>
            </a:p>
          </p:txBody>
        </p:sp>
        <p:sp>
          <p:nvSpPr>
            <p:cNvPr id="209" name="D133"/>
            <p:cNvSpPr>
              <a:spLocks/>
            </p:cNvSpPr>
            <p:nvPr/>
          </p:nvSpPr>
          <p:spPr bwMode="auto">
            <a:xfrm>
              <a:off x="11842" y="-64396"/>
              <a:ext cx="306" cy="0"/>
            </a:xfrm>
            <a:custGeom>
              <a:avLst/>
              <a:gdLst/>
              <a:ahLst/>
              <a:cxnLst>
                <a:cxn ang="0">
                  <a:pos x="1755" y="10082"/>
                </a:cxn>
                <a:cxn ang="0">
                  <a:pos x="0" y="12603"/>
                </a:cxn>
                <a:cxn ang="0">
                  <a:pos x="585" y="10082"/>
                </a:cxn>
                <a:cxn ang="0">
                  <a:pos x="1755" y="5041"/>
                </a:cxn>
                <a:cxn ang="0">
                  <a:pos x="2341" y="1260"/>
                </a:cxn>
                <a:cxn ang="0">
                  <a:pos x="4681" y="0"/>
                </a:cxn>
                <a:cxn ang="0">
                  <a:pos x="7022" y="1260"/>
                </a:cxn>
                <a:cxn ang="0">
                  <a:pos x="8777" y="630"/>
                </a:cxn>
                <a:cxn ang="0">
                  <a:pos x="9947" y="5671"/>
                </a:cxn>
                <a:cxn ang="0">
                  <a:pos x="13458" y="5671"/>
                </a:cxn>
                <a:cxn ang="0">
                  <a:pos x="14629" y="5041"/>
                </a:cxn>
                <a:cxn ang="0">
                  <a:pos x="16384" y="6302"/>
                </a:cxn>
                <a:cxn ang="0">
                  <a:pos x="15799" y="10082"/>
                </a:cxn>
                <a:cxn ang="0">
                  <a:pos x="9947" y="13233"/>
                </a:cxn>
                <a:cxn ang="0">
                  <a:pos x="7022" y="15754"/>
                </a:cxn>
                <a:cxn ang="0">
                  <a:pos x="5266" y="16384"/>
                </a:cxn>
                <a:cxn ang="0">
                  <a:pos x="5266" y="12603"/>
                </a:cxn>
                <a:cxn ang="0">
                  <a:pos x="4096" y="10713"/>
                </a:cxn>
                <a:cxn ang="0">
                  <a:pos x="2341" y="12603"/>
                </a:cxn>
                <a:cxn ang="0">
                  <a:pos x="1755" y="10082"/>
                </a:cxn>
              </a:cxnLst>
              <a:rect l="0" t="0" r="r" b="b"/>
              <a:pathLst>
                <a:path w="16384" h="16384">
                  <a:moveTo>
                    <a:pt x="1755" y="10082"/>
                  </a:moveTo>
                  <a:lnTo>
                    <a:pt x="0" y="12603"/>
                  </a:lnTo>
                  <a:lnTo>
                    <a:pt x="585" y="10082"/>
                  </a:lnTo>
                  <a:lnTo>
                    <a:pt x="1755" y="5041"/>
                  </a:lnTo>
                  <a:lnTo>
                    <a:pt x="2341" y="1260"/>
                  </a:lnTo>
                  <a:lnTo>
                    <a:pt x="4681" y="0"/>
                  </a:lnTo>
                  <a:lnTo>
                    <a:pt x="7022" y="1260"/>
                  </a:lnTo>
                  <a:lnTo>
                    <a:pt x="8777" y="630"/>
                  </a:lnTo>
                  <a:lnTo>
                    <a:pt x="9947" y="5671"/>
                  </a:lnTo>
                  <a:lnTo>
                    <a:pt x="13458" y="5671"/>
                  </a:lnTo>
                  <a:lnTo>
                    <a:pt x="14629" y="5041"/>
                  </a:lnTo>
                  <a:lnTo>
                    <a:pt x="16384" y="6302"/>
                  </a:lnTo>
                  <a:lnTo>
                    <a:pt x="15799" y="10082"/>
                  </a:lnTo>
                  <a:lnTo>
                    <a:pt x="9947" y="13233"/>
                  </a:lnTo>
                  <a:lnTo>
                    <a:pt x="7022" y="15754"/>
                  </a:lnTo>
                  <a:lnTo>
                    <a:pt x="5266" y="16384"/>
                  </a:lnTo>
                  <a:lnTo>
                    <a:pt x="5266" y="12603"/>
                  </a:lnTo>
                  <a:lnTo>
                    <a:pt x="4096" y="10713"/>
                  </a:lnTo>
                  <a:lnTo>
                    <a:pt x="2341" y="12603"/>
                  </a:lnTo>
                  <a:lnTo>
                    <a:pt x="1755" y="10082"/>
                  </a:lnTo>
                  <a:close/>
                </a:path>
              </a:pathLst>
            </a:custGeom>
            <a:grpFill/>
            <a:ln w="9525">
              <a:solidFill>
                <a:schemeClr val="tx1">
                  <a:lumMod val="65000"/>
                  <a:lumOff val="35000"/>
                </a:schemeClr>
              </a:solidFill>
              <a:prstDash val="solid"/>
              <a:round/>
              <a:headEnd/>
              <a:tailEnd/>
            </a:ln>
          </p:spPr>
          <p:txBody>
            <a:bodyPr wrap="none"/>
            <a:lstStyle/>
            <a:p>
              <a:pPr>
                <a:defRPr/>
              </a:pPr>
              <a:endParaRPr lang="en-US" dirty="0"/>
            </a:p>
          </p:txBody>
        </p:sp>
        <p:sp>
          <p:nvSpPr>
            <p:cNvPr id="210" name="D134"/>
            <p:cNvSpPr>
              <a:spLocks/>
            </p:cNvSpPr>
            <p:nvPr/>
          </p:nvSpPr>
          <p:spPr bwMode="auto">
            <a:xfrm>
              <a:off x="6096" y="-64348"/>
              <a:ext cx="170" cy="6"/>
            </a:xfrm>
            <a:custGeom>
              <a:avLst/>
              <a:gdLst/>
              <a:ahLst/>
              <a:cxnLst>
                <a:cxn ang="0">
                  <a:pos x="15360" y="482"/>
                </a:cxn>
                <a:cxn ang="0">
                  <a:pos x="16384" y="0"/>
                </a:cxn>
                <a:cxn ang="0">
                  <a:pos x="15360" y="4819"/>
                </a:cxn>
                <a:cxn ang="0">
                  <a:pos x="14336" y="9638"/>
                </a:cxn>
                <a:cxn ang="0">
                  <a:pos x="10240" y="14456"/>
                </a:cxn>
                <a:cxn ang="0">
                  <a:pos x="4096" y="16384"/>
                </a:cxn>
                <a:cxn ang="0">
                  <a:pos x="2048" y="15420"/>
                </a:cxn>
                <a:cxn ang="0">
                  <a:pos x="0" y="10120"/>
                </a:cxn>
                <a:cxn ang="0">
                  <a:pos x="2048" y="7710"/>
                </a:cxn>
                <a:cxn ang="0">
                  <a:pos x="6144" y="6264"/>
                </a:cxn>
                <a:cxn ang="0">
                  <a:pos x="11264" y="2891"/>
                </a:cxn>
                <a:cxn ang="0">
                  <a:pos x="15360" y="964"/>
                </a:cxn>
                <a:cxn ang="0">
                  <a:pos x="15360" y="482"/>
                </a:cxn>
              </a:cxnLst>
              <a:rect l="0" t="0" r="r" b="b"/>
              <a:pathLst>
                <a:path w="16384" h="16384">
                  <a:moveTo>
                    <a:pt x="15360" y="482"/>
                  </a:moveTo>
                  <a:lnTo>
                    <a:pt x="16384" y="0"/>
                  </a:lnTo>
                  <a:lnTo>
                    <a:pt x="15360" y="4819"/>
                  </a:lnTo>
                  <a:lnTo>
                    <a:pt x="14336" y="9638"/>
                  </a:lnTo>
                  <a:lnTo>
                    <a:pt x="10240" y="14456"/>
                  </a:lnTo>
                  <a:lnTo>
                    <a:pt x="4096" y="16384"/>
                  </a:lnTo>
                  <a:lnTo>
                    <a:pt x="2048" y="15420"/>
                  </a:lnTo>
                  <a:lnTo>
                    <a:pt x="0" y="10120"/>
                  </a:lnTo>
                  <a:lnTo>
                    <a:pt x="2048" y="7710"/>
                  </a:lnTo>
                  <a:lnTo>
                    <a:pt x="6144" y="6264"/>
                  </a:lnTo>
                  <a:lnTo>
                    <a:pt x="11264" y="2891"/>
                  </a:lnTo>
                  <a:lnTo>
                    <a:pt x="15360" y="964"/>
                  </a:lnTo>
                  <a:lnTo>
                    <a:pt x="15360" y="482"/>
                  </a:lnTo>
                  <a:close/>
                </a:path>
              </a:pathLst>
            </a:custGeom>
            <a:grpFill/>
            <a:ln w="9525">
              <a:solidFill>
                <a:schemeClr val="tx1">
                  <a:lumMod val="65000"/>
                  <a:lumOff val="35000"/>
                </a:schemeClr>
              </a:solidFill>
              <a:prstDash val="solid"/>
              <a:round/>
              <a:headEnd/>
              <a:tailEnd/>
            </a:ln>
          </p:spPr>
          <p:txBody>
            <a:bodyPr wrap="none"/>
            <a:lstStyle/>
            <a:p>
              <a:pPr>
                <a:defRPr/>
              </a:pPr>
              <a:endParaRPr lang="en-US" dirty="0"/>
            </a:p>
          </p:txBody>
        </p:sp>
        <p:sp>
          <p:nvSpPr>
            <p:cNvPr id="211" name="D135"/>
            <p:cNvSpPr>
              <a:spLocks/>
            </p:cNvSpPr>
            <p:nvPr/>
          </p:nvSpPr>
          <p:spPr bwMode="auto">
            <a:xfrm>
              <a:off x="3478" y="-64396"/>
              <a:ext cx="578" cy="18"/>
            </a:xfrm>
            <a:custGeom>
              <a:avLst/>
              <a:gdLst/>
              <a:ahLst/>
              <a:cxnLst>
                <a:cxn ang="0">
                  <a:pos x="0" y="4043"/>
                </a:cxn>
                <a:cxn ang="0">
                  <a:pos x="0" y="3617"/>
                </a:cxn>
                <a:cxn ang="0">
                  <a:pos x="1303" y="4043"/>
                </a:cxn>
                <a:cxn ang="0">
                  <a:pos x="2420" y="4256"/>
                </a:cxn>
                <a:cxn ang="0">
                  <a:pos x="4282" y="3617"/>
                </a:cxn>
                <a:cxn ang="0">
                  <a:pos x="5772" y="3617"/>
                </a:cxn>
                <a:cxn ang="0">
                  <a:pos x="6889" y="2341"/>
                </a:cxn>
                <a:cxn ang="0">
                  <a:pos x="8006" y="1489"/>
                </a:cxn>
                <a:cxn ang="0">
                  <a:pos x="8937" y="213"/>
                </a:cxn>
                <a:cxn ang="0">
                  <a:pos x="9868" y="0"/>
                </a:cxn>
                <a:cxn ang="0">
                  <a:pos x="10985" y="213"/>
                </a:cxn>
                <a:cxn ang="0">
                  <a:pos x="11916" y="1702"/>
                </a:cxn>
                <a:cxn ang="0">
                  <a:pos x="13405" y="1915"/>
                </a:cxn>
                <a:cxn ang="0">
                  <a:pos x="14708" y="1915"/>
                </a:cxn>
                <a:cxn ang="0">
                  <a:pos x="15453" y="2341"/>
                </a:cxn>
                <a:cxn ang="0">
                  <a:pos x="15639" y="2766"/>
                </a:cxn>
                <a:cxn ang="0">
                  <a:pos x="15639" y="5107"/>
                </a:cxn>
                <a:cxn ang="0">
                  <a:pos x="15639" y="8724"/>
                </a:cxn>
                <a:cxn ang="0">
                  <a:pos x="16198" y="8511"/>
                </a:cxn>
                <a:cxn ang="0">
                  <a:pos x="16384" y="10001"/>
                </a:cxn>
                <a:cxn ang="0">
                  <a:pos x="15825" y="11065"/>
                </a:cxn>
                <a:cxn ang="0">
                  <a:pos x="15639" y="11916"/>
                </a:cxn>
                <a:cxn ang="0">
                  <a:pos x="14150" y="11277"/>
                </a:cxn>
                <a:cxn ang="0">
                  <a:pos x="13591" y="12767"/>
                </a:cxn>
                <a:cxn ang="0">
                  <a:pos x="12847" y="12980"/>
                </a:cxn>
                <a:cxn ang="0">
                  <a:pos x="12474" y="13618"/>
                </a:cxn>
                <a:cxn ang="0">
                  <a:pos x="11729" y="14682"/>
                </a:cxn>
                <a:cxn ang="0">
                  <a:pos x="11357" y="16384"/>
                </a:cxn>
                <a:cxn ang="0">
                  <a:pos x="9681" y="15320"/>
                </a:cxn>
                <a:cxn ang="0">
                  <a:pos x="8006" y="14682"/>
                </a:cxn>
                <a:cxn ang="0">
                  <a:pos x="6889" y="13831"/>
                </a:cxn>
                <a:cxn ang="0">
                  <a:pos x="5772" y="12767"/>
                </a:cxn>
                <a:cxn ang="0">
                  <a:pos x="4655" y="11703"/>
                </a:cxn>
                <a:cxn ang="0">
                  <a:pos x="3724" y="11916"/>
                </a:cxn>
                <a:cxn ang="0">
                  <a:pos x="2979" y="11065"/>
                </a:cxn>
                <a:cxn ang="0">
                  <a:pos x="2048" y="10213"/>
                </a:cxn>
                <a:cxn ang="0">
                  <a:pos x="1303" y="8724"/>
                </a:cxn>
                <a:cxn ang="0">
                  <a:pos x="745" y="7873"/>
                </a:cxn>
                <a:cxn ang="0">
                  <a:pos x="559" y="5958"/>
                </a:cxn>
                <a:cxn ang="0">
                  <a:pos x="0" y="5107"/>
                </a:cxn>
                <a:cxn ang="0">
                  <a:pos x="0" y="4043"/>
                </a:cxn>
              </a:cxnLst>
              <a:rect l="0" t="0" r="r" b="b"/>
              <a:pathLst>
                <a:path w="16384" h="16384">
                  <a:moveTo>
                    <a:pt x="0" y="4043"/>
                  </a:moveTo>
                  <a:lnTo>
                    <a:pt x="0" y="3617"/>
                  </a:lnTo>
                  <a:lnTo>
                    <a:pt x="1303" y="4043"/>
                  </a:lnTo>
                  <a:lnTo>
                    <a:pt x="2420" y="4256"/>
                  </a:lnTo>
                  <a:lnTo>
                    <a:pt x="4282" y="3617"/>
                  </a:lnTo>
                  <a:lnTo>
                    <a:pt x="5772" y="3617"/>
                  </a:lnTo>
                  <a:lnTo>
                    <a:pt x="6889" y="2341"/>
                  </a:lnTo>
                  <a:lnTo>
                    <a:pt x="8006" y="1489"/>
                  </a:lnTo>
                  <a:lnTo>
                    <a:pt x="8937" y="213"/>
                  </a:lnTo>
                  <a:lnTo>
                    <a:pt x="9868" y="0"/>
                  </a:lnTo>
                  <a:lnTo>
                    <a:pt x="10985" y="213"/>
                  </a:lnTo>
                  <a:lnTo>
                    <a:pt x="11916" y="1702"/>
                  </a:lnTo>
                  <a:lnTo>
                    <a:pt x="13405" y="1915"/>
                  </a:lnTo>
                  <a:lnTo>
                    <a:pt x="14708" y="1915"/>
                  </a:lnTo>
                  <a:lnTo>
                    <a:pt x="15453" y="2341"/>
                  </a:lnTo>
                  <a:lnTo>
                    <a:pt x="15639" y="2766"/>
                  </a:lnTo>
                  <a:lnTo>
                    <a:pt x="15639" y="5107"/>
                  </a:lnTo>
                  <a:lnTo>
                    <a:pt x="15639" y="8724"/>
                  </a:lnTo>
                  <a:lnTo>
                    <a:pt x="16198" y="8511"/>
                  </a:lnTo>
                  <a:lnTo>
                    <a:pt x="16384" y="10001"/>
                  </a:lnTo>
                  <a:lnTo>
                    <a:pt x="15825" y="11065"/>
                  </a:lnTo>
                  <a:lnTo>
                    <a:pt x="15639" y="11916"/>
                  </a:lnTo>
                  <a:lnTo>
                    <a:pt x="14150" y="11277"/>
                  </a:lnTo>
                  <a:lnTo>
                    <a:pt x="13591" y="12767"/>
                  </a:lnTo>
                  <a:lnTo>
                    <a:pt x="12847" y="12980"/>
                  </a:lnTo>
                  <a:lnTo>
                    <a:pt x="12474" y="13618"/>
                  </a:lnTo>
                  <a:lnTo>
                    <a:pt x="11729" y="14682"/>
                  </a:lnTo>
                  <a:lnTo>
                    <a:pt x="11357" y="16384"/>
                  </a:lnTo>
                  <a:lnTo>
                    <a:pt x="9681" y="15320"/>
                  </a:lnTo>
                  <a:lnTo>
                    <a:pt x="8006" y="14682"/>
                  </a:lnTo>
                  <a:lnTo>
                    <a:pt x="6889" y="13831"/>
                  </a:lnTo>
                  <a:lnTo>
                    <a:pt x="5772" y="12767"/>
                  </a:lnTo>
                  <a:lnTo>
                    <a:pt x="4655" y="11703"/>
                  </a:lnTo>
                  <a:lnTo>
                    <a:pt x="3724" y="11916"/>
                  </a:lnTo>
                  <a:lnTo>
                    <a:pt x="2979" y="11065"/>
                  </a:lnTo>
                  <a:lnTo>
                    <a:pt x="2048" y="10213"/>
                  </a:lnTo>
                  <a:lnTo>
                    <a:pt x="1303" y="8724"/>
                  </a:lnTo>
                  <a:lnTo>
                    <a:pt x="745" y="7873"/>
                  </a:lnTo>
                  <a:lnTo>
                    <a:pt x="559" y="5958"/>
                  </a:lnTo>
                  <a:lnTo>
                    <a:pt x="0" y="5107"/>
                  </a:lnTo>
                  <a:lnTo>
                    <a:pt x="0" y="4043"/>
                  </a:lnTo>
                  <a:close/>
                </a:path>
              </a:pathLst>
            </a:custGeom>
            <a:grpFill/>
            <a:ln w="9525">
              <a:solidFill>
                <a:schemeClr val="tx1">
                  <a:lumMod val="65000"/>
                  <a:lumOff val="35000"/>
                </a:schemeClr>
              </a:solidFill>
              <a:prstDash val="solid"/>
              <a:round/>
              <a:headEnd/>
              <a:tailEnd/>
            </a:ln>
          </p:spPr>
          <p:txBody>
            <a:bodyPr wrap="none"/>
            <a:lstStyle/>
            <a:p>
              <a:pPr>
                <a:defRPr/>
              </a:pPr>
              <a:endParaRPr lang="en-US" dirty="0"/>
            </a:p>
          </p:txBody>
        </p:sp>
        <p:sp>
          <p:nvSpPr>
            <p:cNvPr id="212" name="D136"/>
            <p:cNvSpPr>
              <a:spLocks/>
            </p:cNvSpPr>
            <p:nvPr/>
          </p:nvSpPr>
          <p:spPr bwMode="auto">
            <a:xfrm>
              <a:off x="4294" y="-64405"/>
              <a:ext cx="272" cy="9"/>
            </a:xfrm>
            <a:custGeom>
              <a:avLst/>
              <a:gdLst/>
              <a:ahLst/>
              <a:cxnLst>
                <a:cxn ang="0">
                  <a:pos x="0" y="6871"/>
                </a:cxn>
                <a:cxn ang="0">
                  <a:pos x="334" y="5814"/>
                </a:cxn>
                <a:cxn ang="0">
                  <a:pos x="1337" y="4757"/>
                </a:cxn>
                <a:cxn ang="0">
                  <a:pos x="3009" y="3700"/>
                </a:cxn>
                <a:cxn ang="0">
                  <a:pos x="5350" y="2114"/>
                </a:cxn>
                <a:cxn ang="0">
                  <a:pos x="5684" y="0"/>
                </a:cxn>
                <a:cxn ang="0">
                  <a:pos x="8025" y="1057"/>
                </a:cxn>
                <a:cxn ang="0">
                  <a:pos x="11034" y="1850"/>
                </a:cxn>
                <a:cxn ang="0">
                  <a:pos x="15047" y="3700"/>
                </a:cxn>
                <a:cxn ang="0">
                  <a:pos x="16384" y="6342"/>
                </a:cxn>
                <a:cxn ang="0">
                  <a:pos x="16384" y="8192"/>
                </a:cxn>
                <a:cxn ang="0">
                  <a:pos x="14712" y="11099"/>
                </a:cxn>
                <a:cxn ang="0">
                  <a:pos x="11703" y="14534"/>
                </a:cxn>
                <a:cxn ang="0">
                  <a:pos x="9697" y="16384"/>
                </a:cxn>
                <a:cxn ang="0">
                  <a:pos x="8025" y="13741"/>
                </a:cxn>
                <a:cxn ang="0">
                  <a:pos x="6687" y="9249"/>
                </a:cxn>
                <a:cxn ang="0">
                  <a:pos x="5350" y="8192"/>
                </a:cxn>
                <a:cxn ang="0">
                  <a:pos x="3009" y="7135"/>
                </a:cxn>
                <a:cxn ang="0">
                  <a:pos x="1337" y="7135"/>
                </a:cxn>
                <a:cxn ang="0">
                  <a:pos x="0" y="6871"/>
                </a:cxn>
              </a:cxnLst>
              <a:rect l="0" t="0" r="r" b="b"/>
              <a:pathLst>
                <a:path w="16384" h="16384">
                  <a:moveTo>
                    <a:pt x="0" y="6871"/>
                  </a:moveTo>
                  <a:lnTo>
                    <a:pt x="334" y="5814"/>
                  </a:lnTo>
                  <a:lnTo>
                    <a:pt x="1337" y="4757"/>
                  </a:lnTo>
                  <a:lnTo>
                    <a:pt x="3009" y="3700"/>
                  </a:lnTo>
                  <a:lnTo>
                    <a:pt x="5350" y="2114"/>
                  </a:lnTo>
                  <a:lnTo>
                    <a:pt x="5684" y="0"/>
                  </a:lnTo>
                  <a:lnTo>
                    <a:pt x="8025" y="1057"/>
                  </a:lnTo>
                  <a:lnTo>
                    <a:pt x="11034" y="1850"/>
                  </a:lnTo>
                  <a:lnTo>
                    <a:pt x="15047" y="3700"/>
                  </a:lnTo>
                  <a:lnTo>
                    <a:pt x="16384" y="6342"/>
                  </a:lnTo>
                  <a:lnTo>
                    <a:pt x="16384" y="8192"/>
                  </a:lnTo>
                  <a:lnTo>
                    <a:pt x="14712" y="11099"/>
                  </a:lnTo>
                  <a:lnTo>
                    <a:pt x="11703" y="14534"/>
                  </a:lnTo>
                  <a:lnTo>
                    <a:pt x="9697" y="16384"/>
                  </a:lnTo>
                  <a:lnTo>
                    <a:pt x="8025" y="13741"/>
                  </a:lnTo>
                  <a:lnTo>
                    <a:pt x="6687" y="9249"/>
                  </a:lnTo>
                  <a:lnTo>
                    <a:pt x="5350" y="8192"/>
                  </a:lnTo>
                  <a:lnTo>
                    <a:pt x="3009" y="7135"/>
                  </a:lnTo>
                  <a:lnTo>
                    <a:pt x="1337" y="7135"/>
                  </a:lnTo>
                  <a:lnTo>
                    <a:pt x="0" y="6871"/>
                  </a:lnTo>
                  <a:close/>
                </a:path>
              </a:pathLst>
            </a:custGeom>
            <a:grpFill/>
            <a:ln w="9525">
              <a:solidFill>
                <a:schemeClr val="tx1">
                  <a:lumMod val="65000"/>
                  <a:lumOff val="35000"/>
                </a:schemeClr>
              </a:solidFill>
              <a:prstDash val="solid"/>
              <a:round/>
              <a:headEnd/>
              <a:tailEnd/>
            </a:ln>
          </p:spPr>
          <p:txBody>
            <a:bodyPr wrap="none"/>
            <a:lstStyle/>
            <a:p>
              <a:pPr>
                <a:defRPr/>
              </a:pPr>
              <a:endParaRPr lang="en-US" dirty="0"/>
            </a:p>
          </p:txBody>
        </p:sp>
        <p:sp>
          <p:nvSpPr>
            <p:cNvPr id="213" name="D137"/>
            <p:cNvSpPr>
              <a:spLocks/>
            </p:cNvSpPr>
            <p:nvPr/>
          </p:nvSpPr>
          <p:spPr bwMode="auto">
            <a:xfrm>
              <a:off x="1064" y="-64396"/>
              <a:ext cx="442" cy="12"/>
            </a:xfrm>
            <a:custGeom>
              <a:avLst/>
              <a:gdLst/>
              <a:ahLst/>
              <a:cxnLst>
                <a:cxn ang="0">
                  <a:pos x="2979" y="1365"/>
                </a:cxn>
                <a:cxn ang="0">
                  <a:pos x="2979" y="0"/>
                </a:cxn>
                <a:cxn ang="0">
                  <a:pos x="2979" y="4779"/>
                </a:cxn>
                <a:cxn ang="0">
                  <a:pos x="5213" y="6827"/>
                </a:cxn>
                <a:cxn ang="0">
                  <a:pos x="7447" y="10240"/>
                </a:cxn>
                <a:cxn ang="0">
                  <a:pos x="11171" y="12971"/>
                </a:cxn>
                <a:cxn ang="0">
                  <a:pos x="14150" y="12971"/>
                </a:cxn>
                <a:cxn ang="0">
                  <a:pos x="16384" y="15701"/>
                </a:cxn>
                <a:cxn ang="0">
                  <a:pos x="14895" y="15701"/>
                </a:cxn>
                <a:cxn ang="0">
                  <a:pos x="11171" y="16384"/>
                </a:cxn>
                <a:cxn ang="0">
                  <a:pos x="8192" y="13653"/>
                </a:cxn>
                <a:cxn ang="0">
                  <a:pos x="5213" y="10240"/>
                </a:cxn>
                <a:cxn ang="0">
                  <a:pos x="1489" y="4779"/>
                </a:cxn>
                <a:cxn ang="0">
                  <a:pos x="1489" y="2731"/>
                </a:cxn>
                <a:cxn ang="0">
                  <a:pos x="0" y="2731"/>
                </a:cxn>
                <a:cxn ang="0">
                  <a:pos x="2234" y="1365"/>
                </a:cxn>
                <a:cxn ang="0">
                  <a:pos x="2979" y="1365"/>
                </a:cxn>
              </a:cxnLst>
              <a:rect l="0" t="0" r="r" b="b"/>
              <a:pathLst>
                <a:path w="16384" h="16384">
                  <a:moveTo>
                    <a:pt x="2979" y="1365"/>
                  </a:moveTo>
                  <a:lnTo>
                    <a:pt x="2979" y="0"/>
                  </a:lnTo>
                  <a:lnTo>
                    <a:pt x="2979" y="4779"/>
                  </a:lnTo>
                  <a:lnTo>
                    <a:pt x="5213" y="6827"/>
                  </a:lnTo>
                  <a:lnTo>
                    <a:pt x="7447" y="10240"/>
                  </a:lnTo>
                  <a:lnTo>
                    <a:pt x="11171" y="12971"/>
                  </a:lnTo>
                  <a:lnTo>
                    <a:pt x="14150" y="12971"/>
                  </a:lnTo>
                  <a:lnTo>
                    <a:pt x="16384" y="15701"/>
                  </a:lnTo>
                  <a:lnTo>
                    <a:pt x="14895" y="15701"/>
                  </a:lnTo>
                  <a:lnTo>
                    <a:pt x="11171" y="16384"/>
                  </a:lnTo>
                  <a:lnTo>
                    <a:pt x="8192" y="13653"/>
                  </a:lnTo>
                  <a:lnTo>
                    <a:pt x="5213" y="10240"/>
                  </a:lnTo>
                  <a:lnTo>
                    <a:pt x="1489" y="4779"/>
                  </a:lnTo>
                  <a:lnTo>
                    <a:pt x="1489" y="2731"/>
                  </a:lnTo>
                  <a:lnTo>
                    <a:pt x="0" y="2731"/>
                  </a:lnTo>
                  <a:lnTo>
                    <a:pt x="2234" y="1365"/>
                  </a:lnTo>
                  <a:lnTo>
                    <a:pt x="2979" y="1365"/>
                  </a:lnTo>
                  <a:close/>
                </a:path>
              </a:pathLst>
            </a:custGeom>
            <a:grpFill/>
            <a:ln w="9525">
              <a:solidFill>
                <a:schemeClr val="tx1">
                  <a:lumMod val="65000"/>
                  <a:lumOff val="35000"/>
                </a:schemeClr>
              </a:solidFill>
              <a:prstDash val="solid"/>
              <a:round/>
              <a:headEnd/>
              <a:tailEnd/>
            </a:ln>
          </p:spPr>
          <p:txBody>
            <a:bodyPr wrap="none"/>
            <a:lstStyle/>
            <a:p>
              <a:pPr>
                <a:defRPr/>
              </a:pPr>
              <a:endParaRPr lang="en-US" dirty="0"/>
            </a:p>
          </p:txBody>
        </p:sp>
        <p:sp>
          <p:nvSpPr>
            <p:cNvPr id="214" name="D138"/>
            <p:cNvSpPr>
              <a:spLocks/>
            </p:cNvSpPr>
            <p:nvPr/>
          </p:nvSpPr>
          <p:spPr bwMode="auto">
            <a:xfrm>
              <a:off x="2254" y="-64303"/>
              <a:ext cx="0" cy="0"/>
            </a:xfrm>
            <a:custGeom>
              <a:avLst/>
              <a:gdLst/>
              <a:ahLst/>
              <a:cxnLst>
                <a:cxn ang="0">
                  <a:pos x="4096" y="9362"/>
                </a:cxn>
                <a:cxn ang="0">
                  <a:pos x="0" y="2341"/>
                </a:cxn>
                <a:cxn ang="0">
                  <a:pos x="6144" y="0"/>
                </a:cxn>
                <a:cxn ang="0">
                  <a:pos x="12288" y="2341"/>
                </a:cxn>
                <a:cxn ang="0">
                  <a:pos x="16384" y="16384"/>
                </a:cxn>
                <a:cxn ang="0">
                  <a:pos x="12288" y="16384"/>
                </a:cxn>
                <a:cxn ang="0">
                  <a:pos x="4096" y="16384"/>
                </a:cxn>
                <a:cxn ang="0">
                  <a:pos x="4096" y="9362"/>
                </a:cxn>
              </a:cxnLst>
              <a:rect l="0" t="0" r="r" b="b"/>
              <a:pathLst>
                <a:path w="16384" h="16384">
                  <a:moveTo>
                    <a:pt x="4096" y="9362"/>
                  </a:moveTo>
                  <a:lnTo>
                    <a:pt x="0" y="2341"/>
                  </a:lnTo>
                  <a:lnTo>
                    <a:pt x="6144" y="0"/>
                  </a:lnTo>
                  <a:lnTo>
                    <a:pt x="12288" y="2341"/>
                  </a:lnTo>
                  <a:lnTo>
                    <a:pt x="16384" y="16384"/>
                  </a:lnTo>
                  <a:lnTo>
                    <a:pt x="12288" y="16384"/>
                  </a:lnTo>
                  <a:lnTo>
                    <a:pt x="4096" y="16384"/>
                  </a:lnTo>
                  <a:lnTo>
                    <a:pt x="4096" y="9362"/>
                  </a:lnTo>
                  <a:close/>
                </a:path>
              </a:pathLst>
            </a:custGeom>
            <a:grpFill/>
            <a:ln w="9525">
              <a:solidFill>
                <a:schemeClr val="tx1">
                  <a:lumMod val="65000"/>
                  <a:lumOff val="35000"/>
                </a:schemeClr>
              </a:solidFill>
              <a:prstDash val="solid"/>
              <a:round/>
              <a:headEnd/>
              <a:tailEnd/>
            </a:ln>
          </p:spPr>
          <p:txBody>
            <a:bodyPr wrap="none"/>
            <a:lstStyle/>
            <a:p>
              <a:pPr>
                <a:defRPr/>
              </a:pPr>
              <a:endParaRPr lang="en-US" dirty="0"/>
            </a:p>
          </p:txBody>
        </p:sp>
        <p:sp>
          <p:nvSpPr>
            <p:cNvPr id="215" name="D139"/>
            <p:cNvSpPr>
              <a:spLocks/>
            </p:cNvSpPr>
            <p:nvPr/>
          </p:nvSpPr>
          <p:spPr bwMode="auto">
            <a:xfrm>
              <a:off x="2458" y="-64279"/>
              <a:ext cx="340" cy="9"/>
            </a:xfrm>
            <a:custGeom>
              <a:avLst/>
              <a:gdLst/>
              <a:ahLst/>
              <a:cxnLst>
                <a:cxn ang="0">
                  <a:pos x="1820" y="0"/>
                </a:cxn>
                <a:cxn ang="0">
                  <a:pos x="0" y="2521"/>
                </a:cxn>
                <a:cxn ang="0">
                  <a:pos x="0" y="5041"/>
                </a:cxn>
                <a:cxn ang="0">
                  <a:pos x="1820" y="6302"/>
                </a:cxn>
                <a:cxn ang="0">
                  <a:pos x="9102" y="10082"/>
                </a:cxn>
                <a:cxn ang="0">
                  <a:pos x="12743" y="7562"/>
                </a:cxn>
                <a:cxn ang="0">
                  <a:pos x="16384" y="5041"/>
                </a:cxn>
                <a:cxn ang="0">
                  <a:pos x="16384" y="15124"/>
                </a:cxn>
                <a:cxn ang="0">
                  <a:pos x="9102" y="16384"/>
                </a:cxn>
                <a:cxn ang="0">
                  <a:pos x="7282" y="7562"/>
                </a:cxn>
                <a:cxn ang="0">
                  <a:pos x="1820" y="0"/>
                </a:cxn>
                <a:cxn ang="0">
                  <a:pos x="9102" y="16384"/>
                </a:cxn>
                <a:cxn ang="0">
                  <a:pos x="7282" y="7562"/>
                </a:cxn>
                <a:cxn ang="0">
                  <a:pos x="1820" y="0"/>
                </a:cxn>
              </a:cxnLst>
              <a:rect l="0" t="0" r="r" b="b"/>
              <a:pathLst>
                <a:path w="16384" h="16384">
                  <a:moveTo>
                    <a:pt x="1820" y="0"/>
                  </a:moveTo>
                  <a:lnTo>
                    <a:pt x="0" y="2521"/>
                  </a:lnTo>
                  <a:lnTo>
                    <a:pt x="0" y="5041"/>
                  </a:lnTo>
                  <a:lnTo>
                    <a:pt x="1820" y="6302"/>
                  </a:lnTo>
                  <a:lnTo>
                    <a:pt x="9102" y="10082"/>
                  </a:lnTo>
                  <a:lnTo>
                    <a:pt x="12743" y="7562"/>
                  </a:lnTo>
                  <a:lnTo>
                    <a:pt x="16384" y="5041"/>
                  </a:lnTo>
                  <a:lnTo>
                    <a:pt x="16384" y="15124"/>
                  </a:lnTo>
                  <a:lnTo>
                    <a:pt x="9102" y="16384"/>
                  </a:lnTo>
                  <a:lnTo>
                    <a:pt x="7282" y="7562"/>
                  </a:lnTo>
                  <a:lnTo>
                    <a:pt x="1820" y="0"/>
                  </a:lnTo>
                  <a:lnTo>
                    <a:pt x="9102" y="16384"/>
                  </a:lnTo>
                  <a:lnTo>
                    <a:pt x="7282" y="7562"/>
                  </a:lnTo>
                  <a:lnTo>
                    <a:pt x="1820" y="0"/>
                  </a:lnTo>
                  <a:close/>
                </a:path>
              </a:pathLst>
            </a:custGeom>
            <a:grpFill/>
            <a:ln w="9525">
              <a:solidFill>
                <a:schemeClr val="tx1">
                  <a:lumMod val="65000"/>
                  <a:lumOff val="35000"/>
                </a:schemeClr>
              </a:solidFill>
              <a:prstDash val="solid"/>
              <a:round/>
              <a:headEnd/>
              <a:tailEnd/>
            </a:ln>
          </p:spPr>
          <p:txBody>
            <a:bodyPr wrap="none"/>
            <a:lstStyle/>
            <a:p>
              <a:pPr>
                <a:defRPr/>
              </a:pPr>
              <a:endParaRPr lang="en-US" dirty="0"/>
            </a:p>
          </p:txBody>
        </p:sp>
      </p:grpSp>
      <p:grpSp>
        <p:nvGrpSpPr>
          <p:cNvPr id="3" name="Hawaii"/>
          <p:cNvGrpSpPr>
            <a:grpSpLocks/>
          </p:cNvGrpSpPr>
          <p:nvPr/>
        </p:nvGrpSpPr>
        <p:grpSpPr bwMode="auto">
          <a:xfrm>
            <a:off x="2069512" y="5582163"/>
            <a:ext cx="1335088" cy="995362"/>
            <a:chOff x="-1134" y="-102008"/>
            <a:chExt cx="19845" cy="400"/>
          </a:xfrm>
          <a:solidFill>
            <a:srgbClr val="FFFFCC"/>
          </a:solidFill>
          <a:effectLst/>
        </p:grpSpPr>
        <p:sp>
          <p:nvSpPr>
            <p:cNvPr id="217" name="D100"/>
            <p:cNvSpPr>
              <a:spLocks/>
            </p:cNvSpPr>
            <p:nvPr/>
          </p:nvSpPr>
          <p:spPr bwMode="auto">
            <a:xfrm>
              <a:off x="-1134" y="-102008"/>
              <a:ext cx="1925" cy="44"/>
            </a:xfrm>
            <a:custGeom>
              <a:avLst/>
              <a:gdLst/>
              <a:ahLst/>
              <a:cxnLst>
                <a:cxn ang="0">
                  <a:pos x="4096" y="473"/>
                </a:cxn>
                <a:cxn ang="0">
                  <a:pos x="4478" y="473"/>
                </a:cxn>
                <a:cxn ang="0">
                  <a:pos x="5680" y="473"/>
                </a:cxn>
                <a:cxn ang="0">
                  <a:pos x="7373" y="828"/>
                </a:cxn>
                <a:cxn ang="0">
                  <a:pos x="10267" y="828"/>
                </a:cxn>
                <a:cxn ang="0">
                  <a:pos x="12670" y="0"/>
                </a:cxn>
                <a:cxn ang="0">
                  <a:pos x="13981" y="0"/>
                </a:cxn>
                <a:cxn ang="0">
                  <a:pos x="16384" y="5264"/>
                </a:cxn>
                <a:cxn ang="0">
                  <a:pos x="16384" y="8399"/>
                </a:cxn>
                <a:cxn ang="0">
                  <a:pos x="13216" y="12835"/>
                </a:cxn>
                <a:cxn ang="0">
                  <a:pos x="9503" y="16384"/>
                </a:cxn>
                <a:cxn ang="0">
                  <a:pos x="6554" y="15911"/>
                </a:cxn>
                <a:cxn ang="0">
                  <a:pos x="4096" y="12835"/>
                </a:cxn>
                <a:cxn ang="0">
                  <a:pos x="1256" y="11948"/>
                </a:cxn>
                <a:cxn ang="0">
                  <a:pos x="0" y="8399"/>
                </a:cxn>
                <a:cxn ang="0">
                  <a:pos x="1256" y="5264"/>
                </a:cxn>
                <a:cxn ang="0">
                  <a:pos x="2403" y="3076"/>
                </a:cxn>
                <a:cxn ang="0">
                  <a:pos x="4096" y="473"/>
                </a:cxn>
              </a:cxnLst>
              <a:rect l="0" t="0" r="r" b="b"/>
              <a:pathLst>
                <a:path w="16384" h="16384">
                  <a:moveTo>
                    <a:pt x="4096" y="473"/>
                  </a:moveTo>
                  <a:lnTo>
                    <a:pt x="4478" y="473"/>
                  </a:lnTo>
                  <a:lnTo>
                    <a:pt x="5680" y="473"/>
                  </a:lnTo>
                  <a:lnTo>
                    <a:pt x="7373" y="828"/>
                  </a:lnTo>
                  <a:lnTo>
                    <a:pt x="10267" y="828"/>
                  </a:lnTo>
                  <a:lnTo>
                    <a:pt x="12670" y="0"/>
                  </a:lnTo>
                  <a:lnTo>
                    <a:pt x="13981" y="0"/>
                  </a:lnTo>
                  <a:lnTo>
                    <a:pt x="16384" y="5264"/>
                  </a:lnTo>
                  <a:lnTo>
                    <a:pt x="16384" y="8399"/>
                  </a:lnTo>
                  <a:lnTo>
                    <a:pt x="13216" y="12835"/>
                  </a:lnTo>
                  <a:lnTo>
                    <a:pt x="9503" y="16384"/>
                  </a:lnTo>
                  <a:lnTo>
                    <a:pt x="6554" y="15911"/>
                  </a:lnTo>
                  <a:lnTo>
                    <a:pt x="4096" y="12835"/>
                  </a:lnTo>
                  <a:lnTo>
                    <a:pt x="1256" y="11948"/>
                  </a:lnTo>
                  <a:lnTo>
                    <a:pt x="0" y="8399"/>
                  </a:lnTo>
                  <a:lnTo>
                    <a:pt x="1256" y="5264"/>
                  </a:lnTo>
                  <a:lnTo>
                    <a:pt x="2403" y="3076"/>
                  </a:lnTo>
                  <a:lnTo>
                    <a:pt x="4096" y="473"/>
                  </a:lnTo>
                  <a:close/>
                </a:path>
              </a:pathLst>
            </a:custGeom>
            <a:grpFill/>
            <a:ln w="9525">
              <a:solidFill>
                <a:schemeClr val="tx1">
                  <a:lumMod val="65000"/>
                  <a:lumOff val="35000"/>
                </a:schemeClr>
              </a:solidFill>
              <a:prstDash val="solid"/>
              <a:round/>
              <a:headEnd/>
              <a:tailEnd/>
            </a:ln>
          </p:spPr>
          <p:txBody>
            <a:bodyPr wrap="none"/>
            <a:lstStyle/>
            <a:p>
              <a:pPr>
                <a:defRPr/>
              </a:pPr>
              <a:endParaRPr lang="en-US" dirty="0"/>
            </a:p>
          </p:txBody>
        </p:sp>
        <p:sp>
          <p:nvSpPr>
            <p:cNvPr id="218" name="D101"/>
            <p:cNvSpPr>
              <a:spLocks/>
            </p:cNvSpPr>
            <p:nvPr/>
          </p:nvSpPr>
          <p:spPr bwMode="auto">
            <a:xfrm>
              <a:off x="5271" y="-101940"/>
              <a:ext cx="1750" cy="44"/>
            </a:xfrm>
            <a:custGeom>
              <a:avLst/>
              <a:gdLst/>
              <a:ahLst/>
              <a:cxnLst>
                <a:cxn ang="0">
                  <a:pos x="1517" y="5811"/>
                </a:cxn>
                <a:cxn ang="0">
                  <a:pos x="1517" y="2101"/>
                </a:cxn>
                <a:cxn ang="0">
                  <a:pos x="4248" y="0"/>
                </a:cxn>
                <a:cxn ang="0">
                  <a:pos x="8799" y="3641"/>
                </a:cxn>
                <a:cxn ang="0">
                  <a:pos x="13400" y="9452"/>
                </a:cxn>
                <a:cxn ang="0">
                  <a:pos x="16384" y="13653"/>
                </a:cxn>
                <a:cxn ang="0">
                  <a:pos x="14968" y="14774"/>
                </a:cxn>
                <a:cxn ang="0">
                  <a:pos x="11428" y="15264"/>
                </a:cxn>
                <a:cxn ang="0">
                  <a:pos x="7282" y="16384"/>
                </a:cxn>
                <a:cxn ang="0">
                  <a:pos x="3439" y="13163"/>
                </a:cxn>
                <a:cxn ang="0">
                  <a:pos x="0" y="5811"/>
                </a:cxn>
                <a:cxn ang="0">
                  <a:pos x="405" y="3641"/>
                </a:cxn>
                <a:cxn ang="0">
                  <a:pos x="1517" y="5811"/>
                </a:cxn>
              </a:cxnLst>
              <a:rect l="0" t="0" r="r" b="b"/>
              <a:pathLst>
                <a:path w="16384" h="16384">
                  <a:moveTo>
                    <a:pt x="1517" y="5811"/>
                  </a:moveTo>
                  <a:lnTo>
                    <a:pt x="1517" y="2101"/>
                  </a:lnTo>
                  <a:lnTo>
                    <a:pt x="4248" y="0"/>
                  </a:lnTo>
                  <a:lnTo>
                    <a:pt x="8799" y="3641"/>
                  </a:lnTo>
                  <a:lnTo>
                    <a:pt x="13400" y="9452"/>
                  </a:lnTo>
                  <a:lnTo>
                    <a:pt x="16384" y="13653"/>
                  </a:lnTo>
                  <a:lnTo>
                    <a:pt x="14968" y="14774"/>
                  </a:lnTo>
                  <a:lnTo>
                    <a:pt x="11428" y="15264"/>
                  </a:lnTo>
                  <a:lnTo>
                    <a:pt x="7282" y="16384"/>
                  </a:lnTo>
                  <a:lnTo>
                    <a:pt x="3439" y="13163"/>
                  </a:lnTo>
                  <a:lnTo>
                    <a:pt x="0" y="5811"/>
                  </a:lnTo>
                  <a:lnTo>
                    <a:pt x="405" y="3641"/>
                  </a:lnTo>
                  <a:lnTo>
                    <a:pt x="1517" y="5811"/>
                  </a:lnTo>
                  <a:close/>
                </a:path>
              </a:pathLst>
            </a:custGeom>
            <a:grpFill/>
            <a:ln w="9525">
              <a:solidFill>
                <a:schemeClr val="tx1">
                  <a:lumMod val="65000"/>
                  <a:lumOff val="35000"/>
                </a:schemeClr>
              </a:solidFill>
              <a:prstDash val="solid"/>
              <a:round/>
              <a:headEnd/>
              <a:tailEnd/>
            </a:ln>
          </p:spPr>
          <p:txBody>
            <a:bodyPr wrap="none"/>
            <a:lstStyle/>
            <a:p>
              <a:pPr>
                <a:defRPr/>
              </a:pPr>
              <a:endParaRPr lang="en-US" dirty="0"/>
            </a:p>
          </p:txBody>
        </p:sp>
        <p:sp>
          <p:nvSpPr>
            <p:cNvPr id="219" name="D102"/>
            <p:cNvSpPr>
              <a:spLocks/>
            </p:cNvSpPr>
            <p:nvPr/>
          </p:nvSpPr>
          <p:spPr bwMode="auto">
            <a:xfrm>
              <a:off x="8701" y="-101880"/>
              <a:ext cx="2240" cy="8"/>
            </a:xfrm>
            <a:custGeom>
              <a:avLst/>
              <a:gdLst/>
              <a:ahLst/>
              <a:cxnLst>
                <a:cxn ang="0">
                  <a:pos x="0" y="8037"/>
                </a:cxn>
                <a:cxn ang="0">
                  <a:pos x="915" y="3555"/>
                </a:cxn>
                <a:cxn ang="0">
                  <a:pos x="3530" y="1082"/>
                </a:cxn>
                <a:cxn ang="0">
                  <a:pos x="9107" y="2318"/>
                </a:cxn>
                <a:cxn ang="0">
                  <a:pos x="12767" y="0"/>
                </a:cxn>
                <a:cxn ang="0">
                  <a:pos x="15687" y="0"/>
                </a:cxn>
                <a:cxn ang="0">
                  <a:pos x="16384" y="4637"/>
                </a:cxn>
                <a:cxn ang="0">
                  <a:pos x="16384" y="11592"/>
                </a:cxn>
                <a:cxn ang="0">
                  <a:pos x="12767" y="16384"/>
                </a:cxn>
                <a:cxn ang="0">
                  <a:pos x="8192" y="12829"/>
                </a:cxn>
                <a:cxn ang="0">
                  <a:pos x="5185" y="10510"/>
                </a:cxn>
                <a:cxn ang="0">
                  <a:pos x="3268" y="13911"/>
                </a:cxn>
                <a:cxn ang="0">
                  <a:pos x="1220" y="15147"/>
                </a:cxn>
                <a:cxn ang="0">
                  <a:pos x="0" y="8037"/>
                </a:cxn>
              </a:cxnLst>
              <a:rect l="0" t="0" r="r" b="b"/>
              <a:pathLst>
                <a:path w="16384" h="16384">
                  <a:moveTo>
                    <a:pt x="0" y="8037"/>
                  </a:moveTo>
                  <a:lnTo>
                    <a:pt x="915" y="3555"/>
                  </a:lnTo>
                  <a:lnTo>
                    <a:pt x="3530" y="1082"/>
                  </a:lnTo>
                  <a:lnTo>
                    <a:pt x="9107" y="2318"/>
                  </a:lnTo>
                  <a:lnTo>
                    <a:pt x="12767" y="0"/>
                  </a:lnTo>
                  <a:lnTo>
                    <a:pt x="15687" y="0"/>
                  </a:lnTo>
                  <a:lnTo>
                    <a:pt x="16384" y="4637"/>
                  </a:lnTo>
                  <a:lnTo>
                    <a:pt x="16384" y="11592"/>
                  </a:lnTo>
                  <a:lnTo>
                    <a:pt x="12767" y="16384"/>
                  </a:lnTo>
                  <a:lnTo>
                    <a:pt x="8192" y="12829"/>
                  </a:lnTo>
                  <a:lnTo>
                    <a:pt x="5185" y="10510"/>
                  </a:lnTo>
                  <a:lnTo>
                    <a:pt x="3268" y="13911"/>
                  </a:lnTo>
                  <a:lnTo>
                    <a:pt x="1220" y="15147"/>
                  </a:lnTo>
                  <a:lnTo>
                    <a:pt x="0" y="8037"/>
                  </a:lnTo>
                  <a:close/>
                </a:path>
              </a:pathLst>
            </a:custGeom>
            <a:grpFill/>
            <a:ln w="9525">
              <a:solidFill>
                <a:schemeClr val="tx1">
                  <a:lumMod val="65000"/>
                  <a:lumOff val="35000"/>
                </a:schemeClr>
              </a:solidFill>
              <a:prstDash val="solid"/>
              <a:round/>
              <a:headEnd/>
              <a:tailEnd/>
            </a:ln>
          </p:spPr>
          <p:txBody>
            <a:bodyPr wrap="none"/>
            <a:lstStyle/>
            <a:p>
              <a:pPr>
                <a:defRPr/>
              </a:pPr>
              <a:endParaRPr lang="en-US" dirty="0"/>
            </a:p>
          </p:txBody>
        </p:sp>
        <p:sp>
          <p:nvSpPr>
            <p:cNvPr id="220" name="D103"/>
            <p:cNvSpPr>
              <a:spLocks/>
            </p:cNvSpPr>
            <p:nvPr/>
          </p:nvSpPr>
          <p:spPr bwMode="auto">
            <a:xfrm>
              <a:off x="11221" y="-101862"/>
              <a:ext cx="2730" cy="58"/>
            </a:xfrm>
            <a:custGeom>
              <a:avLst/>
              <a:gdLst/>
              <a:ahLst/>
              <a:cxnLst>
                <a:cxn ang="0">
                  <a:pos x="6261" y="3277"/>
                </a:cxn>
                <a:cxn ang="0">
                  <a:pos x="6786" y="3277"/>
                </a:cxn>
                <a:cxn ang="0">
                  <a:pos x="7348" y="3277"/>
                </a:cxn>
                <a:cxn ang="0">
                  <a:pos x="8436" y="2217"/>
                </a:cxn>
                <a:cxn ang="0">
                  <a:pos x="10460" y="4385"/>
                </a:cxn>
                <a:cxn ang="0">
                  <a:pos x="14134" y="7276"/>
                </a:cxn>
                <a:cxn ang="0">
                  <a:pos x="16384" y="9059"/>
                </a:cxn>
                <a:cxn ang="0">
                  <a:pos x="16384" y="12047"/>
                </a:cxn>
                <a:cxn ang="0">
                  <a:pos x="12447" y="15998"/>
                </a:cxn>
                <a:cxn ang="0">
                  <a:pos x="10460" y="16384"/>
                </a:cxn>
                <a:cxn ang="0">
                  <a:pos x="7948" y="15324"/>
                </a:cxn>
                <a:cxn ang="0">
                  <a:pos x="5961" y="10168"/>
                </a:cxn>
                <a:cxn ang="0">
                  <a:pos x="4237" y="6891"/>
                </a:cxn>
                <a:cxn ang="0">
                  <a:pos x="2549" y="5783"/>
                </a:cxn>
                <a:cxn ang="0">
                  <a:pos x="600" y="2891"/>
                </a:cxn>
                <a:cxn ang="0">
                  <a:pos x="0" y="2217"/>
                </a:cxn>
                <a:cxn ang="0">
                  <a:pos x="862" y="0"/>
                </a:cxn>
                <a:cxn ang="0">
                  <a:pos x="3149" y="337"/>
                </a:cxn>
                <a:cxn ang="0">
                  <a:pos x="4799" y="2217"/>
                </a:cxn>
                <a:cxn ang="0">
                  <a:pos x="6261" y="3277"/>
                </a:cxn>
              </a:cxnLst>
              <a:rect l="0" t="0" r="r" b="b"/>
              <a:pathLst>
                <a:path w="16384" h="16384">
                  <a:moveTo>
                    <a:pt x="6261" y="3277"/>
                  </a:moveTo>
                  <a:lnTo>
                    <a:pt x="6786" y="3277"/>
                  </a:lnTo>
                  <a:lnTo>
                    <a:pt x="7348" y="3277"/>
                  </a:lnTo>
                  <a:lnTo>
                    <a:pt x="8436" y="2217"/>
                  </a:lnTo>
                  <a:lnTo>
                    <a:pt x="10460" y="4385"/>
                  </a:lnTo>
                  <a:lnTo>
                    <a:pt x="14134" y="7276"/>
                  </a:lnTo>
                  <a:lnTo>
                    <a:pt x="16384" y="9059"/>
                  </a:lnTo>
                  <a:lnTo>
                    <a:pt x="16384" y="12047"/>
                  </a:lnTo>
                  <a:lnTo>
                    <a:pt x="12447" y="15998"/>
                  </a:lnTo>
                  <a:lnTo>
                    <a:pt x="10460" y="16384"/>
                  </a:lnTo>
                  <a:lnTo>
                    <a:pt x="7948" y="15324"/>
                  </a:lnTo>
                  <a:lnTo>
                    <a:pt x="5961" y="10168"/>
                  </a:lnTo>
                  <a:lnTo>
                    <a:pt x="4237" y="6891"/>
                  </a:lnTo>
                  <a:lnTo>
                    <a:pt x="2549" y="5783"/>
                  </a:lnTo>
                  <a:lnTo>
                    <a:pt x="600" y="2891"/>
                  </a:lnTo>
                  <a:lnTo>
                    <a:pt x="0" y="2217"/>
                  </a:lnTo>
                  <a:lnTo>
                    <a:pt x="862" y="0"/>
                  </a:lnTo>
                  <a:lnTo>
                    <a:pt x="3149" y="337"/>
                  </a:lnTo>
                  <a:lnTo>
                    <a:pt x="4799" y="2217"/>
                  </a:lnTo>
                  <a:lnTo>
                    <a:pt x="6261" y="3277"/>
                  </a:lnTo>
                  <a:close/>
                </a:path>
              </a:pathLst>
            </a:custGeom>
            <a:grpFill/>
            <a:ln w="9525">
              <a:solidFill>
                <a:schemeClr val="tx1">
                  <a:lumMod val="65000"/>
                  <a:lumOff val="35000"/>
                </a:schemeClr>
              </a:solidFill>
              <a:prstDash val="solid"/>
              <a:round/>
              <a:headEnd/>
              <a:tailEnd/>
            </a:ln>
          </p:spPr>
          <p:txBody>
            <a:bodyPr wrap="none"/>
            <a:lstStyle/>
            <a:p>
              <a:pPr>
                <a:defRPr/>
              </a:pPr>
              <a:endParaRPr lang="en-US" dirty="0"/>
            </a:p>
          </p:txBody>
        </p:sp>
        <p:sp>
          <p:nvSpPr>
            <p:cNvPr id="221" name="D104"/>
            <p:cNvSpPr>
              <a:spLocks/>
            </p:cNvSpPr>
            <p:nvPr/>
          </p:nvSpPr>
          <p:spPr bwMode="auto">
            <a:xfrm>
              <a:off x="14231" y="-101752"/>
              <a:ext cx="4480" cy="144"/>
            </a:xfrm>
            <a:custGeom>
              <a:avLst/>
              <a:gdLst/>
              <a:ahLst/>
              <a:cxnLst>
                <a:cxn ang="0">
                  <a:pos x="1085" y="105"/>
                </a:cxn>
                <a:cxn ang="0">
                  <a:pos x="1413" y="385"/>
                </a:cxn>
                <a:cxn ang="0">
                  <a:pos x="1413" y="0"/>
                </a:cxn>
                <a:cxn ang="0">
                  <a:pos x="1720" y="0"/>
                </a:cxn>
                <a:cxn ang="0">
                  <a:pos x="2806" y="105"/>
                </a:cxn>
                <a:cxn ang="0">
                  <a:pos x="4014" y="910"/>
                </a:cxn>
                <a:cxn ang="0">
                  <a:pos x="5427" y="910"/>
                </a:cxn>
                <a:cxn ang="0">
                  <a:pos x="6656" y="1295"/>
                </a:cxn>
                <a:cxn ang="0">
                  <a:pos x="8520" y="1978"/>
                </a:cxn>
                <a:cxn ang="0">
                  <a:pos x="10035" y="2521"/>
                </a:cxn>
                <a:cxn ang="0">
                  <a:pos x="10670" y="2906"/>
                </a:cxn>
                <a:cxn ang="0">
                  <a:pos x="11428" y="3711"/>
                </a:cxn>
                <a:cxn ang="0">
                  <a:pos x="12042" y="4639"/>
                </a:cxn>
                <a:cxn ang="0">
                  <a:pos x="12370" y="5041"/>
                </a:cxn>
                <a:cxn ang="0">
                  <a:pos x="12984" y="5286"/>
                </a:cxn>
                <a:cxn ang="0">
                  <a:pos x="13619" y="5566"/>
                </a:cxn>
                <a:cxn ang="0">
                  <a:pos x="14377" y="6512"/>
                </a:cxn>
                <a:cxn ang="0">
                  <a:pos x="14991" y="7299"/>
                </a:cxn>
                <a:cxn ang="0">
                  <a:pos x="15913" y="7982"/>
                </a:cxn>
                <a:cxn ang="0">
                  <a:pos x="16384" y="9312"/>
                </a:cxn>
                <a:cxn ang="0">
                  <a:pos x="16241" y="9820"/>
                </a:cxn>
                <a:cxn ang="0">
                  <a:pos x="15155" y="11710"/>
                </a:cxn>
                <a:cxn ang="0">
                  <a:pos x="13885" y="11430"/>
                </a:cxn>
                <a:cxn ang="0">
                  <a:pos x="11571" y="11290"/>
                </a:cxn>
                <a:cxn ang="0">
                  <a:pos x="9748" y="11710"/>
                </a:cxn>
                <a:cxn ang="0">
                  <a:pos x="8049" y="12761"/>
                </a:cxn>
                <a:cxn ang="0">
                  <a:pos x="7864" y="12901"/>
                </a:cxn>
                <a:cxn ang="0">
                  <a:pos x="6472" y="14371"/>
                </a:cxn>
                <a:cxn ang="0">
                  <a:pos x="6021" y="15439"/>
                </a:cxn>
                <a:cxn ang="0">
                  <a:pos x="4792" y="16384"/>
                </a:cxn>
                <a:cxn ang="0">
                  <a:pos x="2949" y="15439"/>
                </a:cxn>
                <a:cxn ang="0">
                  <a:pos x="1843" y="13688"/>
                </a:cxn>
                <a:cxn ang="0">
                  <a:pos x="1413" y="11833"/>
                </a:cxn>
                <a:cxn ang="0">
                  <a:pos x="942" y="8892"/>
                </a:cxn>
                <a:cxn ang="0">
                  <a:pos x="123" y="7159"/>
                </a:cxn>
                <a:cxn ang="0">
                  <a:pos x="0" y="5566"/>
                </a:cxn>
                <a:cxn ang="0">
                  <a:pos x="1556" y="3168"/>
                </a:cxn>
                <a:cxn ang="0">
                  <a:pos x="1720" y="1715"/>
                </a:cxn>
                <a:cxn ang="0">
                  <a:pos x="1229" y="245"/>
                </a:cxn>
                <a:cxn ang="0">
                  <a:pos x="1229" y="105"/>
                </a:cxn>
                <a:cxn ang="0">
                  <a:pos x="1085" y="105"/>
                </a:cxn>
              </a:cxnLst>
              <a:rect l="0" t="0" r="r" b="b"/>
              <a:pathLst>
                <a:path w="16384" h="16384">
                  <a:moveTo>
                    <a:pt x="1085" y="105"/>
                  </a:moveTo>
                  <a:lnTo>
                    <a:pt x="1413" y="385"/>
                  </a:lnTo>
                  <a:lnTo>
                    <a:pt x="1413" y="0"/>
                  </a:lnTo>
                  <a:lnTo>
                    <a:pt x="1720" y="0"/>
                  </a:lnTo>
                  <a:lnTo>
                    <a:pt x="2806" y="105"/>
                  </a:lnTo>
                  <a:lnTo>
                    <a:pt x="4014" y="910"/>
                  </a:lnTo>
                  <a:lnTo>
                    <a:pt x="5427" y="910"/>
                  </a:lnTo>
                  <a:lnTo>
                    <a:pt x="6656" y="1295"/>
                  </a:lnTo>
                  <a:lnTo>
                    <a:pt x="8520" y="1978"/>
                  </a:lnTo>
                  <a:lnTo>
                    <a:pt x="10035" y="2521"/>
                  </a:lnTo>
                  <a:lnTo>
                    <a:pt x="10670" y="2906"/>
                  </a:lnTo>
                  <a:lnTo>
                    <a:pt x="11428" y="3711"/>
                  </a:lnTo>
                  <a:lnTo>
                    <a:pt x="12042" y="4639"/>
                  </a:lnTo>
                  <a:lnTo>
                    <a:pt x="12370" y="5041"/>
                  </a:lnTo>
                  <a:lnTo>
                    <a:pt x="12984" y="5286"/>
                  </a:lnTo>
                  <a:lnTo>
                    <a:pt x="13619" y="5566"/>
                  </a:lnTo>
                  <a:lnTo>
                    <a:pt x="14377" y="6512"/>
                  </a:lnTo>
                  <a:lnTo>
                    <a:pt x="14991" y="7299"/>
                  </a:lnTo>
                  <a:lnTo>
                    <a:pt x="15913" y="7982"/>
                  </a:lnTo>
                  <a:lnTo>
                    <a:pt x="16384" y="9312"/>
                  </a:lnTo>
                  <a:lnTo>
                    <a:pt x="16241" y="9820"/>
                  </a:lnTo>
                  <a:lnTo>
                    <a:pt x="15155" y="11710"/>
                  </a:lnTo>
                  <a:lnTo>
                    <a:pt x="13885" y="11430"/>
                  </a:lnTo>
                  <a:lnTo>
                    <a:pt x="11571" y="11290"/>
                  </a:lnTo>
                  <a:lnTo>
                    <a:pt x="9748" y="11710"/>
                  </a:lnTo>
                  <a:lnTo>
                    <a:pt x="8049" y="12761"/>
                  </a:lnTo>
                  <a:lnTo>
                    <a:pt x="7864" y="12901"/>
                  </a:lnTo>
                  <a:lnTo>
                    <a:pt x="6472" y="14371"/>
                  </a:lnTo>
                  <a:lnTo>
                    <a:pt x="6021" y="15439"/>
                  </a:lnTo>
                  <a:lnTo>
                    <a:pt x="4792" y="16384"/>
                  </a:lnTo>
                  <a:lnTo>
                    <a:pt x="2949" y="15439"/>
                  </a:lnTo>
                  <a:lnTo>
                    <a:pt x="1843" y="13688"/>
                  </a:lnTo>
                  <a:lnTo>
                    <a:pt x="1413" y="11833"/>
                  </a:lnTo>
                  <a:lnTo>
                    <a:pt x="942" y="8892"/>
                  </a:lnTo>
                  <a:lnTo>
                    <a:pt x="123" y="7159"/>
                  </a:lnTo>
                  <a:lnTo>
                    <a:pt x="0" y="5566"/>
                  </a:lnTo>
                  <a:lnTo>
                    <a:pt x="1556" y="3168"/>
                  </a:lnTo>
                  <a:lnTo>
                    <a:pt x="1720" y="1715"/>
                  </a:lnTo>
                  <a:lnTo>
                    <a:pt x="1229" y="245"/>
                  </a:lnTo>
                  <a:lnTo>
                    <a:pt x="1229" y="105"/>
                  </a:lnTo>
                  <a:lnTo>
                    <a:pt x="1085" y="105"/>
                  </a:lnTo>
                  <a:close/>
                </a:path>
              </a:pathLst>
            </a:custGeom>
            <a:grpFill/>
            <a:ln w="9525">
              <a:solidFill>
                <a:schemeClr val="tx1">
                  <a:lumMod val="65000"/>
                  <a:lumOff val="35000"/>
                </a:schemeClr>
              </a:solidFill>
              <a:prstDash val="solid"/>
              <a:round/>
              <a:headEnd/>
              <a:tailEnd/>
            </a:ln>
          </p:spPr>
          <p:txBody>
            <a:bodyPr wrap="none"/>
            <a:lstStyle/>
            <a:p>
              <a:pPr>
                <a:defRPr/>
              </a:pPr>
              <a:endParaRPr lang="en-US" dirty="0"/>
            </a:p>
          </p:txBody>
        </p:sp>
        <p:sp>
          <p:nvSpPr>
            <p:cNvPr id="222" name="D105"/>
            <p:cNvSpPr>
              <a:spLocks/>
            </p:cNvSpPr>
            <p:nvPr/>
          </p:nvSpPr>
          <p:spPr bwMode="auto">
            <a:xfrm>
              <a:off x="9751" y="-101846"/>
              <a:ext cx="1190" cy="18"/>
            </a:xfrm>
            <a:custGeom>
              <a:avLst/>
              <a:gdLst/>
              <a:ahLst/>
              <a:cxnLst>
                <a:cxn ang="0">
                  <a:pos x="1820" y="3114"/>
                </a:cxn>
                <a:cxn ang="0">
                  <a:pos x="0" y="1083"/>
                </a:cxn>
                <a:cxn ang="0">
                  <a:pos x="0" y="0"/>
                </a:cxn>
                <a:cxn ang="0">
                  <a:pos x="2549" y="0"/>
                </a:cxn>
                <a:cxn ang="0">
                  <a:pos x="9102" y="0"/>
                </a:cxn>
                <a:cxn ang="0">
                  <a:pos x="14442" y="6093"/>
                </a:cxn>
                <a:cxn ang="0">
                  <a:pos x="16384" y="10291"/>
                </a:cxn>
                <a:cxn ang="0">
                  <a:pos x="13593" y="15301"/>
                </a:cxn>
                <a:cxn ang="0">
                  <a:pos x="9102" y="16384"/>
                </a:cxn>
                <a:cxn ang="0">
                  <a:pos x="5340" y="13405"/>
                </a:cxn>
                <a:cxn ang="0">
                  <a:pos x="1820" y="8260"/>
                </a:cxn>
                <a:cxn ang="0">
                  <a:pos x="5340" y="13405"/>
                </a:cxn>
                <a:cxn ang="0">
                  <a:pos x="1820" y="8260"/>
                </a:cxn>
                <a:cxn ang="0">
                  <a:pos x="1820" y="3114"/>
                </a:cxn>
              </a:cxnLst>
              <a:rect l="0" t="0" r="r" b="b"/>
              <a:pathLst>
                <a:path w="16384" h="16384">
                  <a:moveTo>
                    <a:pt x="1820" y="3114"/>
                  </a:moveTo>
                  <a:lnTo>
                    <a:pt x="0" y="1083"/>
                  </a:lnTo>
                  <a:lnTo>
                    <a:pt x="0" y="0"/>
                  </a:lnTo>
                  <a:lnTo>
                    <a:pt x="2549" y="0"/>
                  </a:lnTo>
                  <a:lnTo>
                    <a:pt x="9102" y="0"/>
                  </a:lnTo>
                  <a:lnTo>
                    <a:pt x="14442" y="6093"/>
                  </a:lnTo>
                  <a:lnTo>
                    <a:pt x="16384" y="10291"/>
                  </a:lnTo>
                  <a:lnTo>
                    <a:pt x="13593" y="15301"/>
                  </a:lnTo>
                  <a:lnTo>
                    <a:pt x="9102" y="16384"/>
                  </a:lnTo>
                  <a:lnTo>
                    <a:pt x="5340" y="13405"/>
                  </a:lnTo>
                  <a:lnTo>
                    <a:pt x="1820" y="8260"/>
                  </a:lnTo>
                  <a:lnTo>
                    <a:pt x="5340" y="13405"/>
                  </a:lnTo>
                  <a:lnTo>
                    <a:pt x="1820" y="8260"/>
                  </a:lnTo>
                  <a:lnTo>
                    <a:pt x="1820" y="3114"/>
                  </a:lnTo>
                  <a:close/>
                </a:path>
              </a:pathLst>
            </a:custGeom>
            <a:grpFill/>
            <a:ln w="9525">
              <a:solidFill>
                <a:schemeClr val="tx1">
                  <a:lumMod val="65000"/>
                  <a:lumOff val="35000"/>
                </a:schemeClr>
              </a:solidFill>
              <a:prstDash val="solid"/>
              <a:round/>
              <a:headEnd/>
              <a:tailEnd/>
            </a:ln>
          </p:spPr>
          <p:txBody>
            <a:bodyPr wrap="none"/>
            <a:lstStyle/>
            <a:p>
              <a:pPr>
                <a:defRPr/>
              </a:pPr>
              <a:endParaRPr lang="en-US" dirty="0"/>
            </a:p>
          </p:txBody>
        </p:sp>
      </p:grpSp>
      <p:sp>
        <p:nvSpPr>
          <p:cNvPr id="20486" name="Hawaii_L"/>
          <p:cNvSpPr txBox="1">
            <a:spLocks noChangeArrowheads="1"/>
          </p:cNvSpPr>
          <p:nvPr/>
        </p:nvSpPr>
        <p:spPr bwMode="auto">
          <a:xfrm>
            <a:off x="2643188" y="6091237"/>
            <a:ext cx="331787" cy="307975"/>
          </a:xfrm>
          <a:prstGeom prst="rect">
            <a:avLst/>
          </a:prstGeom>
          <a:noFill/>
          <a:ln w="1">
            <a:noFill/>
            <a:miter lim="800000"/>
            <a:headEnd/>
            <a:tailEnd/>
          </a:ln>
        </p:spPr>
        <p:txBody>
          <a:bodyPr wrap="none" lIns="45720" rIns="45720" anchor="ctr" anchorCtr="1">
            <a:spAutoFit/>
          </a:bodyPr>
          <a:lstStyle/>
          <a:p>
            <a:r>
              <a:rPr lang="en-US" sz="1400" b="1" dirty="0" smtClean="0">
                <a:latin typeface="Arial Black" pitchFamily="34" charset="0"/>
              </a:rPr>
              <a:t>30</a:t>
            </a:r>
            <a:endParaRPr lang="en-US" sz="1400" b="1" dirty="0">
              <a:latin typeface="Arial Black" pitchFamily="34" charset="0"/>
            </a:endParaRPr>
          </a:p>
        </p:txBody>
      </p:sp>
      <p:sp>
        <p:nvSpPr>
          <p:cNvPr id="20487" name="Alaska_L"/>
          <p:cNvSpPr txBox="1">
            <a:spLocks noChangeArrowheads="1"/>
          </p:cNvSpPr>
          <p:nvPr/>
        </p:nvSpPr>
        <p:spPr bwMode="auto">
          <a:xfrm>
            <a:off x="1074738" y="5327749"/>
            <a:ext cx="332783" cy="307777"/>
          </a:xfrm>
          <a:prstGeom prst="rect">
            <a:avLst/>
          </a:prstGeom>
          <a:noFill/>
          <a:ln w="1">
            <a:noFill/>
            <a:miter lim="800000"/>
            <a:headEnd/>
            <a:tailEnd/>
          </a:ln>
        </p:spPr>
        <p:txBody>
          <a:bodyPr wrap="none" lIns="45720" rIns="45720" anchor="ctr" anchorCtr="1">
            <a:spAutoFit/>
          </a:bodyPr>
          <a:lstStyle/>
          <a:p>
            <a:r>
              <a:rPr lang="en-US" sz="1400" b="1" dirty="0" smtClean="0">
                <a:latin typeface="Arial Black" pitchFamily="34" charset="0"/>
              </a:rPr>
              <a:t>10</a:t>
            </a:r>
            <a:endParaRPr lang="en-US" sz="1400" b="1" dirty="0">
              <a:latin typeface="Arial Black" pitchFamily="34" charset="0"/>
            </a:endParaRPr>
          </a:p>
        </p:txBody>
      </p:sp>
      <p:sp>
        <p:nvSpPr>
          <p:cNvPr id="292" name="Freeform 291"/>
          <p:cNvSpPr/>
          <p:nvPr/>
        </p:nvSpPr>
        <p:spPr>
          <a:xfrm>
            <a:off x="6229350" y="1817687"/>
            <a:ext cx="793750" cy="698500"/>
          </a:xfrm>
          <a:custGeom>
            <a:avLst/>
            <a:gdLst>
              <a:gd name="connsiteX0" fmla="*/ 309544 w 793429"/>
              <a:gd name="connsiteY0" fmla="*/ 697364 h 697364"/>
              <a:gd name="connsiteX1" fmla="*/ 458979 w 793429"/>
              <a:gd name="connsiteY1" fmla="*/ 679574 h 697364"/>
              <a:gd name="connsiteX2" fmla="*/ 501675 w 793429"/>
              <a:gd name="connsiteY2" fmla="*/ 647552 h 697364"/>
              <a:gd name="connsiteX3" fmla="*/ 544371 w 793429"/>
              <a:gd name="connsiteY3" fmla="*/ 594182 h 697364"/>
              <a:gd name="connsiteX4" fmla="*/ 544371 w 793429"/>
              <a:gd name="connsiteY4" fmla="*/ 540813 h 697364"/>
              <a:gd name="connsiteX5" fmla="*/ 505233 w 793429"/>
              <a:gd name="connsiteY5" fmla="*/ 455421 h 697364"/>
              <a:gd name="connsiteX6" fmla="*/ 523023 w 793429"/>
              <a:gd name="connsiteY6" fmla="*/ 398494 h 697364"/>
              <a:gd name="connsiteX7" fmla="*/ 558603 w 793429"/>
              <a:gd name="connsiteY7" fmla="*/ 352240 h 697364"/>
              <a:gd name="connsiteX8" fmla="*/ 555045 w 793429"/>
              <a:gd name="connsiteY8" fmla="*/ 302428 h 697364"/>
              <a:gd name="connsiteX9" fmla="*/ 540813 w 793429"/>
              <a:gd name="connsiteY9" fmla="*/ 270406 h 697364"/>
              <a:gd name="connsiteX10" fmla="*/ 501675 w 793429"/>
              <a:gd name="connsiteY10" fmla="*/ 231269 h 697364"/>
              <a:gd name="connsiteX11" fmla="*/ 487443 w 793429"/>
              <a:gd name="connsiteY11" fmla="*/ 209921 h 697364"/>
              <a:gd name="connsiteX12" fmla="*/ 505233 w 793429"/>
              <a:gd name="connsiteY12" fmla="*/ 195689 h 697364"/>
              <a:gd name="connsiteX13" fmla="*/ 547929 w 793429"/>
              <a:gd name="connsiteY13" fmla="*/ 195689 h 697364"/>
              <a:gd name="connsiteX14" fmla="*/ 547929 w 793429"/>
              <a:gd name="connsiteY14" fmla="*/ 224153 h 697364"/>
              <a:gd name="connsiteX15" fmla="*/ 565719 w 793429"/>
              <a:gd name="connsiteY15" fmla="*/ 256175 h 697364"/>
              <a:gd name="connsiteX16" fmla="*/ 594183 w 793429"/>
              <a:gd name="connsiteY16" fmla="*/ 256175 h 697364"/>
              <a:gd name="connsiteX17" fmla="*/ 594183 w 793429"/>
              <a:gd name="connsiteY17" fmla="*/ 288196 h 697364"/>
              <a:gd name="connsiteX18" fmla="*/ 611972 w 793429"/>
              <a:gd name="connsiteY18" fmla="*/ 288196 h 697364"/>
              <a:gd name="connsiteX19" fmla="*/ 629762 w 793429"/>
              <a:gd name="connsiteY19" fmla="*/ 320218 h 697364"/>
              <a:gd name="connsiteX20" fmla="*/ 654668 w 793429"/>
              <a:gd name="connsiteY20" fmla="*/ 298870 h 697364"/>
              <a:gd name="connsiteX21" fmla="*/ 697364 w 793429"/>
              <a:gd name="connsiteY21" fmla="*/ 316660 h 697364"/>
              <a:gd name="connsiteX22" fmla="*/ 736502 w 793429"/>
              <a:gd name="connsiteY22" fmla="*/ 330892 h 697364"/>
              <a:gd name="connsiteX23" fmla="*/ 754292 w 793429"/>
              <a:gd name="connsiteY23" fmla="*/ 302428 h 697364"/>
              <a:gd name="connsiteX24" fmla="*/ 750734 w 793429"/>
              <a:gd name="connsiteY24" fmla="*/ 281080 h 697364"/>
              <a:gd name="connsiteX25" fmla="*/ 729386 w 793429"/>
              <a:gd name="connsiteY25" fmla="*/ 263291 h 697364"/>
              <a:gd name="connsiteX26" fmla="*/ 747176 w 793429"/>
              <a:gd name="connsiteY26" fmla="*/ 241943 h 697364"/>
              <a:gd name="connsiteX27" fmla="*/ 793429 w 793429"/>
              <a:gd name="connsiteY27" fmla="*/ 256175 h 697364"/>
              <a:gd name="connsiteX28" fmla="*/ 757849 w 793429"/>
              <a:gd name="connsiteY28" fmla="*/ 227711 h 697364"/>
              <a:gd name="connsiteX29" fmla="*/ 708038 w 793429"/>
              <a:gd name="connsiteY29" fmla="*/ 188573 h 697364"/>
              <a:gd name="connsiteX30" fmla="*/ 715154 w 793429"/>
              <a:gd name="connsiteY30" fmla="*/ 174341 h 697364"/>
              <a:gd name="connsiteX31" fmla="*/ 715154 w 793429"/>
              <a:gd name="connsiteY31" fmla="*/ 138761 h 697364"/>
              <a:gd name="connsiteX32" fmla="*/ 676016 w 793429"/>
              <a:gd name="connsiteY32" fmla="*/ 135203 h 697364"/>
              <a:gd name="connsiteX33" fmla="*/ 626204 w 793429"/>
              <a:gd name="connsiteY33" fmla="*/ 85392 h 697364"/>
              <a:gd name="connsiteX34" fmla="*/ 597741 w 793429"/>
              <a:gd name="connsiteY34" fmla="*/ 42696 h 697364"/>
              <a:gd name="connsiteX35" fmla="*/ 533697 w 793429"/>
              <a:gd name="connsiteY35" fmla="*/ 42696 h 697364"/>
              <a:gd name="connsiteX36" fmla="*/ 476769 w 793429"/>
              <a:gd name="connsiteY36" fmla="*/ 42696 h 697364"/>
              <a:gd name="connsiteX37" fmla="*/ 430516 w 793429"/>
              <a:gd name="connsiteY37" fmla="*/ 35580 h 697364"/>
              <a:gd name="connsiteX38" fmla="*/ 362914 w 793429"/>
              <a:gd name="connsiteY38" fmla="*/ 35580 h 697364"/>
              <a:gd name="connsiteX39" fmla="*/ 309544 w 793429"/>
              <a:gd name="connsiteY39" fmla="*/ 24906 h 697364"/>
              <a:gd name="connsiteX40" fmla="*/ 220595 w 793429"/>
              <a:gd name="connsiteY40" fmla="*/ 42696 h 697364"/>
              <a:gd name="connsiteX41" fmla="*/ 152993 w 793429"/>
              <a:gd name="connsiteY41" fmla="*/ 39138 h 697364"/>
              <a:gd name="connsiteX42" fmla="*/ 103182 w 793429"/>
              <a:gd name="connsiteY42" fmla="*/ 17790 h 697364"/>
              <a:gd name="connsiteX43" fmla="*/ 96066 w 793429"/>
              <a:gd name="connsiteY43" fmla="*/ 0 h 697364"/>
              <a:gd name="connsiteX44" fmla="*/ 67602 w 793429"/>
              <a:gd name="connsiteY44" fmla="*/ 3558 h 697364"/>
              <a:gd name="connsiteX45" fmla="*/ 0 w 793429"/>
              <a:gd name="connsiteY45" fmla="*/ 85392 h 697364"/>
              <a:gd name="connsiteX46" fmla="*/ 110298 w 793429"/>
              <a:gd name="connsiteY46" fmla="*/ 355798 h 697364"/>
              <a:gd name="connsiteX47" fmla="*/ 152993 w 793429"/>
              <a:gd name="connsiteY47" fmla="*/ 608414 h 697364"/>
              <a:gd name="connsiteX48" fmla="*/ 309544 w 793429"/>
              <a:gd name="connsiteY48" fmla="*/ 697364 h 69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93429" h="697364">
                <a:moveTo>
                  <a:pt x="309544" y="697364"/>
                </a:moveTo>
                <a:lnTo>
                  <a:pt x="458979" y="679574"/>
                </a:lnTo>
                <a:lnTo>
                  <a:pt x="501675" y="647552"/>
                </a:lnTo>
                <a:lnTo>
                  <a:pt x="544371" y="594182"/>
                </a:lnTo>
                <a:lnTo>
                  <a:pt x="544371" y="540813"/>
                </a:lnTo>
                <a:lnTo>
                  <a:pt x="505233" y="455421"/>
                </a:lnTo>
                <a:lnTo>
                  <a:pt x="523023" y="398494"/>
                </a:lnTo>
                <a:lnTo>
                  <a:pt x="558603" y="352240"/>
                </a:lnTo>
                <a:lnTo>
                  <a:pt x="555045" y="302428"/>
                </a:lnTo>
                <a:lnTo>
                  <a:pt x="540813" y="270406"/>
                </a:lnTo>
                <a:lnTo>
                  <a:pt x="501675" y="231269"/>
                </a:lnTo>
                <a:lnTo>
                  <a:pt x="487443" y="209921"/>
                </a:lnTo>
                <a:lnTo>
                  <a:pt x="505233" y="195689"/>
                </a:lnTo>
                <a:lnTo>
                  <a:pt x="547929" y="195689"/>
                </a:lnTo>
                <a:lnTo>
                  <a:pt x="547929" y="224153"/>
                </a:lnTo>
                <a:lnTo>
                  <a:pt x="565719" y="256175"/>
                </a:lnTo>
                <a:lnTo>
                  <a:pt x="594183" y="256175"/>
                </a:lnTo>
                <a:lnTo>
                  <a:pt x="594183" y="288196"/>
                </a:lnTo>
                <a:lnTo>
                  <a:pt x="611972" y="288196"/>
                </a:lnTo>
                <a:lnTo>
                  <a:pt x="629762" y="320218"/>
                </a:lnTo>
                <a:cubicBezTo>
                  <a:pt x="652202" y="294039"/>
                  <a:pt x="643378" y="287580"/>
                  <a:pt x="654668" y="298870"/>
                </a:cubicBezTo>
                <a:lnTo>
                  <a:pt x="697364" y="316660"/>
                </a:lnTo>
                <a:lnTo>
                  <a:pt x="736502" y="330892"/>
                </a:lnTo>
                <a:lnTo>
                  <a:pt x="754292" y="302428"/>
                </a:lnTo>
                <a:lnTo>
                  <a:pt x="750734" y="281080"/>
                </a:lnTo>
                <a:lnTo>
                  <a:pt x="729386" y="263291"/>
                </a:lnTo>
                <a:lnTo>
                  <a:pt x="747176" y="241943"/>
                </a:lnTo>
                <a:lnTo>
                  <a:pt x="793429" y="256175"/>
                </a:lnTo>
                <a:lnTo>
                  <a:pt x="757849" y="227711"/>
                </a:lnTo>
                <a:lnTo>
                  <a:pt x="708038" y="188573"/>
                </a:lnTo>
                <a:lnTo>
                  <a:pt x="715154" y="174341"/>
                </a:lnTo>
                <a:lnTo>
                  <a:pt x="715154" y="138761"/>
                </a:lnTo>
                <a:lnTo>
                  <a:pt x="676016" y="135203"/>
                </a:lnTo>
                <a:lnTo>
                  <a:pt x="626204" y="85392"/>
                </a:lnTo>
                <a:lnTo>
                  <a:pt x="597741" y="42696"/>
                </a:lnTo>
                <a:lnTo>
                  <a:pt x="533697" y="42696"/>
                </a:lnTo>
                <a:lnTo>
                  <a:pt x="476769" y="42696"/>
                </a:lnTo>
                <a:lnTo>
                  <a:pt x="430516" y="35580"/>
                </a:lnTo>
                <a:lnTo>
                  <a:pt x="362914" y="35580"/>
                </a:lnTo>
                <a:lnTo>
                  <a:pt x="309544" y="24906"/>
                </a:lnTo>
                <a:lnTo>
                  <a:pt x="220595" y="42696"/>
                </a:lnTo>
                <a:lnTo>
                  <a:pt x="152993" y="39138"/>
                </a:lnTo>
                <a:lnTo>
                  <a:pt x="103182" y="17790"/>
                </a:lnTo>
                <a:lnTo>
                  <a:pt x="96066" y="0"/>
                </a:lnTo>
                <a:lnTo>
                  <a:pt x="67602" y="3558"/>
                </a:lnTo>
                <a:lnTo>
                  <a:pt x="0" y="85392"/>
                </a:lnTo>
                <a:lnTo>
                  <a:pt x="110298" y="355798"/>
                </a:lnTo>
                <a:cubicBezTo>
                  <a:pt x="146209" y="610762"/>
                  <a:pt x="60842" y="608414"/>
                  <a:pt x="152993" y="608414"/>
                </a:cubicBezTo>
                <a:lnTo>
                  <a:pt x="309544" y="697364"/>
                </a:lnTo>
                <a:close/>
              </a:path>
            </a:pathLst>
          </a:custGeom>
          <a:solidFill>
            <a:srgbClr val="1B1BFD"/>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91" name="Freeform 290"/>
          <p:cNvSpPr/>
          <p:nvPr/>
        </p:nvSpPr>
        <p:spPr>
          <a:xfrm>
            <a:off x="6513513" y="2446337"/>
            <a:ext cx="709612" cy="463550"/>
          </a:xfrm>
          <a:custGeom>
            <a:avLst/>
            <a:gdLst>
              <a:gd name="connsiteX0" fmla="*/ 702676 w 708813"/>
              <a:gd name="connsiteY0" fmla="*/ 0 h 463337"/>
              <a:gd name="connsiteX1" fmla="*/ 708813 w 708813"/>
              <a:gd name="connsiteY1" fmla="*/ 168765 h 463337"/>
              <a:gd name="connsiteX2" fmla="*/ 463337 w 708813"/>
              <a:gd name="connsiteY2" fmla="*/ 423447 h 463337"/>
              <a:gd name="connsiteX3" fmla="*/ 36821 w 708813"/>
              <a:gd name="connsiteY3" fmla="*/ 463337 h 463337"/>
              <a:gd name="connsiteX4" fmla="*/ 0 w 708813"/>
              <a:gd name="connsiteY4" fmla="*/ 266956 h 463337"/>
              <a:gd name="connsiteX5" fmla="*/ 101259 w 708813"/>
              <a:gd name="connsiteY5" fmla="*/ 257750 h 463337"/>
              <a:gd name="connsiteX6" fmla="*/ 113533 w 708813"/>
              <a:gd name="connsiteY6" fmla="*/ 260819 h 463337"/>
              <a:gd name="connsiteX7" fmla="*/ 113533 w 708813"/>
              <a:gd name="connsiteY7" fmla="*/ 260819 h 463337"/>
              <a:gd name="connsiteX8" fmla="*/ 150354 w 708813"/>
              <a:gd name="connsiteY8" fmla="*/ 263887 h 463337"/>
              <a:gd name="connsiteX9" fmla="*/ 177970 w 708813"/>
              <a:gd name="connsiteY9" fmla="*/ 245476 h 463337"/>
              <a:gd name="connsiteX10" fmla="*/ 236271 w 708813"/>
              <a:gd name="connsiteY10" fmla="*/ 205587 h 463337"/>
              <a:gd name="connsiteX11" fmla="*/ 248545 w 708813"/>
              <a:gd name="connsiteY11" fmla="*/ 190244 h 463337"/>
              <a:gd name="connsiteX12" fmla="*/ 273092 w 708813"/>
              <a:gd name="connsiteY12" fmla="*/ 193313 h 463337"/>
              <a:gd name="connsiteX13" fmla="*/ 282298 w 708813"/>
              <a:gd name="connsiteY13" fmla="*/ 162628 h 463337"/>
              <a:gd name="connsiteX14" fmla="*/ 359009 w 708813"/>
              <a:gd name="connsiteY14" fmla="*/ 95122 h 463337"/>
              <a:gd name="connsiteX15" fmla="*/ 408105 w 708813"/>
              <a:gd name="connsiteY15" fmla="*/ 85917 h 463337"/>
              <a:gd name="connsiteX16" fmla="*/ 469474 w 708813"/>
              <a:gd name="connsiteY16" fmla="*/ 101259 h 463337"/>
              <a:gd name="connsiteX17" fmla="*/ 487884 w 708813"/>
              <a:gd name="connsiteY17" fmla="*/ 95122 h 463337"/>
              <a:gd name="connsiteX18" fmla="*/ 500158 w 708813"/>
              <a:gd name="connsiteY18" fmla="*/ 46027 h 463337"/>
              <a:gd name="connsiteX19" fmla="*/ 586075 w 708813"/>
              <a:gd name="connsiteY19" fmla="*/ 24548 h 463337"/>
              <a:gd name="connsiteX20" fmla="*/ 647444 w 708813"/>
              <a:gd name="connsiteY20" fmla="*/ 15342 h 463337"/>
              <a:gd name="connsiteX21" fmla="*/ 702676 w 708813"/>
              <a:gd name="connsiteY21" fmla="*/ 0 h 463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08813" h="463337">
                <a:moveTo>
                  <a:pt x="702676" y="0"/>
                </a:moveTo>
                <a:lnTo>
                  <a:pt x="708813" y="168765"/>
                </a:lnTo>
                <a:lnTo>
                  <a:pt x="463337" y="423447"/>
                </a:lnTo>
                <a:lnTo>
                  <a:pt x="36821" y="463337"/>
                </a:lnTo>
                <a:lnTo>
                  <a:pt x="0" y="266956"/>
                </a:lnTo>
                <a:cubicBezTo>
                  <a:pt x="33753" y="263887"/>
                  <a:pt x="67416" y="259579"/>
                  <a:pt x="101259" y="257750"/>
                </a:cubicBezTo>
                <a:cubicBezTo>
                  <a:pt x="105470" y="257522"/>
                  <a:pt x="113533" y="260819"/>
                  <a:pt x="113533" y="260819"/>
                </a:cubicBezTo>
                <a:lnTo>
                  <a:pt x="113533" y="260819"/>
                </a:lnTo>
                <a:lnTo>
                  <a:pt x="150354" y="263887"/>
                </a:lnTo>
                <a:lnTo>
                  <a:pt x="177970" y="245476"/>
                </a:lnTo>
                <a:cubicBezTo>
                  <a:pt x="232563" y="210152"/>
                  <a:pt x="215488" y="226366"/>
                  <a:pt x="236271" y="205587"/>
                </a:cubicBezTo>
                <a:cubicBezTo>
                  <a:pt x="249112" y="186325"/>
                  <a:pt x="248545" y="179800"/>
                  <a:pt x="248545" y="190244"/>
                </a:cubicBezTo>
                <a:cubicBezTo>
                  <a:pt x="274084" y="196629"/>
                  <a:pt x="273092" y="204815"/>
                  <a:pt x="273092" y="193313"/>
                </a:cubicBezTo>
                <a:lnTo>
                  <a:pt x="282298" y="162628"/>
                </a:lnTo>
                <a:cubicBezTo>
                  <a:pt x="351974" y="92952"/>
                  <a:pt x="317981" y="95122"/>
                  <a:pt x="359009" y="95122"/>
                </a:cubicBezTo>
                <a:lnTo>
                  <a:pt x="408105" y="85917"/>
                </a:lnTo>
                <a:cubicBezTo>
                  <a:pt x="465570" y="98687"/>
                  <a:pt x="446468" y="89758"/>
                  <a:pt x="469474" y="101259"/>
                </a:cubicBezTo>
                <a:lnTo>
                  <a:pt x="487884" y="95122"/>
                </a:lnTo>
                <a:cubicBezTo>
                  <a:pt x="494275" y="43997"/>
                  <a:pt x="477529" y="46027"/>
                  <a:pt x="500158" y="46027"/>
                </a:cubicBezTo>
                <a:lnTo>
                  <a:pt x="586075" y="24548"/>
                </a:lnTo>
                <a:lnTo>
                  <a:pt x="647444" y="15342"/>
                </a:lnTo>
                <a:lnTo>
                  <a:pt x="702676" y="0"/>
                </a:lnTo>
                <a:close/>
              </a:path>
            </a:pathLst>
          </a:custGeom>
          <a:solidFill>
            <a:srgbClr val="1B1BFD"/>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90" name="Freeform 289"/>
          <p:cNvSpPr/>
          <p:nvPr/>
        </p:nvSpPr>
        <p:spPr>
          <a:xfrm>
            <a:off x="7073900" y="2008187"/>
            <a:ext cx="769938" cy="455613"/>
          </a:xfrm>
          <a:custGeom>
            <a:avLst/>
            <a:gdLst>
              <a:gd name="connsiteX0" fmla="*/ 7160 w 769159"/>
              <a:gd name="connsiteY0" fmla="*/ 355941 h 455154"/>
              <a:gd name="connsiteX1" fmla="*/ 37844 w 769159"/>
              <a:gd name="connsiteY1" fmla="*/ 279229 h 455154"/>
              <a:gd name="connsiteX2" fmla="*/ 68529 w 769159"/>
              <a:gd name="connsiteY2" fmla="*/ 266955 h 455154"/>
              <a:gd name="connsiteX3" fmla="*/ 93076 w 769159"/>
              <a:gd name="connsiteY3" fmla="*/ 239339 h 455154"/>
              <a:gd name="connsiteX4" fmla="*/ 301731 w 769159"/>
              <a:gd name="connsiteY4" fmla="*/ 153422 h 455154"/>
              <a:gd name="connsiteX5" fmla="*/ 341621 w 769159"/>
              <a:gd name="connsiteY5" fmla="*/ 168765 h 455154"/>
              <a:gd name="connsiteX6" fmla="*/ 372306 w 769159"/>
              <a:gd name="connsiteY6" fmla="*/ 181039 h 455154"/>
              <a:gd name="connsiteX7" fmla="*/ 412196 w 769159"/>
              <a:gd name="connsiteY7" fmla="*/ 165696 h 455154"/>
              <a:gd name="connsiteX8" fmla="*/ 399922 w 769159"/>
              <a:gd name="connsiteY8" fmla="*/ 144217 h 455154"/>
              <a:gd name="connsiteX9" fmla="*/ 421401 w 769159"/>
              <a:gd name="connsiteY9" fmla="*/ 101259 h 455154"/>
              <a:gd name="connsiteX10" fmla="*/ 504249 w 769159"/>
              <a:gd name="connsiteY10" fmla="*/ 52163 h 455154"/>
              <a:gd name="connsiteX11" fmla="*/ 633125 w 769159"/>
              <a:gd name="connsiteY11" fmla="*/ 49095 h 455154"/>
              <a:gd name="connsiteX12" fmla="*/ 719041 w 769159"/>
              <a:gd name="connsiteY12" fmla="*/ 346735 h 455154"/>
              <a:gd name="connsiteX13" fmla="*/ 332416 w 769159"/>
              <a:gd name="connsiteY13" fmla="*/ 451063 h 455154"/>
              <a:gd name="connsiteX14" fmla="*/ 200472 w 769159"/>
              <a:gd name="connsiteY14" fmla="*/ 371283 h 455154"/>
              <a:gd name="connsiteX15" fmla="*/ 111487 w 769159"/>
              <a:gd name="connsiteY15" fmla="*/ 359009 h 455154"/>
              <a:gd name="connsiteX16" fmla="*/ 80802 w 769159"/>
              <a:gd name="connsiteY16" fmla="*/ 359009 h 455154"/>
              <a:gd name="connsiteX17" fmla="*/ 7160 w 769159"/>
              <a:gd name="connsiteY17" fmla="*/ 355941 h 45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9159" h="455154">
                <a:moveTo>
                  <a:pt x="7160" y="355941"/>
                </a:moveTo>
                <a:cubicBezTo>
                  <a:pt x="0" y="342644"/>
                  <a:pt x="27616" y="294060"/>
                  <a:pt x="37844" y="279229"/>
                </a:cubicBezTo>
                <a:cubicBezTo>
                  <a:pt x="48072" y="264398"/>
                  <a:pt x="59324" y="273603"/>
                  <a:pt x="68529" y="266955"/>
                </a:cubicBezTo>
                <a:cubicBezTo>
                  <a:pt x="77734" y="260307"/>
                  <a:pt x="54209" y="258261"/>
                  <a:pt x="93076" y="239339"/>
                </a:cubicBezTo>
                <a:cubicBezTo>
                  <a:pt x="131943" y="220417"/>
                  <a:pt x="260307" y="165184"/>
                  <a:pt x="301731" y="153422"/>
                </a:cubicBezTo>
                <a:cubicBezTo>
                  <a:pt x="343155" y="141660"/>
                  <a:pt x="341621" y="168765"/>
                  <a:pt x="341621" y="168765"/>
                </a:cubicBezTo>
                <a:cubicBezTo>
                  <a:pt x="353383" y="173368"/>
                  <a:pt x="360544" y="181550"/>
                  <a:pt x="372306" y="181039"/>
                </a:cubicBezTo>
                <a:cubicBezTo>
                  <a:pt x="384068" y="180528"/>
                  <a:pt x="407593" y="171833"/>
                  <a:pt x="412196" y="165696"/>
                </a:cubicBezTo>
                <a:cubicBezTo>
                  <a:pt x="416799" y="159559"/>
                  <a:pt x="398388" y="154957"/>
                  <a:pt x="399922" y="144217"/>
                </a:cubicBezTo>
                <a:cubicBezTo>
                  <a:pt x="401456" y="133477"/>
                  <a:pt x="404013" y="116601"/>
                  <a:pt x="421401" y="101259"/>
                </a:cubicBezTo>
                <a:cubicBezTo>
                  <a:pt x="438789" y="85917"/>
                  <a:pt x="468962" y="60857"/>
                  <a:pt x="504249" y="52163"/>
                </a:cubicBezTo>
                <a:cubicBezTo>
                  <a:pt x="539536" y="43469"/>
                  <a:pt x="597326" y="0"/>
                  <a:pt x="633125" y="49095"/>
                </a:cubicBezTo>
                <a:cubicBezTo>
                  <a:pt x="668924" y="98190"/>
                  <a:pt x="769159" y="279741"/>
                  <a:pt x="719041" y="346735"/>
                </a:cubicBezTo>
                <a:cubicBezTo>
                  <a:pt x="668923" y="413729"/>
                  <a:pt x="418844" y="446972"/>
                  <a:pt x="332416" y="451063"/>
                </a:cubicBezTo>
                <a:cubicBezTo>
                  <a:pt x="245988" y="455154"/>
                  <a:pt x="237294" y="386625"/>
                  <a:pt x="200472" y="371283"/>
                </a:cubicBezTo>
                <a:cubicBezTo>
                  <a:pt x="163651" y="355941"/>
                  <a:pt x="131432" y="361055"/>
                  <a:pt x="111487" y="359009"/>
                </a:cubicBezTo>
                <a:cubicBezTo>
                  <a:pt x="91542" y="356963"/>
                  <a:pt x="92564" y="355429"/>
                  <a:pt x="80802" y="359009"/>
                </a:cubicBezTo>
                <a:cubicBezTo>
                  <a:pt x="69040" y="362589"/>
                  <a:pt x="14320" y="369238"/>
                  <a:pt x="7160" y="355941"/>
                </a:cubicBezTo>
                <a:close/>
              </a:path>
            </a:pathLst>
          </a:custGeom>
          <a:solidFill>
            <a:srgbClr val="1B1BFD"/>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89" name="Freeform 288"/>
          <p:cNvSpPr/>
          <p:nvPr/>
        </p:nvSpPr>
        <p:spPr>
          <a:xfrm>
            <a:off x="5730875" y="1870075"/>
            <a:ext cx="542925" cy="1222375"/>
          </a:xfrm>
          <a:custGeom>
            <a:avLst/>
            <a:gdLst>
              <a:gd name="connsiteX0" fmla="*/ 79780 w 543116"/>
              <a:gd name="connsiteY0" fmla="*/ 157024 h 1223048"/>
              <a:gd name="connsiteX1" fmla="*/ 245476 w 543116"/>
              <a:gd name="connsiteY1" fmla="*/ 25081 h 1223048"/>
              <a:gd name="connsiteX2" fmla="*/ 401967 w 543116"/>
              <a:gd name="connsiteY2" fmla="*/ 533 h 1223048"/>
              <a:gd name="connsiteX3" fmla="*/ 497090 w 543116"/>
              <a:gd name="connsiteY3" fmla="*/ 3602 h 1223048"/>
              <a:gd name="connsiteX4" fmla="*/ 509363 w 543116"/>
              <a:gd name="connsiteY4" fmla="*/ 12807 h 1223048"/>
              <a:gd name="connsiteX5" fmla="*/ 521637 w 543116"/>
              <a:gd name="connsiteY5" fmla="*/ 28149 h 1223048"/>
              <a:gd name="connsiteX6" fmla="*/ 543116 w 543116"/>
              <a:gd name="connsiteY6" fmla="*/ 181572 h 1223048"/>
              <a:gd name="connsiteX7" fmla="*/ 509363 w 543116"/>
              <a:gd name="connsiteY7" fmla="*/ 512965 h 1223048"/>
              <a:gd name="connsiteX8" fmla="*/ 518569 w 543116"/>
              <a:gd name="connsiteY8" fmla="*/ 841290 h 1223048"/>
              <a:gd name="connsiteX9" fmla="*/ 444926 w 543116"/>
              <a:gd name="connsiteY9" fmla="*/ 1031535 h 1223048"/>
              <a:gd name="connsiteX10" fmla="*/ 438789 w 543116"/>
              <a:gd name="connsiteY10" fmla="*/ 1040740 h 1223048"/>
              <a:gd name="connsiteX11" fmla="*/ 211723 w 543116"/>
              <a:gd name="connsiteY11" fmla="*/ 1157341 h 1223048"/>
              <a:gd name="connsiteX12" fmla="*/ 6137 w 543116"/>
              <a:gd name="connsiteY12" fmla="*/ 1049945 h 1223048"/>
              <a:gd name="connsiteX13" fmla="*/ 0 w 543116"/>
              <a:gd name="connsiteY13" fmla="*/ 715483 h 1223048"/>
              <a:gd name="connsiteX14" fmla="*/ 3068 w 543116"/>
              <a:gd name="connsiteY14" fmla="*/ 445459 h 1223048"/>
              <a:gd name="connsiteX15" fmla="*/ 9205 w 543116"/>
              <a:gd name="connsiteY15" fmla="*/ 436254 h 1223048"/>
              <a:gd name="connsiteX16" fmla="*/ 79780 w 543116"/>
              <a:gd name="connsiteY16" fmla="*/ 157024 h 122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3116" h="1223048">
                <a:moveTo>
                  <a:pt x="79780" y="157024"/>
                </a:moveTo>
                <a:cubicBezTo>
                  <a:pt x="240915" y="23777"/>
                  <a:pt x="170324" y="25081"/>
                  <a:pt x="245476" y="25081"/>
                </a:cubicBezTo>
                <a:cubicBezTo>
                  <a:pt x="397850" y="203"/>
                  <a:pt x="345049" y="533"/>
                  <a:pt x="401967" y="533"/>
                </a:cubicBezTo>
                <a:cubicBezTo>
                  <a:pt x="433675" y="1556"/>
                  <a:pt x="465571" y="0"/>
                  <a:pt x="497090" y="3602"/>
                </a:cubicBezTo>
                <a:cubicBezTo>
                  <a:pt x="502171" y="4183"/>
                  <a:pt x="505747" y="9191"/>
                  <a:pt x="509363" y="12807"/>
                </a:cubicBezTo>
                <a:cubicBezTo>
                  <a:pt x="513994" y="17438"/>
                  <a:pt x="521637" y="28149"/>
                  <a:pt x="521637" y="28149"/>
                </a:cubicBezTo>
                <a:lnTo>
                  <a:pt x="543116" y="181572"/>
                </a:lnTo>
                <a:cubicBezTo>
                  <a:pt x="508468" y="496551"/>
                  <a:pt x="509363" y="385519"/>
                  <a:pt x="509363" y="512965"/>
                </a:cubicBezTo>
                <a:cubicBezTo>
                  <a:pt x="512461" y="622406"/>
                  <a:pt x="518569" y="731805"/>
                  <a:pt x="518569" y="841290"/>
                </a:cubicBezTo>
                <a:cubicBezTo>
                  <a:pt x="494021" y="904705"/>
                  <a:pt x="470181" y="968398"/>
                  <a:pt x="444926" y="1031535"/>
                </a:cubicBezTo>
                <a:cubicBezTo>
                  <a:pt x="443556" y="1034959"/>
                  <a:pt x="438789" y="1040740"/>
                  <a:pt x="438789" y="1040740"/>
                </a:cubicBezTo>
                <a:cubicBezTo>
                  <a:pt x="215331" y="1164883"/>
                  <a:pt x="277430" y="1223048"/>
                  <a:pt x="211723" y="1157341"/>
                </a:cubicBezTo>
                <a:lnTo>
                  <a:pt x="6137" y="1049945"/>
                </a:lnTo>
                <a:cubicBezTo>
                  <a:pt x="3972" y="938460"/>
                  <a:pt x="0" y="826989"/>
                  <a:pt x="0" y="715483"/>
                </a:cubicBezTo>
                <a:cubicBezTo>
                  <a:pt x="1023" y="625475"/>
                  <a:pt x="102" y="535424"/>
                  <a:pt x="3068" y="445459"/>
                </a:cubicBezTo>
                <a:cubicBezTo>
                  <a:pt x="3190" y="441773"/>
                  <a:pt x="9205" y="436254"/>
                  <a:pt x="9205" y="436254"/>
                </a:cubicBezTo>
                <a:lnTo>
                  <a:pt x="79780" y="157024"/>
                </a:lnTo>
                <a:close/>
              </a:path>
            </a:pathLst>
          </a:custGeom>
          <a:solidFill>
            <a:srgbClr val="1B1BFD"/>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88" name="Freeform 287"/>
          <p:cNvSpPr/>
          <p:nvPr/>
        </p:nvSpPr>
        <p:spPr>
          <a:xfrm>
            <a:off x="5043488" y="1306512"/>
            <a:ext cx="1277937" cy="649288"/>
          </a:xfrm>
          <a:custGeom>
            <a:avLst/>
            <a:gdLst>
              <a:gd name="connsiteX0" fmla="*/ 494350 w 1277881"/>
              <a:gd name="connsiteY0" fmla="*/ 231344 h 648438"/>
              <a:gd name="connsiteX1" fmla="*/ 534877 w 1277881"/>
              <a:gd name="connsiteY1" fmla="*/ 193350 h 648438"/>
              <a:gd name="connsiteX2" fmla="*/ 534877 w 1277881"/>
              <a:gd name="connsiteY2" fmla="*/ 178152 h 648438"/>
              <a:gd name="connsiteX3" fmla="*/ 539943 w 1277881"/>
              <a:gd name="connsiteY3" fmla="*/ 168020 h 648438"/>
              <a:gd name="connsiteX4" fmla="*/ 539943 w 1277881"/>
              <a:gd name="connsiteY4" fmla="*/ 130026 h 648438"/>
              <a:gd name="connsiteX5" fmla="*/ 567806 w 1277881"/>
              <a:gd name="connsiteY5" fmla="*/ 114828 h 648438"/>
              <a:gd name="connsiteX6" fmla="*/ 605800 w 1277881"/>
              <a:gd name="connsiteY6" fmla="*/ 102163 h 648438"/>
              <a:gd name="connsiteX7" fmla="*/ 580471 w 1277881"/>
              <a:gd name="connsiteY7" fmla="*/ 145223 h 648438"/>
              <a:gd name="connsiteX8" fmla="*/ 598202 w 1277881"/>
              <a:gd name="connsiteY8" fmla="*/ 132558 h 648438"/>
              <a:gd name="connsiteX9" fmla="*/ 603267 w 1277881"/>
              <a:gd name="connsiteY9" fmla="*/ 112295 h 648438"/>
              <a:gd name="connsiteX10" fmla="*/ 615932 w 1277881"/>
              <a:gd name="connsiteY10" fmla="*/ 104696 h 648438"/>
              <a:gd name="connsiteX11" fmla="*/ 631130 w 1277881"/>
              <a:gd name="connsiteY11" fmla="*/ 84432 h 648438"/>
              <a:gd name="connsiteX12" fmla="*/ 631130 w 1277881"/>
              <a:gd name="connsiteY12" fmla="*/ 54037 h 648438"/>
              <a:gd name="connsiteX13" fmla="*/ 646328 w 1277881"/>
              <a:gd name="connsiteY13" fmla="*/ 31240 h 648438"/>
              <a:gd name="connsiteX14" fmla="*/ 653927 w 1277881"/>
              <a:gd name="connsiteY14" fmla="*/ 56570 h 648438"/>
              <a:gd name="connsiteX15" fmla="*/ 653927 w 1277881"/>
              <a:gd name="connsiteY15" fmla="*/ 81899 h 648438"/>
              <a:gd name="connsiteX16" fmla="*/ 648861 w 1277881"/>
              <a:gd name="connsiteY16" fmla="*/ 109762 h 648438"/>
              <a:gd name="connsiteX17" fmla="*/ 679256 w 1277881"/>
              <a:gd name="connsiteY17" fmla="*/ 92031 h 648438"/>
              <a:gd name="connsiteX18" fmla="*/ 689388 w 1277881"/>
              <a:gd name="connsiteY18" fmla="*/ 74300 h 648438"/>
              <a:gd name="connsiteX19" fmla="*/ 681789 w 1277881"/>
              <a:gd name="connsiteY19" fmla="*/ 43905 h 648438"/>
              <a:gd name="connsiteX20" fmla="*/ 669125 w 1277881"/>
              <a:gd name="connsiteY20" fmla="*/ 23641 h 648438"/>
              <a:gd name="connsiteX21" fmla="*/ 681789 w 1277881"/>
              <a:gd name="connsiteY21" fmla="*/ 844 h 648438"/>
              <a:gd name="connsiteX22" fmla="*/ 699520 w 1277881"/>
              <a:gd name="connsiteY22" fmla="*/ 18575 h 648438"/>
              <a:gd name="connsiteX23" fmla="*/ 724850 w 1277881"/>
              <a:gd name="connsiteY23" fmla="*/ 21108 h 648438"/>
              <a:gd name="connsiteX24" fmla="*/ 775509 w 1277881"/>
              <a:gd name="connsiteY24" fmla="*/ 23641 h 648438"/>
              <a:gd name="connsiteX25" fmla="*/ 798306 w 1277881"/>
              <a:gd name="connsiteY25" fmla="*/ 33773 h 648438"/>
              <a:gd name="connsiteX26" fmla="*/ 816036 w 1277881"/>
              <a:gd name="connsiteY26" fmla="*/ 33773 h 648438"/>
              <a:gd name="connsiteX27" fmla="*/ 861630 w 1277881"/>
              <a:gd name="connsiteY27" fmla="*/ 38839 h 648438"/>
              <a:gd name="connsiteX28" fmla="*/ 889492 w 1277881"/>
              <a:gd name="connsiteY28" fmla="*/ 38839 h 648438"/>
              <a:gd name="connsiteX29" fmla="*/ 914822 w 1277881"/>
              <a:gd name="connsiteY29" fmla="*/ 28707 h 648438"/>
              <a:gd name="connsiteX30" fmla="*/ 968014 w 1277881"/>
              <a:gd name="connsiteY30" fmla="*/ 132558 h 648438"/>
              <a:gd name="connsiteX31" fmla="*/ 1028805 w 1277881"/>
              <a:gd name="connsiteY31" fmla="*/ 170553 h 648438"/>
              <a:gd name="connsiteX32" fmla="*/ 1084531 w 1277881"/>
              <a:gd name="connsiteY32" fmla="*/ 183218 h 648438"/>
              <a:gd name="connsiteX33" fmla="*/ 1117459 w 1277881"/>
              <a:gd name="connsiteY33" fmla="*/ 183218 h 648438"/>
              <a:gd name="connsiteX34" fmla="*/ 1150388 w 1277881"/>
              <a:gd name="connsiteY34" fmla="*/ 168020 h 648438"/>
              <a:gd name="connsiteX35" fmla="*/ 1157987 w 1277881"/>
              <a:gd name="connsiteY35" fmla="*/ 178152 h 648438"/>
              <a:gd name="connsiteX36" fmla="*/ 1142789 w 1277881"/>
              <a:gd name="connsiteY36" fmla="*/ 200948 h 648438"/>
              <a:gd name="connsiteX37" fmla="*/ 1157987 w 1277881"/>
              <a:gd name="connsiteY37" fmla="*/ 231344 h 648438"/>
              <a:gd name="connsiteX38" fmla="*/ 1157987 w 1277881"/>
              <a:gd name="connsiteY38" fmla="*/ 254141 h 648438"/>
              <a:gd name="connsiteX39" fmla="*/ 1213712 w 1277881"/>
              <a:gd name="connsiteY39" fmla="*/ 284536 h 648438"/>
              <a:gd name="connsiteX40" fmla="*/ 1213712 w 1277881"/>
              <a:gd name="connsiteY40" fmla="*/ 312399 h 648438"/>
              <a:gd name="connsiteX41" fmla="*/ 1211179 w 1277881"/>
              <a:gd name="connsiteY41" fmla="*/ 355459 h 648438"/>
              <a:gd name="connsiteX42" fmla="*/ 1226377 w 1277881"/>
              <a:gd name="connsiteY42" fmla="*/ 373190 h 648438"/>
              <a:gd name="connsiteX43" fmla="*/ 1239041 w 1277881"/>
              <a:gd name="connsiteY43" fmla="*/ 370657 h 648438"/>
              <a:gd name="connsiteX44" fmla="*/ 1259305 w 1277881"/>
              <a:gd name="connsiteY44" fmla="*/ 388388 h 648438"/>
              <a:gd name="connsiteX45" fmla="*/ 1231443 w 1277881"/>
              <a:gd name="connsiteY45" fmla="*/ 398520 h 648438"/>
              <a:gd name="connsiteX46" fmla="*/ 1223844 w 1277881"/>
              <a:gd name="connsiteY46" fmla="*/ 416250 h 648438"/>
              <a:gd name="connsiteX47" fmla="*/ 1236508 w 1277881"/>
              <a:gd name="connsiteY47" fmla="*/ 456778 h 648438"/>
              <a:gd name="connsiteX48" fmla="*/ 1231443 w 1277881"/>
              <a:gd name="connsiteY48" fmla="*/ 512503 h 648438"/>
              <a:gd name="connsiteX49" fmla="*/ 957882 w 1277881"/>
              <a:gd name="connsiteY49" fmla="*/ 547965 h 648438"/>
              <a:gd name="connsiteX50" fmla="*/ 628597 w 1277881"/>
              <a:gd name="connsiteY50" fmla="*/ 623953 h 648438"/>
              <a:gd name="connsiteX51" fmla="*/ 291713 w 1277881"/>
              <a:gd name="connsiteY51" fmla="*/ 623953 h 648438"/>
              <a:gd name="connsiteX52" fmla="*/ 18153 w 1277881"/>
              <a:gd name="connsiteY52" fmla="*/ 477042 h 648438"/>
              <a:gd name="connsiteX53" fmla="*/ 182795 w 1277881"/>
              <a:gd name="connsiteY53" fmla="*/ 289602 h 648438"/>
              <a:gd name="connsiteX54" fmla="*/ 400630 w 1277881"/>
              <a:gd name="connsiteY54" fmla="*/ 238943 h 648438"/>
              <a:gd name="connsiteX55" fmla="*/ 494350 w 1277881"/>
              <a:gd name="connsiteY55" fmla="*/ 231344 h 64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77881" h="648438">
                <a:moveTo>
                  <a:pt x="494350" y="231344"/>
                </a:moveTo>
                <a:cubicBezTo>
                  <a:pt x="516725" y="223745"/>
                  <a:pt x="528123" y="202215"/>
                  <a:pt x="534877" y="193350"/>
                </a:cubicBezTo>
                <a:cubicBezTo>
                  <a:pt x="541631" y="184485"/>
                  <a:pt x="534033" y="182374"/>
                  <a:pt x="534877" y="178152"/>
                </a:cubicBezTo>
                <a:cubicBezTo>
                  <a:pt x="535721" y="173930"/>
                  <a:pt x="539099" y="176041"/>
                  <a:pt x="539943" y="168020"/>
                </a:cubicBezTo>
                <a:cubicBezTo>
                  <a:pt x="540787" y="159999"/>
                  <a:pt x="535299" y="138891"/>
                  <a:pt x="539943" y="130026"/>
                </a:cubicBezTo>
                <a:cubicBezTo>
                  <a:pt x="544587" y="121161"/>
                  <a:pt x="556830" y="119472"/>
                  <a:pt x="567806" y="114828"/>
                </a:cubicBezTo>
                <a:cubicBezTo>
                  <a:pt x="578782" y="110184"/>
                  <a:pt x="603689" y="97097"/>
                  <a:pt x="605800" y="102163"/>
                </a:cubicBezTo>
                <a:cubicBezTo>
                  <a:pt x="607911" y="107229"/>
                  <a:pt x="581737" y="140157"/>
                  <a:pt x="580471" y="145223"/>
                </a:cubicBezTo>
                <a:cubicBezTo>
                  <a:pt x="579205" y="150289"/>
                  <a:pt x="594403" y="138046"/>
                  <a:pt x="598202" y="132558"/>
                </a:cubicBezTo>
                <a:cubicBezTo>
                  <a:pt x="602001" y="127070"/>
                  <a:pt x="600312" y="116938"/>
                  <a:pt x="603267" y="112295"/>
                </a:cubicBezTo>
                <a:cubicBezTo>
                  <a:pt x="606222" y="107652"/>
                  <a:pt x="611288" y="109340"/>
                  <a:pt x="615932" y="104696"/>
                </a:cubicBezTo>
                <a:cubicBezTo>
                  <a:pt x="620576" y="100052"/>
                  <a:pt x="628597" y="92875"/>
                  <a:pt x="631130" y="84432"/>
                </a:cubicBezTo>
                <a:cubicBezTo>
                  <a:pt x="633663" y="75989"/>
                  <a:pt x="628597" y="62902"/>
                  <a:pt x="631130" y="54037"/>
                </a:cubicBezTo>
                <a:cubicBezTo>
                  <a:pt x="633663" y="45172"/>
                  <a:pt x="642528" y="30818"/>
                  <a:pt x="646328" y="31240"/>
                </a:cubicBezTo>
                <a:cubicBezTo>
                  <a:pt x="650128" y="31662"/>
                  <a:pt x="652661" y="48127"/>
                  <a:pt x="653927" y="56570"/>
                </a:cubicBezTo>
                <a:cubicBezTo>
                  <a:pt x="655193" y="65013"/>
                  <a:pt x="654771" y="73034"/>
                  <a:pt x="653927" y="81899"/>
                </a:cubicBezTo>
                <a:cubicBezTo>
                  <a:pt x="653083" y="90764"/>
                  <a:pt x="644639" y="108073"/>
                  <a:pt x="648861" y="109762"/>
                </a:cubicBezTo>
                <a:cubicBezTo>
                  <a:pt x="653083" y="111451"/>
                  <a:pt x="672502" y="97941"/>
                  <a:pt x="679256" y="92031"/>
                </a:cubicBezTo>
                <a:cubicBezTo>
                  <a:pt x="686011" y="86121"/>
                  <a:pt x="688966" y="82321"/>
                  <a:pt x="689388" y="74300"/>
                </a:cubicBezTo>
                <a:cubicBezTo>
                  <a:pt x="689810" y="66279"/>
                  <a:pt x="685166" y="52348"/>
                  <a:pt x="681789" y="43905"/>
                </a:cubicBezTo>
                <a:cubicBezTo>
                  <a:pt x="678412" y="35462"/>
                  <a:pt x="669125" y="30818"/>
                  <a:pt x="669125" y="23641"/>
                </a:cubicBezTo>
                <a:cubicBezTo>
                  <a:pt x="669125" y="16464"/>
                  <a:pt x="676723" y="1688"/>
                  <a:pt x="681789" y="844"/>
                </a:cubicBezTo>
                <a:cubicBezTo>
                  <a:pt x="686855" y="0"/>
                  <a:pt x="692343" y="15198"/>
                  <a:pt x="699520" y="18575"/>
                </a:cubicBezTo>
                <a:cubicBezTo>
                  <a:pt x="706697" y="21952"/>
                  <a:pt x="712185" y="20264"/>
                  <a:pt x="724850" y="21108"/>
                </a:cubicBezTo>
                <a:cubicBezTo>
                  <a:pt x="737515" y="21952"/>
                  <a:pt x="763266" y="21530"/>
                  <a:pt x="775509" y="23641"/>
                </a:cubicBezTo>
                <a:cubicBezTo>
                  <a:pt x="787752" y="25752"/>
                  <a:pt x="791552" y="32084"/>
                  <a:pt x="798306" y="33773"/>
                </a:cubicBezTo>
                <a:cubicBezTo>
                  <a:pt x="805061" y="35462"/>
                  <a:pt x="805482" y="32929"/>
                  <a:pt x="816036" y="33773"/>
                </a:cubicBezTo>
                <a:cubicBezTo>
                  <a:pt x="826590" y="34617"/>
                  <a:pt x="849387" y="37995"/>
                  <a:pt x="861630" y="38839"/>
                </a:cubicBezTo>
                <a:cubicBezTo>
                  <a:pt x="873873" y="39683"/>
                  <a:pt x="880627" y="40528"/>
                  <a:pt x="889492" y="38839"/>
                </a:cubicBezTo>
                <a:cubicBezTo>
                  <a:pt x="898357" y="37150"/>
                  <a:pt x="901735" y="13087"/>
                  <a:pt x="914822" y="28707"/>
                </a:cubicBezTo>
                <a:cubicBezTo>
                  <a:pt x="927909" y="44327"/>
                  <a:pt x="949017" y="108917"/>
                  <a:pt x="968014" y="132558"/>
                </a:cubicBezTo>
                <a:cubicBezTo>
                  <a:pt x="987011" y="156199"/>
                  <a:pt x="1009386" y="162110"/>
                  <a:pt x="1028805" y="170553"/>
                </a:cubicBezTo>
                <a:cubicBezTo>
                  <a:pt x="1048224" y="178996"/>
                  <a:pt x="1069755" y="181107"/>
                  <a:pt x="1084531" y="183218"/>
                </a:cubicBezTo>
                <a:cubicBezTo>
                  <a:pt x="1099307" y="185329"/>
                  <a:pt x="1106483" y="185751"/>
                  <a:pt x="1117459" y="183218"/>
                </a:cubicBezTo>
                <a:cubicBezTo>
                  <a:pt x="1128435" y="180685"/>
                  <a:pt x="1143633" y="168864"/>
                  <a:pt x="1150388" y="168020"/>
                </a:cubicBezTo>
                <a:cubicBezTo>
                  <a:pt x="1157143" y="167176"/>
                  <a:pt x="1159254" y="172664"/>
                  <a:pt x="1157987" y="178152"/>
                </a:cubicBezTo>
                <a:cubicBezTo>
                  <a:pt x="1156721" y="183640"/>
                  <a:pt x="1142789" y="192083"/>
                  <a:pt x="1142789" y="200948"/>
                </a:cubicBezTo>
                <a:cubicBezTo>
                  <a:pt x="1142789" y="209813"/>
                  <a:pt x="1155454" y="222479"/>
                  <a:pt x="1157987" y="231344"/>
                </a:cubicBezTo>
                <a:cubicBezTo>
                  <a:pt x="1160520" y="240209"/>
                  <a:pt x="1148700" y="245276"/>
                  <a:pt x="1157987" y="254141"/>
                </a:cubicBezTo>
                <a:cubicBezTo>
                  <a:pt x="1167274" y="263006"/>
                  <a:pt x="1204425" y="274826"/>
                  <a:pt x="1213712" y="284536"/>
                </a:cubicBezTo>
                <a:cubicBezTo>
                  <a:pt x="1222999" y="294246"/>
                  <a:pt x="1214134" y="300579"/>
                  <a:pt x="1213712" y="312399"/>
                </a:cubicBezTo>
                <a:cubicBezTo>
                  <a:pt x="1213290" y="324219"/>
                  <a:pt x="1209068" y="345327"/>
                  <a:pt x="1211179" y="355459"/>
                </a:cubicBezTo>
                <a:cubicBezTo>
                  <a:pt x="1213290" y="365591"/>
                  <a:pt x="1221733" y="370657"/>
                  <a:pt x="1226377" y="373190"/>
                </a:cubicBezTo>
                <a:cubicBezTo>
                  <a:pt x="1231021" y="375723"/>
                  <a:pt x="1233553" y="368124"/>
                  <a:pt x="1239041" y="370657"/>
                </a:cubicBezTo>
                <a:cubicBezTo>
                  <a:pt x="1244529" y="373190"/>
                  <a:pt x="1260571" y="383744"/>
                  <a:pt x="1259305" y="388388"/>
                </a:cubicBezTo>
                <a:cubicBezTo>
                  <a:pt x="1258039" y="393032"/>
                  <a:pt x="1237353" y="393876"/>
                  <a:pt x="1231443" y="398520"/>
                </a:cubicBezTo>
                <a:cubicBezTo>
                  <a:pt x="1225533" y="403164"/>
                  <a:pt x="1223000" y="406540"/>
                  <a:pt x="1223844" y="416250"/>
                </a:cubicBezTo>
                <a:cubicBezTo>
                  <a:pt x="1224688" y="425960"/>
                  <a:pt x="1235242" y="440736"/>
                  <a:pt x="1236508" y="456778"/>
                </a:cubicBezTo>
                <a:cubicBezTo>
                  <a:pt x="1237774" y="472820"/>
                  <a:pt x="1277881" y="497305"/>
                  <a:pt x="1231443" y="512503"/>
                </a:cubicBezTo>
                <a:cubicBezTo>
                  <a:pt x="1185005" y="527701"/>
                  <a:pt x="1058356" y="529390"/>
                  <a:pt x="957882" y="547965"/>
                </a:cubicBezTo>
                <a:cubicBezTo>
                  <a:pt x="857408" y="566540"/>
                  <a:pt x="739625" y="611288"/>
                  <a:pt x="628597" y="623953"/>
                </a:cubicBezTo>
                <a:cubicBezTo>
                  <a:pt x="517569" y="636618"/>
                  <a:pt x="393454" y="648438"/>
                  <a:pt x="291713" y="623953"/>
                </a:cubicBezTo>
                <a:cubicBezTo>
                  <a:pt x="189972" y="599468"/>
                  <a:pt x="36306" y="532767"/>
                  <a:pt x="18153" y="477042"/>
                </a:cubicBezTo>
                <a:cubicBezTo>
                  <a:pt x="0" y="421317"/>
                  <a:pt x="119049" y="329285"/>
                  <a:pt x="182795" y="289602"/>
                </a:cubicBezTo>
                <a:cubicBezTo>
                  <a:pt x="246541" y="249919"/>
                  <a:pt x="346593" y="249497"/>
                  <a:pt x="400630" y="238943"/>
                </a:cubicBezTo>
                <a:cubicBezTo>
                  <a:pt x="454667" y="228389"/>
                  <a:pt x="471976" y="238943"/>
                  <a:pt x="494350" y="231344"/>
                </a:cubicBezTo>
                <a:close/>
              </a:path>
            </a:pathLst>
          </a:custGeom>
          <a:solidFill>
            <a:srgbClr val="1B1BFD"/>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5" name="California"/>
          <p:cNvSpPr>
            <a:spLocks/>
          </p:cNvSpPr>
          <p:nvPr/>
        </p:nvSpPr>
        <p:spPr bwMode="auto">
          <a:xfrm>
            <a:off x="195263" y="2187575"/>
            <a:ext cx="1325562" cy="2379662"/>
          </a:xfrm>
          <a:custGeom>
            <a:avLst/>
            <a:gdLst/>
            <a:ahLst/>
            <a:cxnLst>
              <a:cxn ang="0">
                <a:pos x="7663" y="999"/>
              </a:cxn>
              <a:cxn ang="0">
                <a:pos x="1475" y="132"/>
              </a:cxn>
              <a:cxn ang="0">
                <a:pos x="1539" y="698"/>
              </a:cxn>
              <a:cxn ang="0">
                <a:pos x="1186" y="1169"/>
              </a:cxn>
              <a:cxn ang="0">
                <a:pos x="641" y="1716"/>
              </a:cxn>
              <a:cxn ang="0">
                <a:pos x="64" y="2470"/>
              </a:cxn>
              <a:cxn ang="0">
                <a:pos x="449" y="2941"/>
              </a:cxn>
              <a:cxn ang="0">
                <a:pos x="641" y="3526"/>
              </a:cxn>
              <a:cxn ang="0">
                <a:pos x="321" y="4450"/>
              </a:cxn>
              <a:cxn ang="0">
                <a:pos x="481" y="4940"/>
              </a:cxn>
              <a:cxn ang="0">
                <a:pos x="1026" y="5618"/>
              </a:cxn>
              <a:cxn ang="0">
                <a:pos x="1154" y="5939"/>
              </a:cxn>
              <a:cxn ang="0">
                <a:pos x="962" y="6184"/>
              </a:cxn>
              <a:cxn ang="0">
                <a:pos x="1379" y="6354"/>
              </a:cxn>
              <a:cxn ang="0">
                <a:pos x="1699" y="6561"/>
              </a:cxn>
              <a:cxn ang="0">
                <a:pos x="1924" y="6523"/>
              </a:cxn>
              <a:cxn ang="0">
                <a:pos x="1892" y="6335"/>
              </a:cxn>
              <a:cxn ang="0">
                <a:pos x="2052" y="6165"/>
              </a:cxn>
              <a:cxn ang="0">
                <a:pos x="2405" y="6278"/>
              </a:cxn>
              <a:cxn ang="0">
                <a:pos x="2309" y="6391"/>
              </a:cxn>
              <a:cxn ang="0">
                <a:pos x="2148" y="6542"/>
              </a:cxn>
              <a:cxn ang="0">
                <a:pos x="2341" y="6995"/>
              </a:cxn>
              <a:cxn ang="0">
                <a:pos x="2341" y="7278"/>
              </a:cxn>
              <a:cxn ang="0">
                <a:pos x="1924" y="6995"/>
              </a:cxn>
              <a:cxn ang="0">
                <a:pos x="1988" y="6750"/>
              </a:cxn>
              <a:cxn ang="0">
                <a:pos x="1699" y="6712"/>
              </a:cxn>
              <a:cxn ang="0">
                <a:pos x="1539" y="7070"/>
              </a:cxn>
              <a:cxn ang="0">
                <a:pos x="1539" y="7523"/>
              </a:cxn>
              <a:cxn ang="0">
                <a:pos x="1892" y="7956"/>
              </a:cxn>
              <a:cxn ang="0">
                <a:pos x="2437" y="8164"/>
              </a:cxn>
              <a:cxn ang="0">
                <a:pos x="2052" y="8522"/>
              </a:cxn>
              <a:cxn ang="0">
                <a:pos x="1924" y="8918"/>
              </a:cxn>
              <a:cxn ang="0">
                <a:pos x="2309" y="9427"/>
              </a:cxn>
              <a:cxn ang="0">
                <a:pos x="2693" y="9974"/>
              </a:cxn>
              <a:cxn ang="0">
                <a:pos x="3270" y="10577"/>
              </a:cxn>
              <a:cxn ang="0">
                <a:pos x="3238" y="10935"/>
              </a:cxn>
              <a:cxn ang="0">
                <a:pos x="3495" y="11312"/>
              </a:cxn>
              <a:cxn ang="0">
                <a:pos x="3335" y="11803"/>
              </a:cxn>
              <a:cxn ang="0">
                <a:pos x="4136" y="12255"/>
              </a:cxn>
              <a:cxn ang="0">
                <a:pos x="5226" y="12481"/>
              </a:cxn>
              <a:cxn ang="0">
                <a:pos x="5932" y="13028"/>
              </a:cxn>
              <a:cxn ang="0">
                <a:pos x="6733" y="13311"/>
              </a:cxn>
              <a:cxn ang="0">
                <a:pos x="7278" y="13763"/>
              </a:cxn>
              <a:cxn ang="0">
                <a:pos x="7663" y="13876"/>
              </a:cxn>
              <a:cxn ang="0">
                <a:pos x="8272" y="14178"/>
              </a:cxn>
              <a:cxn ang="0">
                <a:pos x="8849" y="14668"/>
              </a:cxn>
              <a:cxn ang="0">
                <a:pos x="9202" y="15422"/>
              </a:cxn>
              <a:cxn ang="0">
                <a:pos x="9106" y="15743"/>
              </a:cxn>
              <a:cxn ang="0">
                <a:pos x="9298" y="15856"/>
              </a:cxn>
              <a:cxn ang="0">
                <a:pos x="14364" y="16365"/>
              </a:cxn>
              <a:cxn ang="0">
                <a:pos x="14909" y="15950"/>
              </a:cxn>
              <a:cxn ang="0">
                <a:pos x="14909" y="15309"/>
              </a:cxn>
              <a:cxn ang="0">
                <a:pos x="15294" y="14857"/>
              </a:cxn>
              <a:cxn ang="0">
                <a:pos x="16160" y="14310"/>
              </a:cxn>
              <a:cxn ang="0">
                <a:pos x="15935" y="13499"/>
              </a:cxn>
              <a:cxn ang="0">
                <a:pos x="13659" y="11218"/>
              </a:cxn>
              <a:cxn ang="0">
                <a:pos x="7374" y="5562"/>
              </a:cxn>
            </a:cxnLst>
            <a:rect l="0" t="0" r="r" b="b"/>
            <a:pathLst>
              <a:path w="16384" h="16384">
                <a:moveTo>
                  <a:pt x="7374" y="5562"/>
                </a:moveTo>
                <a:lnTo>
                  <a:pt x="7406" y="5505"/>
                </a:lnTo>
                <a:lnTo>
                  <a:pt x="7439" y="5430"/>
                </a:lnTo>
                <a:lnTo>
                  <a:pt x="7535" y="5223"/>
                </a:lnTo>
                <a:lnTo>
                  <a:pt x="7631" y="5034"/>
                </a:lnTo>
                <a:lnTo>
                  <a:pt x="7791" y="4638"/>
                </a:lnTo>
                <a:lnTo>
                  <a:pt x="8753" y="2451"/>
                </a:lnTo>
                <a:lnTo>
                  <a:pt x="9266" y="1263"/>
                </a:lnTo>
                <a:lnTo>
                  <a:pt x="7663" y="999"/>
                </a:lnTo>
                <a:lnTo>
                  <a:pt x="6573" y="848"/>
                </a:lnTo>
                <a:lnTo>
                  <a:pt x="5066" y="584"/>
                </a:lnTo>
                <a:lnTo>
                  <a:pt x="3335" y="302"/>
                </a:lnTo>
                <a:lnTo>
                  <a:pt x="2789" y="207"/>
                </a:lnTo>
                <a:lnTo>
                  <a:pt x="2244" y="94"/>
                </a:lnTo>
                <a:lnTo>
                  <a:pt x="1603" y="0"/>
                </a:lnTo>
                <a:lnTo>
                  <a:pt x="1571" y="38"/>
                </a:lnTo>
                <a:lnTo>
                  <a:pt x="1539" y="75"/>
                </a:lnTo>
                <a:lnTo>
                  <a:pt x="1475" y="132"/>
                </a:lnTo>
                <a:lnTo>
                  <a:pt x="1411" y="207"/>
                </a:lnTo>
                <a:lnTo>
                  <a:pt x="1379" y="264"/>
                </a:lnTo>
                <a:lnTo>
                  <a:pt x="1443" y="321"/>
                </a:lnTo>
                <a:lnTo>
                  <a:pt x="1475" y="358"/>
                </a:lnTo>
                <a:lnTo>
                  <a:pt x="1507" y="415"/>
                </a:lnTo>
                <a:lnTo>
                  <a:pt x="1507" y="490"/>
                </a:lnTo>
                <a:lnTo>
                  <a:pt x="1475" y="566"/>
                </a:lnTo>
                <a:lnTo>
                  <a:pt x="1539" y="641"/>
                </a:lnTo>
                <a:lnTo>
                  <a:pt x="1539" y="698"/>
                </a:lnTo>
                <a:lnTo>
                  <a:pt x="1475" y="698"/>
                </a:lnTo>
                <a:lnTo>
                  <a:pt x="1475" y="716"/>
                </a:lnTo>
                <a:lnTo>
                  <a:pt x="1475" y="754"/>
                </a:lnTo>
                <a:lnTo>
                  <a:pt x="1475" y="830"/>
                </a:lnTo>
                <a:lnTo>
                  <a:pt x="1475" y="848"/>
                </a:lnTo>
                <a:lnTo>
                  <a:pt x="1411" y="905"/>
                </a:lnTo>
                <a:lnTo>
                  <a:pt x="1347" y="980"/>
                </a:lnTo>
                <a:lnTo>
                  <a:pt x="1218" y="1075"/>
                </a:lnTo>
                <a:lnTo>
                  <a:pt x="1186" y="1169"/>
                </a:lnTo>
                <a:lnTo>
                  <a:pt x="1154" y="1207"/>
                </a:lnTo>
                <a:lnTo>
                  <a:pt x="1122" y="1169"/>
                </a:lnTo>
                <a:lnTo>
                  <a:pt x="1058" y="1188"/>
                </a:lnTo>
                <a:lnTo>
                  <a:pt x="1026" y="1226"/>
                </a:lnTo>
                <a:lnTo>
                  <a:pt x="1026" y="1320"/>
                </a:lnTo>
                <a:lnTo>
                  <a:pt x="1058" y="1414"/>
                </a:lnTo>
                <a:lnTo>
                  <a:pt x="962" y="1489"/>
                </a:lnTo>
                <a:lnTo>
                  <a:pt x="834" y="1584"/>
                </a:lnTo>
                <a:lnTo>
                  <a:pt x="641" y="1716"/>
                </a:lnTo>
                <a:lnTo>
                  <a:pt x="449" y="1848"/>
                </a:lnTo>
                <a:lnTo>
                  <a:pt x="289" y="1942"/>
                </a:lnTo>
                <a:lnTo>
                  <a:pt x="128" y="2074"/>
                </a:lnTo>
                <a:lnTo>
                  <a:pt x="64" y="2168"/>
                </a:lnTo>
                <a:lnTo>
                  <a:pt x="96" y="2225"/>
                </a:lnTo>
                <a:lnTo>
                  <a:pt x="96" y="2300"/>
                </a:lnTo>
                <a:lnTo>
                  <a:pt x="32" y="2376"/>
                </a:lnTo>
                <a:lnTo>
                  <a:pt x="0" y="2413"/>
                </a:lnTo>
                <a:lnTo>
                  <a:pt x="64" y="2470"/>
                </a:lnTo>
                <a:lnTo>
                  <a:pt x="160" y="2526"/>
                </a:lnTo>
                <a:lnTo>
                  <a:pt x="224" y="2602"/>
                </a:lnTo>
                <a:lnTo>
                  <a:pt x="257" y="2658"/>
                </a:lnTo>
                <a:lnTo>
                  <a:pt x="321" y="2696"/>
                </a:lnTo>
                <a:lnTo>
                  <a:pt x="385" y="2753"/>
                </a:lnTo>
                <a:lnTo>
                  <a:pt x="353" y="2790"/>
                </a:lnTo>
                <a:lnTo>
                  <a:pt x="385" y="2866"/>
                </a:lnTo>
                <a:lnTo>
                  <a:pt x="417" y="2903"/>
                </a:lnTo>
                <a:lnTo>
                  <a:pt x="449" y="2941"/>
                </a:lnTo>
                <a:lnTo>
                  <a:pt x="481" y="2998"/>
                </a:lnTo>
                <a:lnTo>
                  <a:pt x="513" y="3035"/>
                </a:lnTo>
                <a:lnTo>
                  <a:pt x="545" y="3111"/>
                </a:lnTo>
                <a:lnTo>
                  <a:pt x="545" y="3167"/>
                </a:lnTo>
                <a:lnTo>
                  <a:pt x="609" y="3205"/>
                </a:lnTo>
                <a:lnTo>
                  <a:pt x="673" y="3299"/>
                </a:lnTo>
                <a:lnTo>
                  <a:pt x="609" y="3375"/>
                </a:lnTo>
                <a:lnTo>
                  <a:pt x="641" y="3450"/>
                </a:lnTo>
                <a:lnTo>
                  <a:pt x="641" y="3526"/>
                </a:lnTo>
                <a:lnTo>
                  <a:pt x="609" y="3582"/>
                </a:lnTo>
                <a:lnTo>
                  <a:pt x="577" y="3677"/>
                </a:lnTo>
                <a:lnTo>
                  <a:pt x="481" y="3752"/>
                </a:lnTo>
                <a:lnTo>
                  <a:pt x="385" y="3827"/>
                </a:lnTo>
                <a:lnTo>
                  <a:pt x="321" y="3959"/>
                </a:lnTo>
                <a:lnTo>
                  <a:pt x="289" y="4072"/>
                </a:lnTo>
                <a:lnTo>
                  <a:pt x="321" y="4261"/>
                </a:lnTo>
                <a:lnTo>
                  <a:pt x="353" y="4393"/>
                </a:lnTo>
                <a:lnTo>
                  <a:pt x="321" y="4450"/>
                </a:lnTo>
                <a:lnTo>
                  <a:pt x="224" y="4506"/>
                </a:lnTo>
                <a:lnTo>
                  <a:pt x="192" y="4544"/>
                </a:lnTo>
                <a:lnTo>
                  <a:pt x="224" y="4600"/>
                </a:lnTo>
                <a:lnTo>
                  <a:pt x="289" y="4695"/>
                </a:lnTo>
                <a:lnTo>
                  <a:pt x="353" y="4732"/>
                </a:lnTo>
                <a:lnTo>
                  <a:pt x="385" y="4789"/>
                </a:lnTo>
                <a:lnTo>
                  <a:pt x="417" y="4845"/>
                </a:lnTo>
                <a:lnTo>
                  <a:pt x="481" y="4883"/>
                </a:lnTo>
                <a:lnTo>
                  <a:pt x="481" y="4940"/>
                </a:lnTo>
                <a:lnTo>
                  <a:pt x="513" y="4977"/>
                </a:lnTo>
                <a:lnTo>
                  <a:pt x="577" y="5015"/>
                </a:lnTo>
                <a:lnTo>
                  <a:pt x="641" y="5109"/>
                </a:lnTo>
                <a:lnTo>
                  <a:pt x="673" y="5223"/>
                </a:lnTo>
                <a:lnTo>
                  <a:pt x="737" y="5298"/>
                </a:lnTo>
                <a:lnTo>
                  <a:pt x="834" y="5354"/>
                </a:lnTo>
                <a:lnTo>
                  <a:pt x="962" y="5411"/>
                </a:lnTo>
                <a:lnTo>
                  <a:pt x="1026" y="5505"/>
                </a:lnTo>
                <a:lnTo>
                  <a:pt x="1026" y="5618"/>
                </a:lnTo>
                <a:lnTo>
                  <a:pt x="1026" y="5694"/>
                </a:lnTo>
                <a:lnTo>
                  <a:pt x="1090" y="5713"/>
                </a:lnTo>
                <a:lnTo>
                  <a:pt x="1154" y="5732"/>
                </a:lnTo>
                <a:lnTo>
                  <a:pt x="1186" y="5769"/>
                </a:lnTo>
                <a:lnTo>
                  <a:pt x="1218" y="5807"/>
                </a:lnTo>
                <a:lnTo>
                  <a:pt x="1250" y="5882"/>
                </a:lnTo>
                <a:lnTo>
                  <a:pt x="1250" y="5939"/>
                </a:lnTo>
                <a:lnTo>
                  <a:pt x="1186" y="5939"/>
                </a:lnTo>
                <a:lnTo>
                  <a:pt x="1154" y="5939"/>
                </a:lnTo>
                <a:lnTo>
                  <a:pt x="1122" y="5882"/>
                </a:lnTo>
                <a:lnTo>
                  <a:pt x="1090" y="5882"/>
                </a:lnTo>
                <a:lnTo>
                  <a:pt x="1122" y="5939"/>
                </a:lnTo>
                <a:lnTo>
                  <a:pt x="1090" y="5996"/>
                </a:lnTo>
                <a:lnTo>
                  <a:pt x="1026" y="6033"/>
                </a:lnTo>
                <a:lnTo>
                  <a:pt x="962" y="6109"/>
                </a:lnTo>
                <a:lnTo>
                  <a:pt x="898" y="6165"/>
                </a:lnTo>
                <a:lnTo>
                  <a:pt x="930" y="6184"/>
                </a:lnTo>
                <a:lnTo>
                  <a:pt x="962" y="6184"/>
                </a:lnTo>
                <a:lnTo>
                  <a:pt x="994" y="6184"/>
                </a:lnTo>
                <a:lnTo>
                  <a:pt x="1058" y="6128"/>
                </a:lnTo>
                <a:lnTo>
                  <a:pt x="1122" y="6109"/>
                </a:lnTo>
                <a:lnTo>
                  <a:pt x="1122" y="6146"/>
                </a:lnTo>
                <a:lnTo>
                  <a:pt x="1122" y="6184"/>
                </a:lnTo>
                <a:lnTo>
                  <a:pt x="1218" y="6203"/>
                </a:lnTo>
                <a:lnTo>
                  <a:pt x="1283" y="6259"/>
                </a:lnTo>
                <a:lnTo>
                  <a:pt x="1315" y="6316"/>
                </a:lnTo>
                <a:lnTo>
                  <a:pt x="1379" y="6354"/>
                </a:lnTo>
                <a:lnTo>
                  <a:pt x="1443" y="6391"/>
                </a:lnTo>
                <a:lnTo>
                  <a:pt x="1443" y="6410"/>
                </a:lnTo>
                <a:lnTo>
                  <a:pt x="1475" y="6410"/>
                </a:lnTo>
                <a:lnTo>
                  <a:pt x="1507" y="6410"/>
                </a:lnTo>
                <a:lnTo>
                  <a:pt x="1539" y="6429"/>
                </a:lnTo>
                <a:lnTo>
                  <a:pt x="1571" y="6486"/>
                </a:lnTo>
                <a:lnTo>
                  <a:pt x="1635" y="6505"/>
                </a:lnTo>
                <a:lnTo>
                  <a:pt x="1667" y="6542"/>
                </a:lnTo>
                <a:lnTo>
                  <a:pt x="1699" y="6561"/>
                </a:lnTo>
                <a:lnTo>
                  <a:pt x="1731" y="6580"/>
                </a:lnTo>
                <a:lnTo>
                  <a:pt x="1796" y="6599"/>
                </a:lnTo>
                <a:lnTo>
                  <a:pt x="1828" y="6580"/>
                </a:lnTo>
                <a:lnTo>
                  <a:pt x="1828" y="6542"/>
                </a:lnTo>
                <a:lnTo>
                  <a:pt x="1828" y="6505"/>
                </a:lnTo>
                <a:lnTo>
                  <a:pt x="1860" y="6523"/>
                </a:lnTo>
                <a:lnTo>
                  <a:pt x="1892" y="6561"/>
                </a:lnTo>
                <a:lnTo>
                  <a:pt x="1924" y="6561"/>
                </a:lnTo>
                <a:lnTo>
                  <a:pt x="1924" y="6523"/>
                </a:lnTo>
                <a:lnTo>
                  <a:pt x="1924" y="6505"/>
                </a:lnTo>
                <a:lnTo>
                  <a:pt x="1892" y="6467"/>
                </a:lnTo>
                <a:lnTo>
                  <a:pt x="1860" y="6448"/>
                </a:lnTo>
                <a:lnTo>
                  <a:pt x="1892" y="6410"/>
                </a:lnTo>
                <a:lnTo>
                  <a:pt x="1892" y="6391"/>
                </a:lnTo>
                <a:lnTo>
                  <a:pt x="1956" y="6391"/>
                </a:lnTo>
                <a:lnTo>
                  <a:pt x="1956" y="6373"/>
                </a:lnTo>
                <a:lnTo>
                  <a:pt x="1956" y="6354"/>
                </a:lnTo>
                <a:lnTo>
                  <a:pt x="1892" y="6335"/>
                </a:lnTo>
                <a:lnTo>
                  <a:pt x="1892" y="6316"/>
                </a:lnTo>
                <a:lnTo>
                  <a:pt x="1924" y="6278"/>
                </a:lnTo>
                <a:lnTo>
                  <a:pt x="1956" y="6241"/>
                </a:lnTo>
                <a:lnTo>
                  <a:pt x="1988" y="6184"/>
                </a:lnTo>
                <a:lnTo>
                  <a:pt x="1956" y="6184"/>
                </a:lnTo>
                <a:lnTo>
                  <a:pt x="1924" y="6146"/>
                </a:lnTo>
                <a:lnTo>
                  <a:pt x="1956" y="6146"/>
                </a:lnTo>
                <a:lnTo>
                  <a:pt x="1988" y="6146"/>
                </a:lnTo>
                <a:lnTo>
                  <a:pt x="2052" y="6165"/>
                </a:lnTo>
                <a:lnTo>
                  <a:pt x="2084" y="6165"/>
                </a:lnTo>
                <a:lnTo>
                  <a:pt x="2116" y="6146"/>
                </a:lnTo>
                <a:lnTo>
                  <a:pt x="2148" y="6128"/>
                </a:lnTo>
                <a:lnTo>
                  <a:pt x="2212" y="6146"/>
                </a:lnTo>
                <a:lnTo>
                  <a:pt x="2244" y="6165"/>
                </a:lnTo>
                <a:lnTo>
                  <a:pt x="2276" y="6203"/>
                </a:lnTo>
                <a:lnTo>
                  <a:pt x="2341" y="6203"/>
                </a:lnTo>
                <a:lnTo>
                  <a:pt x="2405" y="6222"/>
                </a:lnTo>
                <a:lnTo>
                  <a:pt x="2405" y="6278"/>
                </a:lnTo>
                <a:lnTo>
                  <a:pt x="2437" y="6297"/>
                </a:lnTo>
                <a:lnTo>
                  <a:pt x="2501" y="6335"/>
                </a:lnTo>
                <a:lnTo>
                  <a:pt x="2597" y="6373"/>
                </a:lnTo>
                <a:lnTo>
                  <a:pt x="2597" y="6410"/>
                </a:lnTo>
                <a:lnTo>
                  <a:pt x="2533" y="6391"/>
                </a:lnTo>
                <a:lnTo>
                  <a:pt x="2373" y="6354"/>
                </a:lnTo>
                <a:lnTo>
                  <a:pt x="2437" y="6354"/>
                </a:lnTo>
                <a:lnTo>
                  <a:pt x="2373" y="6354"/>
                </a:lnTo>
                <a:lnTo>
                  <a:pt x="2309" y="6391"/>
                </a:lnTo>
                <a:lnTo>
                  <a:pt x="2244" y="6391"/>
                </a:lnTo>
                <a:lnTo>
                  <a:pt x="2180" y="6373"/>
                </a:lnTo>
                <a:lnTo>
                  <a:pt x="2148" y="6391"/>
                </a:lnTo>
                <a:lnTo>
                  <a:pt x="2116" y="6410"/>
                </a:lnTo>
                <a:lnTo>
                  <a:pt x="2052" y="6429"/>
                </a:lnTo>
                <a:lnTo>
                  <a:pt x="2052" y="6448"/>
                </a:lnTo>
                <a:lnTo>
                  <a:pt x="2052" y="6486"/>
                </a:lnTo>
                <a:lnTo>
                  <a:pt x="2116" y="6505"/>
                </a:lnTo>
                <a:lnTo>
                  <a:pt x="2148" y="6542"/>
                </a:lnTo>
                <a:lnTo>
                  <a:pt x="2180" y="6580"/>
                </a:lnTo>
                <a:lnTo>
                  <a:pt x="2180" y="6618"/>
                </a:lnTo>
                <a:lnTo>
                  <a:pt x="2148" y="6637"/>
                </a:lnTo>
                <a:lnTo>
                  <a:pt x="2148" y="6674"/>
                </a:lnTo>
                <a:lnTo>
                  <a:pt x="2116" y="6712"/>
                </a:lnTo>
                <a:lnTo>
                  <a:pt x="2180" y="6787"/>
                </a:lnTo>
                <a:lnTo>
                  <a:pt x="2244" y="6844"/>
                </a:lnTo>
                <a:lnTo>
                  <a:pt x="2309" y="6901"/>
                </a:lnTo>
                <a:lnTo>
                  <a:pt x="2341" y="6995"/>
                </a:lnTo>
                <a:lnTo>
                  <a:pt x="2341" y="7089"/>
                </a:lnTo>
                <a:lnTo>
                  <a:pt x="2341" y="7164"/>
                </a:lnTo>
                <a:lnTo>
                  <a:pt x="2373" y="7183"/>
                </a:lnTo>
                <a:lnTo>
                  <a:pt x="2469" y="7240"/>
                </a:lnTo>
                <a:lnTo>
                  <a:pt x="2533" y="7278"/>
                </a:lnTo>
                <a:lnTo>
                  <a:pt x="2533" y="7296"/>
                </a:lnTo>
                <a:lnTo>
                  <a:pt x="2469" y="7315"/>
                </a:lnTo>
                <a:lnTo>
                  <a:pt x="2405" y="7296"/>
                </a:lnTo>
                <a:lnTo>
                  <a:pt x="2341" y="7278"/>
                </a:lnTo>
                <a:lnTo>
                  <a:pt x="2309" y="7240"/>
                </a:lnTo>
                <a:lnTo>
                  <a:pt x="2276" y="7221"/>
                </a:lnTo>
                <a:lnTo>
                  <a:pt x="2276" y="7202"/>
                </a:lnTo>
                <a:lnTo>
                  <a:pt x="2244" y="7164"/>
                </a:lnTo>
                <a:lnTo>
                  <a:pt x="2180" y="7146"/>
                </a:lnTo>
                <a:lnTo>
                  <a:pt x="2116" y="7108"/>
                </a:lnTo>
                <a:lnTo>
                  <a:pt x="2084" y="7070"/>
                </a:lnTo>
                <a:lnTo>
                  <a:pt x="2020" y="7032"/>
                </a:lnTo>
                <a:lnTo>
                  <a:pt x="1924" y="6995"/>
                </a:lnTo>
                <a:lnTo>
                  <a:pt x="1860" y="6957"/>
                </a:lnTo>
                <a:lnTo>
                  <a:pt x="1892" y="6938"/>
                </a:lnTo>
                <a:lnTo>
                  <a:pt x="1924" y="6901"/>
                </a:lnTo>
                <a:lnTo>
                  <a:pt x="1892" y="6863"/>
                </a:lnTo>
                <a:lnTo>
                  <a:pt x="1892" y="6825"/>
                </a:lnTo>
                <a:lnTo>
                  <a:pt x="1892" y="6806"/>
                </a:lnTo>
                <a:lnTo>
                  <a:pt x="1924" y="6806"/>
                </a:lnTo>
                <a:lnTo>
                  <a:pt x="1988" y="6787"/>
                </a:lnTo>
                <a:lnTo>
                  <a:pt x="1988" y="6750"/>
                </a:lnTo>
                <a:lnTo>
                  <a:pt x="1988" y="6712"/>
                </a:lnTo>
                <a:lnTo>
                  <a:pt x="1988" y="6693"/>
                </a:lnTo>
                <a:lnTo>
                  <a:pt x="1924" y="6674"/>
                </a:lnTo>
                <a:lnTo>
                  <a:pt x="1892" y="6674"/>
                </a:lnTo>
                <a:lnTo>
                  <a:pt x="1860" y="6655"/>
                </a:lnTo>
                <a:lnTo>
                  <a:pt x="1796" y="6655"/>
                </a:lnTo>
                <a:lnTo>
                  <a:pt x="1763" y="6655"/>
                </a:lnTo>
                <a:lnTo>
                  <a:pt x="1699" y="6674"/>
                </a:lnTo>
                <a:lnTo>
                  <a:pt x="1699" y="6712"/>
                </a:lnTo>
                <a:lnTo>
                  <a:pt x="1699" y="6769"/>
                </a:lnTo>
                <a:lnTo>
                  <a:pt x="1699" y="6806"/>
                </a:lnTo>
                <a:lnTo>
                  <a:pt x="1667" y="6844"/>
                </a:lnTo>
                <a:lnTo>
                  <a:pt x="1667" y="6882"/>
                </a:lnTo>
                <a:lnTo>
                  <a:pt x="1635" y="6901"/>
                </a:lnTo>
                <a:lnTo>
                  <a:pt x="1571" y="6919"/>
                </a:lnTo>
                <a:lnTo>
                  <a:pt x="1539" y="6976"/>
                </a:lnTo>
                <a:lnTo>
                  <a:pt x="1539" y="7014"/>
                </a:lnTo>
                <a:lnTo>
                  <a:pt x="1539" y="7070"/>
                </a:lnTo>
                <a:lnTo>
                  <a:pt x="1603" y="7089"/>
                </a:lnTo>
                <a:lnTo>
                  <a:pt x="1635" y="7127"/>
                </a:lnTo>
                <a:lnTo>
                  <a:pt x="1603" y="7183"/>
                </a:lnTo>
                <a:lnTo>
                  <a:pt x="1603" y="7221"/>
                </a:lnTo>
                <a:lnTo>
                  <a:pt x="1635" y="7259"/>
                </a:lnTo>
                <a:lnTo>
                  <a:pt x="1603" y="7334"/>
                </a:lnTo>
                <a:lnTo>
                  <a:pt x="1571" y="7391"/>
                </a:lnTo>
                <a:lnTo>
                  <a:pt x="1507" y="7466"/>
                </a:lnTo>
                <a:lnTo>
                  <a:pt x="1539" y="7523"/>
                </a:lnTo>
                <a:lnTo>
                  <a:pt x="1571" y="7598"/>
                </a:lnTo>
                <a:lnTo>
                  <a:pt x="1571" y="7636"/>
                </a:lnTo>
                <a:lnTo>
                  <a:pt x="1603" y="7674"/>
                </a:lnTo>
                <a:lnTo>
                  <a:pt x="1603" y="7711"/>
                </a:lnTo>
                <a:lnTo>
                  <a:pt x="1667" y="7730"/>
                </a:lnTo>
                <a:lnTo>
                  <a:pt x="1699" y="7768"/>
                </a:lnTo>
                <a:lnTo>
                  <a:pt x="1731" y="7824"/>
                </a:lnTo>
                <a:lnTo>
                  <a:pt x="1796" y="7900"/>
                </a:lnTo>
                <a:lnTo>
                  <a:pt x="1892" y="7956"/>
                </a:lnTo>
                <a:lnTo>
                  <a:pt x="2020" y="8013"/>
                </a:lnTo>
                <a:lnTo>
                  <a:pt x="2052" y="8013"/>
                </a:lnTo>
                <a:lnTo>
                  <a:pt x="2116" y="8013"/>
                </a:lnTo>
                <a:lnTo>
                  <a:pt x="2148" y="8032"/>
                </a:lnTo>
                <a:lnTo>
                  <a:pt x="2212" y="8051"/>
                </a:lnTo>
                <a:lnTo>
                  <a:pt x="2276" y="8032"/>
                </a:lnTo>
                <a:lnTo>
                  <a:pt x="2309" y="8051"/>
                </a:lnTo>
                <a:lnTo>
                  <a:pt x="2405" y="8088"/>
                </a:lnTo>
                <a:lnTo>
                  <a:pt x="2437" y="8164"/>
                </a:lnTo>
                <a:lnTo>
                  <a:pt x="2469" y="8220"/>
                </a:lnTo>
                <a:lnTo>
                  <a:pt x="2437" y="8258"/>
                </a:lnTo>
                <a:lnTo>
                  <a:pt x="2437" y="8277"/>
                </a:lnTo>
                <a:lnTo>
                  <a:pt x="2405" y="8371"/>
                </a:lnTo>
                <a:lnTo>
                  <a:pt x="2341" y="8465"/>
                </a:lnTo>
                <a:lnTo>
                  <a:pt x="2244" y="8541"/>
                </a:lnTo>
                <a:lnTo>
                  <a:pt x="2180" y="8560"/>
                </a:lnTo>
                <a:lnTo>
                  <a:pt x="2148" y="8560"/>
                </a:lnTo>
                <a:lnTo>
                  <a:pt x="2052" y="8522"/>
                </a:lnTo>
                <a:lnTo>
                  <a:pt x="1988" y="8560"/>
                </a:lnTo>
                <a:lnTo>
                  <a:pt x="1924" y="8597"/>
                </a:lnTo>
                <a:lnTo>
                  <a:pt x="1956" y="8616"/>
                </a:lnTo>
                <a:lnTo>
                  <a:pt x="1956" y="8673"/>
                </a:lnTo>
                <a:lnTo>
                  <a:pt x="1924" y="8673"/>
                </a:lnTo>
                <a:lnTo>
                  <a:pt x="1892" y="8692"/>
                </a:lnTo>
                <a:lnTo>
                  <a:pt x="1956" y="8748"/>
                </a:lnTo>
                <a:lnTo>
                  <a:pt x="1924" y="8786"/>
                </a:lnTo>
                <a:lnTo>
                  <a:pt x="1924" y="8918"/>
                </a:lnTo>
                <a:lnTo>
                  <a:pt x="1924" y="8956"/>
                </a:lnTo>
                <a:lnTo>
                  <a:pt x="1892" y="9012"/>
                </a:lnTo>
                <a:lnTo>
                  <a:pt x="1956" y="9069"/>
                </a:lnTo>
                <a:lnTo>
                  <a:pt x="2020" y="9144"/>
                </a:lnTo>
                <a:lnTo>
                  <a:pt x="2084" y="9182"/>
                </a:lnTo>
                <a:lnTo>
                  <a:pt x="2148" y="9201"/>
                </a:lnTo>
                <a:lnTo>
                  <a:pt x="2212" y="9257"/>
                </a:lnTo>
                <a:lnTo>
                  <a:pt x="2244" y="9314"/>
                </a:lnTo>
                <a:lnTo>
                  <a:pt x="2309" y="9427"/>
                </a:lnTo>
                <a:lnTo>
                  <a:pt x="2341" y="9521"/>
                </a:lnTo>
                <a:lnTo>
                  <a:pt x="2405" y="9559"/>
                </a:lnTo>
                <a:lnTo>
                  <a:pt x="2437" y="9634"/>
                </a:lnTo>
                <a:lnTo>
                  <a:pt x="2437" y="9729"/>
                </a:lnTo>
                <a:lnTo>
                  <a:pt x="2501" y="9785"/>
                </a:lnTo>
                <a:lnTo>
                  <a:pt x="2565" y="9842"/>
                </a:lnTo>
                <a:lnTo>
                  <a:pt x="2597" y="9898"/>
                </a:lnTo>
                <a:lnTo>
                  <a:pt x="2629" y="9955"/>
                </a:lnTo>
                <a:lnTo>
                  <a:pt x="2693" y="9974"/>
                </a:lnTo>
                <a:lnTo>
                  <a:pt x="2661" y="10030"/>
                </a:lnTo>
                <a:lnTo>
                  <a:pt x="2693" y="10106"/>
                </a:lnTo>
                <a:lnTo>
                  <a:pt x="2757" y="10143"/>
                </a:lnTo>
                <a:lnTo>
                  <a:pt x="2822" y="10219"/>
                </a:lnTo>
                <a:lnTo>
                  <a:pt x="2886" y="10256"/>
                </a:lnTo>
                <a:lnTo>
                  <a:pt x="2950" y="10351"/>
                </a:lnTo>
                <a:lnTo>
                  <a:pt x="3046" y="10483"/>
                </a:lnTo>
                <a:lnTo>
                  <a:pt x="3110" y="10539"/>
                </a:lnTo>
                <a:lnTo>
                  <a:pt x="3270" y="10577"/>
                </a:lnTo>
                <a:lnTo>
                  <a:pt x="3335" y="10596"/>
                </a:lnTo>
                <a:lnTo>
                  <a:pt x="3335" y="10615"/>
                </a:lnTo>
                <a:lnTo>
                  <a:pt x="3335" y="10690"/>
                </a:lnTo>
                <a:lnTo>
                  <a:pt x="3367" y="10784"/>
                </a:lnTo>
                <a:lnTo>
                  <a:pt x="3335" y="10803"/>
                </a:lnTo>
                <a:lnTo>
                  <a:pt x="3302" y="10766"/>
                </a:lnTo>
                <a:lnTo>
                  <a:pt x="3238" y="10803"/>
                </a:lnTo>
                <a:lnTo>
                  <a:pt x="3206" y="10841"/>
                </a:lnTo>
                <a:lnTo>
                  <a:pt x="3238" y="10935"/>
                </a:lnTo>
                <a:lnTo>
                  <a:pt x="3335" y="10992"/>
                </a:lnTo>
                <a:lnTo>
                  <a:pt x="3399" y="11048"/>
                </a:lnTo>
                <a:lnTo>
                  <a:pt x="3431" y="11048"/>
                </a:lnTo>
                <a:lnTo>
                  <a:pt x="3463" y="11048"/>
                </a:lnTo>
                <a:lnTo>
                  <a:pt x="3527" y="11048"/>
                </a:lnTo>
                <a:lnTo>
                  <a:pt x="3591" y="11086"/>
                </a:lnTo>
                <a:lnTo>
                  <a:pt x="3623" y="11161"/>
                </a:lnTo>
                <a:lnTo>
                  <a:pt x="3559" y="11256"/>
                </a:lnTo>
                <a:lnTo>
                  <a:pt x="3495" y="11312"/>
                </a:lnTo>
                <a:lnTo>
                  <a:pt x="3463" y="11388"/>
                </a:lnTo>
                <a:lnTo>
                  <a:pt x="3431" y="11425"/>
                </a:lnTo>
                <a:lnTo>
                  <a:pt x="3431" y="11463"/>
                </a:lnTo>
                <a:lnTo>
                  <a:pt x="3463" y="11482"/>
                </a:lnTo>
                <a:lnTo>
                  <a:pt x="3463" y="11539"/>
                </a:lnTo>
                <a:lnTo>
                  <a:pt x="3399" y="11595"/>
                </a:lnTo>
                <a:lnTo>
                  <a:pt x="3367" y="11652"/>
                </a:lnTo>
                <a:lnTo>
                  <a:pt x="3367" y="11727"/>
                </a:lnTo>
                <a:lnTo>
                  <a:pt x="3335" y="11803"/>
                </a:lnTo>
                <a:lnTo>
                  <a:pt x="3238" y="11878"/>
                </a:lnTo>
                <a:lnTo>
                  <a:pt x="3238" y="11953"/>
                </a:lnTo>
                <a:lnTo>
                  <a:pt x="3302" y="11991"/>
                </a:lnTo>
                <a:lnTo>
                  <a:pt x="3431" y="12029"/>
                </a:lnTo>
                <a:lnTo>
                  <a:pt x="3463" y="12104"/>
                </a:lnTo>
                <a:lnTo>
                  <a:pt x="3527" y="12161"/>
                </a:lnTo>
                <a:lnTo>
                  <a:pt x="3591" y="12198"/>
                </a:lnTo>
                <a:lnTo>
                  <a:pt x="3848" y="12217"/>
                </a:lnTo>
                <a:lnTo>
                  <a:pt x="4136" y="12255"/>
                </a:lnTo>
                <a:lnTo>
                  <a:pt x="4264" y="12293"/>
                </a:lnTo>
                <a:lnTo>
                  <a:pt x="4393" y="12312"/>
                </a:lnTo>
                <a:lnTo>
                  <a:pt x="4489" y="12330"/>
                </a:lnTo>
                <a:lnTo>
                  <a:pt x="4617" y="12387"/>
                </a:lnTo>
                <a:lnTo>
                  <a:pt x="4713" y="12425"/>
                </a:lnTo>
                <a:lnTo>
                  <a:pt x="4841" y="12444"/>
                </a:lnTo>
                <a:lnTo>
                  <a:pt x="4938" y="12462"/>
                </a:lnTo>
                <a:lnTo>
                  <a:pt x="5066" y="12481"/>
                </a:lnTo>
                <a:lnTo>
                  <a:pt x="5226" y="12481"/>
                </a:lnTo>
                <a:lnTo>
                  <a:pt x="5322" y="12500"/>
                </a:lnTo>
                <a:lnTo>
                  <a:pt x="5419" y="12538"/>
                </a:lnTo>
                <a:lnTo>
                  <a:pt x="5515" y="12576"/>
                </a:lnTo>
                <a:lnTo>
                  <a:pt x="5579" y="12651"/>
                </a:lnTo>
                <a:lnTo>
                  <a:pt x="5675" y="12726"/>
                </a:lnTo>
                <a:lnTo>
                  <a:pt x="5835" y="12802"/>
                </a:lnTo>
                <a:lnTo>
                  <a:pt x="5867" y="12839"/>
                </a:lnTo>
                <a:lnTo>
                  <a:pt x="5867" y="12915"/>
                </a:lnTo>
                <a:lnTo>
                  <a:pt x="5932" y="13028"/>
                </a:lnTo>
                <a:lnTo>
                  <a:pt x="6028" y="13103"/>
                </a:lnTo>
                <a:lnTo>
                  <a:pt x="6124" y="13122"/>
                </a:lnTo>
                <a:lnTo>
                  <a:pt x="6188" y="13122"/>
                </a:lnTo>
                <a:lnTo>
                  <a:pt x="6220" y="13179"/>
                </a:lnTo>
                <a:lnTo>
                  <a:pt x="6316" y="13198"/>
                </a:lnTo>
                <a:lnTo>
                  <a:pt x="6348" y="13235"/>
                </a:lnTo>
                <a:lnTo>
                  <a:pt x="6573" y="13292"/>
                </a:lnTo>
                <a:lnTo>
                  <a:pt x="6637" y="13330"/>
                </a:lnTo>
                <a:lnTo>
                  <a:pt x="6733" y="13311"/>
                </a:lnTo>
                <a:lnTo>
                  <a:pt x="6893" y="13330"/>
                </a:lnTo>
                <a:lnTo>
                  <a:pt x="7150" y="13386"/>
                </a:lnTo>
                <a:lnTo>
                  <a:pt x="7246" y="13424"/>
                </a:lnTo>
                <a:lnTo>
                  <a:pt x="7278" y="13443"/>
                </a:lnTo>
                <a:lnTo>
                  <a:pt x="7310" y="13499"/>
                </a:lnTo>
                <a:lnTo>
                  <a:pt x="7342" y="13612"/>
                </a:lnTo>
                <a:lnTo>
                  <a:pt x="7374" y="13707"/>
                </a:lnTo>
                <a:lnTo>
                  <a:pt x="7342" y="13744"/>
                </a:lnTo>
                <a:lnTo>
                  <a:pt x="7278" y="13763"/>
                </a:lnTo>
                <a:lnTo>
                  <a:pt x="7278" y="13801"/>
                </a:lnTo>
                <a:lnTo>
                  <a:pt x="7310" y="13839"/>
                </a:lnTo>
                <a:lnTo>
                  <a:pt x="7406" y="13858"/>
                </a:lnTo>
                <a:lnTo>
                  <a:pt x="7439" y="13895"/>
                </a:lnTo>
                <a:lnTo>
                  <a:pt x="7471" y="13914"/>
                </a:lnTo>
                <a:lnTo>
                  <a:pt x="7535" y="13914"/>
                </a:lnTo>
                <a:lnTo>
                  <a:pt x="7567" y="13895"/>
                </a:lnTo>
                <a:lnTo>
                  <a:pt x="7599" y="13858"/>
                </a:lnTo>
                <a:lnTo>
                  <a:pt x="7663" y="13876"/>
                </a:lnTo>
                <a:lnTo>
                  <a:pt x="7727" y="13858"/>
                </a:lnTo>
                <a:lnTo>
                  <a:pt x="7823" y="13876"/>
                </a:lnTo>
                <a:lnTo>
                  <a:pt x="7887" y="13914"/>
                </a:lnTo>
                <a:lnTo>
                  <a:pt x="7919" y="13933"/>
                </a:lnTo>
                <a:lnTo>
                  <a:pt x="7952" y="13952"/>
                </a:lnTo>
                <a:lnTo>
                  <a:pt x="8048" y="14008"/>
                </a:lnTo>
                <a:lnTo>
                  <a:pt x="8144" y="14122"/>
                </a:lnTo>
                <a:lnTo>
                  <a:pt x="8240" y="14178"/>
                </a:lnTo>
                <a:lnTo>
                  <a:pt x="8272" y="14178"/>
                </a:lnTo>
                <a:lnTo>
                  <a:pt x="8336" y="14216"/>
                </a:lnTo>
                <a:lnTo>
                  <a:pt x="8400" y="14272"/>
                </a:lnTo>
                <a:lnTo>
                  <a:pt x="8497" y="14348"/>
                </a:lnTo>
                <a:lnTo>
                  <a:pt x="8529" y="14404"/>
                </a:lnTo>
                <a:lnTo>
                  <a:pt x="8593" y="14461"/>
                </a:lnTo>
                <a:lnTo>
                  <a:pt x="8625" y="14499"/>
                </a:lnTo>
                <a:lnTo>
                  <a:pt x="8753" y="14555"/>
                </a:lnTo>
                <a:lnTo>
                  <a:pt x="8753" y="14612"/>
                </a:lnTo>
                <a:lnTo>
                  <a:pt x="8849" y="14668"/>
                </a:lnTo>
                <a:lnTo>
                  <a:pt x="8913" y="14725"/>
                </a:lnTo>
                <a:lnTo>
                  <a:pt x="8978" y="14781"/>
                </a:lnTo>
                <a:lnTo>
                  <a:pt x="9042" y="14857"/>
                </a:lnTo>
                <a:lnTo>
                  <a:pt x="9074" y="14951"/>
                </a:lnTo>
                <a:lnTo>
                  <a:pt x="9138" y="15045"/>
                </a:lnTo>
                <a:lnTo>
                  <a:pt x="9170" y="15121"/>
                </a:lnTo>
                <a:lnTo>
                  <a:pt x="9202" y="15234"/>
                </a:lnTo>
                <a:lnTo>
                  <a:pt x="9202" y="15309"/>
                </a:lnTo>
                <a:lnTo>
                  <a:pt x="9202" y="15422"/>
                </a:lnTo>
                <a:lnTo>
                  <a:pt x="9170" y="15479"/>
                </a:lnTo>
                <a:lnTo>
                  <a:pt x="9106" y="15498"/>
                </a:lnTo>
                <a:lnTo>
                  <a:pt x="9106" y="15536"/>
                </a:lnTo>
                <a:lnTo>
                  <a:pt x="9138" y="15573"/>
                </a:lnTo>
                <a:lnTo>
                  <a:pt x="9170" y="15611"/>
                </a:lnTo>
                <a:lnTo>
                  <a:pt x="9138" y="15630"/>
                </a:lnTo>
                <a:lnTo>
                  <a:pt x="9074" y="15668"/>
                </a:lnTo>
                <a:lnTo>
                  <a:pt x="9074" y="15724"/>
                </a:lnTo>
                <a:lnTo>
                  <a:pt x="9106" y="15743"/>
                </a:lnTo>
                <a:lnTo>
                  <a:pt x="9138" y="15743"/>
                </a:lnTo>
                <a:lnTo>
                  <a:pt x="9170" y="15705"/>
                </a:lnTo>
                <a:lnTo>
                  <a:pt x="9234" y="15705"/>
                </a:lnTo>
                <a:lnTo>
                  <a:pt x="9234" y="15724"/>
                </a:lnTo>
                <a:lnTo>
                  <a:pt x="9266" y="15762"/>
                </a:lnTo>
                <a:lnTo>
                  <a:pt x="9330" y="15800"/>
                </a:lnTo>
                <a:lnTo>
                  <a:pt x="9330" y="15837"/>
                </a:lnTo>
                <a:lnTo>
                  <a:pt x="9330" y="15875"/>
                </a:lnTo>
                <a:lnTo>
                  <a:pt x="9298" y="15856"/>
                </a:lnTo>
                <a:lnTo>
                  <a:pt x="9234" y="15781"/>
                </a:lnTo>
                <a:lnTo>
                  <a:pt x="9202" y="15781"/>
                </a:lnTo>
                <a:lnTo>
                  <a:pt x="9202" y="15818"/>
                </a:lnTo>
                <a:lnTo>
                  <a:pt x="9234" y="15856"/>
                </a:lnTo>
                <a:lnTo>
                  <a:pt x="9266" y="15894"/>
                </a:lnTo>
                <a:lnTo>
                  <a:pt x="9266" y="15913"/>
                </a:lnTo>
                <a:lnTo>
                  <a:pt x="9234" y="16007"/>
                </a:lnTo>
                <a:lnTo>
                  <a:pt x="11382" y="16158"/>
                </a:lnTo>
                <a:lnTo>
                  <a:pt x="14364" y="16365"/>
                </a:lnTo>
                <a:lnTo>
                  <a:pt x="14428" y="16346"/>
                </a:lnTo>
                <a:lnTo>
                  <a:pt x="14524" y="16365"/>
                </a:lnTo>
                <a:lnTo>
                  <a:pt x="14653" y="16384"/>
                </a:lnTo>
                <a:lnTo>
                  <a:pt x="14749" y="16365"/>
                </a:lnTo>
                <a:lnTo>
                  <a:pt x="14845" y="16271"/>
                </a:lnTo>
                <a:lnTo>
                  <a:pt x="14973" y="16214"/>
                </a:lnTo>
                <a:lnTo>
                  <a:pt x="15005" y="16120"/>
                </a:lnTo>
                <a:lnTo>
                  <a:pt x="15005" y="16026"/>
                </a:lnTo>
                <a:lnTo>
                  <a:pt x="14909" y="15950"/>
                </a:lnTo>
                <a:lnTo>
                  <a:pt x="14685" y="15894"/>
                </a:lnTo>
                <a:lnTo>
                  <a:pt x="14588" y="15856"/>
                </a:lnTo>
                <a:lnTo>
                  <a:pt x="14621" y="15762"/>
                </a:lnTo>
                <a:lnTo>
                  <a:pt x="14685" y="15573"/>
                </a:lnTo>
                <a:lnTo>
                  <a:pt x="14621" y="15498"/>
                </a:lnTo>
                <a:lnTo>
                  <a:pt x="14685" y="15422"/>
                </a:lnTo>
                <a:lnTo>
                  <a:pt x="14717" y="15366"/>
                </a:lnTo>
                <a:lnTo>
                  <a:pt x="14781" y="15328"/>
                </a:lnTo>
                <a:lnTo>
                  <a:pt x="14909" y="15309"/>
                </a:lnTo>
                <a:lnTo>
                  <a:pt x="14941" y="15272"/>
                </a:lnTo>
                <a:lnTo>
                  <a:pt x="15005" y="15253"/>
                </a:lnTo>
                <a:lnTo>
                  <a:pt x="15005" y="15196"/>
                </a:lnTo>
                <a:lnTo>
                  <a:pt x="15101" y="15196"/>
                </a:lnTo>
                <a:lnTo>
                  <a:pt x="15166" y="15140"/>
                </a:lnTo>
                <a:lnTo>
                  <a:pt x="15230" y="15083"/>
                </a:lnTo>
                <a:lnTo>
                  <a:pt x="15230" y="14970"/>
                </a:lnTo>
                <a:lnTo>
                  <a:pt x="15294" y="14932"/>
                </a:lnTo>
                <a:lnTo>
                  <a:pt x="15294" y="14857"/>
                </a:lnTo>
                <a:lnTo>
                  <a:pt x="15358" y="14631"/>
                </a:lnTo>
                <a:lnTo>
                  <a:pt x="15422" y="14574"/>
                </a:lnTo>
                <a:lnTo>
                  <a:pt x="15582" y="14555"/>
                </a:lnTo>
                <a:lnTo>
                  <a:pt x="15550" y="14517"/>
                </a:lnTo>
                <a:lnTo>
                  <a:pt x="15614" y="14499"/>
                </a:lnTo>
                <a:lnTo>
                  <a:pt x="15679" y="14442"/>
                </a:lnTo>
                <a:lnTo>
                  <a:pt x="15743" y="14385"/>
                </a:lnTo>
                <a:lnTo>
                  <a:pt x="15967" y="14348"/>
                </a:lnTo>
                <a:lnTo>
                  <a:pt x="16160" y="14310"/>
                </a:lnTo>
                <a:lnTo>
                  <a:pt x="16256" y="14254"/>
                </a:lnTo>
                <a:lnTo>
                  <a:pt x="16384" y="14235"/>
                </a:lnTo>
                <a:lnTo>
                  <a:pt x="16384" y="14178"/>
                </a:lnTo>
                <a:lnTo>
                  <a:pt x="16352" y="14122"/>
                </a:lnTo>
                <a:lnTo>
                  <a:pt x="16127" y="13952"/>
                </a:lnTo>
                <a:lnTo>
                  <a:pt x="15999" y="13876"/>
                </a:lnTo>
                <a:lnTo>
                  <a:pt x="15999" y="13688"/>
                </a:lnTo>
                <a:lnTo>
                  <a:pt x="15967" y="13650"/>
                </a:lnTo>
                <a:lnTo>
                  <a:pt x="15935" y="13499"/>
                </a:lnTo>
                <a:lnTo>
                  <a:pt x="15743" y="13330"/>
                </a:lnTo>
                <a:lnTo>
                  <a:pt x="15807" y="13292"/>
                </a:lnTo>
                <a:lnTo>
                  <a:pt x="15839" y="13254"/>
                </a:lnTo>
                <a:lnTo>
                  <a:pt x="15775" y="13235"/>
                </a:lnTo>
                <a:lnTo>
                  <a:pt x="15711" y="13198"/>
                </a:lnTo>
                <a:lnTo>
                  <a:pt x="15679" y="13066"/>
                </a:lnTo>
                <a:lnTo>
                  <a:pt x="15711" y="12990"/>
                </a:lnTo>
                <a:lnTo>
                  <a:pt x="14011" y="11520"/>
                </a:lnTo>
                <a:lnTo>
                  <a:pt x="13659" y="11218"/>
                </a:lnTo>
                <a:lnTo>
                  <a:pt x="11639" y="9427"/>
                </a:lnTo>
                <a:lnTo>
                  <a:pt x="10581" y="8522"/>
                </a:lnTo>
                <a:lnTo>
                  <a:pt x="9715" y="7768"/>
                </a:lnTo>
                <a:lnTo>
                  <a:pt x="8625" y="6806"/>
                </a:lnTo>
                <a:lnTo>
                  <a:pt x="8336" y="6561"/>
                </a:lnTo>
                <a:lnTo>
                  <a:pt x="7984" y="6241"/>
                </a:lnTo>
                <a:lnTo>
                  <a:pt x="7535" y="5845"/>
                </a:lnTo>
                <a:lnTo>
                  <a:pt x="7342" y="5694"/>
                </a:lnTo>
                <a:lnTo>
                  <a:pt x="7374" y="5562"/>
                </a:lnTo>
                <a:close/>
              </a:path>
            </a:pathLst>
          </a:custGeom>
          <a:solidFill>
            <a:srgbClr val="996633"/>
          </a:solidFill>
          <a:ln w="9525">
            <a:solidFill>
              <a:schemeClr val="tx1">
                <a:lumMod val="65000"/>
                <a:lumOff val="35000"/>
              </a:schemeClr>
            </a:solidFill>
            <a:prstDash val="solid"/>
            <a:round/>
            <a:headEnd/>
            <a:tailEnd/>
          </a:ln>
        </p:spPr>
        <p:txBody>
          <a:bodyPr wrap="none"/>
          <a:lstStyle/>
          <a:p>
            <a:pPr>
              <a:defRPr/>
            </a:pPr>
            <a:endParaRPr lang="en-US" dirty="0"/>
          </a:p>
        </p:txBody>
      </p:sp>
      <p:sp>
        <p:nvSpPr>
          <p:cNvPr id="126" name="Alabama"/>
          <p:cNvSpPr>
            <a:spLocks/>
          </p:cNvSpPr>
          <p:nvPr/>
        </p:nvSpPr>
        <p:spPr bwMode="auto">
          <a:xfrm>
            <a:off x="5929313" y="4319587"/>
            <a:ext cx="635000" cy="1076325"/>
          </a:xfrm>
          <a:custGeom>
            <a:avLst/>
            <a:gdLst/>
            <a:ahLst/>
            <a:cxnLst>
              <a:cxn ang="0">
                <a:pos x="13564" y="4878"/>
              </a:cxn>
              <a:cxn ang="0">
                <a:pos x="12691" y="2960"/>
              </a:cxn>
              <a:cxn ang="0">
                <a:pos x="11549" y="459"/>
              </a:cxn>
              <a:cxn ang="0">
                <a:pos x="6245" y="292"/>
              </a:cxn>
              <a:cxn ang="0">
                <a:pos x="2619" y="459"/>
              </a:cxn>
              <a:cxn ang="0">
                <a:pos x="201" y="792"/>
              </a:cxn>
              <a:cxn ang="0">
                <a:pos x="403" y="2418"/>
              </a:cxn>
              <a:cxn ang="0">
                <a:pos x="336" y="4836"/>
              </a:cxn>
              <a:cxn ang="0">
                <a:pos x="201" y="7588"/>
              </a:cxn>
              <a:cxn ang="0">
                <a:pos x="134" y="11048"/>
              </a:cxn>
              <a:cxn ang="0">
                <a:pos x="739" y="14008"/>
              </a:cxn>
              <a:cxn ang="0">
                <a:pos x="1343" y="15925"/>
              </a:cxn>
              <a:cxn ang="0">
                <a:pos x="1880" y="15967"/>
              </a:cxn>
              <a:cxn ang="0">
                <a:pos x="2283" y="16092"/>
              </a:cxn>
              <a:cxn ang="0">
                <a:pos x="2350" y="15634"/>
              </a:cxn>
              <a:cxn ang="0">
                <a:pos x="2350" y="15217"/>
              </a:cxn>
              <a:cxn ang="0">
                <a:pos x="2484" y="14925"/>
              </a:cxn>
              <a:cxn ang="0">
                <a:pos x="2552" y="14591"/>
              </a:cxn>
              <a:cxn ang="0">
                <a:pos x="3022" y="14841"/>
              </a:cxn>
              <a:cxn ang="0">
                <a:pos x="3223" y="15300"/>
              </a:cxn>
              <a:cxn ang="0">
                <a:pos x="3357" y="15759"/>
              </a:cxn>
              <a:cxn ang="0">
                <a:pos x="3760" y="16009"/>
              </a:cxn>
              <a:cxn ang="0">
                <a:pos x="3425" y="16259"/>
              </a:cxn>
              <a:cxn ang="0">
                <a:pos x="2887" y="16384"/>
              </a:cxn>
              <a:cxn ang="0">
                <a:pos x="3559" y="16342"/>
              </a:cxn>
              <a:cxn ang="0">
                <a:pos x="4835" y="16050"/>
              </a:cxn>
              <a:cxn ang="0">
                <a:pos x="5170" y="15842"/>
              </a:cxn>
              <a:cxn ang="0">
                <a:pos x="5506" y="15675"/>
              </a:cxn>
              <a:cxn ang="0">
                <a:pos x="5708" y="15509"/>
              </a:cxn>
              <a:cxn ang="0">
                <a:pos x="5372" y="15258"/>
              </a:cxn>
              <a:cxn ang="0">
                <a:pos x="5439" y="14800"/>
              </a:cxn>
              <a:cxn ang="0">
                <a:pos x="4835" y="14508"/>
              </a:cxn>
              <a:cxn ang="0">
                <a:pos x="4365" y="14133"/>
              </a:cxn>
              <a:cxn ang="0">
                <a:pos x="6446" y="13632"/>
              </a:cxn>
              <a:cxn ang="0">
                <a:pos x="10945" y="13382"/>
              </a:cxn>
              <a:cxn ang="0">
                <a:pos x="16384" y="13049"/>
              </a:cxn>
              <a:cxn ang="0">
                <a:pos x="16183" y="12674"/>
              </a:cxn>
              <a:cxn ang="0">
                <a:pos x="15713" y="12257"/>
              </a:cxn>
              <a:cxn ang="0">
                <a:pos x="15780" y="11715"/>
              </a:cxn>
              <a:cxn ang="0">
                <a:pos x="15847" y="11173"/>
              </a:cxn>
              <a:cxn ang="0">
                <a:pos x="15377" y="10506"/>
              </a:cxn>
              <a:cxn ang="0">
                <a:pos x="15511" y="9880"/>
              </a:cxn>
              <a:cxn ang="0">
                <a:pos x="15511" y="9464"/>
              </a:cxn>
              <a:cxn ang="0">
                <a:pos x="15780" y="9130"/>
              </a:cxn>
              <a:cxn ang="0">
                <a:pos x="16115" y="8838"/>
              </a:cxn>
              <a:cxn ang="0">
                <a:pos x="15713" y="8463"/>
              </a:cxn>
              <a:cxn ang="0">
                <a:pos x="15511" y="7963"/>
              </a:cxn>
              <a:cxn ang="0">
                <a:pos x="14974" y="7504"/>
              </a:cxn>
              <a:cxn ang="0">
                <a:pos x="14705" y="7171"/>
              </a:cxn>
            </a:cxnLst>
            <a:rect l="0" t="0" r="r" b="b"/>
            <a:pathLst>
              <a:path w="16384" h="16384">
                <a:moveTo>
                  <a:pt x="14101" y="6128"/>
                </a:moveTo>
                <a:lnTo>
                  <a:pt x="14101" y="6087"/>
                </a:lnTo>
                <a:lnTo>
                  <a:pt x="13631" y="5086"/>
                </a:lnTo>
                <a:lnTo>
                  <a:pt x="13564" y="4878"/>
                </a:lnTo>
                <a:lnTo>
                  <a:pt x="13295" y="4336"/>
                </a:lnTo>
                <a:lnTo>
                  <a:pt x="12959" y="3544"/>
                </a:lnTo>
                <a:lnTo>
                  <a:pt x="12825" y="3335"/>
                </a:lnTo>
                <a:lnTo>
                  <a:pt x="12691" y="2960"/>
                </a:lnTo>
                <a:lnTo>
                  <a:pt x="12355" y="2376"/>
                </a:lnTo>
                <a:lnTo>
                  <a:pt x="11952" y="1334"/>
                </a:lnTo>
                <a:lnTo>
                  <a:pt x="11885" y="1209"/>
                </a:lnTo>
                <a:lnTo>
                  <a:pt x="11549" y="459"/>
                </a:lnTo>
                <a:lnTo>
                  <a:pt x="11348" y="0"/>
                </a:lnTo>
                <a:lnTo>
                  <a:pt x="10274" y="83"/>
                </a:lnTo>
                <a:lnTo>
                  <a:pt x="8259" y="167"/>
                </a:lnTo>
                <a:lnTo>
                  <a:pt x="6245" y="292"/>
                </a:lnTo>
                <a:lnTo>
                  <a:pt x="6043" y="292"/>
                </a:lnTo>
                <a:lnTo>
                  <a:pt x="4365" y="375"/>
                </a:lnTo>
                <a:lnTo>
                  <a:pt x="4297" y="375"/>
                </a:lnTo>
                <a:lnTo>
                  <a:pt x="2619" y="459"/>
                </a:lnTo>
                <a:lnTo>
                  <a:pt x="940" y="542"/>
                </a:lnTo>
                <a:lnTo>
                  <a:pt x="67" y="584"/>
                </a:lnTo>
                <a:lnTo>
                  <a:pt x="0" y="625"/>
                </a:lnTo>
                <a:lnTo>
                  <a:pt x="201" y="792"/>
                </a:lnTo>
                <a:lnTo>
                  <a:pt x="336" y="875"/>
                </a:lnTo>
                <a:lnTo>
                  <a:pt x="470" y="959"/>
                </a:lnTo>
                <a:lnTo>
                  <a:pt x="403" y="2001"/>
                </a:lnTo>
                <a:lnTo>
                  <a:pt x="403" y="2418"/>
                </a:lnTo>
                <a:lnTo>
                  <a:pt x="403" y="2877"/>
                </a:lnTo>
                <a:lnTo>
                  <a:pt x="403" y="3669"/>
                </a:lnTo>
                <a:lnTo>
                  <a:pt x="403" y="3752"/>
                </a:lnTo>
                <a:lnTo>
                  <a:pt x="336" y="4836"/>
                </a:lnTo>
                <a:lnTo>
                  <a:pt x="336" y="5545"/>
                </a:lnTo>
                <a:lnTo>
                  <a:pt x="269" y="6337"/>
                </a:lnTo>
                <a:lnTo>
                  <a:pt x="269" y="7337"/>
                </a:lnTo>
                <a:lnTo>
                  <a:pt x="201" y="7588"/>
                </a:lnTo>
                <a:lnTo>
                  <a:pt x="201" y="8713"/>
                </a:lnTo>
                <a:lnTo>
                  <a:pt x="134" y="9630"/>
                </a:lnTo>
                <a:lnTo>
                  <a:pt x="134" y="9922"/>
                </a:lnTo>
                <a:lnTo>
                  <a:pt x="134" y="11048"/>
                </a:lnTo>
                <a:lnTo>
                  <a:pt x="201" y="11673"/>
                </a:lnTo>
                <a:lnTo>
                  <a:pt x="403" y="12549"/>
                </a:lnTo>
                <a:lnTo>
                  <a:pt x="604" y="13591"/>
                </a:lnTo>
                <a:lnTo>
                  <a:pt x="739" y="14008"/>
                </a:lnTo>
                <a:lnTo>
                  <a:pt x="873" y="14841"/>
                </a:lnTo>
                <a:lnTo>
                  <a:pt x="1074" y="15925"/>
                </a:lnTo>
                <a:lnTo>
                  <a:pt x="1276" y="15884"/>
                </a:lnTo>
                <a:lnTo>
                  <a:pt x="1343" y="15925"/>
                </a:lnTo>
                <a:lnTo>
                  <a:pt x="1477" y="15925"/>
                </a:lnTo>
                <a:lnTo>
                  <a:pt x="1612" y="15925"/>
                </a:lnTo>
                <a:lnTo>
                  <a:pt x="1813" y="15925"/>
                </a:lnTo>
                <a:lnTo>
                  <a:pt x="1880" y="15967"/>
                </a:lnTo>
                <a:lnTo>
                  <a:pt x="2014" y="16050"/>
                </a:lnTo>
                <a:lnTo>
                  <a:pt x="2149" y="16092"/>
                </a:lnTo>
                <a:lnTo>
                  <a:pt x="2216" y="16092"/>
                </a:lnTo>
                <a:lnTo>
                  <a:pt x="2283" y="16092"/>
                </a:lnTo>
                <a:lnTo>
                  <a:pt x="2283" y="16009"/>
                </a:lnTo>
                <a:lnTo>
                  <a:pt x="2350" y="15925"/>
                </a:lnTo>
                <a:lnTo>
                  <a:pt x="2350" y="15759"/>
                </a:lnTo>
                <a:lnTo>
                  <a:pt x="2350" y="15634"/>
                </a:lnTo>
                <a:lnTo>
                  <a:pt x="2350" y="15383"/>
                </a:lnTo>
                <a:lnTo>
                  <a:pt x="2283" y="15300"/>
                </a:lnTo>
                <a:lnTo>
                  <a:pt x="2350" y="15258"/>
                </a:lnTo>
                <a:lnTo>
                  <a:pt x="2350" y="15217"/>
                </a:lnTo>
                <a:lnTo>
                  <a:pt x="2417" y="15175"/>
                </a:lnTo>
                <a:lnTo>
                  <a:pt x="2484" y="15133"/>
                </a:lnTo>
                <a:lnTo>
                  <a:pt x="2484" y="14967"/>
                </a:lnTo>
                <a:lnTo>
                  <a:pt x="2484" y="14925"/>
                </a:lnTo>
                <a:lnTo>
                  <a:pt x="2552" y="14841"/>
                </a:lnTo>
                <a:lnTo>
                  <a:pt x="2552" y="14800"/>
                </a:lnTo>
                <a:lnTo>
                  <a:pt x="2552" y="14716"/>
                </a:lnTo>
                <a:lnTo>
                  <a:pt x="2552" y="14591"/>
                </a:lnTo>
                <a:lnTo>
                  <a:pt x="2619" y="14550"/>
                </a:lnTo>
                <a:lnTo>
                  <a:pt x="2686" y="14550"/>
                </a:lnTo>
                <a:lnTo>
                  <a:pt x="2820" y="14591"/>
                </a:lnTo>
                <a:lnTo>
                  <a:pt x="3022" y="14841"/>
                </a:lnTo>
                <a:lnTo>
                  <a:pt x="3156" y="14967"/>
                </a:lnTo>
                <a:lnTo>
                  <a:pt x="3156" y="15133"/>
                </a:lnTo>
                <a:lnTo>
                  <a:pt x="3223" y="15217"/>
                </a:lnTo>
                <a:lnTo>
                  <a:pt x="3223" y="15300"/>
                </a:lnTo>
                <a:lnTo>
                  <a:pt x="3089" y="15425"/>
                </a:lnTo>
                <a:lnTo>
                  <a:pt x="3223" y="15550"/>
                </a:lnTo>
                <a:lnTo>
                  <a:pt x="3223" y="15675"/>
                </a:lnTo>
                <a:lnTo>
                  <a:pt x="3357" y="15759"/>
                </a:lnTo>
                <a:lnTo>
                  <a:pt x="3492" y="15800"/>
                </a:lnTo>
                <a:lnTo>
                  <a:pt x="3626" y="15800"/>
                </a:lnTo>
                <a:lnTo>
                  <a:pt x="3626" y="15884"/>
                </a:lnTo>
                <a:lnTo>
                  <a:pt x="3760" y="16009"/>
                </a:lnTo>
                <a:lnTo>
                  <a:pt x="3895" y="16050"/>
                </a:lnTo>
                <a:lnTo>
                  <a:pt x="3895" y="16176"/>
                </a:lnTo>
                <a:lnTo>
                  <a:pt x="3760" y="16217"/>
                </a:lnTo>
                <a:lnTo>
                  <a:pt x="3425" y="16259"/>
                </a:lnTo>
                <a:lnTo>
                  <a:pt x="3156" y="16259"/>
                </a:lnTo>
                <a:lnTo>
                  <a:pt x="3022" y="16259"/>
                </a:lnTo>
                <a:lnTo>
                  <a:pt x="2954" y="16301"/>
                </a:lnTo>
                <a:lnTo>
                  <a:pt x="2887" y="16384"/>
                </a:lnTo>
                <a:lnTo>
                  <a:pt x="2954" y="16384"/>
                </a:lnTo>
                <a:lnTo>
                  <a:pt x="3156" y="16384"/>
                </a:lnTo>
                <a:lnTo>
                  <a:pt x="3357" y="16342"/>
                </a:lnTo>
                <a:lnTo>
                  <a:pt x="3559" y="16342"/>
                </a:lnTo>
                <a:lnTo>
                  <a:pt x="3895" y="16301"/>
                </a:lnTo>
                <a:lnTo>
                  <a:pt x="4499" y="16217"/>
                </a:lnTo>
                <a:lnTo>
                  <a:pt x="4835" y="16134"/>
                </a:lnTo>
                <a:lnTo>
                  <a:pt x="4835" y="16050"/>
                </a:lnTo>
                <a:lnTo>
                  <a:pt x="4835" y="16009"/>
                </a:lnTo>
                <a:lnTo>
                  <a:pt x="4969" y="16009"/>
                </a:lnTo>
                <a:lnTo>
                  <a:pt x="5103" y="16009"/>
                </a:lnTo>
                <a:lnTo>
                  <a:pt x="5170" y="15842"/>
                </a:lnTo>
                <a:lnTo>
                  <a:pt x="5305" y="15842"/>
                </a:lnTo>
                <a:lnTo>
                  <a:pt x="5439" y="15759"/>
                </a:lnTo>
                <a:lnTo>
                  <a:pt x="5439" y="15717"/>
                </a:lnTo>
                <a:lnTo>
                  <a:pt x="5506" y="15675"/>
                </a:lnTo>
                <a:lnTo>
                  <a:pt x="5573" y="15634"/>
                </a:lnTo>
                <a:lnTo>
                  <a:pt x="5640" y="15634"/>
                </a:lnTo>
                <a:lnTo>
                  <a:pt x="5708" y="15550"/>
                </a:lnTo>
                <a:lnTo>
                  <a:pt x="5708" y="15509"/>
                </a:lnTo>
                <a:lnTo>
                  <a:pt x="5439" y="15425"/>
                </a:lnTo>
                <a:lnTo>
                  <a:pt x="5372" y="15383"/>
                </a:lnTo>
                <a:lnTo>
                  <a:pt x="5305" y="15300"/>
                </a:lnTo>
                <a:lnTo>
                  <a:pt x="5372" y="15258"/>
                </a:lnTo>
                <a:lnTo>
                  <a:pt x="5439" y="15133"/>
                </a:lnTo>
                <a:lnTo>
                  <a:pt x="5506" y="15008"/>
                </a:lnTo>
                <a:lnTo>
                  <a:pt x="5573" y="14883"/>
                </a:lnTo>
                <a:lnTo>
                  <a:pt x="5439" y="14800"/>
                </a:lnTo>
                <a:lnTo>
                  <a:pt x="5305" y="14758"/>
                </a:lnTo>
                <a:lnTo>
                  <a:pt x="5238" y="14716"/>
                </a:lnTo>
                <a:lnTo>
                  <a:pt x="5103" y="14675"/>
                </a:lnTo>
                <a:lnTo>
                  <a:pt x="4835" y="14508"/>
                </a:lnTo>
                <a:lnTo>
                  <a:pt x="4499" y="14300"/>
                </a:lnTo>
                <a:lnTo>
                  <a:pt x="4432" y="14258"/>
                </a:lnTo>
                <a:lnTo>
                  <a:pt x="4365" y="14216"/>
                </a:lnTo>
                <a:lnTo>
                  <a:pt x="4365" y="14133"/>
                </a:lnTo>
                <a:lnTo>
                  <a:pt x="4432" y="14008"/>
                </a:lnTo>
                <a:lnTo>
                  <a:pt x="4499" y="13924"/>
                </a:lnTo>
                <a:lnTo>
                  <a:pt x="4432" y="13758"/>
                </a:lnTo>
                <a:lnTo>
                  <a:pt x="6446" y="13632"/>
                </a:lnTo>
                <a:lnTo>
                  <a:pt x="8192" y="13549"/>
                </a:lnTo>
                <a:lnTo>
                  <a:pt x="8595" y="13507"/>
                </a:lnTo>
                <a:lnTo>
                  <a:pt x="10072" y="13424"/>
                </a:lnTo>
                <a:lnTo>
                  <a:pt x="10945" y="13382"/>
                </a:lnTo>
                <a:lnTo>
                  <a:pt x="11617" y="13341"/>
                </a:lnTo>
                <a:lnTo>
                  <a:pt x="14034" y="13174"/>
                </a:lnTo>
                <a:lnTo>
                  <a:pt x="14168" y="13174"/>
                </a:lnTo>
                <a:lnTo>
                  <a:pt x="16384" y="13049"/>
                </a:lnTo>
                <a:lnTo>
                  <a:pt x="16250" y="12882"/>
                </a:lnTo>
                <a:lnTo>
                  <a:pt x="16250" y="12799"/>
                </a:lnTo>
                <a:lnTo>
                  <a:pt x="16183" y="12757"/>
                </a:lnTo>
                <a:lnTo>
                  <a:pt x="16183" y="12674"/>
                </a:lnTo>
                <a:lnTo>
                  <a:pt x="15981" y="12590"/>
                </a:lnTo>
                <a:lnTo>
                  <a:pt x="15847" y="12507"/>
                </a:lnTo>
                <a:lnTo>
                  <a:pt x="15780" y="12423"/>
                </a:lnTo>
                <a:lnTo>
                  <a:pt x="15713" y="12257"/>
                </a:lnTo>
                <a:lnTo>
                  <a:pt x="15713" y="12132"/>
                </a:lnTo>
                <a:lnTo>
                  <a:pt x="15780" y="12090"/>
                </a:lnTo>
                <a:lnTo>
                  <a:pt x="15780" y="11965"/>
                </a:lnTo>
                <a:lnTo>
                  <a:pt x="15780" y="11715"/>
                </a:lnTo>
                <a:lnTo>
                  <a:pt x="15780" y="11590"/>
                </a:lnTo>
                <a:lnTo>
                  <a:pt x="15780" y="11465"/>
                </a:lnTo>
                <a:lnTo>
                  <a:pt x="15780" y="11340"/>
                </a:lnTo>
                <a:lnTo>
                  <a:pt x="15847" y="11173"/>
                </a:lnTo>
                <a:lnTo>
                  <a:pt x="15713" y="11048"/>
                </a:lnTo>
                <a:lnTo>
                  <a:pt x="15511" y="10798"/>
                </a:lnTo>
                <a:lnTo>
                  <a:pt x="15377" y="10673"/>
                </a:lnTo>
                <a:lnTo>
                  <a:pt x="15377" y="10506"/>
                </a:lnTo>
                <a:lnTo>
                  <a:pt x="15310" y="10464"/>
                </a:lnTo>
                <a:lnTo>
                  <a:pt x="15242" y="10214"/>
                </a:lnTo>
                <a:lnTo>
                  <a:pt x="15377" y="9964"/>
                </a:lnTo>
                <a:lnTo>
                  <a:pt x="15511" y="9880"/>
                </a:lnTo>
                <a:lnTo>
                  <a:pt x="15511" y="9755"/>
                </a:lnTo>
                <a:lnTo>
                  <a:pt x="15511" y="9672"/>
                </a:lnTo>
                <a:lnTo>
                  <a:pt x="15511" y="9547"/>
                </a:lnTo>
                <a:lnTo>
                  <a:pt x="15511" y="9464"/>
                </a:lnTo>
                <a:lnTo>
                  <a:pt x="15511" y="9422"/>
                </a:lnTo>
                <a:lnTo>
                  <a:pt x="15444" y="9338"/>
                </a:lnTo>
                <a:lnTo>
                  <a:pt x="15511" y="9213"/>
                </a:lnTo>
                <a:lnTo>
                  <a:pt x="15780" y="9130"/>
                </a:lnTo>
                <a:lnTo>
                  <a:pt x="15847" y="9047"/>
                </a:lnTo>
                <a:lnTo>
                  <a:pt x="15914" y="8963"/>
                </a:lnTo>
                <a:lnTo>
                  <a:pt x="16048" y="8922"/>
                </a:lnTo>
                <a:lnTo>
                  <a:pt x="16115" y="8838"/>
                </a:lnTo>
                <a:lnTo>
                  <a:pt x="15981" y="8755"/>
                </a:lnTo>
                <a:lnTo>
                  <a:pt x="15780" y="8671"/>
                </a:lnTo>
                <a:lnTo>
                  <a:pt x="15645" y="8630"/>
                </a:lnTo>
                <a:lnTo>
                  <a:pt x="15713" y="8463"/>
                </a:lnTo>
                <a:lnTo>
                  <a:pt x="15713" y="8338"/>
                </a:lnTo>
                <a:lnTo>
                  <a:pt x="15578" y="8171"/>
                </a:lnTo>
                <a:lnTo>
                  <a:pt x="15578" y="8088"/>
                </a:lnTo>
                <a:lnTo>
                  <a:pt x="15511" y="7963"/>
                </a:lnTo>
                <a:lnTo>
                  <a:pt x="15310" y="7921"/>
                </a:lnTo>
                <a:lnTo>
                  <a:pt x="15108" y="7754"/>
                </a:lnTo>
                <a:lnTo>
                  <a:pt x="14974" y="7629"/>
                </a:lnTo>
                <a:lnTo>
                  <a:pt x="14974" y="7504"/>
                </a:lnTo>
                <a:lnTo>
                  <a:pt x="14840" y="7337"/>
                </a:lnTo>
                <a:lnTo>
                  <a:pt x="14840" y="7296"/>
                </a:lnTo>
                <a:lnTo>
                  <a:pt x="14772" y="7212"/>
                </a:lnTo>
                <a:lnTo>
                  <a:pt x="14705" y="7171"/>
                </a:lnTo>
                <a:lnTo>
                  <a:pt x="14571" y="7004"/>
                </a:lnTo>
                <a:lnTo>
                  <a:pt x="14437" y="6920"/>
                </a:lnTo>
                <a:lnTo>
                  <a:pt x="14101" y="6128"/>
                </a:lnTo>
                <a:close/>
              </a:path>
            </a:pathLst>
          </a:custGeom>
          <a:solidFill>
            <a:srgbClr val="F2D81A"/>
          </a:solidFill>
          <a:ln w="9525">
            <a:solidFill>
              <a:schemeClr val="tx1">
                <a:lumMod val="65000"/>
                <a:lumOff val="35000"/>
              </a:schemeClr>
            </a:solidFill>
            <a:prstDash val="solid"/>
            <a:round/>
            <a:headEnd/>
            <a:tailEnd/>
          </a:ln>
        </p:spPr>
        <p:txBody>
          <a:bodyPr wrap="none"/>
          <a:lstStyle/>
          <a:p>
            <a:pPr>
              <a:defRPr/>
            </a:pPr>
            <a:endParaRPr lang="en-US" dirty="0"/>
          </a:p>
        </p:txBody>
      </p:sp>
      <p:sp>
        <p:nvSpPr>
          <p:cNvPr id="127" name="Arizona"/>
          <p:cNvSpPr>
            <a:spLocks/>
          </p:cNvSpPr>
          <p:nvPr/>
        </p:nvSpPr>
        <p:spPr bwMode="auto">
          <a:xfrm>
            <a:off x="1335088" y="3671887"/>
            <a:ext cx="1123950" cy="1368425"/>
          </a:xfrm>
          <a:custGeom>
            <a:avLst/>
            <a:gdLst/>
            <a:ahLst/>
            <a:cxnLst>
              <a:cxn ang="0">
                <a:pos x="8721" y="15696"/>
              </a:cxn>
              <a:cxn ang="0">
                <a:pos x="10344" y="15925"/>
              </a:cxn>
              <a:cxn ang="0">
                <a:pos x="12496" y="16220"/>
              </a:cxn>
              <a:cxn ang="0">
                <a:pos x="14421" y="13599"/>
              </a:cxn>
              <a:cxn ang="0">
                <a:pos x="14987" y="10125"/>
              </a:cxn>
              <a:cxn ang="0">
                <a:pos x="15969" y="4325"/>
              </a:cxn>
              <a:cxn ang="0">
                <a:pos x="15516" y="1606"/>
              </a:cxn>
              <a:cxn ang="0">
                <a:pos x="14081" y="1409"/>
              </a:cxn>
              <a:cxn ang="0">
                <a:pos x="12798" y="1245"/>
              </a:cxn>
              <a:cxn ang="0">
                <a:pos x="12118" y="1147"/>
              </a:cxn>
              <a:cxn ang="0">
                <a:pos x="10948" y="983"/>
              </a:cxn>
              <a:cxn ang="0">
                <a:pos x="9476" y="786"/>
              </a:cxn>
              <a:cxn ang="0">
                <a:pos x="8079" y="557"/>
              </a:cxn>
              <a:cxn ang="0">
                <a:pos x="6984" y="393"/>
              </a:cxn>
              <a:cxn ang="0">
                <a:pos x="5021" y="66"/>
              </a:cxn>
              <a:cxn ang="0">
                <a:pos x="4039" y="2032"/>
              </a:cxn>
              <a:cxn ang="0">
                <a:pos x="3737" y="2425"/>
              </a:cxn>
              <a:cxn ang="0">
                <a:pos x="3322" y="2359"/>
              </a:cxn>
              <a:cxn ang="0">
                <a:pos x="2945" y="2032"/>
              </a:cxn>
              <a:cxn ang="0">
                <a:pos x="2416" y="1999"/>
              </a:cxn>
              <a:cxn ang="0">
                <a:pos x="2303" y="2261"/>
              </a:cxn>
              <a:cxn ang="0">
                <a:pos x="2303" y="2589"/>
              </a:cxn>
              <a:cxn ang="0">
                <a:pos x="2190" y="3178"/>
              </a:cxn>
              <a:cxn ang="0">
                <a:pos x="2152" y="3604"/>
              </a:cxn>
              <a:cxn ang="0">
                <a:pos x="2190" y="3998"/>
              </a:cxn>
              <a:cxn ang="0">
                <a:pos x="2190" y="4456"/>
              </a:cxn>
              <a:cxn ang="0">
                <a:pos x="1925" y="4850"/>
              </a:cxn>
              <a:cxn ang="0">
                <a:pos x="2001" y="5276"/>
              </a:cxn>
              <a:cxn ang="0">
                <a:pos x="1963" y="5439"/>
              </a:cxn>
              <a:cxn ang="0">
                <a:pos x="2265" y="6062"/>
              </a:cxn>
              <a:cxn ang="0">
                <a:pos x="2680" y="6816"/>
              </a:cxn>
              <a:cxn ang="0">
                <a:pos x="2567" y="7045"/>
              </a:cxn>
              <a:cxn ang="0">
                <a:pos x="1963" y="7274"/>
              </a:cxn>
              <a:cxn ang="0">
                <a:pos x="1737" y="7504"/>
              </a:cxn>
              <a:cxn ang="0">
                <a:pos x="1510" y="7700"/>
              </a:cxn>
              <a:cxn ang="0">
                <a:pos x="1359" y="8290"/>
              </a:cxn>
              <a:cxn ang="0">
                <a:pos x="1208" y="8684"/>
              </a:cxn>
              <a:cxn ang="0">
                <a:pos x="1019" y="8815"/>
              </a:cxn>
              <a:cxn ang="0">
                <a:pos x="755" y="8978"/>
              </a:cxn>
              <a:cxn ang="0">
                <a:pos x="717" y="9339"/>
              </a:cxn>
              <a:cxn ang="0">
                <a:pos x="717" y="9896"/>
              </a:cxn>
              <a:cxn ang="0">
                <a:pos x="1095" y="10289"/>
              </a:cxn>
              <a:cxn ang="0">
                <a:pos x="793" y="10715"/>
              </a:cxn>
              <a:cxn ang="0">
                <a:pos x="415" y="10682"/>
              </a:cxn>
              <a:cxn ang="0">
                <a:pos x="38" y="11076"/>
              </a:cxn>
              <a:cxn ang="0">
                <a:pos x="1133" y="11829"/>
              </a:cxn>
              <a:cxn ang="0">
                <a:pos x="3133" y="12878"/>
              </a:cxn>
              <a:cxn ang="0">
                <a:pos x="4379" y="13533"/>
              </a:cxn>
              <a:cxn ang="0">
                <a:pos x="6493" y="14582"/>
              </a:cxn>
            </a:cxnLst>
            <a:rect l="0" t="0" r="r" b="b"/>
            <a:pathLst>
              <a:path w="16384" h="16384">
                <a:moveTo>
                  <a:pt x="8041" y="15368"/>
                </a:moveTo>
                <a:lnTo>
                  <a:pt x="8268" y="15466"/>
                </a:lnTo>
                <a:lnTo>
                  <a:pt x="8721" y="15696"/>
                </a:lnTo>
                <a:lnTo>
                  <a:pt x="9023" y="15761"/>
                </a:lnTo>
                <a:lnTo>
                  <a:pt x="9929" y="15892"/>
                </a:lnTo>
                <a:lnTo>
                  <a:pt x="10344" y="15925"/>
                </a:lnTo>
                <a:lnTo>
                  <a:pt x="10646" y="15991"/>
                </a:lnTo>
                <a:lnTo>
                  <a:pt x="11552" y="16089"/>
                </a:lnTo>
                <a:lnTo>
                  <a:pt x="12496" y="16220"/>
                </a:lnTo>
                <a:lnTo>
                  <a:pt x="13515" y="16351"/>
                </a:lnTo>
                <a:lnTo>
                  <a:pt x="13968" y="16384"/>
                </a:lnTo>
                <a:lnTo>
                  <a:pt x="14421" y="13599"/>
                </a:lnTo>
                <a:lnTo>
                  <a:pt x="14572" y="12681"/>
                </a:lnTo>
                <a:lnTo>
                  <a:pt x="14761" y="11600"/>
                </a:lnTo>
                <a:lnTo>
                  <a:pt x="14987" y="10125"/>
                </a:lnTo>
                <a:lnTo>
                  <a:pt x="15327" y="8028"/>
                </a:lnTo>
                <a:lnTo>
                  <a:pt x="15516" y="7045"/>
                </a:lnTo>
                <a:lnTo>
                  <a:pt x="15969" y="4325"/>
                </a:lnTo>
                <a:lnTo>
                  <a:pt x="16384" y="1704"/>
                </a:lnTo>
                <a:lnTo>
                  <a:pt x="16120" y="1704"/>
                </a:lnTo>
                <a:lnTo>
                  <a:pt x="15516" y="1606"/>
                </a:lnTo>
                <a:lnTo>
                  <a:pt x="14761" y="1507"/>
                </a:lnTo>
                <a:lnTo>
                  <a:pt x="14270" y="1442"/>
                </a:lnTo>
                <a:lnTo>
                  <a:pt x="14081" y="1409"/>
                </a:lnTo>
                <a:lnTo>
                  <a:pt x="13892" y="1409"/>
                </a:lnTo>
                <a:lnTo>
                  <a:pt x="13364" y="1343"/>
                </a:lnTo>
                <a:lnTo>
                  <a:pt x="12798" y="1245"/>
                </a:lnTo>
                <a:lnTo>
                  <a:pt x="12458" y="1212"/>
                </a:lnTo>
                <a:lnTo>
                  <a:pt x="12307" y="1180"/>
                </a:lnTo>
                <a:lnTo>
                  <a:pt x="12118" y="1147"/>
                </a:lnTo>
                <a:lnTo>
                  <a:pt x="11439" y="1081"/>
                </a:lnTo>
                <a:lnTo>
                  <a:pt x="11137" y="1016"/>
                </a:lnTo>
                <a:lnTo>
                  <a:pt x="10948" y="983"/>
                </a:lnTo>
                <a:lnTo>
                  <a:pt x="10759" y="950"/>
                </a:lnTo>
                <a:lnTo>
                  <a:pt x="10117" y="885"/>
                </a:lnTo>
                <a:lnTo>
                  <a:pt x="9476" y="786"/>
                </a:lnTo>
                <a:lnTo>
                  <a:pt x="8872" y="688"/>
                </a:lnTo>
                <a:lnTo>
                  <a:pt x="8381" y="623"/>
                </a:lnTo>
                <a:lnTo>
                  <a:pt x="8079" y="557"/>
                </a:lnTo>
                <a:lnTo>
                  <a:pt x="7626" y="492"/>
                </a:lnTo>
                <a:lnTo>
                  <a:pt x="7210" y="426"/>
                </a:lnTo>
                <a:lnTo>
                  <a:pt x="6984" y="393"/>
                </a:lnTo>
                <a:lnTo>
                  <a:pt x="6304" y="295"/>
                </a:lnTo>
                <a:lnTo>
                  <a:pt x="5700" y="197"/>
                </a:lnTo>
                <a:lnTo>
                  <a:pt x="5021" y="66"/>
                </a:lnTo>
                <a:lnTo>
                  <a:pt x="4530" y="0"/>
                </a:lnTo>
                <a:lnTo>
                  <a:pt x="4417" y="393"/>
                </a:lnTo>
                <a:lnTo>
                  <a:pt x="4039" y="2032"/>
                </a:lnTo>
                <a:lnTo>
                  <a:pt x="3926" y="2195"/>
                </a:lnTo>
                <a:lnTo>
                  <a:pt x="3813" y="2294"/>
                </a:lnTo>
                <a:lnTo>
                  <a:pt x="3737" y="2425"/>
                </a:lnTo>
                <a:lnTo>
                  <a:pt x="3586" y="2458"/>
                </a:lnTo>
                <a:lnTo>
                  <a:pt x="3435" y="2425"/>
                </a:lnTo>
                <a:lnTo>
                  <a:pt x="3322" y="2359"/>
                </a:lnTo>
                <a:lnTo>
                  <a:pt x="3322" y="2163"/>
                </a:lnTo>
                <a:lnTo>
                  <a:pt x="3171" y="2064"/>
                </a:lnTo>
                <a:lnTo>
                  <a:pt x="2945" y="2032"/>
                </a:lnTo>
                <a:lnTo>
                  <a:pt x="2794" y="1966"/>
                </a:lnTo>
                <a:lnTo>
                  <a:pt x="2567" y="1966"/>
                </a:lnTo>
                <a:lnTo>
                  <a:pt x="2416" y="1999"/>
                </a:lnTo>
                <a:lnTo>
                  <a:pt x="2341" y="1999"/>
                </a:lnTo>
                <a:lnTo>
                  <a:pt x="2265" y="2130"/>
                </a:lnTo>
                <a:lnTo>
                  <a:pt x="2303" y="2261"/>
                </a:lnTo>
                <a:lnTo>
                  <a:pt x="2265" y="2392"/>
                </a:lnTo>
                <a:lnTo>
                  <a:pt x="2265" y="2523"/>
                </a:lnTo>
                <a:lnTo>
                  <a:pt x="2303" y="2589"/>
                </a:lnTo>
                <a:lnTo>
                  <a:pt x="2227" y="2818"/>
                </a:lnTo>
                <a:lnTo>
                  <a:pt x="2190" y="3015"/>
                </a:lnTo>
                <a:lnTo>
                  <a:pt x="2190" y="3178"/>
                </a:lnTo>
                <a:lnTo>
                  <a:pt x="2190" y="3310"/>
                </a:lnTo>
                <a:lnTo>
                  <a:pt x="2190" y="3473"/>
                </a:lnTo>
                <a:lnTo>
                  <a:pt x="2152" y="3604"/>
                </a:lnTo>
                <a:lnTo>
                  <a:pt x="2114" y="3736"/>
                </a:lnTo>
                <a:lnTo>
                  <a:pt x="2190" y="3867"/>
                </a:lnTo>
                <a:lnTo>
                  <a:pt x="2190" y="3998"/>
                </a:lnTo>
                <a:lnTo>
                  <a:pt x="2190" y="4194"/>
                </a:lnTo>
                <a:lnTo>
                  <a:pt x="2190" y="4325"/>
                </a:lnTo>
                <a:lnTo>
                  <a:pt x="2190" y="4456"/>
                </a:lnTo>
                <a:lnTo>
                  <a:pt x="2076" y="4588"/>
                </a:lnTo>
                <a:lnTo>
                  <a:pt x="1963" y="4620"/>
                </a:lnTo>
                <a:lnTo>
                  <a:pt x="1925" y="4850"/>
                </a:lnTo>
                <a:lnTo>
                  <a:pt x="1888" y="4981"/>
                </a:lnTo>
                <a:lnTo>
                  <a:pt x="1925" y="5210"/>
                </a:lnTo>
                <a:lnTo>
                  <a:pt x="2001" y="5276"/>
                </a:lnTo>
                <a:lnTo>
                  <a:pt x="2076" y="5308"/>
                </a:lnTo>
                <a:lnTo>
                  <a:pt x="2039" y="5374"/>
                </a:lnTo>
                <a:lnTo>
                  <a:pt x="1963" y="5439"/>
                </a:lnTo>
                <a:lnTo>
                  <a:pt x="2190" y="5734"/>
                </a:lnTo>
                <a:lnTo>
                  <a:pt x="2227" y="5997"/>
                </a:lnTo>
                <a:lnTo>
                  <a:pt x="2265" y="6062"/>
                </a:lnTo>
                <a:lnTo>
                  <a:pt x="2265" y="6390"/>
                </a:lnTo>
                <a:lnTo>
                  <a:pt x="2416" y="6521"/>
                </a:lnTo>
                <a:lnTo>
                  <a:pt x="2680" y="6816"/>
                </a:lnTo>
                <a:lnTo>
                  <a:pt x="2718" y="6914"/>
                </a:lnTo>
                <a:lnTo>
                  <a:pt x="2718" y="7012"/>
                </a:lnTo>
                <a:lnTo>
                  <a:pt x="2567" y="7045"/>
                </a:lnTo>
                <a:lnTo>
                  <a:pt x="2454" y="7143"/>
                </a:lnTo>
                <a:lnTo>
                  <a:pt x="2227" y="7209"/>
                </a:lnTo>
                <a:lnTo>
                  <a:pt x="1963" y="7274"/>
                </a:lnTo>
                <a:lnTo>
                  <a:pt x="1888" y="7373"/>
                </a:lnTo>
                <a:lnTo>
                  <a:pt x="1812" y="7471"/>
                </a:lnTo>
                <a:lnTo>
                  <a:pt x="1737" y="7504"/>
                </a:lnTo>
                <a:lnTo>
                  <a:pt x="1774" y="7569"/>
                </a:lnTo>
                <a:lnTo>
                  <a:pt x="1586" y="7602"/>
                </a:lnTo>
                <a:lnTo>
                  <a:pt x="1510" y="7700"/>
                </a:lnTo>
                <a:lnTo>
                  <a:pt x="1435" y="8094"/>
                </a:lnTo>
                <a:lnTo>
                  <a:pt x="1435" y="8225"/>
                </a:lnTo>
                <a:lnTo>
                  <a:pt x="1359" y="8290"/>
                </a:lnTo>
                <a:lnTo>
                  <a:pt x="1359" y="8487"/>
                </a:lnTo>
                <a:lnTo>
                  <a:pt x="1284" y="8585"/>
                </a:lnTo>
                <a:lnTo>
                  <a:pt x="1208" y="8684"/>
                </a:lnTo>
                <a:lnTo>
                  <a:pt x="1095" y="8684"/>
                </a:lnTo>
                <a:lnTo>
                  <a:pt x="1095" y="8782"/>
                </a:lnTo>
                <a:lnTo>
                  <a:pt x="1019" y="8815"/>
                </a:lnTo>
                <a:lnTo>
                  <a:pt x="982" y="8880"/>
                </a:lnTo>
                <a:lnTo>
                  <a:pt x="831" y="8913"/>
                </a:lnTo>
                <a:lnTo>
                  <a:pt x="755" y="8978"/>
                </a:lnTo>
                <a:lnTo>
                  <a:pt x="717" y="9077"/>
                </a:lnTo>
                <a:lnTo>
                  <a:pt x="642" y="9208"/>
                </a:lnTo>
                <a:lnTo>
                  <a:pt x="717" y="9339"/>
                </a:lnTo>
                <a:lnTo>
                  <a:pt x="642" y="9667"/>
                </a:lnTo>
                <a:lnTo>
                  <a:pt x="604" y="9830"/>
                </a:lnTo>
                <a:lnTo>
                  <a:pt x="717" y="9896"/>
                </a:lnTo>
                <a:lnTo>
                  <a:pt x="982" y="9994"/>
                </a:lnTo>
                <a:lnTo>
                  <a:pt x="1095" y="10125"/>
                </a:lnTo>
                <a:lnTo>
                  <a:pt x="1095" y="10289"/>
                </a:lnTo>
                <a:lnTo>
                  <a:pt x="1057" y="10453"/>
                </a:lnTo>
                <a:lnTo>
                  <a:pt x="906" y="10551"/>
                </a:lnTo>
                <a:lnTo>
                  <a:pt x="793" y="10715"/>
                </a:lnTo>
                <a:lnTo>
                  <a:pt x="680" y="10748"/>
                </a:lnTo>
                <a:lnTo>
                  <a:pt x="529" y="10715"/>
                </a:lnTo>
                <a:lnTo>
                  <a:pt x="415" y="10682"/>
                </a:lnTo>
                <a:lnTo>
                  <a:pt x="340" y="10715"/>
                </a:lnTo>
                <a:lnTo>
                  <a:pt x="189" y="10846"/>
                </a:lnTo>
                <a:lnTo>
                  <a:pt x="38" y="11076"/>
                </a:lnTo>
                <a:lnTo>
                  <a:pt x="0" y="11239"/>
                </a:lnTo>
                <a:lnTo>
                  <a:pt x="264" y="11370"/>
                </a:lnTo>
                <a:lnTo>
                  <a:pt x="1133" y="11829"/>
                </a:lnTo>
                <a:lnTo>
                  <a:pt x="1812" y="12190"/>
                </a:lnTo>
                <a:lnTo>
                  <a:pt x="2492" y="12517"/>
                </a:lnTo>
                <a:lnTo>
                  <a:pt x="3133" y="12878"/>
                </a:lnTo>
                <a:lnTo>
                  <a:pt x="3398" y="13009"/>
                </a:lnTo>
                <a:lnTo>
                  <a:pt x="3775" y="13206"/>
                </a:lnTo>
                <a:lnTo>
                  <a:pt x="4379" y="13533"/>
                </a:lnTo>
                <a:lnTo>
                  <a:pt x="5021" y="13861"/>
                </a:lnTo>
                <a:lnTo>
                  <a:pt x="5814" y="14254"/>
                </a:lnTo>
                <a:lnTo>
                  <a:pt x="6493" y="14582"/>
                </a:lnTo>
                <a:lnTo>
                  <a:pt x="7475" y="15073"/>
                </a:lnTo>
                <a:lnTo>
                  <a:pt x="8041" y="15368"/>
                </a:lnTo>
                <a:close/>
              </a:path>
            </a:pathLst>
          </a:custGeom>
          <a:solidFill>
            <a:srgbClr val="CC9900"/>
          </a:solidFill>
          <a:ln w="9525">
            <a:solidFill>
              <a:schemeClr val="tx1">
                <a:lumMod val="65000"/>
                <a:lumOff val="35000"/>
              </a:schemeClr>
            </a:solidFill>
            <a:prstDash val="solid"/>
            <a:round/>
            <a:headEnd/>
            <a:tailEnd/>
          </a:ln>
        </p:spPr>
        <p:txBody>
          <a:bodyPr wrap="none"/>
          <a:lstStyle/>
          <a:p>
            <a:pPr>
              <a:defRPr/>
            </a:pPr>
            <a:endParaRPr lang="en-US" dirty="0"/>
          </a:p>
        </p:txBody>
      </p:sp>
      <p:sp>
        <p:nvSpPr>
          <p:cNvPr id="128" name="Arkansas"/>
          <p:cNvSpPr>
            <a:spLocks/>
          </p:cNvSpPr>
          <p:nvPr/>
        </p:nvSpPr>
        <p:spPr bwMode="auto">
          <a:xfrm>
            <a:off x="4840288" y="4052887"/>
            <a:ext cx="833437" cy="792163"/>
          </a:xfrm>
          <a:custGeom>
            <a:avLst/>
            <a:gdLst/>
            <a:ahLst/>
            <a:cxnLst>
              <a:cxn ang="0">
                <a:pos x="14603" y="7200"/>
              </a:cxn>
              <a:cxn ang="0">
                <a:pos x="14501" y="6746"/>
              </a:cxn>
              <a:cxn ang="0">
                <a:pos x="14807" y="6463"/>
              </a:cxn>
              <a:cxn ang="0">
                <a:pos x="15163" y="6350"/>
              </a:cxn>
              <a:cxn ang="0">
                <a:pos x="15163" y="5839"/>
              </a:cxn>
              <a:cxn ang="0">
                <a:pos x="15010" y="5102"/>
              </a:cxn>
              <a:cxn ang="0">
                <a:pos x="14705" y="5046"/>
              </a:cxn>
              <a:cxn ang="0">
                <a:pos x="14959" y="4705"/>
              </a:cxn>
              <a:cxn ang="0">
                <a:pos x="15214" y="4932"/>
              </a:cxn>
              <a:cxn ang="0">
                <a:pos x="15468" y="4422"/>
              </a:cxn>
              <a:cxn ang="0">
                <a:pos x="15621" y="4025"/>
              </a:cxn>
              <a:cxn ang="0">
                <a:pos x="15468" y="3685"/>
              </a:cxn>
              <a:cxn ang="0">
                <a:pos x="15875" y="3231"/>
              </a:cxn>
              <a:cxn ang="0">
                <a:pos x="16130" y="2891"/>
              </a:cxn>
              <a:cxn ang="0">
                <a:pos x="16384" y="2551"/>
              </a:cxn>
              <a:cxn ang="0">
                <a:pos x="16028" y="2211"/>
              </a:cxn>
              <a:cxn ang="0">
                <a:pos x="13942" y="2268"/>
              </a:cxn>
              <a:cxn ang="0">
                <a:pos x="14756" y="1077"/>
              </a:cxn>
              <a:cxn ang="0">
                <a:pos x="14705" y="397"/>
              </a:cxn>
              <a:cxn ang="0">
                <a:pos x="12517" y="113"/>
              </a:cxn>
              <a:cxn ang="0">
                <a:pos x="9617" y="283"/>
              </a:cxn>
              <a:cxn ang="0">
                <a:pos x="5801" y="454"/>
              </a:cxn>
              <a:cxn ang="0">
                <a:pos x="3358" y="510"/>
              </a:cxn>
              <a:cxn ang="0">
                <a:pos x="0" y="567"/>
              </a:cxn>
              <a:cxn ang="0">
                <a:pos x="611" y="5386"/>
              </a:cxn>
              <a:cxn ang="0">
                <a:pos x="560" y="10998"/>
              </a:cxn>
              <a:cxn ang="0">
                <a:pos x="611" y="13663"/>
              </a:cxn>
              <a:cxn ang="0">
                <a:pos x="916" y="13946"/>
              </a:cxn>
              <a:cxn ang="0">
                <a:pos x="1374" y="13833"/>
              </a:cxn>
              <a:cxn ang="0">
                <a:pos x="1628" y="13719"/>
              </a:cxn>
              <a:cxn ang="0">
                <a:pos x="2035" y="13890"/>
              </a:cxn>
              <a:cxn ang="0">
                <a:pos x="4020" y="16327"/>
              </a:cxn>
              <a:cxn ang="0">
                <a:pos x="8904" y="16214"/>
              </a:cxn>
              <a:cxn ang="0">
                <a:pos x="11906" y="16101"/>
              </a:cxn>
              <a:cxn ang="0">
                <a:pos x="11906" y="15534"/>
              </a:cxn>
              <a:cxn ang="0">
                <a:pos x="12212" y="15137"/>
              </a:cxn>
              <a:cxn ang="0">
                <a:pos x="12212" y="14797"/>
              </a:cxn>
              <a:cxn ang="0">
                <a:pos x="11906" y="14683"/>
              </a:cxn>
              <a:cxn ang="0">
                <a:pos x="12212" y="14173"/>
              </a:cxn>
              <a:cxn ang="0">
                <a:pos x="11906" y="14343"/>
              </a:cxn>
              <a:cxn ang="0">
                <a:pos x="12008" y="14003"/>
              </a:cxn>
              <a:cxn ang="0">
                <a:pos x="11754" y="14060"/>
              </a:cxn>
              <a:cxn ang="0">
                <a:pos x="11703" y="13719"/>
              </a:cxn>
              <a:cxn ang="0">
                <a:pos x="11856" y="13323"/>
              </a:cxn>
              <a:cxn ang="0">
                <a:pos x="11703" y="12812"/>
              </a:cxn>
              <a:cxn ang="0">
                <a:pos x="12161" y="12926"/>
              </a:cxn>
              <a:cxn ang="0">
                <a:pos x="12161" y="12416"/>
              </a:cxn>
              <a:cxn ang="0">
                <a:pos x="12161" y="11735"/>
              </a:cxn>
              <a:cxn ang="0">
                <a:pos x="12313" y="11622"/>
              </a:cxn>
              <a:cxn ang="0">
                <a:pos x="12568" y="11225"/>
              </a:cxn>
              <a:cxn ang="0">
                <a:pos x="12568" y="10771"/>
              </a:cxn>
              <a:cxn ang="0">
                <a:pos x="12670" y="10601"/>
              </a:cxn>
              <a:cxn ang="0">
                <a:pos x="12822" y="10431"/>
              </a:cxn>
              <a:cxn ang="0">
                <a:pos x="13178" y="10091"/>
              </a:cxn>
              <a:cxn ang="0">
                <a:pos x="13331" y="9751"/>
              </a:cxn>
              <a:cxn ang="0">
                <a:pos x="13636" y="9127"/>
              </a:cxn>
              <a:cxn ang="0">
                <a:pos x="13636" y="8674"/>
              </a:cxn>
              <a:cxn ang="0">
                <a:pos x="13942" y="8447"/>
              </a:cxn>
              <a:cxn ang="0">
                <a:pos x="13738" y="8107"/>
              </a:cxn>
              <a:cxn ang="0">
                <a:pos x="13993" y="7994"/>
              </a:cxn>
              <a:cxn ang="0">
                <a:pos x="14094" y="7597"/>
              </a:cxn>
            </a:cxnLst>
            <a:rect l="0" t="0" r="r" b="b"/>
            <a:pathLst>
              <a:path w="16384" h="16384">
                <a:moveTo>
                  <a:pt x="14094" y="7597"/>
                </a:moveTo>
                <a:lnTo>
                  <a:pt x="14349" y="7540"/>
                </a:lnTo>
                <a:lnTo>
                  <a:pt x="14450" y="7427"/>
                </a:lnTo>
                <a:lnTo>
                  <a:pt x="14552" y="7370"/>
                </a:lnTo>
                <a:lnTo>
                  <a:pt x="14603" y="7200"/>
                </a:lnTo>
                <a:lnTo>
                  <a:pt x="14654" y="7143"/>
                </a:lnTo>
                <a:lnTo>
                  <a:pt x="14654" y="7087"/>
                </a:lnTo>
                <a:lnTo>
                  <a:pt x="14603" y="7030"/>
                </a:lnTo>
                <a:lnTo>
                  <a:pt x="14501" y="6860"/>
                </a:lnTo>
                <a:lnTo>
                  <a:pt x="14501" y="6746"/>
                </a:lnTo>
                <a:lnTo>
                  <a:pt x="14552" y="6690"/>
                </a:lnTo>
                <a:lnTo>
                  <a:pt x="14603" y="6690"/>
                </a:lnTo>
                <a:lnTo>
                  <a:pt x="14705" y="6633"/>
                </a:lnTo>
                <a:lnTo>
                  <a:pt x="14756" y="6576"/>
                </a:lnTo>
                <a:lnTo>
                  <a:pt x="14807" y="6463"/>
                </a:lnTo>
                <a:lnTo>
                  <a:pt x="14858" y="6463"/>
                </a:lnTo>
                <a:lnTo>
                  <a:pt x="14908" y="6463"/>
                </a:lnTo>
                <a:lnTo>
                  <a:pt x="15010" y="6463"/>
                </a:lnTo>
                <a:lnTo>
                  <a:pt x="15061" y="6463"/>
                </a:lnTo>
                <a:lnTo>
                  <a:pt x="15163" y="6350"/>
                </a:lnTo>
                <a:lnTo>
                  <a:pt x="15214" y="6179"/>
                </a:lnTo>
                <a:lnTo>
                  <a:pt x="15163" y="6066"/>
                </a:lnTo>
                <a:lnTo>
                  <a:pt x="15163" y="6009"/>
                </a:lnTo>
                <a:lnTo>
                  <a:pt x="15214" y="5953"/>
                </a:lnTo>
                <a:lnTo>
                  <a:pt x="15163" y="5839"/>
                </a:lnTo>
                <a:lnTo>
                  <a:pt x="15112" y="5669"/>
                </a:lnTo>
                <a:lnTo>
                  <a:pt x="15061" y="5442"/>
                </a:lnTo>
                <a:lnTo>
                  <a:pt x="15061" y="5272"/>
                </a:lnTo>
                <a:lnTo>
                  <a:pt x="15061" y="5159"/>
                </a:lnTo>
                <a:lnTo>
                  <a:pt x="15010" y="5102"/>
                </a:lnTo>
                <a:lnTo>
                  <a:pt x="15010" y="5046"/>
                </a:lnTo>
                <a:lnTo>
                  <a:pt x="14858" y="5159"/>
                </a:lnTo>
                <a:lnTo>
                  <a:pt x="14807" y="5159"/>
                </a:lnTo>
                <a:lnTo>
                  <a:pt x="14756" y="5102"/>
                </a:lnTo>
                <a:lnTo>
                  <a:pt x="14705" y="5046"/>
                </a:lnTo>
                <a:lnTo>
                  <a:pt x="14756" y="4932"/>
                </a:lnTo>
                <a:lnTo>
                  <a:pt x="14807" y="4876"/>
                </a:lnTo>
                <a:lnTo>
                  <a:pt x="14858" y="4876"/>
                </a:lnTo>
                <a:lnTo>
                  <a:pt x="14908" y="4762"/>
                </a:lnTo>
                <a:lnTo>
                  <a:pt x="14959" y="4705"/>
                </a:lnTo>
                <a:lnTo>
                  <a:pt x="15010" y="4649"/>
                </a:lnTo>
                <a:lnTo>
                  <a:pt x="15061" y="4705"/>
                </a:lnTo>
                <a:lnTo>
                  <a:pt x="15061" y="4876"/>
                </a:lnTo>
                <a:lnTo>
                  <a:pt x="15112" y="4932"/>
                </a:lnTo>
                <a:lnTo>
                  <a:pt x="15214" y="4932"/>
                </a:lnTo>
                <a:lnTo>
                  <a:pt x="15265" y="4932"/>
                </a:lnTo>
                <a:lnTo>
                  <a:pt x="15315" y="4819"/>
                </a:lnTo>
                <a:lnTo>
                  <a:pt x="15366" y="4535"/>
                </a:lnTo>
                <a:lnTo>
                  <a:pt x="15366" y="4479"/>
                </a:lnTo>
                <a:lnTo>
                  <a:pt x="15468" y="4422"/>
                </a:lnTo>
                <a:lnTo>
                  <a:pt x="15570" y="4422"/>
                </a:lnTo>
                <a:lnTo>
                  <a:pt x="15621" y="4365"/>
                </a:lnTo>
                <a:lnTo>
                  <a:pt x="15621" y="4252"/>
                </a:lnTo>
                <a:lnTo>
                  <a:pt x="15621" y="4195"/>
                </a:lnTo>
                <a:lnTo>
                  <a:pt x="15621" y="4025"/>
                </a:lnTo>
                <a:lnTo>
                  <a:pt x="15723" y="3855"/>
                </a:lnTo>
                <a:lnTo>
                  <a:pt x="15723" y="3798"/>
                </a:lnTo>
                <a:lnTo>
                  <a:pt x="15672" y="3742"/>
                </a:lnTo>
                <a:lnTo>
                  <a:pt x="15570" y="3742"/>
                </a:lnTo>
                <a:lnTo>
                  <a:pt x="15468" y="3685"/>
                </a:lnTo>
                <a:lnTo>
                  <a:pt x="15468" y="3572"/>
                </a:lnTo>
                <a:lnTo>
                  <a:pt x="15468" y="3458"/>
                </a:lnTo>
                <a:lnTo>
                  <a:pt x="15570" y="3402"/>
                </a:lnTo>
                <a:lnTo>
                  <a:pt x="15824" y="3288"/>
                </a:lnTo>
                <a:lnTo>
                  <a:pt x="15875" y="3231"/>
                </a:lnTo>
                <a:lnTo>
                  <a:pt x="15926" y="3175"/>
                </a:lnTo>
                <a:lnTo>
                  <a:pt x="15977" y="3118"/>
                </a:lnTo>
                <a:lnTo>
                  <a:pt x="16079" y="3005"/>
                </a:lnTo>
                <a:lnTo>
                  <a:pt x="16130" y="2948"/>
                </a:lnTo>
                <a:lnTo>
                  <a:pt x="16130" y="2891"/>
                </a:lnTo>
                <a:lnTo>
                  <a:pt x="16079" y="2778"/>
                </a:lnTo>
                <a:lnTo>
                  <a:pt x="16079" y="2665"/>
                </a:lnTo>
                <a:lnTo>
                  <a:pt x="16180" y="2608"/>
                </a:lnTo>
                <a:lnTo>
                  <a:pt x="16333" y="2608"/>
                </a:lnTo>
                <a:lnTo>
                  <a:pt x="16384" y="2551"/>
                </a:lnTo>
                <a:lnTo>
                  <a:pt x="16333" y="2438"/>
                </a:lnTo>
                <a:lnTo>
                  <a:pt x="16231" y="2324"/>
                </a:lnTo>
                <a:lnTo>
                  <a:pt x="16130" y="2268"/>
                </a:lnTo>
                <a:lnTo>
                  <a:pt x="16130" y="2154"/>
                </a:lnTo>
                <a:lnTo>
                  <a:pt x="16028" y="2211"/>
                </a:lnTo>
                <a:lnTo>
                  <a:pt x="15875" y="2211"/>
                </a:lnTo>
                <a:lnTo>
                  <a:pt x="15315" y="2268"/>
                </a:lnTo>
                <a:lnTo>
                  <a:pt x="14196" y="2324"/>
                </a:lnTo>
                <a:lnTo>
                  <a:pt x="13942" y="2324"/>
                </a:lnTo>
                <a:lnTo>
                  <a:pt x="13942" y="2268"/>
                </a:lnTo>
                <a:lnTo>
                  <a:pt x="14298" y="1757"/>
                </a:lnTo>
                <a:lnTo>
                  <a:pt x="14552" y="1474"/>
                </a:lnTo>
                <a:lnTo>
                  <a:pt x="14552" y="1417"/>
                </a:lnTo>
                <a:lnTo>
                  <a:pt x="14705" y="1304"/>
                </a:lnTo>
                <a:lnTo>
                  <a:pt x="14756" y="1077"/>
                </a:lnTo>
                <a:lnTo>
                  <a:pt x="14858" y="1020"/>
                </a:lnTo>
                <a:lnTo>
                  <a:pt x="14908" y="680"/>
                </a:lnTo>
                <a:lnTo>
                  <a:pt x="14858" y="510"/>
                </a:lnTo>
                <a:lnTo>
                  <a:pt x="14756" y="454"/>
                </a:lnTo>
                <a:lnTo>
                  <a:pt x="14705" y="397"/>
                </a:lnTo>
                <a:lnTo>
                  <a:pt x="14603" y="170"/>
                </a:lnTo>
                <a:lnTo>
                  <a:pt x="14501" y="0"/>
                </a:lnTo>
                <a:lnTo>
                  <a:pt x="14349" y="0"/>
                </a:lnTo>
                <a:lnTo>
                  <a:pt x="13178" y="57"/>
                </a:lnTo>
                <a:lnTo>
                  <a:pt x="12517" y="113"/>
                </a:lnTo>
                <a:lnTo>
                  <a:pt x="11347" y="227"/>
                </a:lnTo>
                <a:lnTo>
                  <a:pt x="10431" y="283"/>
                </a:lnTo>
                <a:lnTo>
                  <a:pt x="10329" y="283"/>
                </a:lnTo>
                <a:lnTo>
                  <a:pt x="10278" y="283"/>
                </a:lnTo>
                <a:lnTo>
                  <a:pt x="9617" y="283"/>
                </a:lnTo>
                <a:lnTo>
                  <a:pt x="8141" y="397"/>
                </a:lnTo>
                <a:lnTo>
                  <a:pt x="8039" y="397"/>
                </a:lnTo>
                <a:lnTo>
                  <a:pt x="6767" y="454"/>
                </a:lnTo>
                <a:lnTo>
                  <a:pt x="6055" y="454"/>
                </a:lnTo>
                <a:lnTo>
                  <a:pt x="5801" y="454"/>
                </a:lnTo>
                <a:lnTo>
                  <a:pt x="4325" y="510"/>
                </a:lnTo>
                <a:lnTo>
                  <a:pt x="4274" y="510"/>
                </a:lnTo>
                <a:lnTo>
                  <a:pt x="4223" y="510"/>
                </a:lnTo>
                <a:lnTo>
                  <a:pt x="3358" y="567"/>
                </a:lnTo>
                <a:lnTo>
                  <a:pt x="3358" y="510"/>
                </a:lnTo>
                <a:lnTo>
                  <a:pt x="2442" y="567"/>
                </a:lnTo>
                <a:lnTo>
                  <a:pt x="2391" y="567"/>
                </a:lnTo>
                <a:lnTo>
                  <a:pt x="1781" y="567"/>
                </a:lnTo>
                <a:lnTo>
                  <a:pt x="1730" y="567"/>
                </a:lnTo>
                <a:lnTo>
                  <a:pt x="0" y="567"/>
                </a:lnTo>
                <a:lnTo>
                  <a:pt x="153" y="2041"/>
                </a:lnTo>
                <a:lnTo>
                  <a:pt x="204" y="2381"/>
                </a:lnTo>
                <a:lnTo>
                  <a:pt x="458" y="3968"/>
                </a:lnTo>
                <a:lnTo>
                  <a:pt x="509" y="4422"/>
                </a:lnTo>
                <a:lnTo>
                  <a:pt x="611" y="5386"/>
                </a:lnTo>
                <a:lnTo>
                  <a:pt x="661" y="5613"/>
                </a:lnTo>
                <a:lnTo>
                  <a:pt x="611" y="7483"/>
                </a:lnTo>
                <a:lnTo>
                  <a:pt x="611" y="8560"/>
                </a:lnTo>
                <a:lnTo>
                  <a:pt x="560" y="9581"/>
                </a:lnTo>
                <a:lnTo>
                  <a:pt x="560" y="10998"/>
                </a:lnTo>
                <a:lnTo>
                  <a:pt x="560" y="12132"/>
                </a:lnTo>
                <a:lnTo>
                  <a:pt x="560" y="13436"/>
                </a:lnTo>
                <a:lnTo>
                  <a:pt x="560" y="13493"/>
                </a:lnTo>
                <a:lnTo>
                  <a:pt x="611" y="13549"/>
                </a:lnTo>
                <a:lnTo>
                  <a:pt x="611" y="13663"/>
                </a:lnTo>
                <a:lnTo>
                  <a:pt x="712" y="13719"/>
                </a:lnTo>
                <a:lnTo>
                  <a:pt x="712" y="13776"/>
                </a:lnTo>
                <a:lnTo>
                  <a:pt x="814" y="13833"/>
                </a:lnTo>
                <a:lnTo>
                  <a:pt x="865" y="13890"/>
                </a:lnTo>
                <a:lnTo>
                  <a:pt x="916" y="13946"/>
                </a:lnTo>
                <a:lnTo>
                  <a:pt x="1018" y="13890"/>
                </a:lnTo>
                <a:lnTo>
                  <a:pt x="1221" y="13946"/>
                </a:lnTo>
                <a:lnTo>
                  <a:pt x="1272" y="13890"/>
                </a:lnTo>
                <a:lnTo>
                  <a:pt x="1323" y="13833"/>
                </a:lnTo>
                <a:lnTo>
                  <a:pt x="1374" y="13833"/>
                </a:lnTo>
                <a:lnTo>
                  <a:pt x="1425" y="13890"/>
                </a:lnTo>
                <a:lnTo>
                  <a:pt x="1476" y="13776"/>
                </a:lnTo>
                <a:lnTo>
                  <a:pt x="1526" y="13776"/>
                </a:lnTo>
                <a:lnTo>
                  <a:pt x="1526" y="13719"/>
                </a:lnTo>
                <a:lnTo>
                  <a:pt x="1628" y="13719"/>
                </a:lnTo>
                <a:lnTo>
                  <a:pt x="1730" y="13833"/>
                </a:lnTo>
                <a:lnTo>
                  <a:pt x="1832" y="13833"/>
                </a:lnTo>
                <a:lnTo>
                  <a:pt x="1934" y="13776"/>
                </a:lnTo>
                <a:lnTo>
                  <a:pt x="1984" y="13833"/>
                </a:lnTo>
                <a:lnTo>
                  <a:pt x="2035" y="13890"/>
                </a:lnTo>
                <a:lnTo>
                  <a:pt x="2086" y="15137"/>
                </a:lnTo>
                <a:lnTo>
                  <a:pt x="2137" y="16327"/>
                </a:lnTo>
                <a:lnTo>
                  <a:pt x="2849" y="16384"/>
                </a:lnTo>
                <a:lnTo>
                  <a:pt x="3918" y="16384"/>
                </a:lnTo>
                <a:lnTo>
                  <a:pt x="4020" y="16327"/>
                </a:lnTo>
                <a:lnTo>
                  <a:pt x="4885" y="16327"/>
                </a:lnTo>
                <a:lnTo>
                  <a:pt x="5750" y="16327"/>
                </a:lnTo>
                <a:lnTo>
                  <a:pt x="6615" y="16271"/>
                </a:lnTo>
                <a:lnTo>
                  <a:pt x="8803" y="16271"/>
                </a:lnTo>
                <a:lnTo>
                  <a:pt x="8904" y="16214"/>
                </a:lnTo>
                <a:lnTo>
                  <a:pt x="10940" y="16157"/>
                </a:lnTo>
                <a:lnTo>
                  <a:pt x="11041" y="16157"/>
                </a:lnTo>
                <a:lnTo>
                  <a:pt x="11550" y="16157"/>
                </a:lnTo>
                <a:lnTo>
                  <a:pt x="11856" y="16157"/>
                </a:lnTo>
                <a:lnTo>
                  <a:pt x="11906" y="16101"/>
                </a:lnTo>
                <a:lnTo>
                  <a:pt x="12059" y="15930"/>
                </a:lnTo>
                <a:lnTo>
                  <a:pt x="12059" y="15817"/>
                </a:lnTo>
                <a:lnTo>
                  <a:pt x="12059" y="15760"/>
                </a:lnTo>
                <a:lnTo>
                  <a:pt x="11906" y="15590"/>
                </a:lnTo>
                <a:lnTo>
                  <a:pt x="11906" y="15534"/>
                </a:lnTo>
                <a:lnTo>
                  <a:pt x="11906" y="15477"/>
                </a:lnTo>
                <a:lnTo>
                  <a:pt x="12059" y="15420"/>
                </a:lnTo>
                <a:lnTo>
                  <a:pt x="12212" y="15364"/>
                </a:lnTo>
                <a:lnTo>
                  <a:pt x="12212" y="15250"/>
                </a:lnTo>
                <a:lnTo>
                  <a:pt x="12212" y="15137"/>
                </a:lnTo>
                <a:lnTo>
                  <a:pt x="12263" y="15023"/>
                </a:lnTo>
                <a:lnTo>
                  <a:pt x="12313" y="14910"/>
                </a:lnTo>
                <a:lnTo>
                  <a:pt x="12313" y="14853"/>
                </a:lnTo>
                <a:lnTo>
                  <a:pt x="12313" y="14797"/>
                </a:lnTo>
                <a:lnTo>
                  <a:pt x="12212" y="14797"/>
                </a:lnTo>
                <a:lnTo>
                  <a:pt x="12161" y="14853"/>
                </a:lnTo>
                <a:lnTo>
                  <a:pt x="12161" y="14967"/>
                </a:lnTo>
                <a:lnTo>
                  <a:pt x="12110" y="14967"/>
                </a:lnTo>
                <a:lnTo>
                  <a:pt x="12059" y="14967"/>
                </a:lnTo>
                <a:lnTo>
                  <a:pt x="11906" y="14683"/>
                </a:lnTo>
                <a:lnTo>
                  <a:pt x="11906" y="14570"/>
                </a:lnTo>
                <a:lnTo>
                  <a:pt x="11906" y="14513"/>
                </a:lnTo>
                <a:lnTo>
                  <a:pt x="12008" y="14400"/>
                </a:lnTo>
                <a:lnTo>
                  <a:pt x="12161" y="14286"/>
                </a:lnTo>
                <a:lnTo>
                  <a:pt x="12212" y="14173"/>
                </a:lnTo>
                <a:lnTo>
                  <a:pt x="12161" y="14116"/>
                </a:lnTo>
                <a:lnTo>
                  <a:pt x="12110" y="14116"/>
                </a:lnTo>
                <a:lnTo>
                  <a:pt x="12059" y="14116"/>
                </a:lnTo>
                <a:lnTo>
                  <a:pt x="11957" y="14286"/>
                </a:lnTo>
                <a:lnTo>
                  <a:pt x="11906" y="14343"/>
                </a:lnTo>
                <a:lnTo>
                  <a:pt x="11856" y="14343"/>
                </a:lnTo>
                <a:lnTo>
                  <a:pt x="11805" y="14286"/>
                </a:lnTo>
                <a:lnTo>
                  <a:pt x="11805" y="14173"/>
                </a:lnTo>
                <a:lnTo>
                  <a:pt x="11906" y="14060"/>
                </a:lnTo>
                <a:lnTo>
                  <a:pt x="12008" y="14003"/>
                </a:lnTo>
                <a:lnTo>
                  <a:pt x="11957" y="13890"/>
                </a:lnTo>
                <a:lnTo>
                  <a:pt x="11957" y="13833"/>
                </a:lnTo>
                <a:lnTo>
                  <a:pt x="11856" y="13890"/>
                </a:lnTo>
                <a:lnTo>
                  <a:pt x="11805" y="13946"/>
                </a:lnTo>
                <a:lnTo>
                  <a:pt x="11754" y="14060"/>
                </a:lnTo>
                <a:lnTo>
                  <a:pt x="11652" y="14060"/>
                </a:lnTo>
                <a:lnTo>
                  <a:pt x="11652" y="14003"/>
                </a:lnTo>
                <a:lnTo>
                  <a:pt x="11652" y="13890"/>
                </a:lnTo>
                <a:lnTo>
                  <a:pt x="11703" y="13776"/>
                </a:lnTo>
                <a:lnTo>
                  <a:pt x="11703" y="13719"/>
                </a:lnTo>
                <a:lnTo>
                  <a:pt x="11652" y="13663"/>
                </a:lnTo>
                <a:lnTo>
                  <a:pt x="11601" y="13549"/>
                </a:lnTo>
                <a:lnTo>
                  <a:pt x="11703" y="13436"/>
                </a:lnTo>
                <a:lnTo>
                  <a:pt x="11856" y="13379"/>
                </a:lnTo>
                <a:lnTo>
                  <a:pt x="11856" y="13323"/>
                </a:lnTo>
                <a:lnTo>
                  <a:pt x="11805" y="13209"/>
                </a:lnTo>
                <a:lnTo>
                  <a:pt x="11703" y="13096"/>
                </a:lnTo>
                <a:lnTo>
                  <a:pt x="11703" y="12982"/>
                </a:lnTo>
                <a:lnTo>
                  <a:pt x="11652" y="12869"/>
                </a:lnTo>
                <a:lnTo>
                  <a:pt x="11703" y="12812"/>
                </a:lnTo>
                <a:lnTo>
                  <a:pt x="11754" y="12812"/>
                </a:lnTo>
                <a:lnTo>
                  <a:pt x="11906" y="12982"/>
                </a:lnTo>
                <a:lnTo>
                  <a:pt x="12008" y="13039"/>
                </a:lnTo>
                <a:lnTo>
                  <a:pt x="12110" y="12982"/>
                </a:lnTo>
                <a:lnTo>
                  <a:pt x="12161" y="12926"/>
                </a:lnTo>
                <a:lnTo>
                  <a:pt x="12110" y="12812"/>
                </a:lnTo>
                <a:lnTo>
                  <a:pt x="11906" y="12756"/>
                </a:lnTo>
                <a:lnTo>
                  <a:pt x="11906" y="12642"/>
                </a:lnTo>
                <a:lnTo>
                  <a:pt x="12059" y="12529"/>
                </a:lnTo>
                <a:lnTo>
                  <a:pt x="12161" y="12416"/>
                </a:lnTo>
                <a:lnTo>
                  <a:pt x="12212" y="12302"/>
                </a:lnTo>
                <a:lnTo>
                  <a:pt x="12161" y="12075"/>
                </a:lnTo>
                <a:lnTo>
                  <a:pt x="12161" y="12019"/>
                </a:lnTo>
                <a:lnTo>
                  <a:pt x="12161" y="11905"/>
                </a:lnTo>
                <a:lnTo>
                  <a:pt x="12161" y="11735"/>
                </a:lnTo>
                <a:lnTo>
                  <a:pt x="12059" y="11622"/>
                </a:lnTo>
                <a:lnTo>
                  <a:pt x="12059" y="11508"/>
                </a:lnTo>
                <a:lnTo>
                  <a:pt x="12110" y="11508"/>
                </a:lnTo>
                <a:lnTo>
                  <a:pt x="12212" y="11508"/>
                </a:lnTo>
                <a:lnTo>
                  <a:pt x="12313" y="11622"/>
                </a:lnTo>
                <a:lnTo>
                  <a:pt x="12364" y="11622"/>
                </a:lnTo>
                <a:lnTo>
                  <a:pt x="12415" y="11565"/>
                </a:lnTo>
                <a:lnTo>
                  <a:pt x="12415" y="11452"/>
                </a:lnTo>
                <a:lnTo>
                  <a:pt x="12517" y="11338"/>
                </a:lnTo>
                <a:lnTo>
                  <a:pt x="12568" y="11225"/>
                </a:lnTo>
                <a:lnTo>
                  <a:pt x="12568" y="11055"/>
                </a:lnTo>
                <a:lnTo>
                  <a:pt x="12517" y="10998"/>
                </a:lnTo>
                <a:lnTo>
                  <a:pt x="12364" y="10828"/>
                </a:lnTo>
                <a:lnTo>
                  <a:pt x="12415" y="10771"/>
                </a:lnTo>
                <a:lnTo>
                  <a:pt x="12568" y="10771"/>
                </a:lnTo>
                <a:lnTo>
                  <a:pt x="12771" y="10828"/>
                </a:lnTo>
                <a:lnTo>
                  <a:pt x="12873" y="10828"/>
                </a:lnTo>
                <a:lnTo>
                  <a:pt x="12924" y="10715"/>
                </a:lnTo>
                <a:lnTo>
                  <a:pt x="12873" y="10658"/>
                </a:lnTo>
                <a:lnTo>
                  <a:pt x="12670" y="10601"/>
                </a:lnTo>
                <a:lnTo>
                  <a:pt x="12568" y="10545"/>
                </a:lnTo>
                <a:lnTo>
                  <a:pt x="12568" y="10488"/>
                </a:lnTo>
                <a:lnTo>
                  <a:pt x="12619" y="10431"/>
                </a:lnTo>
                <a:lnTo>
                  <a:pt x="12771" y="10431"/>
                </a:lnTo>
                <a:lnTo>
                  <a:pt x="12822" y="10431"/>
                </a:lnTo>
                <a:lnTo>
                  <a:pt x="12873" y="10318"/>
                </a:lnTo>
                <a:lnTo>
                  <a:pt x="12924" y="10205"/>
                </a:lnTo>
                <a:lnTo>
                  <a:pt x="13026" y="10148"/>
                </a:lnTo>
                <a:lnTo>
                  <a:pt x="13128" y="10148"/>
                </a:lnTo>
                <a:lnTo>
                  <a:pt x="13178" y="10091"/>
                </a:lnTo>
                <a:lnTo>
                  <a:pt x="13128" y="9978"/>
                </a:lnTo>
                <a:lnTo>
                  <a:pt x="13128" y="9864"/>
                </a:lnTo>
                <a:lnTo>
                  <a:pt x="13128" y="9751"/>
                </a:lnTo>
                <a:lnTo>
                  <a:pt x="13178" y="9751"/>
                </a:lnTo>
                <a:lnTo>
                  <a:pt x="13331" y="9751"/>
                </a:lnTo>
                <a:lnTo>
                  <a:pt x="13433" y="9751"/>
                </a:lnTo>
                <a:lnTo>
                  <a:pt x="13535" y="9638"/>
                </a:lnTo>
                <a:lnTo>
                  <a:pt x="13687" y="9581"/>
                </a:lnTo>
                <a:lnTo>
                  <a:pt x="13687" y="9468"/>
                </a:lnTo>
                <a:lnTo>
                  <a:pt x="13636" y="9127"/>
                </a:lnTo>
                <a:lnTo>
                  <a:pt x="13687" y="9071"/>
                </a:lnTo>
                <a:lnTo>
                  <a:pt x="13789" y="8957"/>
                </a:lnTo>
                <a:lnTo>
                  <a:pt x="13789" y="8901"/>
                </a:lnTo>
                <a:lnTo>
                  <a:pt x="13789" y="8787"/>
                </a:lnTo>
                <a:lnTo>
                  <a:pt x="13636" y="8674"/>
                </a:lnTo>
                <a:lnTo>
                  <a:pt x="13636" y="8560"/>
                </a:lnTo>
                <a:lnTo>
                  <a:pt x="13687" y="8390"/>
                </a:lnTo>
                <a:lnTo>
                  <a:pt x="13738" y="8334"/>
                </a:lnTo>
                <a:lnTo>
                  <a:pt x="13891" y="8447"/>
                </a:lnTo>
                <a:lnTo>
                  <a:pt x="13942" y="8447"/>
                </a:lnTo>
                <a:lnTo>
                  <a:pt x="13993" y="8447"/>
                </a:lnTo>
                <a:lnTo>
                  <a:pt x="13993" y="8390"/>
                </a:lnTo>
                <a:lnTo>
                  <a:pt x="13942" y="8277"/>
                </a:lnTo>
                <a:lnTo>
                  <a:pt x="13942" y="8220"/>
                </a:lnTo>
                <a:lnTo>
                  <a:pt x="13738" y="8107"/>
                </a:lnTo>
                <a:lnTo>
                  <a:pt x="13687" y="8107"/>
                </a:lnTo>
                <a:lnTo>
                  <a:pt x="13738" y="7994"/>
                </a:lnTo>
                <a:lnTo>
                  <a:pt x="13789" y="7994"/>
                </a:lnTo>
                <a:lnTo>
                  <a:pt x="13942" y="8050"/>
                </a:lnTo>
                <a:lnTo>
                  <a:pt x="13993" y="7994"/>
                </a:lnTo>
                <a:lnTo>
                  <a:pt x="14043" y="7937"/>
                </a:lnTo>
                <a:lnTo>
                  <a:pt x="14043" y="7824"/>
                </a:lnTo>
                <a:lnTo>
                  <a:pt x="14043" y="7767"/>
                </a:lnTo>
                <a:lnTo>
                  <a:pt x="14094" y="7653"/>
                </a:lnTo>
                <a:lnTo>
                  <a:pt x="14094" y="7597"/>
                </a:lnTo>
                <a:close/>
              </a:path>
            </a:pathLst>
          </a:custGeom>
          <a:solidFill>
            <a:srgbClr val="FFFF00"/>
          </a:solidFill>
          <a:ln w="9525">
            <a:solidFill>
              <a:schemeClr val="tx1">
                <a:lumMod val="65000"/>
                <a:lumOff val="35000"/>
              </a:schemeClr>
            </a:solidFill>
            <a:prstDash val="solid"/>
            <a:round/>
            <a:headEnd/>
            <a:tailEnd/>
          </a:ln>
        </p:spPr>
        <p:txBody>
          <a:bodyPr wrap="none"/>
          <a:lstStyle/>
          <a:p>
            <a:pPr>
              <a:defRPr/>
            </a:pPr>
            <a:endParaRPr lang="en-US" dirty="0"/>
          </a:p>
        </p:txBody>
      </p:sp>
      <p:sp>
        <p:nvSpPr>
          <p:cNvPr id="129" name="Colorado"/>
          <p:cNvSpPr>
            <a:spLocks/>
          </p:cNvSpPr>
          <p:nvPr/>
        </p:nvSpPr>
        <p:spPr bwMode="auto">
          <a:xfrm>
            <a:off x="2459038" y="2944812"/>
            <a:ext cx="1204912" cy="992188"/>
          </a:xfrm>
          <a:custGeom>
            <a:avLst/>
            <a:gdLst/>
            <a:ahLst/>
            <a:cxnLst>
              <a:cxn ang="0">
                <a:pos x="8792" y="15707"/>
              </a:cxn>
              <a:cxn ang="0">
                <a:pos x="10381" y="15888"/>
              </a:cxn>
              <a:cxn ang="0">
                <a:pos x="11229" y="15978"/>
              </a:cxn>
              <a:cxn ang="0">
                <a:pos x="12076" y="16068"/>
              </a:cxn>
              <a:cxn ang="0">
                <a:pos x="13135" y="16203"/>
              </a:cxn>
              <a:cxn ang="0">
                <a:pos x="13489" y="16203"/>
              </a:cxn>
              <a:cxn ang="0">
                <a:pos x="14089" y="16294"/>
              </a:cxn>
              <a:cxn ang="0">
                <a:pos x="15148" y="16384"/>
              </a:cxn>
              <a:cxn ang="0">
                <a:pos x="15642" y="16384"/>
              </a:cxn>
              <a:cxn ang="0">
                <a:pos x="15784" y="14037"/>
              </a:cxn>
              <a:cxn ang="0">
                <a:pos x="15890" y="11825"/>
              </a:cxn>
              <a:cxn ang="0">
                <a:pos x="15960" y="10246"/>
              </a:cxn>
              <a:cxn ang="0">
                <a:pos x="16031" y="8666"/>
              </a:cxn>
              <a:cxn ang="0">
                <a:pos x="16102" y="7041"/>
              </a:cxn>
              <a:cxn ang="0">
                <a:pos x="16243" y="4288"/>
              </a:cxn>
              <a:cxn ang="0">
                <a:pos x="16313" y="3024"/>
              </a:cxn>
              <a:cxn ang="0">
                <a:pos x="16313" y="2844"/>
              </a:cxn>
              <a:cxn ang="0">
                <a:pos x="15183" y="1805"/>
              </a:cxn>
              <a:cxn ang="0">
                <a:pos x="13594" y="1625"/>
              </a:cxn>
              <a:cxn ang="0">
                <a:pos x="12111" y="1489"/>
              </a:cxn>
              <a:cxn ang="0">
                <a:pos x="9534" y="1174"/>
              </a:cxn>
              <a:cxn ang="0">
                <a:pos x="7309" y="858"/>
              </a:cxn>
              <a:cxn ang="0">
                <a:pos x="5226" y="542"/>
              </a:cxn>
              <a:cxn ang="0">
                <a:pos x="1554" y="0"/>
              </a:cxn>
              <a:cxn ang="0">
                <a:pos x="1236" y="2753"/>
              </a:cxn>
              <a:cxn ang="0">
                <a:pos x="953" y="5326"/>
              </a:cxn>
              <a:cxn ang="0">
                <a:pos x="565" y="8892"/>
              </a:cxn>
              <a:cxn ang="0">
                <a:pos x="318" y="11193"/>
              </a:cxn>
              <a:cxn ang="0">
                <a:pos x="0" y="14308"/>
              </a:cxn>
              <a:cxn ang="0">
                <a:pos x="777" y="14488"/>
              </a:cxn>
              <a:cxn ang="0">
                <a:pos x="1448" y="14579"/>
              </a:cxn>
              <a:cxn ang="0">
                <a:pos x="2507" y="14759"/>
              </a:cxn>
              <a:cxn ang="0">
                <a:pos x="3531" y="14940"/>
              </a:cxn>
              <a:cxn ang="0">
                <a:pos x="3919" y="14985"/>
              </a:cxn>
              <a:cxn ang="0">
                <a:pos x="5438" y="15256"/>
              </a:cxn>
              <a:cxn ang="0">
                <a:pos x="6780" y="15436"/>
              </a:cxn>
              <a:cxn ang="0">
                <a:pos x="7698" y="15572"/>
              </a:cxn>
              <a:cxn ang="0">
                <a:pos x="8510" y="15662"/>
              </a:cxn>
            </a:cxnLst>
            <a:rect l="0" t="0" r="r" b="b"/>
            <a:pathLst>
              <a:path w="16384" h="16384">
                <a:moveTo>
                  <a:pt x="8510" y="15662"/>
                </a:moveTo>
                <a:lnTo>
                  <a:pt x="8792" y="15707"/>
                </a:lnTo>
                <a:lnTo>
                  <a:pt x="9498" y="15797"/>
                </a:lnTo>
                <a:lnTo>
                  <a:pt x="10381" y="15888"/>
                </a:lnTo>
                <a:lnTo>
                  <a:pt x="11017" y="15978"/>
                </a:lnTo>
                <a:lnTo>
                  <a:pt x="11229" y="15978"/>
                </a:lnTo>
                <a:lnTo>
                  <a:pt x="11546" y="16023"/>
                </a:lnTo>
                <a:lnTo>
                  <a:pt x="12076" y="16068"/>
                </a:lnTo>
                <a:lnTo>
                  <a:pt x="12641" y="16113"/>
                </a:lnTo>
                <a:lnTo>
                  <a:pt x="13135" y="16203"/>
                </a:lnTo>
                <a:lnTo>
                  <a:pt x="13347" y="16203"/>
                </a:lnTo>
                <a:lnTo>
                  <a:pt x="13489" y="16203"/>
                </a:lnTo>
                <a:lnTo>
                  <a:pt x="13771" y="16249"/>
                </a:lnTo>
                <a:lnTo>
                  <a:pt x="14089" y="16294"/>
                </a:lnTo>
                <a:lnTo>
                  <a:pt x="14654" y="16339"/>
                </a:lnTo>
                <a:lnTo>
                  <a:pt x="15148" y="16384"/>
                </a:lnTo>
                <a:lnTo>
                  <a:pt x="15501" y="16384"/>
                </a:lnTo>
                <a:lnTo>
                  <a:pt x="15642" y="16384"/>
                </a:lnTo>
                <a:lnTo>
                  <a:pt x="15713" y="14985"/>
                </a:lnTo>
                <a:lnTo>
                  <a:pt x="15784" y="14037"/>
                </a:lnTo>
                <a:lnTo>
                  <a:pt x="15784" y="13721"/>
                </a:lnTo>
                <a:lnTo>
                  <a:pt x="15890" y="11825"/>
                </a:lnTo>
                <a:lnTo>
                  <a:pt x="15960" y="10562"/>
                </a:lnTo>
                <a:lnTo>
                  <a:pt x="15960" y="10246"/>
                </a:lnTo>
                <a:lnTo>
                  <a:pt x="16031" y="8937"/>
                </a:lnTo>
                <a:lnTo>
                  <a:pt x="16031" y="8666"/>
                </a:lnTo>
                <a:lnTo>
                  <a:pt x="16137" y="7086"/>
                </a:lnTo>
                <a:lnTo>
                  <a:pt x="16102" y="7041"/>
                </a:lnTo>
                <a:lnTo>
                  <a:pt x="16207" y="5506"/>
                </a:lnTo>
                <a:lnTo>
                  <a:pt x="16243" y="4288"/>
                </a:lnTo>
                <a:lnTo>
                  <a:pt x="16278" y="3972"/>
                </a:lnTo>
                <a:lnTo>
                  <a:pt x="16313" y="3024"/>
                </a:lnTo>
                <a:lnTo>
                  <a:pt x="16313" y="2979"/>
                </a:lnTo>
                <a:lnTo>
                  <a:pt x="16313" y="2844"/>
                </a:lnTo>
                <a:lnTo>
                  <a:pt x="16384" y="1896"/>
                </a:lnTo>
                <a:lnTo>
                  <a:pt x="15183" y="1805"/>
                </a:lnTo>
                <a:lnTo>
                  <a:pt x="15113" y="1805"/>
                </a:lnTo>
                <a:lnTo>
                  <a:pt x="13594" y="1625"/>
                </a:lnTo>
                <a:lnTo>
                  <a:pt x="13171" y="1580"/>
                </a:lnTo>
                <a:lnTo>
                  <a:pt x="12111" y="1489"/>
                </a:lnTo>
                <a:lnTo>
                  <a:pt x="10240" y="1264"/>
                </a:lnTo>
                <a:lnTo>
                  <a:pt x="9534" y="1174"/>
                </a:lnTo>
                <a:lnTo>
                  <a:pt x="7592" y="903"/>
                </a:lnTo>
                <a:lnTo>
                  <a:pt x="7309" y="858"/>
                </a:lnTo>
                <a:lnTo>
                  <a:pt x="6179" y="677"/>
                </a:lnTo>
                <a:lnTo>
                  <a:pt x="5226" y="542"/>
                </a:lnTo>
                <a:lnTo>
                  <a:pt x="3955" y="316"/>
                </a:lnTo>
                <a:lnTo>
                  <a:pt x="1554" y="0"/>
                </a:lnTo>
                <a:lnTo>
                  <a:pt x="1412" y="1174"/>
                </a:lnTo>
                <a:lnTo>
                  <a:pt x="1236" y="2753"/>
                </a:lnTo>
                <a:lnTo>
                  <a:pt x="1024" y="4784"/>
                </a:lnTo>
                <a:lnTo>
                  <a:pt x="953" y="5326"/>
                </a:lnTo>
                <a:lnTo>
                  <a:pt x="883" y="5822"/>
                </a:lnTo>
                <a:lnTo>
                  <a:pt x="565" y="8892"/>
                </a:lnTo>
                <a:lnTo>
                  <a:pt x="424" y="10201"/>
                </a:lnTo>
                <a:lnTo>
                  <a:pt x="318" y="11193"/>
                </a:lnTo>
                <a:lnTo>
                  <a:pt x="247" y="12051"/>
                </a:lnTo>
                <a:lnTo>
                  <a:pt x="0" y="14308"/>
                </a:lnTo>
                <a:lnTo>
                  <a:pt x="282" y="14398"/>
                </a:lnTo>
                <a:lnTo>
                  <a:pt x="777" y="14488"/>
                </a:lnTo>
                <a:lnTo>
                  <a:pt x="1236" y="14533"/>
                </a:lnTo>
                <a:lnTo>
                  <a:pt x="1448" y="14579"/>
                </a:lnTo>
                <a:lnTo>
                  <a:pt x="1730" y="14624"/>
                </a:lnTo>
                <a:lnTo>
                  <a:pt x="2507" y="14759"/>
                </a:lnTo>
                <a:lnTo>
                  <a:pt x="3319" y="14895"/>
                </a:lnTo>
                <a:lnTo>
                  <a:pt x="3531" y="14940"/>
                </a:lnTo>
                <a:lnTo>
                  <a:pt x="3566" y="14940"/>
                </a:lnTo>
                <a:lnTo>
                  <a:pt x="3919" y="14985"/>
                </a:lnTo>
                <a:lnTo>
                  <a:pt x="4767" y="15120"/>
                </a:lnTo>
                <a:lnTo>
                  <a:pt x="5438" y="15256"/>
                </a:lnTo>
                <a:lnTo>
                  <a:pt x="5720" y="15301"/>
                </a:lnTo>
                <a:lnTo>
                  <a:pt x="6780" y="15436"/>
                </a:lnTo>
                <a:lnTo>
                  <a:pt x="7415" y="15526"/>
                </a:lnTo>
                <a:lnTo>
                  <a:pt x="7698" y="15572"/>
                </a:lnTo>
                <a:lnTo>
                  <a:pt x="8157" y="15662"/>
                </a:lnTo>
                <a:lnTo>
                  <a:pt x="8510" y="15662"/>
                </a:lnTo>
                <a:close/>
              </a:path>
            </a:pathLst>
          </a:custGeom>
          <a:solidFill>
            <a:srgbClr val="F2D81A"/>
          </a:solidFill>
          <a:ln w="9525">
            <a:solidFill>
              <a:schemeClr val="tx1">
                <a:lumMod val="65000"/>
                <a:lumOff val="35000"/>
              </a:schemeClr>
            </a:solidFill>
            <a:prstDash val="solid"/>
            <a:round/>
            <a:headEnd/>
            <a:tailEnd/>
          </a:ln>
        </p:spPr>
        <p:txBody>
          <a:bodyPr wrap="none"/>
          <a:lstStyle/>
          <a:p>
            <a:pPr>
              <a:defRPr/>
            </a:pPr>
            <a:endParaRPr lang="en-US" dirty="0"/>
          </a:p>
        </p:txBody>
      </p:sp>
      <p:sp>
        <p:nvSpPr>
          <p:cNvPr id="130" name="Connecticut"/>
          <p:cNvSpPr>
            <a:spLocks/>
          </p:cNvSpPr>
          <p:nvPr/>
        </p:nvSpPr>
        <p:spPr bwMode="auto">
          <a:xfrm>
            <a:off x="8054975" y="2376487"/>
            <a:ext cx="284163" cy="290513"/>
          </a:xfrm>
          <a:custGeom>
            <a:avLst/>
            <a:gdLst/>
            <a:ahLst/>
            <a:cxnLst>
              <a:cxn ang="0">
                <a:pos x="12362" y="10201"/>
              </a:cxn>
              <a:cxn ang="0">
                <a:pos x="12660" y="10047"/>
              </a:cxn>
              <a:cxn ang="0">
                <a:pos x="13256" y="9738"/>
              </a:cxn>
              <a:cxn ang="0">
                <a:pos x="13554" y="9429"/>
              </a:cxn>
              <a:cxn ang="0">
                <a:pos x="14001" y="9429"/>
              </a:cxn>
              <a:cxn ang="0">
                <a:pos x="14299" y="9119"/>
              </a:cxn>
              <a:cxn ang="0">
                <a:pos x="15043" y="9119"/>
              </a:cxn>
              <a:cxn ang="0">
                <a:pos x="16235" y="8347"/>
              </a:cxn>
              <a:cxn ang="0">
                <a:pos x="16086" y="7574"/>
              </a:cxn>
              <a:cxn ang="0">
                <a:pos x="16384" y="7265"/>
              </a:cxn>
              <a:cxn ang="0">
                <a:pos x="16384" y="6801"/>
              </a:cxn>
              <a:cxn ang="0">
                <a:pos x="15937" y="4637"/>
              </a:cxn>
              <a:cxn ang="0">
                <a:pos x="14746" y="309"/>
              </a:cxn>
              <a:cxn ang="0">
                <a:pos x="12065" y="618"/>
              </a:cxn>
              <a:cxn ang="0">
                <a:pos x="8490" y="1546"/>
              </a:cxn>
              <a:cxn ang="0">
                <a:pos x="6405" y="2009"/>
              </a:cxn>
              <a:cxn ang="0">
                <a:pos x="5958" y="2628"/>
              </a:cxn>
              <a:cxn ang="0">
                <a:pos x="4170" y="2628"/>
              </a:cxn>
              <a:cxn ang="0">
                <a:pos x="0" y="3555"/>
              </a:cxn>
              <a:cxn ang="0">
                <a:pos x="1043" y="9892"/>
              </a:cxn>
              <a:cxn ang="0">
                <a:pos x="1489" y="12674"/>
              </a:cxn>
              <a:cxn ang="0">
                <a:pos x="1936" y="13911"/>
              </a:cxn>
              <a:cxn ang="0">
                <a:pos x="1341" y="16384"/>
              </a:cxn>
              <a:cxn ang="0">
                <a:pos x="2234" y="16075"/>
              </a:cxn>
              <a:cxn ang="0">
                <a:pos x="2681" y="15611"/>
              </a:cxn>
              <a:cxn ang="0">
                <a:pos x="3128" y="15302"/>
              </a:cxn>
              <a:cxn ang="0">
                <a:pos x="3277" y="14529"/>
              </a:cxn>
              <a:cxn ang="0">
                <a:pos x="3724" y="14529"/>
              </a:cxn>
              <a:cxn ang="0">
                <a:pos x="4617" y="14220"/>
              </a:cxn>
              <a:cxn ang="0">
                <a:pos x="4915" y="13602"/>
              </a:cxn>
              <a:cxn ang="0">
                <a:pos x="5511" y="13602"/>
              </a:cxn>
              <a:cxn ang="0">
                <a:pos x="5809" y="13447"/>
              </a:cxn>
              <a:cxn ang="0">
                <a:pos x="5809" y="13138"/>
              </a:cxn>
              <a:cxn ang="0">
                <a:pos x="6405" y="12674"/>
              </a:cxn>
              <a:cxn ang="0">
                <a:pos x="6703" y="11902"/>
              </a:cxn>
              <a:cxn ang="0">
                <a:pos x="7149" y="11283"/>
              </a:cxn>
              <a:cxn ang="0">
                <a:pos x="7596" y="11747"/>
              </a:cxn>
              <a:cxn ang="0">
                <a:pos x="8341" y="11438"/>
              </a:cxn>
              <a:cxn ang="0">
                <a:pos x="9086" y="11283"/>
              </a:cxn>
              <a:cxn ang="0">
                <a:pos x="9533" y="10974"/>
              </a:cxn>
              <a:cxn ang="0">
                <a:pos x="10128" y="10974"/>
              </a:cxn>
              <a:cxn ang="0">
                <a:pos x="11022" y="10665"/>
              </a:cxn>
              <a:cxn ang="0">
                <a:pos x="11618" y="10510"/>
              </a:cxn>
              <a:cxn ang="0">
                <a:pos x="11767" y="10356"/>
              </a:cxn>
              <a:cxn ang="0">
                <a:pos x="11767" y="9892"/>
              </a:cxn>
            </a:cxnLst>
            <a:rect l="0" t="0" r="r" b="b"/>
            <a:pathLst>
              <a:path w="16384" h="16384">
                <a:moveTo>
                  <a:pt x="11767" y="9738"/>
                </a:moveTo>
                <a:lnTo>
                  <a:pt x="12362" y="10201"/>
                </a:lnTo>
                <a:lnTo>
                  <a:pt x="12511" y="10201"/>
                </a:lnTo>
                <a:lnTo>
                  <a:pt x="12660" y="10047"/>
                </a:lnTo>
                <a:lnTo>
                  <a:pt x="12958" y="9738"/>
                </a:lnTo>
                <a:lnTo>
                  <a:pt x="13256" y="9738"/>
                </a:lnTo>
                <a:lnTo>
                  <a:pt x="13256" y="9429"/>
                </a:lnTo>
                <a:lnTo>
                  <a:pt x="13554" y="9429"/>
                </a:lnTo>
                <a:lnTo>
                  <a:pt x="13852" y="9583"/>
                </a:lnTo>
                <a:lnTo>
                  <a:pt x="14001" y="9429"/>
                </a:lnTo>
                <a:lnTo>
                  <a:pt x="14001" y="9274"/>
                </a:lnTo>
                <a:lnTo>
                  <a:pt x="14299" y="9119"/>
                </a:lnTo>
                <a:lnTo>
                  <a:pt x="14597" y="9274"/>
                </a:lnTo>
                <a:lnTo>
                  <a:pt x="15043" y="9119"/>
                </a:lnTo>
                <a:lnTo>
                  <a:pt x="15043" y="8810"/>
                </a:lnTo>
                <a:lnTo>
                  <a:pt x="16235" y="8347"/>
                </a:lnTo>
                <a:lnTo>
                  <a:pt x="16086" y="7728"/>
                </a:lnTo>
                <a:lnTo>
                  <a:pt x="16086" y="7574"/>
                </a:lnTo>
                <a:lnTo>
                  <a:pt x="16086" y="7419"/>
                </a:lnTo>
                <a:lnTo>
                  <a:pt x="16384" y="7265"/>
                </a:lnTo>
                <a:lnTo>
                  <a:pt x="16384" y="7110"/>
                </a:lnTo>
                <a:lnTo>
                  <a:pt x="16384" y="6801"/>
                </a:lnTo>
                <a:lnTo>
                  <a:pt x="15937" y="5101"/>
                </a:lnTo>
                <a:lnTo>
                  <a:pt x="15937" y="4637"/>
                </a:lnTo>
                <a:lnTo>
                  <a:pt x="15639" y="3555"/>
                </a:lnTo>
                <a:lnTo>
                  <a:pt x="14746" y="309"/>
                </a:lnTo>
                <a:lnTo>
                  <a:pt x="14597" y="0"/>
                </a:lnTo>
                <a:lnTo>
                  <a:pt x="12065" y="618"/>
                </a:lnTo>
                <a:lnTo>
                  <a:pt x="11767" y="773"/>
                </a:lnTo>
                <a:lnTo>
                  <a:pt x="8490" y="1546"/>
                </a:lnTo>
                <a:lnTo>
                  <a:pt x="8192" y="1700"/>
                </a:lnTo>
                <a:lnTo>
                  <a:pt x="6405" y="2009"/>
                </a:lnTo>
                <a:lnTo>
                  <a:pt x="6405" y="2473"/>
                </a:lnTo>
                <a:lnTo>
                  <a:pt x="5958" y="2628"/>
                </a:lnTo>
                <a:lnTo>
                  <a:pt x="5809" y="2164"/>
                </a:lnTo>
                <a:lnTo>
                  <a:pt x="4170" y="2628"/>
                </a:lnTo>
                <a:lnTo>
                  <a:pt x="3873" y="2628"/>
                </a:lnTo>
                <a:lnTo>
                  <a:pt x="0" y="3555"/>
                </a:lnTo>
                <a:lnTo>
                  <a:pt x="745" y="8037"/>
                </a:lnTo>
                <a:lnTo>
                  <a:pt x="1043" y="9892"/>
                </a:lnTo>
                <a:lnTo>
                  <a:pt x="1341" y="11902"/>
                </a:lnTo>
                <a:lnTo>
                  <a:pt x="1489" y="12674"/>
                </a:lnTo>
                <a:lnTo>
                  <a:pt x="2234" y="13447"/>
                </a:lnTo>
                <a:lnTo>
                  <a:pt x="1936" y="13911"/>
                </a:lnTo>
                <a:lnTo>
                  <a:pt x="596" y="15302"/>
                </a:lnTo>
                <a:lnTo>
                  <a:pt x="1341" y="16384"/>
                </a:lnTo>
                <a:lnTo>
                  <a:pt x="1638" y="16229"/>
                </a:lnTo>
                <a:lnTo>
                  <a:pt x="2234" y="16075"/>
                </a:lnTo>
                <a:lnTo>
                  <a:pt x="2532" y="15920"/>
                </a:lnTo>
                <a:lnTo>
                  <a:pt x="2681" y="15611"/>
                </a:lnTo>
                <a:lnTo>
                  <a:pt x="2830" y="15611"/>
                </a:lnTo>
                <a:lnTo>
                  <a:pt x="3128" y="15302"/>
                </a:lnTo>
                <a:lnTo>
                  <a:pt x="3277" y="14838"/>
                </a:lnTo>
                <a:lnTo>
                  <a:pt x="3277" y="14529"/>
                </a:lnTo>
                <a:lnTo>
                  <a:pt x="3426" y="14529"/>
                </a:lnTo>
                <a:lnTo>
                  <a:pt x="3724" y="14529"/>
                </a:lnTo>
                <a:lnTo>
                  <a:pt x="4319" y="14375"/>
                </a:lnTo>
                <a:lnTo>
                  <a:pt x="4617" y="14220"/>
                </a:lnTo>
                <a:lnTo>
                  <a:pt x="4766" y="13911"/>
                </a:lnTo>
                <a:lnTo>
                  <a:pt x="4915" y="13602"/>
                </a:lnTo>
                <a:lnTo>
                  <a:pt x="5213" y="13602"/>
                </a:lnTo>
                <a:lnTo>
                  <a:pt x="5511" y="13602"/>
                </a:lnTo>
                <a:lnTo>
                  <a:pt x="5660" y="13602"/>
                </a:lnTo>
                <a:lnTo>
                  <a:pt x="5809" y="13447"/>
                </a:lnTo>
                <a:lnTo>
                  <a:pt x="5809" y="13293"/>
                </a:lnTo>
                <a:lnTo>
                  <a:pt x="5809" y="13138"/>
                </a:lnTo>
                <a:lnTo>
                  <a:pt x="6107" y="12829"/>
                </a:lnTo>
                <a:lnTo>
                  <a:pt x="6405" y="12674"/>
                </a:lnTo>
                <a:lnTo>
                  <a:pt x="6703" y="12365"/>
                </a:lnTo>
                <a:lnTo>
                  <a:pt x="6703" y="11902"/>
                </a:lnTo>
                <a:lnTo>
                  <a:pt x="6851" y="11438"/>
                </a:lnTo>
                <a:lnTo>
                  <a:pt x="7149" y="11283"/>
                </a:lnTo>
                <a:lnTo>
                  <a:pt x="7447" y="11902"/>
                </a:lnTo>
                <a:lnTo>
                  <a:pt x="7596" y="11747"/>
                </a:lnTo>
                <a:lnTo>
                  <a:pt x="8043" y="11592"/>
                </a:lnTo>
                <a:lnTo>
                  <a:pt x="8341" y="11438"/>
                </a:lnTo>
                <a:lnTo>
                  <a:pt x="8788" y="11438"/>
                </a:lnTo>
                <a:lnTo>
                  <a:pt x="9086" y="11283"/>
                </a:lnTo>
                <a:lnTo>
                  <a:pt x="9235" y="11129"/>
                </a:lnTo>
                <a:lnTo>
                  <a:pt x="9533" y="10974"/>
                </a:lnTo>
                <a:lnTo>
                  <a:pt x="9681" y="10974"/>
                </a:lnTo>
                <a:lnTo>
                  <a:pt x="10128" y="10974"/>
                </a:lnTo>
                <a:lnTo>
                  <a:pt x="10575" y="10974"/>
                </a:lnTo>
                <a:lnTo>
                  <a:pt x="11022" y="10665"/>
                </a:lnTo>
                <a:lnTo>
                  <a:pt x="11171" y="10510"/>
                </a:lnTo>
                <a:lnTo>
                  <a:pt x="11618" y="10510"/>
                </a:lnTo>
                <a:lnTo>
                  <a:pt x="11767" y="10510"/>
                </a:lnTo>
                <a:lnTo>
                  <a:pt x="11767" y="10356"/>
                </a:lnTo>
                <a:lnTo>
                  <a:pt x="11767" y="10047"/>
                </a:lnTo>
                <a:lnTo>
                  <a:pt x="11767" y="9892"/>
                </a:lnTo>
                <a:lnTo>
                  <a:pt x="11767" y="9738"/>
                </a:lnTo>
                <a:close/>
              </a:path>
            </a:pathLst>
          </a:custGeom>
          <a:solidFill>
            <a:srgbClr val="FFFFCC"/>
          </a:solidFill>
          <a:ln w="9525">
            <a:solidFill>
              <a:schemeClr val="tx1">
                <a:lumMod val="65000"/>
                <a:lumOff val="35000"/>
              </a:schemeClr>
            </a:solidFill>
            <a:prstDash val="solid"/>
            <a:round/>
            <a:headEnd/>
            <a:tailEnd/>
          </a:ln>
        </p:spPr>
        <p:txBody>
          <a:bodyPr wrap="none"/>
          <a:lstStyle/>
          <a:p>
            <a:pPr>
              <a:defRPr/>
            </a:pPr>
            <a:endParaRPr lang="en-US" dirty="0"/>
          </a:p>
        </p:txBody>
      </p:sp>
      <p:sp>
        <p:nvSpPr>
          <p:cNvPr id="131" name="Delaware"/>
          <p:cNvSpPr>
            <a:spLocks/>
          </p:cNvSpPr>
          <p:nvPr/>
        </p:nvSpPr>
        <p:spPr bwMode="auto">
          <a:xfrm>
            <a:off x="7807325" y="2986087"/>
            <a:ext cx="173038" cy="303213"/>
          </a:xfrm>
          <a:custGeom>
            <a:avLst/>
            <a:gdLst/>
            <a:ahLst/>
            <a:cxnLst>
              <a:cxn ang="0">
                <a:pos x="5380" y="5314"/>
              </a:cxn>
              <a:cxn ang="0">
                <a:pos x="4402" y="4871"/>
              </a:cxn>
              <a:cxn ang="0">
                <a:pos x="3913" y="4428"/>
              </a:cxn>
              <a:cxn ang="0">
                <a:pos x="4157" y="3690"/>
              </a:cxn>
              <a:cxn ang="0">
                <a:pos x="3668" y="3395"/>
              </a:cxn>
              <a:cxn ang="0">
                <a:pos x="3424" y="2657"/>
              </a:cxn>
              <a:cxn ang="0">
                <a:pos x="3913" y="2066"/>
              </a:cxn>
              <a:cxn ang="0">
                <a:pos x="4157" y="1919"/>
              </a:cxn>
              <a:cxn ang="0">
                <a:pos x="5135" y="295"/>
              </a:cxn>
              <a:cxn ang="0">
                <a:pos x="4891" y="148"/>
              </a:cxn>
              <a:cxn ang="0">
                <a:pos x="3668" y="0"/>
              </a:cxn>
              <a:cxn ang="0">
                <a:pos x="2201" y="295"/>
              </a:cxn>
              <a:cxn ang="0">
                <a:pos x="1467" y="738"/>
              </a:cxn>
              <a:cxn ang="0">
                <a:pos x="734" y="1181"/>
              </a:cxn>
              <a:cxn ang="0">
                <a:pos x="489" y="1771"/>
              </a:cxn>
              <a:cxn ang="0">
                <a:pos x="1956" y="6052"/>
              </a:cxn>
              <a:cxn ang="0">
                <a:pos x="2445" y="7528"/>
              </a:cxn>
              <a:cxn ang="0">
                <a:pos x="4646" y="12251"/>
              </a:cxn>
              <a:cxn ang="0">
                <a:pos x="6113" y="15351"/>
              </a:cxn>
              <a:cxn ang="0">
                <a:pos x="11982" y="15794"/>
              </a:cxn>
              <a:cxn ang="0">
                <a:pos x="16139" y="14613"/>
              </a:cxn>
              <a:cxn ang="0">
                <a:pos x="15406" y="14022"/>
              </a:cxn>
              <a:cxn ang="0">
                <a:pos x="14917" y="14022"/>
              </a:cxn>
              <a:cxn ang="0">
                <a:pos x="14428" y="14022"/>
              </a:cxn>
              <a:cxn ang="0">
                <a:pos x="13939" y="14318"/>
              </a:cxn>
              <a:cxn ang="0">
                <a:pos x="13450" y="14170"/>
              </a:cxn>
              <a:cxn ang="0">
                <a:pos x="13694" y="13875"/>
              </a:cxn>
              <a:cxn ang="0">
                <a:pos x="14428" y="13727"/>
              </a:cxn>
              <a:cxn ang="0">
                <a:pos x="14672" y="13432"/>
              </a:cxn>
              <a:cxn ang="0">
                <a:pos x="13939" y="13137"/>
              </a:cxn>
              <a:cxn ang="0">
                <a:pos x="14428" y="12842"/>
              </a:cxn>
              <a:cxn ang="0">
                <a:pos x="14917" y="12842"/>
              </a:cxn>
              <a:cxn ang="0">
                <a:pos x="15406" y="13137"/>
              </a:cxn>
              <a:cxn ang="0">
                <a:pos x="15406" y="12842"/>
              </a:cxn>
              <a:cxn ang="0">
                <a:pos x="14672" y="11661"/>
              </a:cxn>
              <a:cxn ang="0">
                <a:pos x="13939" y="11661"/>
              </a:cxn>
              <a:cxn ang="0">
                <a:pos x="12960" y="11513"/>
              </a:cxn>
              <a:cxn ang="0">
                <a:pos x="11982" y="10923"/>
              </a:cxn>
              <a:cxn ang="0">
                <a:pos x="10760" y="10627"/>
              </a:cxn>
              <a:cxn ang="0">
                <a:pos x="10515" y="10037"/>
              </a:cxn>
              <a:cxn ang="0">
                <a:pos x="10026" y="9447"/>
              </a:cxn>
              <a:cxn ang="0">
                <a:pos x="8803" y="8709"/>
              </a:cxn>
              <a:cxn ang="0">
                <a:pos x="8314" y="7823"/>
              </a:cxn>
              <a:cxn ang="0">
                <a:pos x="8070" y="6937"/>
              </a:cxn>
              <a:cxn ang="0">
                <a:pos x="7092" y="6199"/>
              </a:cxn>
              <a:cxn ang="0">
                <a:pos x="6113" y="5757"/>
              </a:cxn>
            </a:cxnLst>
            <a:rect l="0" t="0" r="r" b="b"/>
            <a:pathLst>
              <a:path w="16384" h="16384">
                <a:moveTo>
                  <a:pt x="5624" y="5609"/>
                </a:moveTo>
                <a:lnTo>
                  <a:pt x="5380" y="5314"/>
                </a:lnTo>
                <a:lnTo>
                  <a:pt x="4891" y="5019"/>
                </a:lnTo>
                <a:lnTo>
                  <a:pt x="4402" y="4871"/>
                </a:lnTo>
                <a:lnTo>
                  <a:pt x="4157" y="4576"/>
                </a:lnTo>
                <a:lnTo>
                  <a:pt x="3913" y="4428"/>
                </a:lnTo>
                <a:lnTo>
                  <a:pt x="4157" y="3985"/>
                </a:lnTo>
                <a:lnTo>
                  <a:pt x="4157" y="3690"/>
                </a:lnTo>
                <a:lnTo>
                  <a:pt x="3913" y="3542"/>
                </a:lnTo>
                <a:lnTo>
                  <a:pt x="3668" y="3395"/>
                </a:lnTo>
                <a:lnTo>
                  <a:pt x="3424" y="3100"/>
                </a:lnTo>
                <a:lnTo>
                  <a:pt x="3424" y="2657"/>
                </a:lnTo>
                <a:lnTo>
                  <a:pt x="3668" y="2362"/>
                </a:lnTo>
                <a:lnTo>
                  <a:pt x="3913" y="2066"/>
                </a:lnTo>
                <a:lnTo>
                  <a:pt x="4402" y="2066"/>
                </a:lnTo>
                <a:lnTo>
                  <a:pt x="4157" y="1919"/>
                </a:lnTo>
                <a:lnTo>
                  <a:pt x="5135" y="590"/>
                </a:lnTo>
                <a:lnTo>
                  <a:pt x="5135" y="295"/>
                </a:lnTo>
                <a:lnTo>
                  <a:pt x="5380" y="295"/>
                </a:lnTo>
                <a:lnTo>
                  <a:pt x="4891" y="148"/>
                </a:lnTo>
                <a:lnTo>
                  <a:pt x="4157" y="0"/>
                </a:lnTo>
                <a:lnTo>
                  <a:pt x="3668" y="0"/>
                </a:lnTo>
                <a:lnTo>
                  <a:pt x="2934" y="148"/>
                </a:lnTo>
                <a:lnTo>
                  <a:pt x="2201" y="295"/>
                </a:lnTo>
                <a:lnTo>
                  <a:pt x="1956" y="443"/>
                </a:lnTo>
                <a:lnTo>
                  <a:pt x="1467" y="738"/>
                </a:lnTo>
                <a:lnTo>
                  <a:pt x="978" y="1033"/>
                </a:lnTo>
                <a:lnTo>
                  <a:pt x="734" y="1181"/>
                </a:lnTo>
                <a:lnTo>
                  <a:pt x="734" y="1476"/>
                </a:lnTo>
                <a:lnTo>
                  <a:pt x="489" y="1771"/>
                </a:lnTo>
                <a:lnTo>
                  <a:pt x="0" y="1919"/>
                </a:lnTo>
                <a:lnTo>
                  <a:pt x="1956" y="6052"/>
                </a:lnTo>
                <a:lnTo>
                  <a:pt x="2201" y="6937"/>
                </a:lnTo>
                <a:lnTo>
                  <a:pt x="2445" y="7528"/>
                </a:lnTo>
                <a:lnTo>
                  <a:pt x="3179" y="8709"/>
                </a:lnTo>
                <a:lnTo>
                  <a:pt x="4646" y="12251"/>
                </a:lnTo>
                <a:lnTo>
                  <a:pt x="5624" y="14318"/>
                </a:lnTo>
                <a:lnTo>
                  <a:pt x="6113" y="15351"/>
                </a:lnTo>
                <a:lnTo>
                  <a:pt x="6847" y="16384"/>
                </a:lnTo>
                <a:lnTo>
                  <a:pt x="11982" y="15794"/>
                </a:lnTo>
                <a:lnTo>
                  <a:pt x="16384" y="15203"/>
                </a:lnTo>
                <a:lnTo>
                  <a:pt x="16139" y="14613"/>
                </a:lnTo>
                <a:lnTo>
                  <a:pt x="15650" y="14022"/>
                </a:lnTo>
                <a:lnTo>
                  <a:pt x="15406" y="14022"/>
                </a:lnTo>
                <a:lnTo>
                  <a:pt x="15161" y="14170"/>
                </a:lnTo>
                <a:lnTo>
                  <a:pt x="14917" y="14022"/>
                </a:lnTo>
                <a:lnTo>
                  <a:pt x="14672" y="14022"/>
                </a:lnTo>
                <a:lnTo>
                  <a:pt x="14428" y="14022"/>
                </a:lnTo>
                <a:lnTo>
                  <a:pt x="14183" y="14170"/>
                </a:lnTo>
                <a:lnTo>
                  <a:pt x="13939" y="14318"/>
                </a:lnTo>
                <a:lnTo>
                  <a:pt x="13694" y="14170"/>
                </a:lnTo>
                <a:lnTo>
                  <a:pt x="13450" y="14170"/>
                </a:lnTo>
                <a:lnTo>
                  <a:pt x="13205" y="13875"/>
                </a:lnTo>
                <a:lnTo>
                  <a:pt x="13694" y="13875"/>
                </a:lnTo>
                <a:lnTo>
                  <a:pt x="14183" y="13875"/>
                </a:lnTo>
                <a:lnTo>
                  <a:pt x="14428" y="13727"/>
                </a:lnTo>
                <a:lnTo>
                  <a:pt x="14672" y="13580"/>
                </a:lnTo>
                <a:lnTo>
                  <a:pt x="14672" y="13432"/>
                </a:lnTo>
                <a:lnTo>
                  <a:pt x="14428" y="13284"/>
                </a:lnTo>
                <a:lnTo>
                  <a:pt x="13939" y="13137"/>
                </a:lnTo>
                <a:lnTo>
                  <a:pt x="14183" y="12989"/>
                </a:lnTo>
                <a:lnTo>
                  <a:pt x="14428" y="12842"/>
                </a:lnTo>
                <a:lnTo>
                  <a:pt x="14428" y="12694"/>
                </a:lnTo>
                <a:lnTo>
                  <a:pt x="14917" y="12842"/>
                </a:lnTo>
                <a:lnTo>
                  <a:pt x="15161" y="13137"/>
                </a:lnTo>
                <a:lnTo>
                  <a:pt x="15406" y="13137"/>
                </a:lnTo>
                <a:lnTo>
                  <a:pt x="15650" y="12989"/>
                </a:lnTo>
                <a:lnTo>
                  <a:pt x="15406" y="12842"/>
                </a:lnTo>
                <a:lnTo>
                  <a:pt x="15161" y="12546"/>
                </a:lnTo>
                <a:lnTo>
                  <a:pt x="14672" y="11661"/>
                </a:lnTo>
                <a:lnTo>
                  <a:pt x="14428" y="11513"/>
                </a:lnTo>
                <a:lnTo>
                  <a:pt x="13939" y="11661"/>
                </a:lnTo>
                <a:lnTo>
                  <a:pt x="13450" y="11513"/>
                </a:lnTo>
                <a:lnTo>
                  <a:pt x="12960" y="11513"/>
                </a:lnTo>
                <a:lnTo>
                  <a:pt x="12471" y="11365"/>
                </a:lnTo>
                <a:lnTo>
                  <a:pt x="11982" y="10923"/>
                </a:lnTo>
                <a:lnTo>
                  <a:pt x="11249" y="10775"/>
                </a:lnTo>
                <a:lnTo>
                  <a:pt x="10760" y="10627"/>
                </a:lnTo>
                <a:lnTo>
                  <a:pt x="10515" y="10480"/>
                </a:lnTo>
                <a:lnTo>
                  <a:pt x="10515" y="10037"/>
                </a:lnTo>
                <a:lnTo>
                  <a:pt x="10271" y="9742"/>
                </a:lnTo>
                <a:lnTo>
                  <a:pt x="10026" y="9447"/>
                </a:lnTo>
                <a:lnTo>
                  <a:pt x="9292" y="9004"/>
                </a:lnTo>
                <a:lnTo>
                  <a:pt x="8803" y="8709"/>
                </a:lnTo>
                <a:lnTo>
                  <a:pt x="8559" y="8413"/>
                </a:lnTo>
                <a:lnTo>
                  <a:pt x="8314" y="7823"/>
                </a:lnTo>
                <a:lnTo>
                  <a:pt x="8314" y="7380"/>
                </a:lnTo>
                <a:lnTo>
                  <a:pt x="8070" y="6937"/>
                </a:lnTo>
                <a:lnTo>
                  <a:pt x="7581" y="6495"/>
                </a:lnTo>
                <a:lnTo>
                  <a:pt x="7092" y="6199"/>
                </a:lnTo>
                <a:lnTo>
                  <a:pt x="6847" y="6052"/>
                </a:lnTo>
                <a:lnTo>
                  <a:pt x="6113" y="5757"/>
                </a:lnTo>
                <a:lnTo>
                  <a:pt x="5624" y="5609"/>
                </a:lnTo>
                <a:close/>
              </a:path>
            </a:pathLst>
          </a:custGeom>
          <a:solidFill>
            <a:srgbClr val="FFFFCC"/>
          </a:solidFill>
          <a:ln w="9525">
            <a:solidFill>
              <a:schemeClr val="tx1">
                <a:lumMod val="65000"/>
                <a:lumOff val="35000"/>
              </a:schemeClr>
            </a:solidFill>
            <a:prstDash val="solid"/>
            <a:round/>
            <a:headEnd/>
            <a:tailEnd/>
          </a:ln>
        </p:spPr>
        <p:txBody>
          <a:bodyPr wrap="none"/>
          <a:lstStyle/>
          <a:p>
            <a:pPr>
              <a:defRPr/>
            </a:pPr>
            <a:endParaRPr lang="en-US" dirty="0"/>
          </a:p>
        </p:txBody>
      </p:sp>
      <p:sp>
        <p:nvSpPr>
          <p:cNvPr id="132" name="Florida"/>
          <p:cNvSpPr>
            <a:spLocks/>
          </p:cNvSpPr>
          <p:nvPr/>
        </p:nvSpPr>
        <p:spPr bwMode="auto">
          <a:xfrm>
            <a:off x="6100763" y="5135562"/>
            <a:ext cx="1503362" cy="1201738"/>
          </a:xfrm>
          <a:custGeom>
            <a:avLst/>
            <a:gdLst/>
            <a:ahLst/>
            <a:cxnLst>
              <a:cxn ang="0">
                <a:pos x="8164" y="3583"/>
              </a:cxn>
              <a:cxn ang="0">
                <a:pos x="8587" y="4255"/>
              </a:cxn>
              <a:cxn ang="0">
                <a:pos x="9068" y="4702"/>
              </a:cxn>
              <a:cxn ang="0">
                <a:pos x="9717" y="5262"/>
              </a:cxn>
              <a:cxn ang="0">
                <a:pos x="10085" y="5710"/>
              </a:cxn>
              <a:cxn ang="0">
                <a:pos x="10198" y="6233"/>
              </a:cxn>
              <a:cxn ang="0">
                <a:pos x="10339" y="6904"/>
              </a:cxn>
              <a:cxn ang="0">
                <a:pos x="10226" y="8024"/>
              </a:cxn>
              <a:cxn ang="0">
                <a:pos x="10282" y="9106"/>
              </a:cxn>
              <a:cxn ang="0">
                <a:pos x="10621" y="9218"/>
              </a:cxn>
              <a:cxn ang="0">
                <a:pos x="10424" y="8659"/>
              </a:cxn>
              <a:cxn ang="0">
                <a:pos x="10791" y="8957"/>
              </a:cxn>
              <a:cxn ang="0">
                <a:pos x="11045" y="8845"/>
              </a:cxn>
              <a:cxn ang="0">
                <a:pos x="10819" y="9629"/>
              </a:cxn>
              <a:cxn ang="0">
                <a:pos x="10819" y="10263"/>
              </a:cxn>
              <a:cxn ang="0">
                <a:pos x="11441" y="11570"/>
              </a:cxn>
              <a:cxn ang="0">
                <a:pos x="11695" y="11532"/>
              </a:cxn>
              <a:cxn ang="0">
                <a:pos x="12006" y="11532"/>
              </a:cxn>
              <a:cxn ang="0">
                <a:pos x="12232" y="12615"/>
              </a:cxn>
              <a:cxn ang="0">
                <a:pos x="12655" y="13025"/>
              </a:cxn>
              <a:cxn ang="0">
                <a:pos x="13305" y="14331"/>
              </a:cxn>
              <a:cxn ang="0">
                <a:pos x="14181" y="15152"/>
              </a:cxn>
              <a:cxn ang="0">
                <a:pos x="14746" y="15712"/>
              </a:cxn>
              <a:cxn ang="0">
                <a:pos x="14689" y="16011"/>
              </a:cxn>
              <a:cxn ang="0">
                <a:pos x="14830" y="16309"/>
              </a:cxn>
              <a:cxn ang="0">
                <a:pos x="15706" y="15862"/>
              </a:cxn>
              <a:cxn ang="0">
                <a:pos x="16073" y="15190"/>
              </a:cxn>
              <a:cxn ang="0">
                <a:pos x="16215" y="14070"/>
              </a:cxn>
              <a:cxn ang="0">
                <a:pos x="16299" y="13548"/>
              </a:cxn>
              <a:cxn ang="0">
                <a:pos x="16073" y="10749"/>
              </a:cxn>
              <a:cxn ang="0">
                <a:pos x="15367" y="9256"/>
              </a:cxn>
              <a:cxn ang="0">
                <a:pos x="13870" y="5635"/>
              </a:cxn>
              <a:cxn ang="0">
                <a:pos x="13531" y="4665"/>
              </a:cxn>
              <a:cxn ang="0">
                <a:pos x="12655" y="2612"/>
              </a:cxn>
              <a:cxn ang="0">
                <a:pos x="12147" y="1082"/>
              </a:cxn>
              <a:cxn ang="0">
                <a:pos x="11921" y="336"/>
              </a:cxn>
              <a:cxn ang="0">
                <a:pos x="11158" y="75"/>
              </a:cxn>
              <a:cxn ang="0">
                <a:pos x="10960" y="784"/>
              </a:cxn>
              <a:cxn ang="0">
                <a:pos x="10565" y="1045"/>
              </a:cxn>
              <a:cxn ang="0">
                <a:pos x="6356" y="1269"/>
              </a:cxn>
              <a:cxn ang="0">
                <a:pos x="2768" y="858"/>
              </a:cxn>
              <a:cxn ang="0">
                <a:pos x="367" y="2053"/>
              </a:cxn>
              <a:cxn ang="0">
                <a:pos x="480" y="2911"/>
              </a:cxn>
              <a:cxn ang="0">
                <a:pos x="734" y="3023"/>
              </a:cxn>
              <a:cxn ang="0">
                <a:pos x="1017" y="2426"/>
              </a:cxn>
              <a:cxn ang="0">
                <a:pos x="1299" y="2501"/>
              </a:cxn>
              <a:cxn ang="0">
                <a:pos x="1017" y="2948"/>
              </a:cxn>
              <a:cxn ang="0">
                <a:pos x="2232" y="2501"/>
              </a:cxn>
              <a:cxn ang="0">
                <a:pos x="2684" y="2389"/>
              </a:cxn>
              <a:cxn ang="0">
                <a:pos x="2655" y="2538"/>
              </a:cxn>
              <a:cxn ang="0">
                <a:pos x="2768" y="2724"/>
              </a:cxn>
              <a:cxn ang="0">
                <a:pos x="3729" y="2948"/>
              </a:cxn>
              <a:cxn ang="0">
                <a:pos x="3898" y="2911"/>
              </a:cxn>
              <a:cxn ang="0">
                <a:pos x="4350" y="3396"/>
              </a:cxn>
              <a:cxn ang="0">
                <a:pos x="4576" y="3769"/>
              </a:cxn>
              <a:cxn ang="0">
                <a:pos x="4548" y="3919"/>
              </a:cxn>
              <a:cxn ang="0">
                <a:pos x="4887" y="4441"/>
              </a:cxn>
              <a:cxn ang="0">
                <a:pos x="5537" y="4031"/>
              </a:cxn>
              <a:cxn ang="0">
                <a:pos x="6356" y="3546"/>
              </a:cxn>
              <a:cxn ang="0">
                <a:pos x="6582" y="3359"/>
              </a:cxn>
              <a:cxn ang="0">
                <a:pos x="6977" y="2986"/>
              </a:cxn>
            </a:cxnLst>
            <a:rect l="0" t="0" r="r" b="b"/>
            <a:pathLst>
              <a:path w="16384" h="16384">
                <a:moveTo>
                  <a:pt x="7119" y="2911"/>
                </a:moveTo>
                <a:lnTo>
                  <a:pt x="7203" y="2874"/>
                </a:lnTo>
                <a:lnTo>
                  <a:pt x="7288" y="2874"/>
                </a:lnTo>
                <a:lnTo>
                  <a:pt x="7373" y="2948"/>
                </a:lnTo>
                <a:lnTo>
                  <a:pt x="7627" y="3172"/>
                </a:lnTo>
                <a:lnTo>
                  <a:pt x="7655" y="3172"/>
                </a:lnTo>
                <a:lnTo>
                  <a:pt x="7740" y="3172"/>
                </a:lnTo>
                <a:lnTo>
                  <a:pt x="7797" y="3247"/>
                </a:lnTo>
                <a:lnTo>
                  <a:pt x="7910" y="3284"/>
                </a:lnTo>
                <a:lnTo>
                  <a:pt x="7994" y="3396"/>
                </a:lnTo>
                <a:lnTo>
                  <a:pt x="8079" y="3471"/>
                </a:lnTo>
                <a:lnTo>
                  <a:pt x="8136" y="3508"/>
                </a:lnTo>
                <a:lnTo>
                  <a:pt x="8164" y="3546"/>
                </a:lnTo>
                <a:lnTo>
                  <a:pt x="8164" y="3583"/>
                </a:lnTo>
                <a:lnTo>
                  <a:pt x="8136" y="3620"/>
                </a:lnTo>
                <a:lnTo>
                  <a:pt x="8136" y="3695"/>
                </a:lnTo>
                <a:lnTo>
                  <a:pt x="8164" y="3732"/>
                </a:lnTo>
                <a:lnTo>
                  <a:pt x="8192" y="3732"/>
                </a:lnTo>
                <a:lnTo>
                  <a:pt x="8248" y="3844"/>
                </a:lnTo>
                <a:lnTo>
                  <a:pt x="8305" y="3844"/>
                </a:lnTo>
                <a:lnTo>
                  <a:pt x="8333" y="3844"/>
                </a:lnTo>
                <a:lnTo>
                  <a:pt x="8361" y="3844"/>
                </a:lnTo>
                <a:lnTo>
                  <a:pt x="8390" y="3919"/>
                </a:lnTo>
                <a:lnTo>
                  <a:pt x="8446" y="3956"/>
                </a:lnTo>
                <a:lnTo>
                  <a:pt x="8531" y="3956"/>
                </a:lnTo>
                <a:lnTo>
                  <a:pt x="8559" y="4105"/>
                </a:lnTo>
                <a:lnTo>
                  <a:pt x="8587" y="4180"/>
                </a:lnTo>
                <a:lnTo>
                  <a:pt x="8587" y="4255"/>
                </a:lnTo>
                <a:lnTo>
                  <a:pt x="8587" y="4367"/>
                </a:lnTo>
                <a:lnTo>
                  <a:pt x="8644" y="4404"/>
                </a:lnTo>
                <a:lnTo>
                  <a:pt x="8672" y="4441"/>
                </a:lnTo>
                <a:lnTo>
                  <a:pt x="8700" y="4441"/>
                </a:lnTo>
                <a:lnTo>
                  <a:pt x="8729" y="4479"/>
                </a:lnTo>
                <a:lnTo>
                  <a:pt x="8785" y="4516"/>
                </a:lnTo>
                <a:lnTo>
                  <a:pt x="8785" y="4591"/>
                </a:lnTo>
                <a:lnTo>
                  <a:pt x="8842" y="4628"/>
                </a:lnTo>
                <a:lnTo>
                  <a:pt x="8870" y="4591"/>
                </a:lnTo>
                <a:lnTo>
                  <a:pt x="8898" y="4591"/>
                </a:lnTo>
                <a:lnTo>
                  <a:pt x="8926" y="4591"/>
                </a:lnTo>
                <a:lnTo>
                  <a:pt x="8955" y="4591"/>
                </a:lnTo>
                <a:lnTo>
                  <a:pt x="9011" y="4628"/>
                </a:lnTo>
                <a:lnTo>
                  <a:pt x="9068" y="4702"/>
                </a:lnTo>
                <a:lnTo>
                  <a:pt x="9124" y="4814"/>
                </a:lnTo>
                <a:lnTo>
                  <a:pt x="9124" y="4889"/>
                </a:lnTo>
                <a:lnTo>
                  <a:pt x="9152" y="4964"/>
                </a:lnTo>
                <a:lnTo>
                  <a:pt x="9181" y="4964"/>
                </a:lnTo>
                <a:lnTo>
                  <a:pt x="9209" y="4964"/>
                </a:lnTo>
                <a:lnTo>
                  <a:pt x="9294" y="5001"/>
                </a:lnTo>
                <a:lnTo>
                  <a:pt x="9322" y="5038"/>
                </a:lnTo>
                <a:lnTo>
                  <a:pt x="9322" y="5113"/>
                </a:lnTo>
                <a:lnTo>
                  <a:pt x="9322" y="5188"/>
                </a:lnTo>
                <a:lnTo>
                  <a:pt x="9350" y="5225"/>
                </a:lnTo>
                <a:lnTo>
                  <a:pt x="9407" y="5225"/>
                </a:lnTo>
                <a:lnTo>
                  <a:pt x="9463" y="5262"/>
                </a:lnTo>
                <a:lnTo>
                  <a:pt x="9520" y="5262"/>
                </a:lnTo>
                <a:lnTo>
                  <a:pt x="9717" y="5262"/>
                </a:lnTo>
                <a:lnTo>
                  <a:pt x="9802" y="5262"/>
                </a:lnTo>
                <a:lnTo>
                  <a:pt x="9859" y="5225"/>
                </a:lnTo>
                <a:lnTo>
                  <a:pt x="9887" y="5300"/>
                </a:lnTo>
                <a:lnTo>
                  <a:pt x="9887" y="5337"/>
                </a:lnTo>
                <a:lnTo>
                  <a:pt x="9887" y="5374"/>
                </a:lnTo>
                <a:lnTo>
                  <a:pt x="9887" y="5449"/>
                </a:lnTo>
                <a:lnTo>
                  <a:pt x="9943" y="5486"/>
                </a:lnTo>
                <a:lnTo>
                  <a:pt x="10000" y="5486"/>
                </a:lnTo>
                <a:lnTo>
                  <a:pt x="10028" y="5486"/>
                </a:lnTo>
                <a:lnTo>
                  <a:pt x="10028" y="5524"/>
                </a:lnTo>
                <a:lnTo>
                  <a:pt x="10028" y="5561"/>
                </a:lnTo>
                <a:lnTo>
                  <a:pt x="10028" y="5635"/>
                </a:lnTo>
                <a:lnTo>
                  <a:pt x="10085" y="5673"/>
                </a:lnTo>
                <a:lnTo>
                  <a:pt x="10085" y="5710"/>
                </a:lnTo>
                <a:lnTo>
                  <a:pt x="10113" y="5785"/>
                </a:lnTo>
                <a:lnTo>
                  <a:pt x="10113" y="5822"/>
                </a:lnTo>
                <a:lnTo>
                  <a:pt x="10169" y="5859"/>
                </a:lnTo>
                <a:lnTo>
                  <a:pt x="10254" y="5934"/>
                </a:lnTo>
                <a:lnTo>
                  <a:pt x="10311" y="5971"/>
                </a:lnTo>
                <a:lnTo>
                  <a:pt x="10339" y="6009"/>
                </a:lnTo>
                <a:lnTo>
                  <a:pt x="10311" y="6046"/>
                </a:lnTo>
                <a:lnTo>
                  <a:pt x="10311" y="6083"/>
                </a:lnTo>
                <a:lnTo>
                  <a:pt x="10282" y="6083"/>
                </a:lnTo>
                <a:lnTo>
                  <a:pt x="10226" y="6083"/>
                </a:lnTo>
                <a:lnTo>
                  <a:pt x="10198" y="6083"/>
                </a:lnTo>
                <a:lnTo>
                  <a:pt x="10198" y="6121"/>
                </a:lnTo>
                <a:lnTo>
                  <a:pt x="10198" y="6158"/>
                </a:lnTo>
                <a:lnTo>
                  <a:pt x="10198" y="6233"/>
                </a:lnTo>
                <a:lnTo>
                  <a:pt x="10226" y="6233"/>
                </a:lnTo>
                <a:lnTo>
                  <a:pt x="10282" y="6270"/>
                </a:lnTo>
                <a:lnTo>
                  <a:pt x="10311" y="6270"/>
                </a:lnTo>
                <a:lnTo>
                  <a:pt x="10311" y="6307"/>
                </a:lnTo>
                <a:lnTo>
                  <a:pt x="10311" y="6345"/>
                </a:lnTo>
                <a:lnTo>
                  <a:pt x="10311" y="6382"/>
                </a:lnTo>
                <a:lnTo>
                  <a:pt x="10311" y="6457"/>
                </a:lnTo>
                <a:lnTo>
                  <a:pt x="10339" y="6494"/>
                </a:lnTo>
                <a:lnTo>
                  <a:pt x="10367" y="6569"/>
                </a:lnTo>
                <a:lnTo>
                  <a:pt x="10339" y="6643"/>
                </a:lnTo>
                <a:lnTo>
                  <a:pt x="10311" y="6680"/>
                </a:lnTo>
                <a:lnTo>
                  <a:pt x="10311" y="6755"/>
                </a:lnTo>
                <a:lnTo>
                  <a:pt x="10311" y="6830"/>
                </a:lnTo>
                <a:lnTo>
                  <a:pt x="10339" y="6904"/>
                </a:lnTo>
                <a:lnTo>
                  <a:pt x="10367" y="7016"/>
                </a:lnTo>
                <a:lnTo>
                  <a:pt x="10367" y="7054"/>
                </a:lnTo>
                <a:lnTo>
                  <a:pt x="10339" y="7128"/>
                </a:lnTo>
                <a:lnTo>
                  <a:pt x="10311" y="7240"/>
                </a:lnTo>
                <a:lnTo>
                  <a:pt x="10339" y="7278"/>
                </a:lnTo>
                <a:lnTo>
                  <a:pt x="10339" y="7352"/>
                </a:lnTo>
                <a:lnTo>
                  <a:pt x="10311" y="7390"/>
                </a:lnTo>
                <a:lnTo>
                  <a:pt x="10311" y="7502"/>
                </a:lnTo>
                <a:lnTo>
                  <a:pt x="10282" y="7539"/>
                </a:lnTo>
                <a:lnTo>
                  <a:pt x="10282" y="7651"/>
                </a:lnTo>
                <a:lnTo>
                  <a:pt x="10282" y="7763"/>
                </a:lnTo>
                <a:lnTo>
                  <a:pt x="10282" y="7837"/>
                </a:lnTo>
                <a:lnTo>
                  <a:pt x="10282" y="7875"/>
                </a:lnTo>
                <a:lnTo>
                  <a:pt x="10226" y="8024"/>
                </a:lnTo>
                <a:lnTo>
                  <a:pt x="10198" y="8136"/>
                </a:lnTo>
                <a:lnTo>
                  <a:pt x="10198" y="8173"/>
                </a:lnTo>
                <a:lnTo>
                  <a:pt x="10226" y="8285"/>
                </a:lnTo>
                <a:lnTo>
                  <a:pt x="10254" y="8397"/>
                </a:lnTo>
                <a:lnTo>
                  <a:pt x="10254" y="8509"/>
                </a:lnTo>
                <a:lnTo>
                  <a:pt x="10226" y="8621"/>
                </a:lnTo>
                <a:lnTo>
                  <a:pt x="10198" y="8808"/>
                </a:lnTo>
                <a:lnTo>
                  <a:pt x="10169" y="8920"/>
                </a:lnTo>
                <a:lnTo>
                  <a:pt x="10169" y="8994"/>
                </a:lnTo>
                <a:lnTo>
                  <a:pt x="10198" y="9069"/>
                </a:lnTo>
                <a:lnTo>
                  <a:pt x="10254" y="9144"/>
                </a:lnTo>
                <a:lnTo>
                  <a:pt x="10254" y="9181"/>
                </a:lnTo>
                <a:lnTo>
                  <a:pt x="10282" y="9181"/>
                </a:lnTo>
                <a:lnTo>
                  <a:pt x="10282" y="9106"/>
                </a:lnTo>
                <a:lnTo>
                  <a:pt x="10311" y="9106"/>
                </a:lnTo>
                <a:lnTo>
                  <a:pt x="10339" y="9106"/>
                </a:lnTo>
                <a:lnTo>
                  <a:pt x="10367" y="9144"/>
                </a:lnTo>
                <a:lnTo>
                  <a:pt x="10395" y="9330"/>
                </a:lnTo>
                <a:lnTo>
                  <a:pt x="10452" y="9368"/>
                </a:lnTo>
                <a:lnTo>
                  <a:pt x="10480" y="9368"/>
                </a:lnTo>
                <a:lnTo>
                  <a:pt x="10508" y="9405"/>
                </a:lnTo>
                <a:lnTo>
                  <a:pt x="10537" y="9442"/>
                </a:lnTo>
                <a:lnTo>
                  <a:pt x="10565" y="9442"/>
                </a:lnTo>
                <a:lnTo>
                  <a:pt x="10593" y="9442"/>
                </a:lnTo>
                <a:lnTo>
                  <a:pt x="10621" y="9405"/>
                </a:lnTo>
                <a:lnTo>
                  <a:pt x="10650" y="9368"/>
                </a:lnTo>
                <a:lnTo>
                  <a:pt x="10621" y="9293"/>
                </a:lnTo>
                <a:lnTo>
                  <a:pt x="10621" y="9218"/>
                </a:lnTo>
                <a:lnTo>
                  <a:pt x="10650" y="9181"/>
                </a:lnTo>
                <a:lnTo>
                  <a:pt x="10621" y="9106"/>
                </a:lnTo>
                <a:lnTo>
                  <a:pt x="10593" y="9032"/>
                </a:lnTo>
                <a:lnTo>
                  <a:pt x="10593" y="8994"/>
                </a:lnTo>
                <a:lnTo>
                  <a:pt x="10650" y="8994"/>
                </a:lnTo>
                <a:lnTo>
                  <a:pt x="10621" y="8957"/>
                </a:lnTo>
                <a:lnTo>
                  <a:pt x="10565" y="8920"/>
                </a:lnTo>
                <a:lnTo>
                  <a:pt x="10537" y="8882"/>
                </a:lnTo>
                <a:lnTo>
                  <a:pt x="10424" y="8845"/>
                </a:lnTo>
                <a:lnTo>
                  <a:pt x="10395" y="8845"/>
                </a:lnTo>
                <a:lnTo>
                  <a:pt x="10395" y="8770"/>
                </a:lnTo>
                <a:lnTo>
                  <a:pt x="10424" y="8733"/>
                </a:lnTo>
                <a:lnTo>
                  <a:pt x="10452" y="8696"/>
                </a:lnTo>
                <a:lnTo>
                  <a:pt x="10424" y="8659"/>
                </a:lnTo>
                <a:lnTo>
                  <a:pt x="10424" y="8547"/>
                </a:lnTo>
                <a:lnTo>
                  <a:pt x="10452" y="8509"/>
                </a:lnTo>
                <a:lnTo>
                  <a:pt x="10480" y="8509"/>
                </a:lnTo>
                <a:lnTo>
                  <a:pt x="10480" y="8547"/>
                </a:lnTo>
                <a:lnTo>
                  <a:pt x="10508" y="8584"/>
                </a:lnTo>
                <a:lnTo>
                  <a:pt x="10537" y="8584"/>
                </a:lnTo>
                <a:lnTo>
                  <a:pt x="10565" y="8547"/>
                </a:lnTo>
                <a:lnTo>
                  <a:pt x="10593" y="8584"/>
                </a:lnTo>
                <a:lnTo>
                  <a:pt x="10650" y="8621"/>
                </a:lnTo>
                <a:lnTo>
                  <a:pt x="10734" y="8659"/>
                </a:lnTo>
                <a:lnTo>
                  <a:pt x="10763" y="8696"/>
                </a:lnTo>
                <a:lnTo>
                  <a:pt x="10791" y="8770"/>
                </a:lnTo>
                <a:lnTo>
                  <a:pt x="10791" y="8882"/>
                </a:lnTo>
                <a:lnTo>
                  <a:pt x="10791" y="8957"/>
                </a:lnTo>
                <a:lnTo>
                  <a:pt x="10847" y="8994"/>
                </a:lnTo>
                <a:lnTo>
                  <a:pt x="10876" y="9032"/>
                </a:lnTo>
                <a:lnTo>
                  <a:pt x="10904" y="9032"/>
                </a:lnTo>
                <a:lnTo>
                  <a:pt x="10932" y="8994"/>
                </a:lnTo>
                <a:lnTo>
                  <a:pt x="10932" y="8957"/>
                </a:lnTo>
                <a:lnTo>
                  <a:pt x="10904" y="8808"/>
                </a:lnTo>
                <a:lnTo>
                  <a:pt x="10932" y="8733"/>
                </a:lnTo>
                <a:lnTo>
                  <a:pt x="10932" y="8696"/>
                </a:lnTo>
                <a:lnTo>
                  <a:pt x="10960" y="8659"/>
                </a:lnTo>
                <a:lnTo>
                  <a:pt x="10989" y="8659"/>
                </a:lnTo>
                <a:lnTo>
                  <a:pt x="10989" y="8696"/>
                </a:lnTo>
                <a:lnTo>
                  <a:pt x="11017" y="8696"/>
                </a:lnTo>
                <a:lnTo>
                  <a:pt x="11045" y="8770"/>
                </a:lnTo>
                <a:lnTo>
                  <a:pt x="11045" y="8845"/>
                </a:lnTo>
                <a:lnTo>
                  <a:pt x="11102" y="8920"/>
                </a:lnTo>
                <a:lnTo>
                  <a:pt x="11130" y="8957"/>
                </a:lnTo>
                <a:lnTo>
                  <a:pt x="11045" y="9181"/>
                </a:lnTo>
                <a:lnTo>
                  <a:pt x="10989" y="9218"/>
                </a:lnTo>
                <a:lnTo>
                  <a:pt x="10960" y="9256"/>
                </a:lnTo>
                <a:lnTo>
                  <a:pt x="10960" y="9293"/>
                </a:lnTo>
                <a:lnTo>
                  <a:pt x="10989" y="9330"/>
                </a:lnTo>
                <a:lnTo>
                  <a:pt x="10989" y="9405"/>
                </a:lnTo>
                <a:lnTo>
                  <a:pt x="10932" y="9442"/>
                </a:lnTo>
                <a:lnTo>
                  <a:pt x="10904" y="9480"/>
                </a:lnTo>
                <a:lnTo>
                  <a:pt x="10876" y="9517"/>
                </a:lnTo>
                <a:lnTo>
                  <a:pt x="10819" y="9554"/>
                </a:lnTo>
                <a:lnTo>
                  <a:pt x="10819" y="9592"/>
                </a:lnTo>
                <a:lnTo>
                  <a:pt x="10819" y="9629"/>
                </a:lnTo>
                <a:lnTo>
                  <a:pt x="10819" y="9704"/>
                </a:lnTo>
                <a:lnTo>
                  <a:pt x="10791" y="9741"/>
                </a:lnTo>
                <a:lnTo>
                  <a:pt x="10763" y="9778"/>
                </a:lnTo>
                <a:lnTo>
                  <a:pt x="10791" y="9815"/>
                </a:lnTo>
                <a:lnTo>
                  <a:pt x="10819" y="9853"/>
                </a:lnTo>
                <a:lnTo>
                  <a:pt x="10819" y="9965"/>
                </a:lnTo>
                <a:lnTo>
                  <a:pt x="10819" y="10002"/>
                </a:lnTo>
                <a:lnTo>
                  <a:pt x="10734" y="9965"/>
                </a:lnTo>
                <a:lnTo>
                  <a:pt x="10678" y="10002"/>
                </a:lnTo>
                <a:lnTo>
                  <a:pt x="10650" y="10039"/>
                </a:lnTo>
                <a:lnTo>
                  <a:pt x="10650" y="10189"/>
                </a:lnTo>
                <a:lnTo>
                  <a:pt x="10678" y="10189"/>
                </a:lnTo>
                <a:lnTo>
                  <a:pt x="10763" y="10226"/>
                </a:lnTo>
                <a:lnTo>
                  <a:pt x="10819" y="10263"/>
                </a:lnTo>
                <a:lnTo>
                  <a:pt x="10876" y="10301"/>
                </a:lnTo>
                <a:lnTo>
                  <a:pt x="10904" y="10375"/>
                </a:lnTo>
                <a:lnTo>
                  <a:pt x="10932" y="10525"/>
                </a:lnTo>
                <a:lnTo>
                  <a:pt x="10960" y="10637"/>
                </a:lnTo>
                <a:lnTo>
                  <a:pt x="11045" y="10823"/>
                </a:lnTo>
                <a:lnTo>
                  <a:pt x="11130" y="10972"/>
                </a:lnTo>
                <a:lnTo>
                  <a:pt x="11158" y="11047"/>
                </a:lnTo>
                <a:lnTo>
                  <a:pt x="11158" y="11122"/>
                </a:lnTo>
                <a:lnTo>
                  <a:pt x="11158" y="11196"/>
                </a:lnTo>
                <a:lnTo>
                  <a:pt x="11215" y="11234"/>
                </a:lnTo>
                <a:lnTo>
                  <a:pt x="11299" y="11383"/>
                </a:lnTo>
                <a:lnTo>
                  <a:pt x="11356" y="11458"/>
                </a:lnTo>
                <a:lnTo>
                  <a:pt x="11384" y="11532"/>
                </a:lnTo>
                <a:lnTo>
                  <a:pt x="11441" y="11570"/>
                </a:lnTo>
                <a:lnTo>
                  <a:pt x="11497" y="11607"/>
                </a:lnTo>
                <a:lnTo>
                  <a:pt x="11525" y="11756"/>
                </a:lnTo>
                <a:lnTo>
                  <a:pt x="11610" y="11831"/>
                </a:lnTo>
                <a:lnTo>
                  <a:pt x="11638" y="11868"/>
                </a:lnTo>
                <a:lnTo>
                  <a:pt x="11667" y="11868"/>
                </a:lnTo>
                <a:lnTo>
                  <a:pt x="11723" y="11905"/>
                </a:lnTo>
                <a:lnTo>
                  <a:pt x="11751" y="11905"/>
                </a:lnTo>
                <a:lnTo>
                  <a:pt x="11780" y="11905"/>
                </a:lnTo>
                <a:lnTo>
                  <a:pt x="11808" y="11905"/>
                </a:lnTo>
                <a:lnTo>
                  <a:pt x="11864" y="11905"/>
                </a:lnTo>
                <a:lnTo>
                  <a:pt x="11893" y="11868"/>
                </a:lnTo>
                <a:lnTo>
                  <a:pt x="11893" y="11793"/>
                </a:lnTo>
                <a:lnTo>
                  <a:pt x="11864" y="11719"/>
                </a:lnTo>
                <a:lnTo>
                  <a:pt x="11695" y="11532"/>
                </a:lnTo>
                <a:lnTo>
                  <a:pt x="11638" y="11458"/>
                </a:lnTo>
                <a:lnTo>
                  <a:pt x="11638" y="11420"/>
                </a:lnTo>
                <a:lnTo>
                  <a:pt x="11638" y="11383"/>
                </a:lnTo>
                <a:lnTo>
                  <a:pt x="11695" y="11383"/>
                </a:lnTo>
                <a:lnTo>
                  <a:pt x="11836" y="11495"/>
                </a:lnTo>
                <a:lnTo>
                  <a:pt x="11864" y="11458"/>
                </a:lnTo>
                <a:lnTo>
                  <a:pt x="11921" y="11458"/>
                </a:lnTo>
                <a:lnTo>
                  <a:pt x="11949" y="11458"/>
                </a:lnTo>
                <a:lnTo>
                  <a:pt x="11977" y="11458"/>
                </a:lnTo>
                <a:lnTo>
                  <a:pt x="12034" y="11420"/>
                </a:lnTo>
                <a:lnTo>
                  <a:pt x="12090" y="11383"/>
                </a:lnTo>
                <a:lnTo>
                  <a:pt x="12090" y="11420"/>
                </a:lnTo>
                <a:lnTo>
                  <a:pt x="12090" y="11495"/>
                </a:lnTo>
                <a:lnTo>
                  <a:pt x="12006" y="11532"/>
                </a:lnTo>
                <a:lnTo>
                  <a:pt x="11977" y="11570"/>
                </a:lnTo>
                <a:lnTo>
                  <a:pt x="11977" y="11607"/>
                </a:lnTo>
                <a:lnTo>
                  <a:pt x="12006" y="11644"/>
                </a:lnTo>
                <a:lnTo>
                  <a:pt x="12062" y="11756"/>
                </a:lnTo>
                <a:lnTo>
                  <a:pt x="12090" y="11905"/>
                </a:lnTo>
                <a:lnTo>
                  <a:pt x="12090" y="12017"/>
                </a:lnTo>
                <a:lnTo>
                  <a:pt x="12062" y="12129"/>
                </a:lnTo>
                <a:lnTo>
                  <a:pt x="12062" y="12241"/>
                </a:lnTo>
                <a:lnTo>
                  <a:pt x="12090" y="12316"/>
                </a:lnTo>
                <a:lnTo>
                  <a:pt x="12119" y="12353"/>
                </a:lnTo>
                <a:lnTo>
                  <a:pt x="12147" y="12428"/>
                </a:lnTo>
                <a:lnTo>
                  <a:pt x="12175" y="12540"/>
                </a:lnTo>
                <a:lnTo>
                  <a:pt x="12203" y="12615"/>
                </a:lnTo>
                <a:lnTo>
                  <a:pt x="12232" y="12615"/>
                </a:lnTo>
                <a:lnTo>
                  <a:pt x="12260" y="12615"/>
                </a:lnTo>
                <a:lnTo>
                  <a:pt x="12316" y="12615"/>
                </a:lnTo>
                <a:lnTo>
                  <a:pt x="12344" y="12652"/>
                </a:lnTo>
                <a:lnTo>
                  <a:pt x="12316" y="12689"/>
                </a:lnTo>
                <a:lnTo>
                  <a:pt x="12316" y="12727"/>
                </a:lnTo>
                <a:lnTo>
                  <a:pt x="12344" y="12801"/>
                </a:lnTo>
                <a:lnTo>
                  <a:pt x="12401" y="12801"/>
                </a:lnTo>
                <a:lnTo>
                  <a:pt x="12486" y="12876"/>
                </a:lnTo>
                <a:lnTo>
                  <a:pt x="12514" y="12876"/>
                </a:lnTo>
                <a:lnTo>
                  <a:pt x="12570" y="12838"/>
                </a:lnTo>
                <a:lnTo>
                  <a:pt x="12599" y="12838"/>
                </a:lnTo>
                <a:lnTo>
                  <a:pt x="12599" y="12913"/>
                </a:lnTo>
                <a:lnTo>
                  <a:pt x="12599" y="12950"/>
                </a:lnTo>
                <a:lnTo>
                  <a:pt x="12655" y="13025"/>
                </a:lnTo>
                <a:lnTo>
                  <a:pt x="12683" y="13062"/>
                </a:lnTo>
                <a:lnTo>
                  <a:pt x="12683" y="13212"/>
                </a:lnTo>
                <a:lnTo>
                  <a:pt x="12683" y="13286"/>
                </a:lnTo>
                <a:lnTo>
                  <a:pt x="12712" y="13473"/>
                </a:lnTo>
                <a:lnTo>
                  <a:pt x="12796" y="13772"/>
                </a:lnTo>
                <a:lnTo>
                  <a:pt x="12938" y="14145"/>
                </a:lnTo>
                <a:lnTo>
                  <a:pt x="13022" y="14294"/>
                </a:lnTo>
                <a:lnTo>
                  <a:pt x="13079" y="14331"/>
                </a:lnTo>
                <a:lnTo>
                  <a:pt x="13107" y="14369"/>
                </a:lnTo>
                <a:lnTo>
                  <a:pt x="13135" y="14369"/>
                </a:lnTo>
                <a:lnTo>
                  <a:pt x="13192" y="14331"/>
                </a:lnTo>
                <a:lnTo>
                  <a:pt x="13220" y="14331"/>
                </a:lnTo>
                <a:lnTo>
                  <a:pt x="13277" y="14331"/>
                </a:lnTo>
                <a:lnTo>
                  <a:pt x="13305" y="14331"/>
                </a:lnTo>
                <a:lnTo>
                  <a:pt x="13390" y="14369"/>
                </a:lnTo>
                <a:lnTo>
                  <a:pt x="13418" y="14331"/>
                </a:lnTo>
                <a:lnTo>
                  <a:pt x="13446" y="14294"/>
                </a:lnTo>
                <a:lnTo>
                  <a:pt x="13503" y="14369"/>
                </a:lnTo>
                <a:lnTo>
                  <a:pt x="13559" y="14369"/>
                </a:lnTo>
                <a:lnTo>
                  <a:pt x="13644" y="14406"/>
                </a:lnTo>
                <a:lnTo>
                  <a:pt x="13757" y="14481"/>
                </a:lnTo>
                <a:lnTo>
                  <a:pt x="13813" y="14555"/>
                </a:lnTo>
                <a:lnTo>
                  <a:pt x="13870" y="14630"/>
                </a:lnTo>
                <a:lnTo>
                  <a:pt x="13955" y="14817"/>
                </a:lnTo>
                <a:lnTo>
                  <a:pt x="14011" y="14854"/>
                </a:lnTo>
                <a:lnTo>
                  <a:pt x="14068" y="14928"/>
                </a:lnTo>
                <a:lnTo>
                  <a:pt x="14152" y="15115"/>
                </a:lnTo>
                <a:lnTo>
                  <a:pt x="14181" y="15152"/>
                </a:lnTo>
                <a:lnTo>
                  <a:pt x="14237" y="15190"/>
                </a:lnTo>
                <a:lnTo>
                  <a:pt x="14265" y="15227"/>
                </a:lnTo>
                <a:lnTo>
                  <a:pt x="14237" y="15264"/>
                </a:lnTo>
                <a:lnTo>
                  <a:pt x="14265" y="15302"/>
                </a:lnTo>
                <a:lnTo>
                  <a:pt x="14322" y="15376"/>
                </a:lnTo>
                <a:lnTo>
                  <a:pt x="14350" y="15414"/>
                </a:lnTo>
                <a:lnTo>
                  <a:pt x="14378" y="15563"/>
                </a:lnTo>
                <a:lnTo>
                  <a:pt x="14407" y="15638"/>
                </a:lnTo>
                <a:lnTo>
                  <a:pt x="14491" y="15638"/>
                </a:lnTo>
                <a:lnTo>
                  <a:pt x="14548" y="15675"/>
                </a:lnTo>
                <a:lnTo>
                  <a:pt x="14604" y="15638"/>
                </a:lnTo>
                <a:lnTo>
                  <a:pt x="14689" y="15675"/>
                </a:lnTo>
                <a:lnTo>
                  <a:pt x="14717" y="15675"/>
                </a:lnTo>
                <a:lnTo>
                  <a:pt x="14746" y="15712"/>
                </a:lnTo>
                <a:lnTo>
                  <a:pt x="14774" y="15750"/>
                </a:lnTo>
                <a:lnTo>
                  <a:pt x="14802" y="15750"/>
                </a:lnTo>
                <a:lnTo>
                  <a:pt x="14830" y="15750"/>
                </a:lnTo>
                <a:lnTo>
                  <a:pt x="14915" y="15712"/>
                </a:lnTo>
                <a:lnTo>
                  <a:pt x="14915" y="15750"/>
                </a:lnTo>
                <a:lnTo>
                  <a:pt x="14943" y="15787"/>
                </a:lnTo>
                <a:lnTo>
                  <a:pt x="14915" y="15824"/>
                </a:lnTo>
                <a:lnTo>
                  <a:pt x="14915" y="15862"/>
                </a:lnTo>
                <a:lnTo>
                  <a:pt x="14943" y="15936"/>
                </a:lnTo>
                <a:lnTo>
                  <a:pt x="14915" y="15973"/>
                </a:lnTo>
                <a:lnTo>
                  <a:pt x="14887" y="16011"/>
                </a:lnTo>
                <a:lnTo>
                  <a:pt x="14802" y="16048"/>
                </a:lnTo>
                <a:lnTo>
                  <a:pt x="14746" y="16048"/>
                </a:lnTo>
                <a:lnTo>
                  <a:pt x="14689" y="16011"/>
                </a:lnTo>
                <a:lnTo>
                  <a:pt x="14604" y="15936"/>
                </a:lnTo>
                <a:lnTo>
                  <a:pt x="14576" y="15862"/>
                </a:lnTo>
                <a:lnTo>
                  <a:pt x="14520" y="15824"/>
                </a:lnTo>
                <a:lnTo>
                  <a:pt x="14463" y="15824"/>
                </a:lnTo>
                <a:lnTo>
                  <a:pt x="14435" y="15862"/>
                </a:lnTo>
                <a:lnTo>
                  <a:pt x="14407" y="15899"/>
                </a:lnTo>
                <a:lnTo>
                  <a:pt x="14407" y="16011"/>
                </a:lnTo>
                <a:lnTo>
                  <a:pt x="14435" y="16085"/>
                </a:lnTo>
                <a:lnTo>
                  <a:pt x="14463" y="16197"/>
                </a:lnTo>
                <a:lnTo>
                  <a:pt x="14548" y="16309"/>
                </a:lnTo>
                <a:lnTo>
                  <a:pt x="14604" y="16384"/>
                </a:lnTo>
                <a:lnTo>
                  <a:pt x="14661" y="16384"/>
                </a:lnTo>
                <a:lnTo>
                  <a:pt x="14717" y="16347"/>
                </a:lnTo>
                <a:lnTo>
                  <a:pt x="14830" y="16309"/>
                </a:lnTo>
                <a:lnTo>
                  <a:pt x="14915" y="16309"/>
                </a:lnTo>
                <a:lnTo>
                  <a:pt x="14943" y="16272"/>
                </a:lnTo>
                <a:lnTo>
                  <a:pt x="15028" y="16160"/>
                </a:lnTo>
                <a:lnTo>
                  <a:pt x="15113" y="16123"/>
                </a:lnTo>
                <a:lnTo>
                  <a:pt x="15169" y="16123"/>
                </a:lnTo>
                <a:lnTo>
                  <a:pt x="15226" y="16160"/>
                </a:lnTo>
                <a:lnTo>
                  <a:pt x="15424" y="16123"/>
                </a:lnTo>
                <a:lnTo>
                  <a:pt x="15452" y="16048"/>
                </a:lnTo>
                <a:lnTo>
                  <a:pt x="15565" y="15973"/>
                </a:lnTo>
                <a:lnTo>
                  <a:pt x="15621" y="15973"/>
                </a:lnTo>
                <a:lnTo>
                  <a:pt x="15621" y="15936"/>
                </a:lnTo>
                <a:lnTo>
                  <a:pt x="15621" y="15862"/>
                </a:lnTo>
                <a:lnTo>
                  <a:pt x="15650" y="15862"/>
                </a:lnTo>
                <a:lnTo>
                  <a:pt x="15706" y="15862"/>
                </a:lnTo>
                <a:lnTo>
                  <a:pt x="15791" y="15936"/>
                </a:lnTo>
                <a:lnTo>
                  <a:pt x="15819" y="15899"/>
                </a:lnTo>
                <a:lnTo>
                  <a:pt x="15847" y="15824"/>
                </a:lnTo>
                <a:lnTo>
                  <a:pt x="15876" y="15824"/>
                </a:lnTo>
                <a:lnTo>
                  <a:pt x="15932" y="15824"/>
                </a:lnTo>
                <a:lnTo>
                  <a:pt x="15960" y="15787"/>
                </a:lnTo>
                <a:lnTo>
                  <a:pt x="15960" y="15675"/>
                </a:lnTo>
                <a:lnTo>
                  <a:pt x="15989" y="15600"/>
                </a:lnTo>
                <a:lnTo>
                  <a:pt x="16017" y="15600"/>
                </a:lnTo>
                <a:lnTo>
                  <a:pt x="16017" y="15488"/>
                </a:lnTo>
                <a:lnTo>
                  <a:pt x="16102" y="15414"/>
                </a:lnTo>
                <a:lnTo>
                  <a:pt x="16130" y="15339"/>
                </a:lnTo>
                <a:lnTo>
                  <a:pt x="16102" y="15302"/>
                </a:lnTo>
                <a:lnTo>
                  <a:pt x="16073" y="15190"/>
                </a:lnTo>
                <a:lnTo>
                  <a:pt x="16017" y="15078"/>
                </a:lnTo>
                <a:lnTo>
                  <a:pt x="16017" y="15003"/>
                </a:lnTo>
                <a:lnTo>
                  <a:pt x="16045" y="14928"/>
                </a:lnTo>
                <a:lnTo>
                  <a:pt x="16073" y="14817"/>
                </a:lnTo>
                <a:lnTo>
                  <a:pt x="16073" y="14779"/>
                </a:lnTo>
                <a:lnTo>
                  <a:pt x="16045" y="14705"/>
                </a:lnTo>
                <a:lnTo>
                  <a:pt x="16073" y="14630"/>
                </a:lnTo>
                <a:lnTo>
                  <a:pt x="16102" y="14593"/>
                </a:lnTo>
                <a:lnTo>
                  <a:pt x="16130" y="14555"/>
                </a:lnTo>
                <a:lnTo>
                  <a:pt x="16130" y="14369"/>
                </a:lnTo>
                <a:lnTo>
                  <a:pt x="16158" y="14294"/>
                </a:lnTo>
                <a:lnTo>
                  <a:pt x="16186" y="14219"/>
                </a:lnTo>
                <a:lnTo>
                  <a:pt x="16215" y="14182"/>
                </a:lnTo>
                <a:lnTo>
                  <a:pt x="16215" y="14070"/>
                </a:lnTo>
                <a:lnTo>
                  <a:pt x="16215" y="13921"/>
                </a:lnTo>
                <a:lnTo>
                  <a:pt x="16243" y="13883"/>
                </a:lnTo>
                <a:lnTo>
                  <a:pt x="16271" y="13846"/>
                </a:lnTo>
                <a:lnTo>
                  <a:pt x="16271" y="13883"/>
                </a:lnTo>
                <a:lnTo>
                  <a:pt x="16299" y="13958"/>
                </a:lnTo>
                <a:lnTo>
                  <a:pt x="16299" y="14033"/>
                </a:lnTo>
                <a:lnTo>
                  <a:pt x="16328" y="14070"/>
                </a:lnTo>
                <a:lnTo>
                  <a:pt x="16356" y="14070"/>
                </a:lnTo>
                <a:lnTo>
                  <a:pt x="16384" y="14070"/>
                </a:lnTo>
                <a:lnTo>
                  <a:pt x="16384" y="14033"/>
                </a:lnTo>
                <a:lnTo>
                  <a:pt x="16384" y="13958"/>
                </a:lnTo>
                <a:lnTo>
                  <a:pt x="16356" y="13846"/>
                </a:lnTo>
                <a:lnTo>
                  <a:pt x="16328" y="13697"/>
                </a:lnTo>
                <a:lnTo>
                  <a:pt x="16299" y="13548"/>
                </a:lnTo>
                <a:lnTo>
                  <a:pt x="16299" y="13398"/>
                </a:lnTo>
                <a:lnTo>
                  <a:pt x="16271" y="13286"/>
                </a:lnTo>
                <a:lnTo>
                  <a:pt x="16271" y="13174"/>
                </a:lnTo>
                <a:lnTo>
                  <a:pt x="16299" y="13062"/>
                </a:lnTo>
                <a:lnTo>
                  <a:pt x="16299" y="12950"/>
                </a:lnTo>
                <a:lnTo>
                  <a:pt x="16271" y="12577"/>
                </a:lnTo>
                <a:lnTo>
                  <a:pt x="16271" y="12503"/>
                </a:lnTo>
                <a:lnTo>
                  <a:pt x="16271" y="12241"/>
                </a:lnTo>
                <a:lnTo>
                  <a:pt x="16243" y="11905"/>
                </a:lnTo>
                <a:lnTo>
                  <a:pt x="16243" y="11644"/>
                </a:lnTo>
                <a:lnTo>
                  <a:pt x="16215" y="11420"/>
                </a:lnTo>
                <a:lnTo>
                  <a:pt x="16186" y="11159"/>
                </a:lnTo>
                <a:lnTo>
                  <a:pt x="16158" y="10972"/>
                </a:lnTo>
                <a:lnTo>
                  <a:pt x="16073" y="10749"/>
                </a:lnTo>
                <a:lnTo>
                  <a:pt x="16045" y="10637"/>
                </a:lnTo>
                <a:lnTo>
                  <a:pt x="15989" y="10450"/>
                </a:lnTo>
                <a:lnTo>
                  <a:pt x="15932" y="10301"/>
                </a:lnTo>
                <a:lnTo>
                  <a:pt x="15876" y="10189"/>
                </a:lnTo>
                <a:lnTo>
                  <a:pt x="15847" y="10151"/>
                </a:lnTo>
                <a:lnTo>
                  <a:pt x="15763" y="10151"/>
                </a:lnTo>
                <a:lnTo>
                  <a:pt x="15734" y="10114"/>
                </a:lnTo>
                <a:lnTo>
                  <a:pt x="15706" y="10077"/>
                </a:lnTo>
                <a:lnTo>
                  <a:pt x="15734" y="9965"/>
                </a:lnTo>
                <a:lnTo>
                  <a:pt x="15678" y="9815"/>
                </a:lnTo>
                <a:lnTo>
                  <a:pt x="15593" y="9704"/>
                </a:lnTo>
                <a:lnTo>
                  <a:pt x="15537" y="9554"/>
                </a:lnTo>
                <a:lnTo>
                  <a:pt x="15395" y="9330"/>
                </a:lnTo>
                <a:lnTo>
                  <a:pt x="15367" y="9256"/>
                </a:lnTo>
                <a:lnTo>
                  <a:pt x="15339" y="9144"/>
                </a:lnTo>
                <a:lnTo>
                  <a:pt x="15311" y="8994"/>
                </a:lnTo>
                <a:lnTo>
                  <a:pt x="15254" y="8845"/>
                </a:lnTo>
                <a:lnTo>
                  <a:pt x="15198" y="8733"/>
                </a:lnTo>
                <a:lnTo>
                  <a:pt x="15113" y="8547"/>
                </a:lnTo>
                <a:lnTo>
                  <a:pt x="15000" y="8360"/>
                </a:lnTo>
                <a:lnTo>
                  <a:pt x="14915" y="8211"/>
                </a:lnTo>
                <a:lnTo>
                  <a:pt x="14802" y="7987"/>
                </a:lnTo>
                <a:lnTo>
                  <a:pt x="14633" y="7614"/>
                </a:lnTo>
                <a:lnTo>
                  <a:pt x="14491" y="7352"/>
                </a:lnTo>
                <a:lnTo>
                  <a:pt x="14294" y="6867"/>
                </a:lnTo>
                <a:lnTo>
                  <a:pt x="14096" y="6345"/>
                </a:lnTo>
                <a:lnTo>
                  <a:pt x="13983" y="5971"/>
                </a:lnTo>
                <a:lnTo>
                  <a:pt x="13870" y="5635"/>
                </a:lnTo>
                <a:lnTo>
                  <a:pt x="13870" y="5598"/>
                </a:lnTo>
                <a:lnTo>
                  <a:pt x="13898" y="5598"/>
                </a:lnTo>
                <a:lnTo>
                  <a:pt x="14011" y="5710"/>
                </a:lnTo>
                <a:lnTo>
                  <a:pt x="14039" y="5710"/>
                </a:lnTo>
                <a:lnTo>
                  <a:pt x="14039" y="5635"/>
                </a:lnTo>
                <a:lnTo>
                  <a:pt x="13983" y="5524"/>
                </a:lnTo>
                <a:lnTo>
                  <a:pt x="13813" y="5300"/>
                </a:lnTo>
                <a:lnTo>
                  <a:pt x="13700" y="5076"/>
                </a:lnTo>
                <a:lnTo>
                  <a:pt x="13672" y="4926"/>
                </a:lnTo>
                <a:lnTo>
                  <a:pt x="13644" y="4889"/>
                </a:lnTo>
                <a:lnTo>
                  <a:pt x="13616" y="4852"/>
                </a:lnTo>
                <a:lnTo>
                  <a:pt x="13559" y="4852"/>
                </a:lnTo>
                <a:lnTo>
                  <a:pt x="13531" y="4852"/>
                </a:lnTo>
                <a:lnTo>
                  <a:pt x="13531" y="4665"/>
                </a:lnTo>
                <a:lnTo>
                  <a:pt x="13474" y="4553"/>
                </a:lnTo>
                <a:lnTo>
                  <a:pt x="13418" y="4441"/>
                </a:lnTo>
                <a:lnTo>
                  <a:pt x="13192" y="4031"/>
                </a:lnTo>
                <a:lnTo>
                  <a:pt x="13192" y="3956"/>
                </a:lnTo>
                <a:lnTo>
                  <a:pt x="13135" y="3807"/>
                </a:lnTo>
                <a:lnTo>
                  <a:pt x="12994" y="3471"/>
                </a:lnTo>
                <a:lnTo>
                  <a:pt x="12881" y="3247"/>
                </a:lnTo>
                <a:lnTo>
                  <a:pt x="12853" y="3135"/>
                </a:lnTo>
                <a:lnTo>
                  <a:pt x="12825" y="3098"/>
                </a:lnTo>
                <a:lnTo>
                  <a:pt x="12768" y="3060"/>
                </a:lnTo>
                <a:lnTo>
                  <a:pt x="12740" y="3023"/>
                </a:lnTo>
                <a:lnTo>
                  <a:pt x="12712" y="2836"/>
                </a:lnTo>
                <a:lnTo>
                  <a:pt x="12712" y="2724"/>
                </a:lnTo>
                <a:lnTo>
                  <a:pt x="12655" y="2612"/>
                </a:lnTo>
                <a:lnTo>
                  <a:pt x="12627" y="2575"/>
                </a:lnTo>
                <a:lnTo>
                  <a:pt x="12627" y="2463"/>
                </a:lnTo>
                <a:lnTo>
                  <a:pt x="12599" y="2314"/>
                </a:lnTo>
                <a:lnTo>
                  <a:pt x="12457" y="1978"/>
                </a:lnTo>
                <a:lnTo>
                  <a:pt x="12373" y="1679"/>
                </a:lnTo>
                <a:lnTo>
                  <a:pt x="12344" y="1530"/>
                </a:lnTo>
                <a:lnTo>
                  <a:pt x="12288" y="1306"/>
                </a:lnTo>
                <a:lnTo>
                  <a:pt x="12260" y="1120"/>
                </a:lnTo>
                <a:lnTo>
                  <a:pt x="12232" y="1120"/>
                </a:lnTo>
                <a:lnTo>
                  <a:pt x="12203" y="1194"/>
                </a:lnTo>
                <a:lnTo>
                  <a:pt x="12147" y="1194"/>
                </a:lnTo>
                <a:lnTo>
                  <a:pt x="12119" y="1194"/>
                </a:lnTo>
                <a:lnTo>
                  <a:pt x="12119" y="1157"/>
                </a:lnTo>
                <a:lnTo>
                  <a:pt x="12147" y="1082"/>
                </a:lnTo>
                <a:lnTo>
                  <a:pt x="12147" y="933"/>
                </a:lnTo>
                <a:lnTo>
                  <a:pt x="12119" y="858"/>
                </a:lnTo>
                <a:lnTo>
                  <a:pt x="12090" y="784"/>
                </a:lnTo>
                <a:lnTo>
                  <a:pt x="12062" y="746"/>
                </a:lnTo>
                <a:lnTo>
                  <a:pt x="12062" y="672"/>
                </a:lnTo>
                <a:lnTo>
                  <a:pt x="12062" y="634"/>
                </a:lnTo>
                <a:lnTo>
                  <a:pt x="12006" y="560"/>
                </a:lnTo>
                <a:lnTo>
                  <a:pt x="12006" y="485"/>
                </a:lnTo>
                <a:lnTo>
                  <a:pt x="12006" y="411"/>
                </a:lnTo>
                <a:lnTo>
                  <a:pt x="12034" y="336"/>
                </a:lnTo>
                <a:lnTo>
                  <a:pt x="12034" y="299"/>
                </a:lnTo>
                <a:lnTo>
                  <a:pt x="12006" y="299"/>
                </a:lnTo>
                <a:lnTo>
                  <a:pt x="11949" y="336"/>
                </a:lnTo>
                <a:lnTo>
                  <a:pt x="11921" y="336"/>
                </a:lnTo>
                <a:lnTo>
                  <a:pt x="11893" y="299"/>
                </a:lnTo>
                <a:lnTo>
                  <a:pt x="11864" y="299"/>
                </a:lnTo>
                <a:lnTo>
                  <a:pt x="11808" y="224"/>
                </a:lnTo>
                <a:lnTo>
                  <a:pt x="11723" y="224"/>
                </a:lnTo>
                <a:lnTo>
                  <a:pt x="11667" y="224"/>
                </a:lnTo>
                <a:lnTo>
                  <a:pt x="11610" y="187"/>
                </a:lnTo>
                <a:lnTo>
                  <a:pt x="11582" y="187"/>
                </a:lnTo>
                <a:lnTo>
                  <a:pt x="11554" y="224"/>
                </a:lnTo>
                <a:lnTo>
                  <a:pt x="11469" y="149"/>
                </a:lnTo>
                <a:lnTo>
                  <a:pt x="11441" y="112"/>
                </a:lnTo>
                <a:lnTo>
                  <a:pt x="11384" y="149"/>
                </a:lnTo>
                <a:lnTo>
                  <a:pt x="11328" y="112"/>
                </a:lnTo>
                <a:lnTo>
                  <a:pt x="11243" y="112"/>
                </a:lnTo>
                <a:lnTo>
                  <a:pt x="11158" y="75"/>
                </a:lnTo>
                <a:lnTo>
                  <a:pt x="11130" y="0"/>
                </a:lnTo>
                <a:lnTo>
                  <a:pt x="11073" y="37"/>
                </a:lnTo>
                <a:lnTo>
                  <a:pt x="11017" y="37"/>
                </a:lnTo>
                <a:lnTo>
                  <a:pt x="10989" y="112"/>
                </a:lnTo>
                <a:lnTo>
                  <a:pt x="10989" y="149"/>
                </a:lnTo>
                <a:lnTo>
                  <a:pt x="10960" y="149"/>
                </a:lnTo>
                <a:lnTo>
                  <a:pt x="10904" y="149"/>
                </a:lnTo>
                <a:lnTo>
                  <a:pt x="10876" y="187"/>
                </a:lnTo>
                <a:lnTo>
                  <a:pt x="10876" y="261"/>
                </a:lnTo>
                <a:lnTo>
                  <a:pt x="10847" y="299"/>
                </a:lnTo>
                <a:lnTo>
                  <a:pt x="10847" y="373"/>
                </a:lnTo>
                <a:lnTo>
                  <a:pt x="10847" y="448"/>
                </a:lnTo>
                <a:lnTo>
                  <a:pt x="10904" y="709"/>
                </a:lnTo>
                <a:lnTo>
                  <a:pt x="10960" y="784"/>
                </a:lnTo>
                <a:lnTo>
                  <a:pt x="10960" y="858"/>
                </a:lnTo>
                <a:lnTo>
                  <a:pt x="10960" y="970"/>
                </a:lnTo>
                <a:lnTo>
                  <a:pt x="10989" y="1194"/>
                </a:lnTo>
                <a:lnTo>
                  <a:pt x="10989" y="1381"/>
                </a:lnTo>
                <a:lnTo>
                  <a:pt x="10989" y="1456"/>
                </a:lnTo>
                <a:lnTo>
                  <a:pt x="10904" y="1493"/>
                </a:lnTo>
                <a:lnTo>
                  <a:pt x="10847" y="1493"/>
                </a:lnTo>
                <a:lnTo>
                  <a:pt x="10763" y="1493"/>
                </a:lnTo>
                <a:lnTo>
                  <a:pt x="10706" y="1493"/>
                </a:lnTo>
                <a:lnTo>
                  <a:pt x="10678" y="1418"/>
                </a:lnTo>
                <a:lnTo>
                  <a:pt x="10621" y="1194"/>
                </a:lnTo>
                <a:lnTo>
                  <a:pt x="10621" y="1120"/>
                </a:lnTo>
                <a:lnTo>
                  <a:pt x="10593" y="1082"/>
                </a:lnTo>
                <a:lnTo>
                  <a:pt x="10565" y="1045"/>
                </a:lnTo>
                <a:lnTo>
                  <a:pt x="10593" y="1008"/>
                </a:lnTo>
                <a:lnTo>
                  <a:pt x="10593" y="933"/>
                </a:lnTo>
                <a:lnTo>
                  <a:pt x="10113" y="970"/>
                </a:lnTo>
                <a:lnTo>
                  <a:pt x="9830" y="1008"/>
                </a:lnTo>
                <a:lnTo>
                  <a:pt x="9633" y="1008"/>
                </a:lnTo>
                <a:lnTo>
                  <a:pt x="8813" y="1082"/>
                </a:lnTo>
                <a:lnTo>
                  <a:pt x="8503" y="1120"/>
                </a:lnTo>
                <a:lnTo>
                  <a:pt x="8305" y="1120"/>
                </a:lnTo>
                <a:lnTo>
                  <a:pt x="7910" y="1157"/>
                </a:lnTo>
                <a:lnTo>
                  <a:pt x="7571" y="1157"/>
                </a:lnTo>
                <a:lnTo>
                  <a:pt x="7090" y="1232"/>
                </a:lnTo>
                <a:lnTo>
                  <a:pt x="6921" y="1232"/>
                </a:lnTo>
                <a:lnTo>
                  <a:pt x="6497" y="1269"/>
                </a:lnTo>
                <a:lnTo>
                  <a:pt x="6356" y="1269"/>
                </a:lnTo>
                <a:lnTo>
                  <a:pt x="5424" y="1344"/>
                </a:lnTo>
                <a:lnTo>
                  <a:pt x="5395" y="1306"/>
                </a:lnTo>
                <a:lnTo>
                  <a:pt x="5339" y="1269"/>
                </a:lnTo>
                <a:lnTo>
                  <a:pt x="5254" y="1157"/>
                </a:lnTo>
                <a:lnTo>
                  <a:pt x="5226" y="933"/>
                </a:lnTo>
                <a:lnTo>
                  <a:pt x="5226" y="858"/>
                </a:lnTo>
                <a:lnTo>
                  <a:pt x="5198" y="821"/>
                </a:lnTo>
                <a:lnTo>
                  <a:pt x="5141" y="746"/>
                </a:lnTo>
                <a:lnTo>
                  <a:pt x="5085" y="672"/>
                </a:lnTo>
                <a:lnTo>
                  <a:pt x="5056" y="560"/>
                </a:lnTo>
                <a:lnTo>
                  <a:pt x="4124" y="672"/>
                </a:lnTo>
                <a:lnTo>
                  <a:pt x="4068" y="672"/>
                </a:lnTo>
                <a:lnTo>
                  <a:pt x="3051" y="821"/>
                </a:lnTo>
                <a:lnTo>
                  <a:pt x="2768" y="858"/>
                </a:lnTo>
                <a:lnTo>
                  <a:pt x="2401" y="896"/>
                </a:lnTo>
                <a:lnTo>
                  <a:pt x="1780" y="970"/>
                </a:lnTo>
                <a:lnTo>
                  <a:pt x="1610" y="1008"/>
                </a:lnTo>
                <a:lnTo>
                  <a:pt x="876" y="1082"/>
                </a:lnTo>
                <a:lnTo>
                  <a:pt x="28" y="1194"/>
                </a:lnTo>
                <a:lnTo>
                  <a:pt x="56" y="1344"/>
                </a:lnTo>
                <a:lnTo>
                  <a:pt x="28" y="1418"/>
                </a:lnTo>
                <a:lnTo>
                  <a:pt x="0" y="1530"/>
                </a:lnTo>
                <a:lnTo>
                  <a:pt x="0" y="1605"/>
                </a:lnTo>
                <a:lnTo>
                  <a:pt x="28" y="1642"/>
                </a:lnTo>
                <a:lnTo>
                  <a:pt x="56" y="1679"/>
                </a:lnTo>
                <a:lnTo>
                  <a:pt x="198" y="1866"/>
                </a:lnTo>
                <a:lnTo>
                  <a:pt x="311" y="2015"/>
                </a:lnTo>
                <a:lnTo>
                  <a:pt x="367" y="2053"/>
                </a:lnTo>
                <a:lnTo>
                  <a:pt x="395" y="2090"/>
                </a:lnTo>
                <a:lnTo>
                  <a:pt x="452" y="2127"/>
                </a:lnTo>
                <a:lnTo>
                  <a:pt x="508" y="2202"/>
                </a:lnTo>
                <a:lnTo>
                  <a:pt x="480" y="2314"/>
                </a:lnTo>
                <a:lnTo>
                  <a:pt x="452" y="2426"/>
                </a:lnTo>
                <a:lnTo>
                  <a:pt x="424" y="2538"/>
                </a:lnTo>
                <a:lnTo>
                  <a:pt x="395" y="2575"/>
                </a:lnTo>
                <a:lnTo>
                  <a:pt x="424" y="2650"/>
                </a:lnTo>
                <a:lnTo>
                  <a:pt x="452" y="2687"/>
                </a:lnTo>
                <a:lnTo>
                  <a:pt x="565" y="2762"/>
                </a:lnTo>
                <a:lnTo>
                  <a:pt x="565" y="2799"/>
                </a:lnTo>
                <a:lnTo>
                  <a:pt x="537" y="2874"/>
                </a:lnTo>
                <a:lnTo>
                  <a:pt x="508" y="2874"/>
                </a:lnTo>
                <a:lnTo>
                  <a:pt x="480" y="2911"/>
                </a:lnTo>
                <a:lnTo>
                  <a:pt x="452" y="2948"/>
                </a:lnTo>
                <a:lnTo>
                  <a:pt x="452" y="2986"/>
                </a:lnTo>
                <a:lnTo>
                  <a:pt x="452" y="3060"/>
                </a:lnTo>
                <a:lnTo>
                  <a:pt x="424" y="3098"/>
                </a:lnTo>
                <a:lnTo>
                  <a:pt x="367" y="3172"/>
                </a:lnTo>
                <a:lnTo>
                  <a:pt x="367" y="3210"/>
                </a:lnTo>
                <a:lnTo>
                  <a:pt x="367" y="3247"/>
                </a:lnTo>
                <a:lnTo>
                  <a:pt x="395" y="3247"/>
                </a:lnTo>
                <a:lnTo>
                  <a:pt x="508" y="3172"/>
                </a:lnTo>
                <a:lnTo>
                  <a:pt x="537" y="3135"/>
                </a:lnTo>
                <a:lnTo>
                  <a:pt x="565" y="3135"/>
                </a:lnTo>
                <a:lnTo>
                  <a:pt x="593" y="3060"/>
                </a:lnTo>
                <a:lnTo>
                  <a:pt x="678" y="3023"/>
                </a:lnTo>
                <a:lnTo>
                  <a:pt x="734" y="3023"/>
                </a:lnTo>
                <a:lnTo>
                  <a:pt x="734" y="2986"/>
                </a:lnTo>
                <a:lnTo>
                  <a:pt x="734" y="2911"/>
                </a:lnTo>
                <a:lnTo>
                  <a:pt x="763" y="2911"/>
                </a:lnTo>
                <a:lnTo>
                  <a:pt x="819" y="2836"/>
                </a:lnTo>
                <a:lnTo>
                  <a:pt x="904" y="2799"/>
                </a:lnTo>
                <a:lnTo>
                  <a:pt x="932" y="2724"/>
                </a:lnTo>
                <a:lnTo>
                  <a:pt x="960" y="2650"/>
                </a:lnTo>
                <a:lnTo>
                  <a:pt x="960" y="2538"/>
                </a:lnTo>
                <a:lnTo>
                  <a:pt x="932" y="2463"/>
                </a:lnTo>
                <a:lnTo>
                  <a:pt x="932" y="2389"/>
                </a:lnTo>
                <a:lnTo>
                  <a:pt x="904" y="2351"/>
                </a:lnTo>
                <a:lnTo>
                  <a:pt x="932" y="2314"/>
                </a:lnTo>
                <a:lnTo>
                  <a:pt x="989" y="2351"/>
                </a:lnTo>
                <a:lnTo>
                  <a:pt x="1017" y="2426"/>
                </a:lnTo>
                <a:lnTo>
                  <a:pt x="1045" y="2426"/>
                </a:lnTo>
                <a:lnTo>
                  <a:pt x="1073" y="2463"/>
                </a:lnTo>
                <a:lnTo>
                  <a:pt x="1073" y="2575"/>
                </a:lnTo>
                <a:lnTo>
                  <a:pt x="1073" y="2612"/>
                </a:lnTo>
                <a:lnTo>
                  <a:pt x="1102" y="2612"/>
                </a:lnTo>
                <a:lnTo>
                  <a:pt x="1158" y="2612"/>
                </a:lnTo>
                <a:lnTo>
                  <a:pt x="1186" y="2538"/>
                </a:lnTo>
                <a:lnTo>
                  <a:pt x="1215" y="2389"/>
                </a:lnTo>
                <a:lnTo>
                  <a:pt x="1243" y="2314"/>
                </a:lnTo>
                <a:lnTo>
                  <a:pt x="1271" y="2314"/>
                </a:lnTo>
                <a:lnTo>
                  <a:pt x="1271" y="2351"/>
                </a:lnTo>
                <a:lnTo>
                  <a:pt x="1271" y="2426"/>
                </a:lnTo>
                <a:lnTo>
                  <a:pt x="1271" y="2463"/>
                </a:lnTo>
                <a:lnTo>
                  <a:pt x="1299" y="2501"/>
                </a:lnTo>
                <a:lnTo>
                  <a:pt x="1356" y="2538"/>
                </a:lnTo>
                <a:lnTo>
                  <a:pt x="1384" y="2575"/>
                </a:lnTo>
                <a:lnTo>
                  <a:pt x="1384" y="2612"/>
                </a:lnTo>
                <a:lnTo>
                  <a:pt x="1356" y="2650"/>
                </a:lnTo>
                <a:lnTo>
                  <a:pt x="1299" y="2724"/>
                </a:lnTo>
                <a:lnTo>
                  <a:pt x="1243" y="2762"/>
                </a:lnTo>
                <a:lnTo>
                  <a:pt x="1186" y="2762"/>
                </a:lnTo>
                <a:lnTo>
                  <a:pt x="1102" y="2799"/>
                </a:lnTo>
                <a:lnTo>
                  <a:pt x="1017" y="2836"/>
                </a:lnTo>
                <a:lnTo>
                  <a:pt x="989" y="2874"/>
                </a:lnTo>
                <a:lnTo>
                  <a:pt x="989" y="2911"/>
                </a:lnTo>
                <a:lnTo>
                  <a:pt x="960" y="2948"/>
                </a:lnTo>
                <a:lnTo>
                  <a:pt x="989" y="2948"/>
                </a:lnTo>
                <a:lnTo>
                  <a:pt x="1017" y="2948"/>
                </a:lnTo>
                <a:lnTo>
                  <a:pt x="1073" y="2948"/>
                </a:lnTo>
                <a:lnTo>
                  <a:pt x="1102" y="2911"/>
                </a:lnTo>
                <a:lnTo>
                  <a:pt x="1186" y="2836"/>
                </a:lnTo>
                <a:lnTo>
                  <a:pt x="1299" y="2836"/>
                </a:lnTo>
                <a:lnTo>
                  <a:pt x="1441" y="2762"/>
                </a:lnTo>
                <a:lnTo>
                  <a:pt x="1582" y="2724"/>
                </a:lnTo>
                <a:lnTo>
                  <a:pt x="1695" y="2687"/>
                </a:lnTo>
                <a:lnTo>
                  <a:pt x="1808" y="2650"/>
                </a:lnTo>
                <a:lnTo>
                  <a:pt x="1949" y="2650"/>
                </a:lnTo>
                <a:lnTo>
                  <a:pt x="2062" y="2612"/>
                </a:lnTo>
                <a:lnTo>
                  <a:pt x="2090" y="2575"/>
                </a:lnTo>
                <a:lnTo>
                  <a:pt x="2147" y="2575"/>
                </a:lnTo>
                <a:lnTo>
                  <a:pt x="2175" y="2501"/>
                </a:lnTo>
                <a:lnTo>
                  <a:pt x="2232" y="2501"/>
                </a:lnTo>
                <a:lnTo>
                  <a:pt x="2288" y="2463"/>
                </a:lnTo>
                <a:lnTo>
                  <a:pt x="2288" y="2426"/>
                </a:lnTo>
                <a:lnTo>
                  <a:pt x="2260" y="2389"/>
                </a:lnTo>
                <a:lnTo>
                  <a:pt x="2288" y="2351"/>
                </a:lnTo>
                <a:lnTo>
                  <a:pt x="2316" y="2314"/>
                </a:lnTo>
                <a:lnTo>
                  <a:pt x="2345" y="2314"/>
                </a:lnTo>
                <a:lnTo>
                  <a:pt x="2373" y="2389"/>
                </a:lnTo>
                <a:lnTo>
                  <a:pt x="2373" y="2426"/>
                </a:lnTo>
                <a:lnTo>
                  <a:pt x="2401" y="2463"/>
                </a:lnTo>
                <a:lnTo>
                  <a:pt x="2458" y="2463"/>
                </a:lnTo>
                <a:lnTo>
                  <a:pt x="2486" y="2426"/>
                </a:lnTo>
                <a:lnTo>
                  <a:pt x="2571" y="2389"/>
                </a:lnTo>
                <a:lnTo>
                  <a:pt x="2627" y="2389"/>
                </a:lnTo>
                <a:lnTo>
                  <a:pt x="2684" y="2389"/>
                </a:lnTo>
                <a:lnTo>
                  <a:pt x="2712" y="2389"/>
                </a:lnTo>
                <a:lnTo>
                  <a:pt x="2768" y="2351"/>
                </a:lnTo>
                <a:lnTo>
                  <a:pt x="2797" y="2314"/>
                </a:lnTo>
                <a:lnTo>
                  <a:pt x="2881" y="2351"/>
                </a:lnTo>
                <a:lnTo>
                  <a:pt x="2966" y="2426"/>
                </a:lnTo>
                <a:lnTo>
                  <a:pt x="3023" y="2501"/>
                </a:lnTo>
                <a:lnTo>
                  <a:pt x="3023" y="2538"/>
                </a:lnTo>
                <a:lnTo>
                  <a:pt x="2994" y="2575"/>
                </a:lnTo>
                <a:lnTo>
                  <a:pt x="2966" y="2575"/>
                </a:lnTo>
                <a:lnTo>
                  <a:pt x="2881" y="2575"/>
                </a:lnTo>
                <a:lnTo>
                  <a:pt x="2797" y="2538"/>
                </a:lnTo>
                <a:lnTo>
                  <a:pt x="2712" y="2538"/>
                </a:lnTo>
                <a:lnTo>
                  <a:pt x="2684" y="2538"/>
                </a:lnTo>
                <a:lnTo>
                  <a:pt x="2655" y="2538"/>
                </a:lnTo>
                <a:lnTo>
                  <a:pt x="2627" y="2538"/>
                </a:lnTo>
                <a:lnTo>
                  <a:pt x="2599" y="2575"/>
                </a:lnTo>
                <a:lnTo>
                  <a:pt x="2571" y="2612"/>
                </a:lnTo>
                <a:lnTo>
                  <a:pt x="2486" y="2575"/>
                </a:lnTo>
                <a:lnTo>
                  <a:pt x="2458" y="2575"/>
                </a:lnTo>
                <a:lnTo>
                  <a:pt x="2345" y="2575"/>
                </a:lnTo>
                <a:lnTo>
                  <a:pt x="2288" y="2612"/>
                </a:lnTo>
                <a:lnTo>
                  <a:pt x="2288" y="2650"/>
                </a:lnTo>
                <a:lnTo>
                  <a:pt x="2316" y="2687"/>
                </a:lnTo>
                <a:lnTo>
                  <a:pt x="2345" y="2687"/>
                </a:lnTo>
                <a:lnTo>
                  <a:pt x="2429" y="2687"/>
                </a:lnTo>
                <a:lnTo>
                  <a:pt x="2514" y="2687"/>
                </a:lnTo>
                <a:lnTo>
                  <a:pt x="2627" y="2724"/>
                </a:lnTo>
                <a:lnTo>
                  <a:pt x="2768" y="2724"/>
                </a:lnTo>
                <a:lnTo>
                  <a:pt x="2994" y="2799"/>
                </a:lnTo>
                <a:lnTo>
                  <a:pt x="3249" y="2874"/>
                </a:lnTo>
                <a:lnTo>
                  <a:pt x="3333" y="2911"/>
                </a:lnTo>
                <a:lnTo>
                  <a:pt x="3418" y="2986"/>
                </a:lnTo>
                <a:lnTo>
                  <a:pt x="3559" y="3098"/>
                </a:lnTo>
                <a:lnTo>
                  <a:pt x="3785" y="3284"/>
                </a:lnTo>
                <a:lnTo>
                  <a:pt x="3814" y="3284"/>
                </a:lnTo>
                <a:lnTo>
                  <a:pt x="3842" y="3247"/>
                </a:lnTo>
                <a:lnTo>
                  <a:pt x="3814" y="3135"/>
                </a:lnTo>
                <a:lnTo>
                  <a:pt x="3814" y="3060"/>
                </a:lnTo>
                <a:lnTo>
                  <a:pt x="3785" y="3023"/>
                </a:lnTo>
                <a:lnTo>
                  <a:pt x="3757" y="3023"/>
                </a:lnTo>
                <a:lnTo>
                  <a:pt x="3757" y="2986"/>
                </a:lnTo>
                <a:lnTo>
                  <a:pt x="3729" y="2948"/>
                </a:lnTo>
                <a:lnTo>
                  <a:pt x="3701" y="2948"/>
                </a:lnTo>
                <a:lnTo>
                  <a:pt x="3644" y="3023"/>
                </a:lnTo>
                <a:lnTo>
                  <a:pt x="3616" y="3023"/>
                </a:lnTo>
                <a:lnTo>
                  <a:pt x="3588" y="2986"/>
                </a:lnTo>
                <a:lnTo>
                  <a:pt x="3588" y="2948"/>
                </a:lnTo>
                <a:lnTo>
                  <a:pt x="3616" y="2874"/>
                </a:lnTo>
                <a:lnTo>
                  <a:pt x="3644" y="2836"/>
                </a:lnTo>
                <a:lnTo>
                  <a:pt x="3701" y="2762"/>
                </a:lnTo>
                <a:lnTo>
                  <a:pt x="3729" y="2762"/>
                </a:lnTo>
                <a:lnTo>
                  <a:pt x="3785" y="2799"/>
                </a:lnTo>
                <a:lnTo>
                  <a:pt x="3814" y="2874"/>
                </a:lnTo>
                <a:lnTo>
                  <a:pt x="3842" y="2911"/>
                </a:lnTo>
                <a:lnTo>
                  <a:pt x="3870" y="2911"/>
                </a:lnTo>
                <a:lnTo>
                  <a:pt x="3898" y="2911"/>
                </a:lnTo>
                <a:lnTo>
                  <a:pt x="3927" y="2911"/>
                </a:lnTo>
                <a:lnTo>
                  <a:pt x="3898" y="2986"/>
                </a:lnTo>
                <a:lnTo>
                  <a:pt x="3898" y="3023"/>
                </a:lnTo>
                <a:lnTo>
                  <a:pt x="3870" y="3098"/>
                </a:lnTo>
                <a:lnTo>
                  <a:pt x="3927" y="3172"/>
                </a:lnTo>
                <a:lnTo>
                  <a:pt x="3955" y="3172"/>
                </a:lnTo>
                <a:lnTo>
                  <a:pt x="4011" y="3172"/>
                </a:lnTo>
                <a:lnTo>
                  <a:pt x="4096" y="3247"/>
                </a:lnTo>
                <a:lnTo>
                  <a:pt x="4152" y="3247"/>
                </a:lnTo>
                <a:lnTo>
                  <a:pt x="4181" y="3210"/>
                </a:lnTo>
                <a:lnTo>
                  <a:pt x="4237" y="3210"/>
                </a:lnTo>
                <a:lnTo>
                  <a:pt x="4265" y="3247"/>
                </a:lnTo>
                <a:lnTo>
                  <a:pt x="4294" y="3359"/>
                </a:lnTo>
                <a:lnTo>
                  <a:pt x="4350" y="3396"/>
                </a:lnTo>
                <a:lnTo>
                  <a:pt x="4350" y="3434"/>
                </a:lnTo>
                <a:lnTo>
                  <a:pt x="4294" y="3434"/>
                </a:lnTo>
                <a:lnTo>
                  <a:pt x="4068" y="3284"/>
                </a:lnTo>
                <a:lnTo>
                  <a:pt x="3983" y="3284"/>
                </a:lnTo>
                <a:lnTo>
                  <a:pt x="3955" y="3284"/>
                </a:lnTo>
                <a:lnTo>
                  <a:pt x="3955" y="3322"/>
                </a:lnTo>
                <a:lnTo>
                  <a:pt x="3983" y="3359"/>
                </a:lnTo>
                <a:lnTo>
                  <a:pt x="4294" y="3546"/>
                </a:lnTo>
                <a:lnTo>
                  <a:pt x="4322" y="3657"/>
                </a:lnTo>
                <a:lnTo>
                  <a:pt x="4350" y="3695"/>
                </a:lnTo>
                <a:lnTo>
                  <a:pt x="4378" y="3695"/>
                </a:lnTo>
                <a:lnTo>
                  <a:pt x="4463" y="3732"/>
                </a:lnTo>
                <a:lnTo>
                  <a:pt x="4548" y="3732"/>
                </a:lnTo>
                <a:lnTo>
                  <a:pt x="4576" y="3769"/>
                </a:lnTo>
                <a:lnTo>
                  <a:pt x="4576" y="3807"/>
                </a:lnTo>
                <a:lnTo>
                  <a:pt x="4633" y="3919"/>
                </a:lnTo>
                <a:lnTo>
                  <a:pt x="4689" y="3956"/>
                </a:lnTo>
                <a:lnTo>
                  <a:pt x="4746" y="4068"/>
                </a:lnTo>
                <a:lnTo>
                  <a:pt x="4746" y="4180"/>
                </a:lnTo>
                <a:lnTo>
                  <a:pt x="4746" y="4329"/>
                </a:lnTo>
                <a:lnTo>
                  <a:pt x="4717" y="4404"/>
                </a:lnTo>
                <a:lnTo>
                  <a:pt x="4689" y="4441"/>
                </a:lnTo>
                <a:lnTo>
                  <a:pt x="4661" y="4441"/>
                </a:lnTo>
                <a:lnTo>
                  <a:pt x="4604" y="4367"/>
                </a:lnTo>
                <a:lnTo>
                  <a:pt x="4576" y="4255"/>
                </a:lnTo>
                <a:lnTo>
                  <a:pt x="4576" y="4143"/>
                </a:lnTo>
                <a:lnTo>
                  <a:pt x="4576" y="3919"/>
                </a:lnTo>
                <a:lnTo>
                  <a:pt x="4548" y="3919"/>
                </a:lnTo>
                <a:lnTo>
                  <a:pt x="4520" y="3919"/>
                </a:lnTo>
                <a:lnTo>
                  <a:pt x="4520" y="3956"/>
                </a:lnTo>
                <a:lnTo>
                  <a:pt x="4491" y="4031"/>
                </a:lnTo>
                <a:lnTo>
                  <a:pt x="4491" y="4105"/>
                </a:lnTo>
                <a:lnTo>
                  <a:pt x="4491" y="4180"/>
                </a:lnTo>
                <a:lnTo>
                  <a:pt x="4520" y="4255"/>
                </a:lnTo>
                <a:lnTo>
                  <a:pt x="4548" y="4404"/>
                </a:lnTo>
                <a:lnTo>
                  <a:pt x="4633" y="4516"/>
                </a:lnTo>
                <a:lnTo>
                  <a:pt x="4661" y="4553"/>
                </a:lnTo>
                <a:lnTo>
                  <a:pt x="4689" y="4553"/>
                </a:lnTo>
                <a:lnTo>
                  <a:pt x="4746" y="4516"/>
                </a:lnTo>
                <a:lnTo>
                  <a:pt x="4774" y="4479"/>
                </a:lnTo>
                <a:lnTo>
                  <a:pt x="4830" y="4441"/>
                </a:lnTo>
                <a:lnTo>
                  <a:pt x="4887" y="4441"/>
                </a:lnTo>
                <a:lnTo>
                  <a:pt x="4943" y="4441"/>
                </a:lnTo>
                <a:lnTo>
                  <a:pt x="4972" y="4404"/>
                </a:lnTo>
                <a:lnTo>
                  <a:pt x="5028" y="4329"/>
                </a:lnTo>
                <a:lnTo>
                  <a:pt x="5056" y="4329"/>
                </a:lnTo>
                <a:lnTo>
                  <a:pt x="5169" y="4292"/>
                </a:lnTo>
                <a:lnTo>
                  <a:pt x="5282" y="4292"/>
                </a:lnTo>
                <a:lnTo>
                  <a:pt x="5367" y="4292"/>
                </a:lnTo>
                <a:lnTo>
                  <a:pt x="5395" y="4255"/>
                </a:lnTo>
                <a:lnTo>
                  <a:pt x="5395" y="4180"/>
                </a:lnTo>
                <a:lnTo>
                  <a:pt x="5424" y="4143"/>
                </a:lnTo>
                <a:lnTo>
                  <a:pt x="5452" y="4143"/>
                </a:lnTo>
                <a:lnTo>
                  <a:pt x="5480" y="4143"/>
                </a:lnTo>
                <a:lnTo>
                  <a:pt x="5508" y="4068"/>
                </a:lnTo>
                <a:lnTo>
                  <a:pt x="5537" y="4031"/>
                </a:lnTo>
                <a:lnTo>
                  <a:pt x="5593" y="4031"/>
                </a:lnTo>
                <a:lnTo>
                  <a:pt x="5621" y="4031"/>
                </a:lnTo>
                <a:lnTo>
                  <a:pt x="5593" y="4105"/>
                </a:lnTo>
                <a:lnTo>
                  <a:pt x="5593" y="4180"/>
                </a:lnTo>
                <a:lnTo>
                  <a:pt x="5621" y="4180"/>
                </a:lnTo>
                <a:lnTo>
                  <a:pt x="5678" y="4143"/>
                </a:lnTo>
                <a:lnTo>
                  <a:pt x="5763" y="4031"/>
                </a:lnTo>
                <a:lnTo>
                  <a:pt x="5932" y="3881"/>
                </a:lnTo>
                <a:lnTo>
                  <a:pt x="6102" y="3732"/>
                </a:lnTo>
                <a:lnTo>
                  <a:pt x="6215" y="3620"/>
                </a:lnTo>
                <a:lnTo>
                  <a:pt x="6271" y="3583"/>
                </a:lnTo>
                <a:lnTo>
                  <a:pt x="6299" y="3583"/>
                </a:lnTo>
                <a:lnTo>
                  <a:pt x="6328" y="3583"/>
                </a:lnTo>
                <a:lnTo>
                  <a:pt x="6356" y="3546"/>
                </a:lnTo>
                <a:lnTo>
                  <a:pt x="6412" y="3546"/>
                </a:lnTo>
                <a:lnTo>
                  <a:pt x="6412" y="3508"/>
                </a:lnTo>
                <a:lnTo>
                  <a:pt x="6469" y="3546"/>
                </a:lnTo>
                <a:lnTo>
                  <a:pt x="6497" y="3583"/>
                </a:lnTo>
                <a:lnTo>
                  <a:pt x="6582" y="3583"/>
                </a:lnTo>
                <a:lnTo>
                  <a:pt x="6610" y="3546"/>
                </a:lnTo>
                <a:lnTo>
                  <a:pt x="6638" y="3508"/>
                </a:lnTo>
                <a:lnTo>
                  <a:pt x="6638" y="3471"/>
                </a:lnTo>
                <a:lnTo>
                  <a:pt x="6582" y="3434"/>
                </a:lnTo>
                <a:lnTo>
                  <a:pt x="6497" y="3434"/>
                </a:lnTo>
                <a:lnTo>
                  <a:pt x="6469" y="3396"/>
                </a:lnTo>
                <a:lnTo>
                  <a:pt x="6469" y="3359"/>
                </a:lnTo>
                <a:lnTo>
                  <a:pt x="6525" y="3359"/>
                </a:lnTo>
                <a:lnTo>
                  <a:pt x="6582" y="3359"/>
                </a:lnTo>
                <a:lnTo>
                  <a:pt x="6582" y="3322"/>
                </a:lnTo>
                <a:lnTo>
                  <a:pt x="6525" y="3247"/>
                </a:lnTo>
                <a:lnTo>
                  <a:pt x="6525" y="3210"/>
                </a:lnTo>
                <a:lnTo>
                  <a:pt x="6582" y="3098"/>
                </a:lnTo>
                <a:lnTo>
                  <a:pt x="6610" y="3098"/>
                </a:lnTo>
                <a:lnTo>
                  <a:pt x="6695" y="3060"/>
                </a:lnTo>
                <a:lnTo>
                  <a:pt x="6723" y="3060"/>
                </a:lnTo>
                <a:lnTo>
                  <a:pt x="6723" y="3023"/>
                </a:lnTo>
                <a:lnTo>
                  <a:pt x="6723" y="2948"/>
                </a:lnTo>
                <a:lnTo>
                  <a:pt x="6780" y="2948"/>
                </a:lnTo>
                <a:lnTo>
                  <a:pt x="6808" y="2948"/>
                </a:lnTo>
                <a:lnTo>
                  <a:pt x="6836" y="2911"/>
                </a:lnTo>
                <a:lnTo>
                  <a:pt x="6921" y="2948"/>
                </a:lnTo>
                <a:lnTo>
                  <a:pt x="6977" y="2986"/>
                </a:lnTo>
                <a:lnTo>
                  <a:pt x="7006" y="2948"/>
                </a:lnTo>
                <a:lnTo>
                  <a:pt x="7062" y="2911"/>
                </a:lnTo>
                <a:lnTo>
                  <a:pt x="7119" y="2911"/>
                </a:lnTo>
                <a:close/>
              </a:path>
            </a:pathLst>
          </a:custGeom>
          <a:solidFill>
            <a:srgbClr val="996633"/>
          </a:solidFill>
          <a:ln w="9525">
            <a:solidFill>
              <a:schemeClr val="tx1">
                <a:lumMod val="65000"/>
                <a:lumOff val="35000"/>
              </a:schemeClr>
            </a:solidFill>
            <a:prstDash val="solid"/>
            <a:round/>
            <a:headEnd/>
            <a:tailEnd/>
          </a:ln>
        </p:spPr>
        <p:txBody>
          <a:bodyPr wrap="none"/>
          <a:lstStyle/>
          <a:p>
            <a:pPr>
              <a:defRPr/>
            </a:pPr>
            <a:endParaRPr lang="en-US" dirty="0"/>
          </a:p>
        </p:txBody>
      </p:sp>
      <p:sp>
        <p:nvSpPr>
          <p:cNvPr id="133" name="Georgia"/>
          <p:cNvSpPr>
            <a:spLocks/>
          </p:cNvSpPr>
          <p:nvPr/>
        </p:nvSpPr>
        <p:spPr bwMode="auto">
          <a:xfrm>
            <a:off x="6369050" y="4264025"/>
            <a:ext cx="901700" cy="981075"/>
          </a:xfrm>
          <a:custGeom>
            <a:avLst/>
            <a:gdLst/>
            <a:ahLst/>
            <a:cxnLst>
              <a:cxn ang="0">
                <a:pos x="2833" y="12631"/>
              </a:cxn>
              <a:cxn ang="0">
                <a:pos x="3116" y="13638"/>
              </a:cxn>
              <a:cxn ang="0">
                <a:pos x="3116" y="14553"/>
              </a:cxn>
              <a:cxn ang="0">
                <a:pos x="3447" y="15057"/>
              </a:cxn>
              <a:cxn ang="0">
                <a:pos x="3825" y="15698"/>
              </a:cxn>
              <a:cxn ang="0">
                <a:pos x="5949" y="16109"/>
              </a:cxn>
              <a:cxn ang="0">
                <a:pos x="9302" y="15926"/>
              </a:cxn>
              <a:cxn ang="0">
                <a:pos x="12796" y="15789"/>
              </a:cxn>
              <a:cxn ang="0">
                <a:pos x="12984" y="16384"/>
              </a:cxn>
              <a:cxn ang="0">
                <a:pos x="13457" y="16018"/>
              </a:cxn>
              <a:cxn ang="0">
                <a:pos x="13221" y="15011"/>
              </a:cxn>
              <a:cxn ang="0">
                <a:pos x="13457" y="14736"/>
              </a:cxn>
              <a:cxn ang="0">
                <a:pos x="13882" y="14691"/>
              </a:cxn>
              <a:cxn ang="0">
                <a:pos x="14448" y="14782"/>
              </a:cxn>
              <a:cxn ang="0">
                <a:pos x="15015" y="14645"/>
              </a:cxn>
              <a:cxn ang="0">
                <a:pos x="14920" y="14187"/>
              </a:cxn>
              <a:cxn ang="0">
                <a:pos x="14968" y="13867"/>
              </a:cxn>
              <a:cxn ang="0">
                <a:pos x="14968" y="13730"/>
              </a:cxn>
              <a:cxn ang="0">
                <a:pos x="15109" y="13363"/>
              </a:cxn>
              <a:cxn ang="0">
                <a:pos x="14873" y="13547"/>
              </a:cxn>
              <a:cxn ang="0">
                <a:pos x="14637" y="13180"/>
              </a:cxn>
              <a:cxn ang="0">
                <a:pos x="14968" y="13272"/>
              </a:cxn>
              <a:cxn ang="0">
                <a:pos x="15015" y="12769"/>
              </a:cxn>
              <a:cxn ang="0">
                <a:pos x="15156" y="12494"/>
              </a:cxn>
              <a:cxn ang="0">
                <a:pos x="15298" y="12174"/>
              </a:cxn>
              <a:cxn ang="0">
                <a:pos x="15534" y="11716"/>
              </a:cxn>
              <a:cxn ang="0">
                <a:pos x="15251" y="11716"/>
              </a:cxn>
              <a:cxn ang="0">
                <a:pos x="15629" y="11579"/>
              </a:cxn>
              <a:cxn ang="0">
                <a:pos x="15487" y="11167"/>
              </a:cxn>
              <a:cxn ang="0">
                <a:pos x="15676" y="10892"/>
              </a:cxn>
              <a:cxn ang="0">
                <a:pos x="15723" y="10572"/>
              </a:cxn>
              <a:cxn ang="0">
                <a:pos x="15912" y="10389"/>
              </a:cxn>
              <a:cxn ang="0">
                <a:pos x="16148" y="10023"/>
              </a:cxn>
              <a:cxn ang="0">
                <a:pos x="16101" y="9702"/>
              </a:cxn>
              <a:cxn ang="0">
                <a:pos x="15345" y="9519"/>
              </a:cxn>
              <a:cxn ang="0">
                <a:pos x="15251" y="8741"/>
              </a:cxn>
              <a:cxn ang="0">
                <a:pos x="14495" y="8009"/>
              </a:cxn>
              <a:cxn ang="0">
                <a:pos x="14118" y="7597"/>
              </a:cxn>
              <a:cxn ang="0">
                <a:pos x="13929" y="6911"/>
              </a:cxn>
              <a:cxn ang="0">
                <a:pos x="13268" y="6270"/>
              </a:cxn>
              <a:cxn ang="0">
                <a:pos x="12701" y="5858"/>
              </a:cxn>
              <a:cxn ang="0">
                <a:pos x="12182" y="5492"/>
              </a:cxn>
              <a:cxn ang="0">
                <a:pos x="12135" y="5034"/>
              </a:cxn>
              <a:cxn ang="0">
                <a:pos x="11332" y="4668"/>
              </a:cxn>
              <a:cxn ang="0">
                <a:pos x="10812" y="4073"/>
              </a:cxn>
              <a:cxn ang="0">
                <a:pos x="10104" y="3661"/>
              </a:cxn>
              <a:cxn ang="0">
                <a:pos x="9585" y="3112"/>
              </a:cxn>
              <a:cxn ang="0">
                <a:pos x="9113" y="2517"/>
              </a:cxn>
              <a:cxn ang="0">
                <a:pos x="8593" y="1785"/>
              </a:cxn>
              <a:cxn ang="0">
                <a:pos x="7649" y="1464"/>
              </a:cxn>
              <a:cxn ang="0">
                <a:pos x="7035" y="1144"/>
              </a:cxn>
              <a:cxn ang="0">
                <a:pos x="7602" y="183"/>
              </a:cxn>
              <a:cxn ang="0">
                <a:pos x="5099" y="366"/>
              </a:cxn>
              <a:cxn ang="0">
                <a:pos x="2550" y="641"/>
              </a:cxn>
              <a:cxn ang="0">
                <a:pos x="0" y="915"/>
              </a:cxn>
              <a:cxn ang="0">
                <a:pos x="1039" y="4577"/>
              </a:cxn>
              <a:cxn ang="0">
                <a:pos x="1936" y="7643"/>
              </a:cxn>
              <a:cxn ang="0">
                <a:pos x="2455" y="8970"/>
              </a:cxn>
              <a:cxn ang="0">
                <a:pos x="2975" y="9794"/>
              </a:cxn>
              <a:cxn ang="0">
                <a:pos x="3258" y="10526"/>
              </a:cxn>
              <a:cxn ang="0">
                <a:pos x="2927" y="11029"/>
              </a:cxn>
              <a:cxn ang="0">
                <a:pos x="2927" y="11624"/>
              </a:cxn>
            </a:cxnLst>
            <a:rect l="0" t="0" r="r" b="b"/>
            <a:pathLst>
              <a:path w="16384" h="16384">
                <a:moveTo>
                  <a:pt x="2927" y="11762"/>
                </a:moveTo>
                <a:lnTo>
                  <a:pt x="2833" y="11853"/>
                </a:lnTo>
                <a:lnTo>
                  <a:pt x="2739" y="12128"/>
                </a:lnTo>
                <a:lnTo>
                  <a:pt x="2786" y="12402"/>
                </a:lnTo>
                <a:lnTo>
                  <a:pt x="2833" y="12448"/>
                </a:lnTo>
                <a:lnTo>
                  <a:pt x="2833" y="12631"/>
                </a:lnTo>
                <a:lnTo>
                  <a:pt x="2927" y="12769"/>
                </a:lnTo>
                <a:lnTo>
                  <a:pt x="3069" y="13043"/>
                </a:lnTo>
                <a:lnTo>
                  <a:pt x="3163" y="13180"/>
                </a:lnTo>
                <a:lnTo>
                  <a:pt x="3116" y="13363"/>
                </a:lnTo>
                <a:lnTo>
                  <a:pt x="3116" y="13501"/>
                </a:lnTo>
                <a:lnTo>
                  <a:pt x="3116" y="13638"/>
                </a:lnTo>
                <a:lnTo>
                  <a:pt x="3116" y="13775"/>
                </a:lnTo>
                <a:lnTo>
                  <a:pt x="3116" y="14050"/>
                </a:lnTo>
                <a:lnTo>
                  <a:pt x="3116" y="14187"/>
                </a:lnTo>
                <a:lnTo>
                  <a:pt x="3069" y="14233"/>
                </a:lnTo>
                <a:lnTo>
                  <a:pt x="3069" y="14370"/>
                </a:lnTo>
                <a:lnTo>
                  <a:pt x="3116" y="14553"/>
                </a:lnTo>
                <a:lnTo>
                  <a:pt x="3163" y="14645"/>
                </a:lnTo>
                <a:lnTo>
                  <a:pt x="3258" y="14736"/>
                </a:lnTo>
                <a:lnTo>
                  <a:pt x="3400" y="14828"/>
                </a:lnTo>
                <a:lnTo>
                  <a:pt x="3400" y="14920"/>
                </a:lnTo>
                <a:lnTo>
                  <a:pt x="3447" y="14965"/>
                </a:lnTo>
                <a:lnTo>
                  <a:pt x="3447" y="15057"/>
                </a:lnTo>
                <a:lnTo>
                  <a:pt x="3541" y="15240"/>
                </a:lnTo>
                <a:lnTo>
                  <a:pt x="3588" y="15377"/>
                </a:lnTo>
                <a:lnTo>
                  <a:pt x="3683" y="15469"/>
                </a:lnTo>
                <a:lnTo>
                  <a:pt x="3777" y="15560"/>
                </a:lnTo>
                <a:lnTo>
                  <a:pt x="3825" y="15606"/>
                </a:lnTo>
                <a:lnTo>
                  <a:pt x="3825" y="15698"/>
                </a:lnTo>
                <a:lnTo>
                  <a:pt x="3872" y="15972"/>
                </a:lnTo>
                <a:lnTo>
                  <a:pt x="4013" y="16109"/>
                </a:lnTo>
                <a:lnTo>
                  <a:pt x="4108" y="16155"/>
                </a:lnTo>
                <a:lnTo>
                  <a:pt x="4155" y="16201"/>
                </a:lnTo>
                <a:lnTo>
                  <a:pt x="5713" y="16109"/>
                </a:lnTo>
                <a:lnTo>
                  <a:pt x="5949" y="16109"/>
                </a:lnTo>
                <a:lnTo>
                  <a:pt x="6657" y="16064"/>
                </a:lnTo>
                <a:lnTo>
                  <a:pt x="6941" y="16064"/>
                </a:lnTo>
                <a:lnTo>
                  <a:pt x="7743" y="15972"/>
                </a:lnTo>
                <a:lnTo>
                  <a:pt x="8310" y="15972"/>
                </a:lnTo>
                <a:lnTo>
                  <a:pt x="8971" y="15926"/>
                </a:lnTo>
                <a:lnTo>
                  <a:pt x="9302" y="15926"/>
                </a:lnTo>
                <a:lnTo>
                  <a:pt x="9821" y="15881"/>
                </a:lnTo>
                <a:lnTo>
                  <a:pt x="11190" y="15789"/>
                </a:lnTo>
                <a:lnTo>
                  <a:pt x="11521" y="15789"/>
                </a:lnTo>
                <a:lnTo>
                  <a:pt x="11993" y="15743"/>
                </a:lnTo>
                <a:lnTo>
                  <a:pt x="12796" y="15698"/>
                </a:lnTo>
                <a:lnTo>
                  <a:pt x="12796" y="15789"/>
                </a:lnTo>
                <a:lnTo>
                  <a:pt x="12748" y="15835"/>
                </a:lnTo>
                <a:lnTo>
                  <a:pt x="12796" y="15881"/>
                </a:lnTo>
                <a:lnTo>
                  <a:pt x="12843" y="15926"/>
                </a:lnTo>
                <a:lnTo>
                  <a:pt x="12843" y="16018"/>
                </a:lnTo>
                <a:lnTo>
                  <a:pt x="12937" y="16292"/>
                </a:lnTo>
                <a:lnTo>
                  <a:pt x="12984" y="16384"/>
                </a:lnTo>
                <a:lnTo>
                  <a:pt x="13079" y="16384"/>
                </a:lnTo>
                <a:lnTo>
                  <a:pt x="13221" y="16384"/>
                </a:lnTo>
                <a:lnTo>
                  <a:pt x="13315" y="16384"/>
                </a:lnTo>
                <a:lnTo>
                  <a:pt x="13457" y="16338"/>
                </a:lnTo>
                <a:lnTo>
                  <a:pt x="13457" y="16247"/>
                </a:lnTo>
                <a:lnTo>
                  <a:pt x="13457" y="16018"/>
                </a:lnTo>
                <a:lnTo>
                  <a:pt x="13409" y="15743"/>
                </a:lnTo>
                <a:lnTo>
                  <a:pt x="13409" y="15606"/>
                </a:lnTo>
                <a:lnTo>
                  <a:pt x="13409" y="15514"/>
                </a:lnTo>
                <a:lnTo>
                  <a:pt x="13315" y="15423"/>
                </a:lnTo>
                <a:lnTo>
                  <a:pt x="13221" y="15103"/>
                </a:lnTo>
                <a:lnTo>
                  <a:pt x="13221" y="15011"/>
                </a:lnTo>
                <a:lnTo>
                  <a:pt x="13221" y="14920"/>
                </a:lnTo>
                <a:lnTo>
                  <a:pt x="13268" y="14874"/>
                </a:lnTo>
                <a:lnTo>
                  <a:pt x="13268" y="14782"/>
                </a:lnTo>
                <a:lnTo>
                  <a:pt x="13315" y="14736"/>
                </a:lnTo>
                <a:lnTo>
                  <a:pt x="13409" y="14736"/>
                </a:lnTo>
                <a:lnTo>
                  <a:pt x="13457" y="14736"/>
                </a:lnTo>
                <a:lnTo>
                  <a:pt x="13457" y="14691"/>
                </a:lnTo>
                <a:lnTo>
                  <a:pt x="13504" y="14599"/>
                </a:lnTo>
                <a:lnTo>
                  <a:pt x="13598" y="14599"/>
                </a:lnTo>
                <a:lnTo>
                  <a:pt x="13693" y="14553"/>
                </a:lnTo>
                <a:lnTo>
                  <a:pt x="13740" y="14645"/>
                </a:lnTo>
                <a:lnTo>
                  <a:pt x="13882" y="14691"/>
                </a:lnTo>
                <a:lnTo>
                  <a:pt x="14023" y="14691"/>
                </a:lnTo>
                <a:lnTo>
                  <a:pt x="14118" y="14736"/>
                </a:lnTo>
                <a:lnTo>
                  <a:pt x="14212" y="14691"/>
                </a:lnTo>
                <a:lnTo>
                  <a:pt x="14259" y="14736"/>
                </a:lnTo>
                <a:lnTo>
                  <a:pt x="14401" y="14828"/>
                </a:lnTo>
                <a:lnTo>
                  <a:pt x="14448" y="14782"/>
                </a:lnTo>
                <a:lnTo>
                  <a:pt x="14495" y="14782"/>
                </a:lnTo>
                <a:lnTo>
                  <a:pt x="14590" y="14828"/>
                </a:lnTo>
                <a:lnTo>
                  <a:pt x="14684" y="14828"/>
                </a:lnTo>
                <a:lnTo>
                  <a:pt x="14826" y="14828"/>
                </a:lnTo>
                <a:lnTo>
                  <a:pt x="14968" y="14782"/>
                </a:lnTo>
                <a:lnTo>
                  <a:pt x="15015" y="14645"/>
                </a:lnTo>
                <a:lnTo>
                  <a:pt x="15015" y="14599"/>
                </a:lnTo>
                <a:lnTo>
                  <a:pt x="14920" y="14462"/>
                </a:lnTo>
                <a:lnTo>
                  <a:pt x="14873" y="14416"/>
                </a:lnTo>
                <a:lnTo>
                  <a:pt x="14920" y="14370"/>
                </a:lnTo>
                <a:lnTo>
                  <a:pt x="14920" y="14279"/>
                </a:lnTo>
                <a:lnTo>
                  <a:pt x="14920" y="14187"/>
                </a:lnTo>
                <a:lnTo>
                  <a:pt x="14920" y="14141"/>
                </a:lnTo>
                <a:lnTo>
                  <a:pt x="14968" y="14050"/>
                </a:lnTo>
                <a:lnTo>
                  <a:pt x="15062" y="13958"/>
                </a:lnTo>
                <a:lnTo>
                  <a:pt x="15062" y="13913"/>
                </a:lnTo>
                <a:lnTo>
                  <a:pt x="15015" y="13867"/>
                </a:lnTo>
                <a:lnTo>
                  <a:pt x="14968" y="13867"/>
                </a:lnTo>
                <a:lnTo>
                  <a:pt x="14873" y="13913"/>
                </a:lnTo>
                <a:lnTo>
                  <a:pt x="14826" y="13867"/>
                </a:lnTo>
                <a:lnTo>
                  <a:pt x="14826" y="13821"/>
                </a:lnTo>
                <a:lnTo>
                  <a:pt x="14873" y="13775"/>
                </a:lnTo>
                <a:lnTo>
                  <a:pt x="14968" y="13775"/>
                </a:lnTo>
                <a:lnTo>
                  <a:pt x="14968" y="13730"/>
                </a:lnTo>
                <a:lnTo>
                  <a:pt x="15015" y="13684"/>
                </a:lnTo>
                <a:lnTo>
                  <a:pt x="15109" y="13638"/>
                </a:lnTo>
                <a:lnTo>
                  <a:pt x="15156" y="13592"/>
                </a:lnTo>
                <a:lnTo>
                  <a:pt x="15156" y="13501"/>
                </a:lnTo>
                <a:lnTo>
                  <a:pt x="15109" y="13409"/>
                </a:lnTo>
                <a:lnTo>
                  <a:pt x="15109" y="13363"/>
                </a:lnTo>
                <a:lnTo>
                  <a:pt x="15062" y="13318"/>
                </a:lnTo>
                <a:lnTo>
                  <a:pt x="15062" y="13363"/>
                </a:lnTo>
                <a:lnTo>
                  <a:pt x="15015" y="13501"/>
                </a:lnTo>
                <a:lnTo>
                  <a:pt x="15015" y="13547"/>
                </a:lnTo>
                <a:lnTo>
                  <a:pt x="14920" y="13638"/>
                </a:lnTo>
                <a:lnTo>
                  <a:pt x="14873" y="13547"/>
                </a:lnTo>
                <a:lnTo>
                  <a:pt x="14826" y="13409"/>
                </a:lnTo>
                <a:lnTo>
                  <a:pt x="14779" y="13409"/>
                </a:lnTo>
                <a:lnTo>
                  <a:pt x="14684" y="13363"/>
                </a:lnTo>
                <a:lnTo>
                  <a:pt x="14684" y="13318"/>
                </a:lnTo>
                <a:lnTo>
                  <a:pt x="14684" y="13226"/>
                </a:lnTo>
                <a:lnTo>
                  <a:pt x="14637" y="13180"/>
                </a:lnTo>
                <a:lnTo>
                  <a:pt x="14637" y="13135"/>
                </a:lnTo>
                <a:lnTo>
                  <a:pt x="14684" y="13135"/>
                </a:lnTo>
                <a:lnTo>
                  <a:pt x="14731" y="13180"/>
                </a:lnTo>
                <a:lnTo>
                  <a:pt x="14873" y="13272"/>
                </a:lnTo>
                <a:lnTo>
                  <a:pt x="14920" y="13272"/>
                </a:lnTo>
                <a:lnTo>
                  <a:pt x="14968" y="13272"/>
                </a:lnTo>
                <a:lnTo>
                  <a:pt x="14968" y="13226"/>
                </a:lnTo>
                <a:lnTo>
                  <a:pt x="14920" y="13043"/>
                </a:lnTo>
                <a:lnTo>
                  <a:pt x="14920" y="12952"/>
                </a:lnTo>
                <a:lnTo>
                  <a:pt x="14968" y="12906"/>
                </a:lnTo>
                <a:lnTo>
                  <a:pt x="15015" y="12814"/>
                </a:lnTo>
                <a:lnTo>
                  <a:pt x="15015" y="12769"/>
                </a:lnTo>
                <a:lnTo>
                  <a:pt x="14920" y="12631"/>
                </a:lnTo>
                <a:lnTo>
                  <a:pt x="14873" y="12585"/>
                </a:lnTo>
                <a:lnTo>
                  <a:pt x="14873" y="12540"/>
                </a:lnTo>
                <a:lnTo>
                  <a:pt x="14920" y="12494"/>
                </a:lnTo>
                <a:lnTo>
                  <a:pt x="14968" y="12494"/>
                </a:lnTo>
                <a:lnTo>
                  <a:pt x="15156" y="12494"/>
                </a:lnTo>
                <a:lnTo>
                  <a:pt x="15204" y="12494"/>
                </a:lnTo>
                <a:lnTo>
                  <a:pt x="15204" y="12402"/>
                </a:lnTo>
                <a:lnTo>
                  <a:pt x="15204" y="12311"/>
                </a:lnTo>
                <a:lnTo>
                  <a:pt x="15204" y="12219"/>
                </a:lnTo>
                <a:lnTo>
                  <a:pt x="15251" y="12219"/>
                </a:lnTo>
                <a:lnTo>
                  <a:pt x="15298" y="12174"/>
                </a:lnTo>
                <a:lnTo>
                  <a:pt x="15440" y="12219"/>
                </a:lnTo>
                <a:lnTo>
                  <a:pt x="15440" y="12174"/>
                </a:lnTo>
                <a:lnTo>
                  <a:pt x="15440" y="11945"/>
                </a:lnTo>
                <a:lnTo>
                  <a:pt x="15534" y="11853"/>
                </a:lnTo>
                <a:lnTo>
                  <a:pt x="15534" y="11762"/>
                </a:lnTo>
                <a:lnTo>
                  <a:pt x="15534" y="11716"/>
                </a:lnTo>
                <a:lnTo>
                  <a:pt x="15487" y="11716"/>
                </a:lnTo>
                <a:lnTo>
                  <a:pt x="15345" y="11762"/>
                </a:lnTo>
                <a:lnTo>
                  <a:pt x="15298" y="11762"/>
                </a:lnTo>
                <a:lnTo>
                  <a:pt x="15298" y="11807"/>
                </a:lnTo>
                <a:lnTo>
                  <a:pt x="15251" y="11762"/>
                </a:lnTo>
                <a:lnTo>
                  <a:pt x="15251" y="11716"/>
                </a:lnTo>
                <a:lnTo>
                  <a:pt x="15251" y="11670"/>
                </a:lnTo>
                <a:lnTo>
                  <a:pt x="15298" y="11624"/>
                </a:lnTo>
                <a:lnTo>
                  <a:pt x="15392" y="11579"/>
                </a:lnTo>
                <a:lnTo>
                  <a:pt x="15487" y="11533"/>
                </a:lnTo>
                <a:lnTo>
                  <a:pt x="15534" y="11579"/>
                </a:lnTo>
                <a:lnTo>
                  <a:pt x="15629" y="11579"/>
                </a:lnTo>
                <a:lnTo>
                  <a:pt x="15629" y="11533"/>
                </a:lnTo>
                <a:lnTo>
                  <a:pt x="15676" y="11350"/>
                </a:lnTo>
                <a:lnTo>
                  <a:pt x="15676" y="11258"/>
                </a:lnTo>
                <a:lnTo>
                  <a:pt x="15629" y="11121"/>
                </a:lnTo>
                <a:lnTo>
                  <a:pt x="15534" y="11167"/>
                </a:lnTo>
                <a:lnTo>
                  <a:pt x="15487" y="11167"/>
                </a:lnTo>
                <a:lnTo>
                  <a:pt x="15487" y="11029"/>
                </a:lnTo>
                <a:lnTo>
                  <a:pt x="15392" y="10984"/>
                </a:lnTo>
                <a:lnTo>
                  <a:pt x="15487" y="10892"/>
                </a:lnTo>
                <a:lnTo>
                  <a:pt x="15534" y="10892"/>
                </a:lnTo>
                <a:lnTo>
                  <a:pt x="15629" y="10938"/>
                </a:lnTo>
                <a:lnTo>
                  <a:pt x="15676" y="10892"/>
                </a:lnTo>
                <a:lnTo>
                  <a:pt x="15723" y="10801"/>
                </a:lnTo>
                <a:lnTo>
                  <a:pt x="15770" y="10709"/>
                </a:lnTo>
                <a:lnTo>
                  <a:pt x="15865" y="10663"/>
                </a:lnTo>
                <a:lnTo>
                  <a:pt x="15865" y="10618"/>
                </a:lnTo>
                <a:lnTo>
                  <a:pt x="15865" y="10572"/>
                </a:lnTo>
                <a:lnTo>
                  <a:pt x="15723" y="10572"/>
                </a:lnTo>
                <a:lnTo>
                  <a:pt x="15676" y="10480"/>
                </a:lnTo>
                <a:lnTo>
                  <a:pt x="15581" y="10480"/>
                </a:lnTo>
                <a:lnTo>
                  <a:pt x="15581" y="10389"/>
                </a:lnTo>
                <a:lnTo>
                  <a:pt x="15629" y="10343"/>
                </a:lnTo>
                <a:lnTo>
                  <a:pt x="15817" y="10343"/>
                </a:lnTo>
                <a:lnTo>
                  <a:pt x="15912" y="10389"/>
                </a:lnTo>
                <a:lnTo>
                  <a:pt x="15959" y="10343"/>
                </a:lnTo>
                <a:lnTo>
                  <a:pt x="16101" y="10206"/>
                </a:lnTo>
                <a:lnTo>
                  <a:pt x="16053" y="10160"/>
                </a:lnTo>
                <a:lnTo>
                  <a:pt x="16006" y="10114"/>
                </a:lnTo>
                <a:lnTo>
                  <a:pt x="16053" y="10068"/>
                </a:lnTo>
                <a:lnTo>
                  <a:pt x="16148" y="10023"/>
                </a:lnTo>
                <a:lnTo>
                  <a:pt x="16242" y="9977"/>
                </a:lnTo>
                <a:lnTo>
                  <a:pt x="16384" y="9885"/>
                </a:lnTo>
                <a:lnTo>
                  <a:pt x="16384" y="9794"/>
                </a:lnTo>
                <a:lnTo>
                  <a:pt x="16337" y="9748"/>
                </a:lnTo>
                <a:lnTo>
                  <a:pt x="16195" y="9702"/>
                </a:lnTo>
                <a:lnTo>
                  <a:pt x="16101" y="9702"/>
                </a:lnTo>
                <a:lnTo>
                  <a:pt x="15959" y="9656"/>
                </a:lnTo>
                <a:lnTo>
                  <a:pt x="15817" y="9611"/>
                </a:lnTo>
                <a:lnTo>
                  <a:pt x="15676" y="9611"/>
                </a:lnTo>
                <a:lnTo>
                  <a:pt x="15534" y="9611"/>
                </a:lnTo>
                <a:lnTo>
                  <a:pt x="15440" y="9565"/>
                </a:lnTo>
                <a:lnTo>
                  <a:pt x="15345" y="9519"/>
                </a:lnTo>
                <a:lnTo>
                  <a:pt x="15298" y="9428"/>
                </a:lnTo>
                <a:lnTo>
                  <a:pt x="15251" y="9336"/>
                </a:lnTo>
                <a:lnTo>
                  <a:pt x="15251" y="9153"/>
                </a:lnTo>
                <a:lnTo>
                  <a:pt x="15298" y="8878"/>
                </a:lnTo>
                <a:lnTo>
                  <a:pt x="15298" y="8833"/>
                </a:lnTo>
                <a:lnTo>
                  <a:pt x="15251" y="8741"/>
                </a:lnTo>
                <a:lnTo>
                  <a:pt x="15156" y="8650"/>
                </a:lnTo>
                <a:lnTo>
                  <a:pt x="15062" y="8467"/>
                </a:lnTo>
                <a:lnTo>
                  <a:pt x="15015" y="8329"/>
                </a:lnTo>
                <a:lnTo>
                  <a:pt x="14968" y="8284"/>
                </a:lnTo>
                <a:lnTo>
                  <a:pt x="14637" y="8055"/>
                </a:lnTo>
                <a:lnTo>
                  <a:pt x="14495" y="8009"/>
                </a:lnTo>
                <a:lnTo>
                  <a:pt x="14401" y="8009"/>
                </a:lnTo>
                <a:lnTo>
                  <a:pt x="14259" y="7917"/>
                </a:lnTo>
                <a:lnTo>
                  <a:pt x="14212" y="7826"/>
                </a:lnTo>
                <a:lnTo>
                  <a:pt x="14212" y="7734"/>
                </a:lnTo>
                <a:lnTo>
                  <a:pt x="14212" y="7643"/>
                </a:lnTo>
                <a:lnTo>
                  <a:pt x="14118" y="7597"/>
                </a:lnTo>
                <a:lnTo>
                  <a:pt x="14118" y="7506"/>
                </a:lnTo>
                <a:lnTo>
                  <a:pt x="14165" y="7460"/>
                </a:lnTo>
                <a:lnTo>
                  <a:pt x="14118" y="7322"/>
                </a:lnTo>
                <a:lnTo>
                  <a:pt x="14070" y="7048"/>
                </a:lnTo>
                <a:lnTo>
                  <a:pt x="13976" y="7048"/>
                </a:lnTo>
                <a:lnTo>
                  <a:pt x="13929" y="6911"/>
                </a:lnTo>
                <a:lnTo>
                  <a:pt x="13834" y="6819"/>
                </a:lnTo>
                <a:lnTo>
                  <a:pt x="13787" y="6773"/>
                </a:lnTo>
                <a:lnTo>
                  <a:pt x="13740" y="6544"/>
                </a:lnTo>
                <a:lnTo>
                  <a:pt x="13693" y="6453"/>
                </a:lnTo>
                <a:lnTo>
                  <a:pt x="13504" y="6407"/>
                </a:lnTo>
                <a:lnTo>
                  <a:pt x="13268" y="6270"/>
                </a:lnTo>
                <a:lnTo>
                  <a:pt x="13079" y="6224"/>
                </a:lnTo>
                <a:lnTo>
                  <a:pt x="12890" y="6178"/>
                </a:lnTo>
                <a:lnTo>
                  <a:pt x="12843" y="6087"/>
                </a:lnTo>
                <a:lnTo>
                  <a:pt x="12748" y="5995"/>
                </a:lnTo>
                <a:lnTo>
                  <a:pt x="12796" y="5949"/>
                </a:lnTo>
                <a:lnTo>
                  <a:pt x="12701" y="5858"/>
                </a:lnTo>
                <a:lnTo>
                  <a:pt x="12607" y="5904"/>
                </a:lnTo>
                <a:lnTo>
                  <a:pt x="12512" y="5858"/>
                </a:lnTo>
                <a:lnTo>
                  <a:pt x="12465" y="5812"/>
                </a:lnTo>
                <a:lnTo>
                  <a:pt x="12465" y="5721"/>
                </a:lnTo>
                <a:lnTo>
                  <a:pt x="12371" y="5538"/>
                </a:lnTo>
                <a:lnTo>
                  <a:pt x="12182" y="5492"/>
                </a:lnTo>
                <a:lnTo>
                  <a:pt x="12135" y="5400"/>
                </a:lnTo>
                <a:lnTo>
                  <a:pt x="12135" y="5355"/>
                </a:lnTo>
                <a:lnTo>
                  <a:pt x="12087" y="5263"/>
                </a:lnTo>
                <a:lnTo>
                  <a:pt x="12135" y="5171"/>
                </a:lnTo>
                <a:lnTo>
                  <a:pt x="12135" y="5126"/>
                </a:lnTo>
                <a:lnTo>
                  <a:pt x="12135" y="5034"/>
                </a:lnTo>
                <a:lnTo>
                  <a:pt x="11946" y="4943"/>
                </a:lnTo>
                <a:lnTo>
                  <a:pt x="11851" y="4897"/>
                </a:lnTo>
                <a:lnTo>
                  <a:pt x="11757" y="4805"/>
                </a:lnTo>
                <a:lnTo>
                  <a:pt x="11568" y="4668"/>
                </a:lnTo>
                <a:lnTo>
                  <a:pt x="11474" y="4668"/>
                </a:lnTo>
                <a:lnTo>
                  <a:pt x="11332" y="4668"/>
                </a:lnTo>
                <a:lnTo>
                  <a:pt x="11285" y="4622"/>
                </a:lnTo>
                <a:lnTo>
                  <a:pt x="11190" y="4485"/>
                </a:lnTo>
                <a:lnTo>
                  <a:pt x="11096" y="4348"/>
                </a:lnTo>
                <a:lnTo>
                  <a:pt x="11001" y="4256"/>
                </a:lnTo>
                <a:lnTo>
                  <a:pt x="10907" y="4119"/>
                </a:lnTo>
                <a:lnTo>
                  <a:pt x="10812" y="4073"/>
                </a:lnTo>
                <a:lnTo>
                  <a:pt x="10765" y="4027"/>
                </a:lnTo>
                <a:lnTo>
                  <a:pt x="10529" y="3890"/>
                </a:lnTo>
                <a:lnTo>
                  <a:pt x="10388" y="3799"/>
                </a:lnTo>
                <a:lnTo>
                  <a:pt x="10246" y="3799"/>
                </a:lnTo>
                <a:lnTo>
                  <a:pt x="10151" y="3753"/>
                </a:lnTo>
                <a:lnTo>
                  <a:pt x="10104" y="3661"/>
                </a:lnTo>
                <a:lnTo>
                  <a:pt x="9915" y="3570"/>
                </a:lnTo>
                <a:lnTo>
                  <a:pt x="9868" y="3524"/>
                </a:lnTo>
                <a:lnTo>
                  <a:pt x="9774" y="3295"/>
                </a:lnTo>
                <a:lnTo>
                  <a:pt x="9727" y="3204"/>
                </a:lnTo>
                <a:lnTo>
                  <a:pt x="9632" y="3158"/>
                </a:lnTo>
                <a:lnTo>
                  <a:pt x="9585" y="3112"/>
                </a:lnTo>
                <a:lnTo>
                  <a:pt x="9490" y="2975"/>
                </a:lnTo>
                <a:lnTo>
                  <a:pt x="9396" y="2929"/>
                </a:lnTo>
                <a:lnTo>
                  <a:pt x="9302" y="2837"/>
                </a:lnTo>
                <a:lnTo>
                  <a:pt x="9254" y="2746"/>
                </a:lnTo>
                <a:lnTo>
                  <a:pt x="9207" y="2654"/>
                </a:lnTo>
                <a:lnTo>
                  <a:pt x="9113" y="2517"/>
                </a:lnTo>
                <a:lnTo>
                  <a:pt x="9018" y="2380"/>
                </a:lnTo>
                <a:lnTo>
                  <a:pt x="8877" y="2243"/>
                </a:lnTo>
                <a:lnTo>
                  <a:pt x="8829" y="2151"/>
                </a:lnTo>
                <a:lnTo>
                  <a:pt x="8735" y="1922"/>
                </a:lnTo>
                <a:lnTo>
                  <a:pt x="8641" y="1831"/>
                </a:lnTo>
                <a:lnTo>
                  <a:pt x="8593" y="1785"/>
                </a:lnTo>
                <a:lnTo>
                  <a:pt x="8404" y="1785"/>
                </a:lnTo>
                <a:lnTo>
                  <a:pt x="8263" y="1785"/>
                </a:lnTo>
                <a:lnTo>
                  <a:pt x="8074" y="1785"/>
                </a:lnTo>
                <a:lnTo>
                  <a:pt x="7885" y="1693"/>
                </a:lnTo>
                <a:lnTo>
                  <a:pt x="7743" y="1510"/>
                </a:lnTo>
                <a:lnTo>
                  <a:pt x="7649" y="1464"/>
                </a:lnTo>
                <a:lnTo>
                  <a:pt x="7555" y="1419"/>
                </a:lnTo>
                <a:lnTo>
                  <a:pt x="7460" y="1419"/>
                </a:lnTo>
                <a:lnTo>
                  <a:pt x="7366" y="1419"/>
                </a:lnTo>
                <a:lnTo>
                  <a:pt x="7224" y="1281"/>
                </a:lnTo>
                <a:lnTo>
                  <a:pt x="7082" y="1236"/>
                </a:lnTo>
                <a:lnTo>
                  <a:pt x="7035" y="1144"/>
                </a:lnTo>
                <a:lnTo>
                  <a:pt x="7035" y="1053"/>
                </a:lnTo>
                <a:lnTo>
                  <a:pt x="7035" y="1007"/>
                </a:lnTo>
                <a:lnTo>
                  <a:pt x="7130" y="778"/>
                </a:lnTo>
                <a:lnTo>
                  <a:pt x="7130" y="732"/>
                </a:lnTo>
                <a:lnTo>
                  <a:pt x="7460" y="320"/>
                </a:lnTo>
                <a:lnTo>
                  <a:pt x="7602" y="183"/>
                </a:lnTo>
                <a:lnTo>
                  <a:pt x="7602" y="92"/>
                </a:lnTo>
                <a:lnTo>
                  <a:pt x="7649" y="0"/>
                </a:lnTo>
                <a:lnTo>
                  <a:pt x="7602" y="0"/>
                </a:lnTo>
                <a:lnTo>
                  <a:pt x="6421" y="183"/>
                </a:lnTo>
                <a:lnTo>
                  <a:pt x="6233" y="183"/>
                </a:lnTo>
                <a:lnTo>
                  <a:pt x="5099" y="366"/>
                </a:lnTo>
                <a:lnTo>
                  <a:pt x="4910" y="366"/>
                </a:lnTo>
                <a:lnTo>
                  <a:pt x="4486" y="458"/>
                </a:lnTo>
                <a:lnTo>
                  <a:pt x="3966" y="458"/>
                </a:lnTo>
                <a:lnTo>
                  <a:pt x="3919" y="503"/>
                </a:lnTo>
                <a:lnTo>
                  <a:pt x="3022" y="595"/>
                </a:lnTo>
                <a:lnTo>
                  <a:pt x="2550" y="641"/>
                </a:lnTo>
                <a:lnTo>
                  <a:pt x="2408" y="686"/>
                </a:lnTo>
                <a:lnTo>
                  <a:pt x="1889" y="732"/>
                </a:lnTo>
                <a:lnTo>
                  <a:pt x="1039" y="824"/>
                </a:lnTo>
                <a:lnTo>
                  <a:pt x="755" y="870"/>
                </a:lnTo>
                <a:lnTo>
                  <a:pt x="472" y="915"/>
                </a:lnTo>
                <a:lnTo>
                  <a:pt x="0" y="915"/>
                </a:lnTo>
                <a:lnTo>
                  <a:pt x="142" y="1419"/>
                </a:lnTo>
                <a:lnTo>
                  <a:pt x="378" y="2243"/>
                </a:lnTo>
                <a:lnTo>
                  <a:pt x="425" y="2380"/>
                </a:lnTo>
                <a:lnTo>
                  <a:pt x="708" y="3524"/>
                </a:lnTo>
                <a:lnTo>
                  <a:pt x="944" y="4165"/>
                </a:lnTo>
                <a:lnTo>
                  <a:pt x="1039" y="4577"/>
                </a:lnTo>
                <a:lnTo>
                  <a:pt x="1133" y="4805"/>
                </a:lnTo>
                <a:lnTo>
                  <a:pt x="1369" y="5675"/>
                </a:lnTo>
                <a:lnTo>
                  <a:pt x="1558" y="6270"/>
                </a:lnTo>
                <a:lnTo>
                  <a:pt x="1605" y="6499"/>
                </a:lnTo>
                <a:lnTo>
                  <a:pt x="1936" y="7597"/>
                </a:lnTo>
                <a:lnTo>
                  <a:pt x="1936" y="7643"/>
                </a:lnTo>
                <a:lnTo>
                  <a:pt x="2172" y="8512"/>
                </a:lnTo>
                <a:lnTo>
                  <a:pt x="2266" y="8604"/>
                </a:lnTo>
                <a:lnTo>
                  <a:pt x="2361" y="8787"/>
                </a:lnTo>
                <a:lnTo>
                  <a:pt x="2408" y="8833"/>
                </a:lnTo>
                <a:lnTo>
                  <a:pt x="2455" y="8924"/>
                </a:lnTo>
                <a:lnTo>
                  <a:pt x="2455" y="8970"/>
                </a:lnTo>
                <a:lnTo>
                  <a:pt x="2550" y="9153"/>
                </a:lnTo>
                <a:lnTo>
                  <a:pt x="2550" y="9290"/>
                </a:lnTo>
                <a:lnTo>
                  <a:pt x="2644" y="9428"/>
                </a:lnTo>
                <a:lnTo>
                  <a:pt x="2786" y="9611"/>
                </a:lnTo>
                <a:lnTo>
                  <a:pt x="2927" y="9656"/>
                </a:lnTo>
                <a:lnTo>
                  <a:pt x="2975" y="9794"/>
                </a:lnTo>
                <a:lnTo>
                  <a:pt x="2975" y="9885"/>
                </a:lnTo>
                <a:lnTo>
                  <a:pt x="3069" y="10068"/>
                </a:lnTo>
                <a:lnTo>
                  <a:pt x="3069" y="10206"/>
                </a:lnTo>
                <a:lnTo>
                  <a:pt x="3022" y="10389"/>
                </a:lnTo>
                <a:lnTo>
                  <a:pt x="3116" y="10435"/>
                </a:lnTo>
                <a:lnTo>
                  <a:pt x="3258" y="10526"/>
                </a:lnTo>
                <a:lnTo>
                  <a:pt x="3352" y="10618"/>
                </a:lnTo>
                <a:lnTo>
                  <a:pt x="3305" y="10709"/>
                </a:lnTo>
                <a:lnTo>
                  <a:pt x="3211" y="10755"/>
                </a:lnTo>
                <a:lnTo>
                  <a:pt x="3163" y="10846"/>
                </a:lnTo>
                <a:lnTo>
                  <a:pt x="3116" y="10938"/>
                </a:lnTo>
                <a:lnTo>
                  <a:pt x="2927" y="11029"/>
                </a:lnTo>
                <a:lnTo>
                  <a:pt x="2880" y="11167"/>
                </a:lnTo>
                <a:lnTo>
                  <a:pt x="2927" y="11258"/>
                </a:lnTo>
                <a:lnTo>
                  <a:pt x="2927" y="11304"/>
                </a:lnTo>
                <a:lnTo>
                  <a:pt x="2927" y="11396"/>
                </a:lnTo>
                <a:lnTo>
                  <a:pt x="2927" y="11533"/>
                </a:lnTo>
                <a:lnTo>
                  <a:pt x="2927" y="11624"/>
                </a:lnTo>
                <a:lnTo>
                  <a:pt x="2927" y="11762"/>
                </a:lnTo>
                <a:close/>
              </a:path>
            </a:pathLst>
          </a:custGeom>
          <a:solidFill>
            <a:srgbClr val="CC9900"/>
          </a:solidFill>
          <a:ln w="9525">
            <a:solidFill>
              <a:schemeClr val="tx1">
                <a:lumMod val="65000"/>
                <a:lumOff val="35000"/>
              </a:schemeClr>
            </a:solidFill>
            <a:prstDash val="solid"/>
            <a:round/>
            <a:headEnd/>
            <a:tailEnd/>
          </a:ln>
        </p:spPr>
        <p:txBody>
          <a:bodyPr wrap="none"/>
          <a:lstStyle/>
          <a:p>
            <a:pPr>
              <a:defRPr/>
            </a:pPr>
            <a:endParaRPr lang="en-US" dirty="0"/>
          </a:p>
        </p:txBody>
      </p:sp>
      <p:sp>
        <p:nvSpPr>
          <p:cNvPr id="134" name="Idaho"/>
          <p:cNvSpPr>
            <a:spLocks/>
          </p:cNvSpPr>
          <p:nvPr/>
        </p:nvSpPr>
        <p:spPr bwMode="auto">
          <a:xfrm>
            <a:off x="1392238" y="1011237"/>
            <a:ext cx="985837" cy="1665288"/>
          </a:xfrm>
          <a:custGeom>
            <a:avLst/>
            <a:gdLst/>
            <a:ahLst/>
            <a:cxnLst>
              <a:cxn ang="0">
                <a:pos x="16082" y="11837"/>
              </a:cxn>
              <a:cxn ang="0">
                <a:pos x="16168" y="11837"/>
              </a:cxn>
              <a:cxn ang="0">
                <a:pos x="16212" y="10976"/>
              </a:cxn>
              <a:cxn ang="0">
                <a:pos x="15953" y="10681"/>
              </a:cxn>
              <a:cxn ang="0">
                <a:pos x="15608" y="10519"/>
              </a:cxn>
              <a:cxn ang="0">
                <a:pos x="15392" y="10627"/>
              </a:cxn>
              <a:cxn ang="0">
                <a:pos x="15134" y="10815"/>
              </a:cxn>
              <a:cxn ang="0">
                <a:pos x="14444" y="10761"/>
              </a:cxn>
              <a:cxn ang="0">
                <a:pos x="13538" y="10627"/>
              </a:cxn>
              <a:cxn ang="0">
                <a:pos x="12978" y="10761"/>
              </a:cxn>
              <a:cxn ang="0">
                <a:pos x="12029" y="10869"/>
              </a:cxn>
              <a:cxn ang="0">
                <a:pos x="11598" y="10627"/>
              </a:cxn>
              <a:cxn ang="0">
                <a:pos x="11469" y="9981"/>
              </a:cxn>
              <a:cxn ang="0">
                <a:pos x="10995" y="9820"/>
              </a:cxn>
              <a:cxn ang="0">
                <a:pos x="10865" y="9470"/>
              </a:cxn>
              <a:cxn ang="0">
                <a:pos x="10477" y="8690"/>
              </a:cxn>
              <a:cxn ang="0">
                <a:pos x="10434" y="8205"/>
              </a:cxn>
              <a:cxn ang="0">
                <a:pos x="10262" y="7963"/>
              </a:cxn>
              <a:cxn ang="0">
                <a:pos x="9787" y="7936"/>
              </a:cxn>
              <a:cxn ang="0">
                <a:pos x="9054" y="8179"/>
              </a:cxn>
              <a:cxn ang="0">
                <a:pos x="8623" y="7775"/>
              </a:cxn>
              <a:cxn ang="0">
                <a:pos x="8753" y="7479"/>
              </a:cxn>
              <a:cxn ang="0">
                <a:pos x="9184" y="7183"/>
              </a:cxn>
              <a:cxn ang="0">
                <a:pos x="9141" y="6860"/>
              </a:cxn>
              <a:cxn ang="0">
                <a:pos x="9270" y="6645"/>
              </a:cxn>
              <a:cxn ang="0">
                <a:pos x="9615" y="6134"/>
              </a:cxn>
              <a:cxn ang="0">
                <a:pos x="9874" y="5703"/>
              </a:cxn>
              <a:cxn ang="0">
                <a:pos x="9356" y="5650"/>
              </a:cxn>
              <a:cxn ang="0">
                <a:pos x="9184" y="5461"/>
              </a:cxn>
              <a:cxn ang="0">
                <a:pos x="8882" y="5381"/>
              </a:cxn>
              <a:cxn ang="0">
                <a:pos x="8580" y="4977"/>
              </a:cxn>
              <a:cxn ang="0">
                <a:pos x="8192" y="4493"/>
              </a:cxn>
              <a:cxn ang="0">
                <a:pos x="7502" y="3901"/>
              </a:cxn>
              <a:cxn ang="0">
                <a:pos x="7330" y="3578"/>
              </a:cxn>
              <a:cxn ang="0">
                <a:pos x="7243" y="3201"/>
              </a:cxn>
              <a:cxn ang="0">
                <a:pos x="7071" y="2798"/>
              </a:cxn>
              <a:cxn ang="0">
                <a:pos x="6942" y="1910"/>
              </a:cxn>
              <a:cxn ang="0">
                <a:pos x="6338" y="161"/>
              </a:cxn>
              <a:cxn ang="0">
                <a:pos x="4570" y="1964"/>
              </a:cxn>
              <a:cxn ang="0">
                <a:pos x="3880" y="3847"/>
              </a:cxn>
              <a:cxn ang="0">
                <a:pos x="3277" y="5488"/>
              </a:cxn>
              <a:cxn ang="0">
                <a:pos x="3277" y="6080"/>
              </a:cxn>
              <a:cxn ang="0">
                <a:pos x="3449" y="6511"/>
              </a:cxn>
              <a:cxn ang="0">
                <a:pos x="3751" y="6753"/>
              </a:cxn>
              <a:cxn ang="0">
                <a:pos x="4096" y="7129"/>
              </a:cxn>
              <a:cxn ang="0">
                <a:pos x="3363" y="7748"/>
              </a:cxn>
              <a:cxn ang="0">
                <a:pos x="3018" y="8125"/>
              </a:cxn>
              <a:cxn ang="0">
                <a:pos x="2673" y="8340"/>
              </a:cxn>
              <a:cxn ang="0">
                <a:pos x="2501" y="8663"/>
              </a:cxn>
              <a:cxn ang="0">
                <a:pos x="2026" y="8797"/>
              </a:cxn>
              <a:cxn ang="0">
                <a:pos x="1423" y="9362"/>
              </a:cxn>
              <a:cxn ang="0">
                <a:pos x="1293" y="9658"/>
              </a:cxn>
              <a:cxn ang="0">
                <a:pos x="1638" y="9873"/>
              </a:cxn>
              <a:cxn ang="0">
                <a:pos x="1897" y="10089"/>
              </a:cxn>
              <a:cxn ang="0">
                <a:pos x="1725" y="10385"/>
              </a:cxn>
              <a:cxn ang="0">
                <a:pos x="1250" y="11030"/>
              </a:cxn>
              <a:cxn ang="0">
                <a:pos x="7459" y="15523"/>
              </a:cxn>
              <a:cxn ang="0">
                <a:pos x="13840" y="16249"/>
              </a:cxn>
              <a:cxn ang="0">
                <a:pos x="15565" y="14205"/>
              </a:cxn>
            </a:cxnLst>
            <a:rect l="0" t="0" r="r" b="b"/>
            <a:pathLst>
              <a:path w="16384" h="16384">
                <a:moveTo>
                  <a:pt x="16082" y="11837"/>
                </a:moveTo>
                <a:lnTo>
                  <a:pt x="16298" y="11084"/>
                </a:lnTo>
                <a:lnTo>
                  <a:pt x="16255" y="11272"/>
                </a:lnTo>
                <a:lnTo>
                  <a:pt x="16082" y="11837"/>
                </a:lnTo>
                <a:lnTo>
                  <a:pt x="15737" y="13640"/>
                </a:lnTo>
                <a:lnTo>
                  <a:pt x="15823" y="13183"/>
                </a:lnTo>
                <a:lnTo>
                  <a:pt x="16125" y="12160"/>
                </a:lnTo>
                <a:lnTo>
                  <a:pt x="16168" y="11837"/>
                </a:lnTo>
                <a:lnTo>
                  <a:pt x="16384" y="11111"/>
                </a:lnTo>
                <a:lnTo>
                  <a:pt x="16298" y="11084"/>
                </a:lnTo>
                <a:lnTo>
                  <a:pt x="16255" y="11057"/>
                </a:lnTo>
                <a:lnTo>
                  <a:pt x="16212" y="10976"/>
                </a:lnTo>
                <a:lnTo>
                  <a:pt x="16039" y="10869"/>
                </a:lnTo>
                <a:lnTo>
                  <a:pt x="15996" y="10788"/>
                </a:lnTo>
                <a:lnTo>
                  <a:pt x="16039" y="10761"/>
                </a:lnTo>
                <a:lnTo>
                  <a:pt x="15953" y="10681"/>
                </a:lnTo>
                <a:lnTo>
                  <a:pt x="15823" y="10492"/>
                </a:lnTo>
                <a:lnTo>
                  <a:pt x="15737" y="10438"/>
                </a:lnTo>
                <a:lnTo>
                  <a:pt x="15694" y="10465"/>
                </a:lnTo>
                <a:lnTo>
                  <a:pt x="15608" y="10519"/>
                </a:lnTo>
                <a:lnTo>
                  <a:pt x="15479" y="10492"/>
                </a:lnTo>
                <a:lnTo>
                  <a:pt x="15479" y="10519"/>
                </a:lnTo>
                <a:lnTo>
                  <a:pt x="15479" y="10600"/>
                </a:lnTo>
                <a:lnTo>
                  <a:pt x="15392" y="10627"/>
                </a:lnTo>
                <a:lnTo>
                  <a:pt x="15349" y="10707"/>
                </a:lnTo>
                <a:lnTo>
                  <a:pt x="15435" y="10869"/>
                </a:lnTo>
                <a:lnTo>
                  <a:pt x="15392" y="10869"/>
                </a:lnTo>
                <a:lnTo>
                  <a:pt x="15134" y="10815"/>
                </a:lnTo>
                <a:lnTo>
                  <a:pt x="15047" y="10815"/>
                </a:lnTo>
                <a:lnTo>
                  <a:pt x="14961" y="10815"/>
                </a:lnTo>
                <a:lnTo>
                  <a:pt x="14573" y="10842"/>
                </a:lnTo>
                <a:lnTo>
                  <a:pt x="14444" y="10761"/>
                </a:lnTo>
                <a:lnTo>
                  <a:pt x="13970" y="10761"/>
                </a:lnTo>
                <a:lnTo>
                  <a:pt x="13840" y="10734"/>
                </a:lnTo>
                <a:lnTo>
                  <a:pt x="13668" y="10734"/>
                </a:lnTo>
                <a:lnTo>
                  <a:pt x="13538" y="10627"/>
                </a:lnTo>
                <a:lnTo>
                  <a:pt x="13280" y="10681"/>
                </a:lnTo>
                <a:lnTo>
                  <a:pt x="13237" y="10842"/>
                </a:lnTo>
                <a:lnTo>
                  <a:pt x="13064" y="10842"/>
                </a:lnTo>
                <a:lnTo>
                  <a:pt x="12978" y="10761"/>
                </a:lnTo>
                <a:lnTo>
                  <a:pt x="12331" y="10627"/>
                </a:lnTo>
                <a:lnTo>
                  <a:pt x="12159" y="10681"/>
                </a:lnTo>
                <a:lnTo>
                  <a:pt x="12029" y="10788"/>
                </a:lnTo>
                <a:lnTo>
                  <a:pt x="12029" y="10869"/>
                </a:lnTo>
                <a:lnTo>
                  <a:pt x="11943" y="10896"/>
                </a:lnTo>
                <a:lnTo>
                  <a:pt x="11857" y="10788"/>
                </a:lnTo>
                <a:lnTo>
                  <a:pt x="11684" y="10761"/>
                </a:lnTo>
                <a:lnTo>
                  <a:pt x="11598" y="10627"/>
                </a:lnTo>
                <a:lnTo>
                  <a:pt x="11641" y="10519"/>
                </a:lnTo>
                <a:lnTo>
                  <a:pt x="11512" y="10331"/>
                </a:lnTo>
                <a:lnTo>
                  <a:pt x="11598" y="10277"/>
                </a:lnTo>
                <a:lnTo>
                  <a:pt x="11469" y="9981"/>
                </a:lnTo>
                <a:lnTo>
                  <a:pt x="11296" y="9820"/>
                </a:lnTo>
                <a:lnTo>
                  <a:pt x="11081" y="9873"/>
                </a:lnTo>
                <a:lnTo>
                  <a:pt x="10951" y="9873"/>
                </a:lnTo>
                <a:lnTo>
                  <a:pt x="10995" y="9820"/>
                </a:lnTo>
                <a:lnTo>
                  <a:pt x="10908" y="9766"/>
                </a:lnTo>
                <a:lnTo>
                  <a:pt x="10779" y="9658"/>
                </a:lnTo>
                <a:lnTo>
                  <a:pt x="10736" y="9524"/>
                </a:lnTo>
                <a:lnTo>
                  <a:pt x="10865" y="9470"/>
                </a:lnTo>
                <a:lnTo>
                  <a:pt x="10908" y="9282"/>
                </a:lnTo>
                <a:lnTo>
                  <a:pt x="10779" y="9120"/>
                </a:lnTo>
                <a:lnTo>
                  <a:pt x="10693" y="9066"/>
                </a:lnTo>
                <a:lnTo>
                  <a:pt x="10477" y="8690"/>
                </a:lnTo>
                <a:lnTo>
                  <a:pt x="10434" y="8582"/>
                </a:lnTo>
                <a:lnTo>
                  <a:pt x="10434" y="8340"/>
                </a:lnTo>
                <a:lnTo>
                  <a:pt x="10477" y="8286"/>
                </a:lnTo>
                <a:lnTo>
                  <a:pt x="10434" y="8205"/>
                </a:lnTo>
                <a:lnTo>
                  <a:pt x="10348" y="8152"/>
                </a:lnTo>
                <a:lnTo>
                  <a:pt x="10434" y="8071"/>
                </a:lnTo>
                <a:lnTo>
                  <a:pt x="10434" y="8017"/>
                </a:lnTo>
                <a:lnTo>
                  <a:pt x="10262" y="7963"/>
                </a:lnTo>
                <a:lnTo>
                  <a:pt x="10262" y="7910"/>
                </a:lnTo>
                <a:lnTo>
                  <a:pt x="10175" y="7775"/>
                </a:lnTo>
                <a:lnTo>
                  <a:pt x="10046" y="7748"/>
                </a:lnTo>
                <a:lnTo>
                  <a:pt x="9787" y="7936"/>
                </a:lnTo>
                <a:lnTo>
                  <a:pt x="9529" y="8071"/>
                </a:lnTo>
                <a:lnTo>
                  <a:pt x="9356" y="8044"/>
                </a:lnTo>
                <a:lnTo>
                  <a:pt x="9227" y="8152"/>
                </a:lnTo>
                <a:lnTo>
                  <a:pt x="9054" y="8179"/>
                </a:lnTo>
                <a:lnTo>
                  <a:pt x="8796" y="7990"/>
                </a:lnTo>
                <a:lnTo>
                  <a:pt x="8796" y="7936"/>
                </a:lnTo>
                <a:lnTo>
                  <a:pt x="8623" y="7883"/>
                </a:lnTo>
                <a:lnTo>
                  <a:pt x="8623" y="7775"/>
                </a:lnTo>
                <a:lnTo>
                  <a:pt x="8796" y="7721"/>
                </a:lnTo>
                <a:lnTo>
                  <a:pt x="8796" y="7640"/>
                </a:lnTo>
                <a:lnTo>
                  <a:pt x="8796" y="7560"/>
                </a:lnTo>
                <a:lnTo>
                  <a:pt x="8753" y="7479"/>
                </a:lnTo>
                <a:lnTo>
                  <a:pt x="8839" y="7371"/>
                </a:lnTo>
                <a:lnTo>
                  <a:pt x="8968" y="7318"/>
                </a:lnTo>
                <a:lnTo>
                  <a:pt x="9227" y="7291"/>
                </a:lnTo>
                <a:lnTo>
                  <a:pt x="9184" y="7183"/>
                </a:lnTo>
                <a:lnTo>
                  <a:pt x="9227" y="7076"/>
                </a:lnTo>
                <a:lnTo>
                  <a:pt x="9097" y="7022"/>
                </a:lnTo>
                <a:lnTo>
                  <a:pt x="9054" y="6914"/>
                </a:lnTo>
                <a:lnTo>
                  <a:pt x="9141" y="6860"/>
                </a:lnTo>
                <a:lnTo>
                  <a:pt x="9184" y="6806"/>
                </a:lnTo>
                <a:lnTo>
                  <a:pt x="9097" y="6726"/>
                </a:lnTo>
                <a:lnTo>
                  <a:pt x="9097" y="6645"/>
                </a:lnTo>
                <a:lnTo>
                  <a:pt x="9270" y="6645"/>
                </a:lnTo>
                <a:lnTo>
                  <a:pt x="9313" y="6564"/>
                </a:lnTo>
                <a:lnTo>
                  <a:pt x="9270" y="6484"/>
                </a:lnTo>
                <a:lnTo>
                  <a:pt x="9356" y="6430"/>
                </a:lnTo>
                <a:lnTo>
                  <a:pt x="9615" y="6134"/>
                </a:lnTo>
                <a:lnTo>
                  <a:pt x="9572" y="5999"/>
                </a:lnTo>
                <a:lnTo>
                  <a:pt x="9701" y="5972"/>
                </a:lnTo>
                <a:lnTo>
                  <a:pt x="9744" y="5865"/>
                </a:lnTo>
                <a:lnTo>
                  <a:pt x="9874" y="5703"/>
                </a:lnTo>
                <a:lnTo>
                  <a:pt x="9830" y="5650"/>
                </a:lnTo>
                <a:lnTo>
                  <a:pt x="9701" y="5650"/>
                </a:lnTo>
                <a:lnTo>
                  <a:pt x="9572" y="5677"/>
                </a:lnTo>
                <a:lnTo>
                  <a:pt x="9356" y="5650"/>
                </a:lnTo>
                <a:lnTo>
                  <a:pt x="9227" y="5650"/>
                </a:lnTo>
                <a:lnTo>
                  <a:pt x="9141" y="5623"/>
                </a:lnTo>
                <a:lnTo>
                  <a:pt x="9141" y="5542"/>
                </a:lnTo>
                <a:lnTo>
                  <a:pt x="9184" y="5461"/>
                </a:lnTo>
                <a:lnTo>
                  <a:pt x="9097" y="5408"/>
                </a:lnTo>
                <a:lnTo>
                  <a:pt x="8882" y="5461"/>
                </a:lnTo>
                <a:lnTo>
                  <a:pt x="8796" y="5461"/>
                </a:lnTo>
                <a:lnTo>
                  <a:pt x="8882" y="5381"/>
                </a:lnTo>
                <a:lnTo>
                  <a:pt x="8753" y="5219"/>
                </a:lnTo>
                <a:lnTo>
                  <a:pt x="8623" y="5192"/>
                </a:lnTo>
                <a:lnTo>
                  <a:pt x="8580" y="5085"/>
                </a:lnTo>
                <a:lnTo>
                  <a:pt x="8580" y="4977"/>
                </a:lnTo>
                <a:lnTo>
                  <a:pt x="8580" y="4923"/>
                </a:lnTo>
                <a:lnTo>
                  <a:pt x="8408" y="4816"/>
                </a:lnTo>
                <a:lnTo>
                  <a:pt x="8364" y="4708"/>
                </a:lnTo>
                <a:lnTo>
                  <a:pt x="8192" y="4493"/>
                </a:lnTo>
                <a:lnTo>
                  <a:pt x="7976" y="4251"/>
                </a:lnTo>
                <a:lnTo>
                  <a:pt x="7933" y="4143"/>
                </a:lnTo>
                <a:lnTo>
                  <a:pt x="7545" y="4009"/>
                </a:lnTo>
                <a:lnTo>
                  <a:pt x="7502" y="3901"/>
                </a:lnTo>
                <a:lnTo>
                  <a:pt x="7416" y="3820"/>
                </a:lnTo>
                <a:lnTo>
                  <a:pt x="7071" y="3659"/>
                </a:lnTo>
                <a:lnTo>
                  <a:pt x="7287" y="3605"/>
                </a:lnTo>
                <a:lnTo>
                  <a:pt x="7330" y="3578"/>
                </a:lnTo>
                <a:lnTo>
                  <a:pt x="7157" y="3417"/>
                </a:lnTo>
                <a:lnTo>
                  <a:pt x="7243" y="3363"/>
                </a:lnTo>
                <a:lnTo>
                  <a:pt x="7330" y="3282"/>
                </a:lnTo>
                <a:lnTo>
                  <a:pt x="7243" y="3201"/>
                </a:lnTo>
                <a:lnTo>
                  <a:pt x="7287" y="3121"/>
                </a:lnTo>
                <a:lnTo>
                  <a:pt x="7200" y="2959"/>
                </a:lnTo>
                <a:lnTo>
                  <a:pt x="7071" y="2932"/>
                </a:lnTo>
                <a:lnTo>
                  <a:pt x="7071" y="2798"/>
                </a:lnTo>
                <a:lnTo>
                  <a:pt x="6985" y="2717"/>
                </a:lnTo>
                <a:lnTo>
                  <a:pt x="6812" y="2448"/>
                </a:lnTo>
                <a:lnTo>
                  <a:pt x="6812" y="2367"/>
                </a:lnTo>
                <a:lnTo>
                  <a:pt x="6942" y="1910"/>
                </a:lnTo>
                <a:lnTo>
                  <a:pt x="7157" y="1372"/>
                </a:lnTo>
                <a:lnTo>
                  <a:pt x="7502" y="323"/>
                </a:lnTo>
                <a:lnTo>
                  <a:pt x="7114" y="269"/>
                </a:lnTo>
                <a:lnTo>
                  <a:pt x="6338" y="161"/>
                </a:lnTo>
                <a:lnTo>
                  <a:pt x="5605" y="54"/>
                </a:lnTo>
                <a:lnTo>
                  <a:pt x="5303" y="0"/>
                </a:lnTo>
                <a:lnTo>
                  <a:pt x="5174" y="323"/>
                </a:lnTo>
                <a:lnTo>
                  <a:pt x="4570" y="1964"/>
                </a:lnTo>
                <a:lnTo>
                  <a:pt x="4484" y="2125"/>
                </a:lnTo>
                <a:lnTo>
                  <a:pt x="4053" y="3363"/>
                </a:lnTo>
                <a:lnTo>
                  <a:pt x="3967" y="3605"/>
                </a:lnTo>
                <a:lnTo>
                  <a:pt x="3880" y="3847"/>
                </a:lnTo>
                <a:lnTo>
                  <a:pt x="3449" y="5085"/>
                </a:lnTo>
                <a:lnTo>
                  <a:pt x="3363" y="5300"/>
                </a:lnTo>
                <a:lnTo>
                  <a:pt x="3320" y="5408"/>
                </a:lnTo>
                <a:lnTo>
                  <a:pt x="3277" y="5488"/>
                </a:lnTo>
                <a:lnTo>
                  <a:pt x="3363" y="5650"/>
                </a:lnTo>
                <a:lnTo>
                  <a:pt x="3363" y="5784"/>
                </a:lnTo>
                <a:lnTo>
                  <a:pt x="3406" y="5865"/>
                </a:lnTo>
                <a:lnTo>
                  <a:pt x="3277" y="6080"/>
                </a:lnTo>
                <a:lnTo>
                  <a:pt x="3277" y="6215"/>
                </a:lnTo>
                <a:lnTo>
                  <a:pt x="3320" y="6295"/>
                </a:lnTo>
                <a:lnTo>
                  <a:pt x="3406" y="6430"/>
                </a:lnTo>
                <a:lnTo>
                  <a:pt x="3449" y="6511"/>
                </a:lnTo>
                <a:lnTo>
                  <a:pt x="3492" y="6591"/>
                </a:lnTo>
                <a:lnTo>
                  <a:pt x="3535" y="6699"/>
                </a:lnTo>
                <a:lnTo>
                  <a:pt x="3665" y="6645"/>
                </a:lnTo>
                <a:lnTo>
                  <a:pt x="3751" y="6753"/>
                </a:lnTo>
                <a:lnTo>
                  <a:pt x="3924" y="6780"/>
                </a:lnTo>
                <a:lnTo>
                  <a:pt x="3967" y="6833"/>
                </a:lnTo>
                <a:lnTo>
                  <a:pt x="4010" y="6995"/>
                </a:lnTo>
                <a:lnTo>
                  <a:pt x="4096" y="7129"/>
                </a:lnTo>
                <a:lnTo>
                  <a:pt x="4053" y="7183"/>
                </a:lnTo>
                <a:lnTo>
                  <a:pt x="3794" y="7371"/>
                </a:lnTo>
                <a:lnTo>
                  <a:pt x="3751" y="7479"/>
                </a:lnTo>
                <a:lnTo>
                  <a:pt x="3363" y="7748"/>
                </a:lnTo>
                <a:lnTo>
                  <a:pt x="3320" y="7829"/>
                </a:lnTo>
                <a:lnTo>
                  <a:pt x="3277" y="7910"/>
                </a:lnTo>
                <a:lnTo>
                  <a:pt x="3147" y="8017"/>
                </a:lnTo>
                <a:lnTo>
                  <a:pt x="3018" y="8125"/>
                </a:lnTo>
                <a:lnTo>
                  <a:pt x="2932" y="8179"/>
                </a:lnTo>
                <a:lnTo>
                  <a:pt x="2889" y="8205"/>
                </a:lnTo>
                <a:lnTo>
                  <a:pt x="2716" y="8286"/>
                </a:lnTo>
                <a:lnTo>
                  <a:pt x="2673" y="8340"/>
                </a:lnTo>
                <a:lnTo>
                  <a:pt x="2759" y="8367"/>
                </a:lnTo>
                <a:lnTo>
                  <a:pt x="2716" y="8448"/>
                </a:lnTo>
                <a:lnTo>
                  <a:pt x="2587" y="8582"/>
                </a:lnTo>
                <a:lnTo>
                  <a:pt x="2501" y="8663"/>
                </a:lnTo>
                <a:lnTo>
                  <a:pt x="2371" y="8690"/>
                </a:lnTo>
                <a:lnTo>
                  <a:pt x="2328" y="8744"/>
                </a:lnTo>
                <a:lnTo>
                  <a:pt x="2156" y="8770"/>
                </a:lnTo>
                <a:lnTo>
                  <a:pt x="2026" y="8797"/>
                </a:lnTo>
                <a:lnTo>
                  <a:pt x="1897" y="8932"/>
                </a:lnTo>
                <a:lnTo>
                  <a:pt x="1638" y="9174"/>
                </a:lnTo>
                <a:lnTo>
                  <a:pt x="1466" y="9255"/>
                </a:lnTo>
                <a:lnTo>
                  <a:pt x="1423" y="9362"/>
                </a:lnTo>
                <a:lnTo>
                  <a:pt x="1293" y="9470"/>
                </a:lnTo>
                <a:lnTo>
                  <a:pt x="1293" y="9551"/>
                </a:lnTo>
                <a:lnTo>
                  <a:pt x="1337" y="9604"/>
                </a:lnTo>
                <a:lnTo>
                  <a:pt x="1293" y="9658"/>
                </a:lnTo>
                <a:lnTo>
                  <a:pt x="1293" y="9712"/>
                </a:lnTo>
                <a:lnTo>
                  <a:pt x="1380" y="9793"/>
                </a:lnTo>
                <a:lnTo>
                  <a:pt x="1552" y="9766"/>
                </a:lnTo>
                <a:lnTo>
                  <a:pt x="1638" y="9873"/>
                </a:lnTo>
                <a:lnTo>
                  <a:pt x="1768" y="9847"/>
                </a:lnTo>
                <a:lnTo>
                  <a:pt x="1854" y="9927"/>
                </a:lnTo>
                <a:lnTo>
                  <a:pt x="1940" y="9981"/>
                </a:lnTo>
                <a:lnTo>
                  <a:pt x="1897" y="10089"/>
                </a:lnTo>
                <a:lnTo>
                  <a:pt x="1854" y="10142"/>
                </a:lnTo>
                <a:lnTo>
                  <a:pt x="1768" y="10223"/>
                </a:lnTo>
                <a:lnTo>
                  <a:pt x="1725" y="10277"/>
                </a:lnTo>
                <a:lnTo>
                  <a:pt x="1725" y="10385"/>
                </a:lnTo>
                <a:lnTo>
                  <a:pt x="1638" y="10492"/>
                </a:lnTo>
                <a:lnTo>
                  <a:pt x="1509" y="10627"/>
                </a:lnTo>
                <a:lnTo>
                  <a:pt x="1337" y="10815"/>
                </a:lnTo>
                <a:lnTo>
                  <a:pt x="1250" y="11030"/>
                </a:lnTo>
                <a:lnTo>
                  <a:pt x="0" y="14555"/>
                </a:lnTo>
                <a:lnTo>
                  <a:pt x="4915" y="15200"/>
                </a:lnTo>
                <a:lnTo>
                  <a:pt x="6812" y="15442"/>
                </a:lnTo>
                <a:lnTo>
                  <a:pt x="7459" y="15523"/>
                </a:lnTo>
                <a:lnTo>
                  <a:pt x="10046" y="15846"/>
                </a:lnTo>
                <a:lnTo>
                  <a:pt x="12202" y="16088"/>
                </a:lnTo>
                <a:lnTo>
                  <a:pt x="12331" y="16115"/>
                </a:lnTo>
                <a:lnTo>
                  <a:pt x="13840" y="16249"/>
                </a:lnTo>
                <a:lnTo>
                  <a:pt x="13926" y="16276"/>
                </a:lnTo>
                <a:lnTo>
                  <a:pt x="15004" y="16384"/>
                </a:lnTo>
                <a:lnTo>
                  <a:pt x="15306" y="15281"/>
                </a:lnTo>
                <a:lnTo>
                  <a:pt x="15565" y="14205"/>
                </a:lnTo>
                <a:lnTo>
                  <a:pt x="15737" y="13640"/>
                </a:lnTo>
                <a:lnTo>
                  <a:pt x="16082" y="11837"/>
                </a:lnTo>
                <a:close/>
              </a:path>
            </a:pathLst>
          </a:custGeom>
          <a:solidFill>
            <a:srgbClr val="FFFFCC"/>
          </a:solidFill>
          <a:ln w="9525">
            <a:solidFill>
              <a:schemeClr val="tx1">
                <a:lumMod val="65000"/>
                <a:lumOff val="35000"/>
              </a:schemeClr>
            </a:solidFill>
            <a:prstDash val="solid"/>
            <a:round/>
            <a:headEnd/>
            <a:tailEnd/>
          </a:ln>
        </p:spPr>
        <p:txBody>
          <a:bodyPr wrap="none"/>
          <a:lstStyle/>
          <a:p>
            <a:pPr>
              <a:defRPr/>
            </a:pPr>
            <a:endParaRPr lang="en-US" dirty="0"/>
          </a:p>
        </p:txBody>
      </p:sp>
      <p:sp>
        <p:nvSpPr>
          <p:cNvPr id="135" name="Illinois"/>
          <p:cNvSpPr>
            <a:spLocks/>
          </p:cNvSpPr>
          <p:nvPr/>
        </p:nvSpPr>
        <p:spPr bwMode="auto">
          <a:xfrm>
            <a:off x="5324475" y="2711450"/>
            <a:ext cx="655638" cy="1223962"/>
          </a:xfrm>
          <a:custGeom>
            <a:avLst/>
            <a:gdLst/>
            <a:ahLst/>
            <a:cxnLst>
              <a:cxn ang="0">
                <a:pos x="12952" y="15431"/>
              </a:cxn>
              <a:cxn ang="0">
                <a:pos x="13340" y="14955"/>
              </a:cxn>
              <a:cxn ang="0">
                <a:pos x="14571" y="14735"/>
              </a:cxn>
              <a:cxn ang="0">
                <a:pos x="14247" y="14111"/>
              </a:cxn>
              <a:cxn ang="0">
                <a:pos x="14571" y="13635"/>
              </a:cxn>
              <a:cxn ang="0">
                <a:pos x="14636" y="13195"/>
              </a:cxn>
              <a:cxn ang="0">
                <a:pos x="14765" y="12682"/>
              </a:cxn>
              <a:cxn ang="0">
                <a:pos x="14959" y="12352"/>
              </a:cxn>
              <a:cxn ang="0">
                <a:pos x="15413" y="12059"/>
              </a:cxn>
              <a:cxn ang="0">
                <a:pos x="15801" y="11582"/>
              </a:cxn>
              <a:cxn ang="0">
                <a:pos x="16384" y="11069"/>
              </a:cxn>
              <a:cxn ang="0">
                <a:pos x="16190" y="10300"/>
              </a:cxn>
              <a:cxn ang="0">
                <a:pos x="15672" y="9713"/>
              </a:cxn>
              <a:cxn ang="0">
                <a:pos x="15672" y="9310"/>
              </a:cxn>
              <a:cxn ang="0">
                <a:pos x="15672" y="6854"/>
              </a:cxn>
              <a:cxn ang="0">
                <a:pos x="15154" y="3482"/>
              </a:cxn>
              <a:cxn ang="0">
                <a:pos x="14506" y="1613"/>
              </a:cxn>
              <a:cxn ang="0">
                <a:pos x="13729" y="880"/>
              </a:cxn>
              <a:cxn ang="0">
                <a:pos x="13599" y="73"/>
              </a:cxn>
              <a:cxn ang="0">
                <a:pos x="9196" y="183"/>
              </a:cxn>
              <a:cxn ang="0">
                <a:pos x="2720" y="403"/>
              </a:cxn>
              <a:cxn ang="0">
                <a:pos x="3691" y="1136"/>
              </a:cxn>
              <a:cxn ang="0">
                <a:pos x="4727" y="1723"/>
              </a:cxn>
              <a:cxn ang="0">
                <a:pos x="4663" y="2346"/>
              </a:cxn>
              <a:cxn ang="0">
                <a:pos x="4145" y="2969"/>
              </a:cxn>
              <a:cxn ang="0">
                <a:pos x="2979" y="3445"/>
              </a:cxn>
              <a:cxn ang="0">
                <a:pos x="1684" y="3592"/>
              </a:cxn>
              <a:cxn ang="0">
                <a:pos x="1295" y="4105"/>
              </a:cxn>
              <a:cxn ang="0">
                <a:pos x="1943" y="4618"/>
              </a:cxn>
              <a:cxn ang="0">
                <a:pos x="1425" y="5608"/>
              </a:cxn>
              <a:cxn ang="0">
                <a:pos x="648" y="5974"/>
              </a:cxn>
              <a:cxn ang="0">
                <a:pos x="324" y="6524"/>
              </a:cxn>
              <a:cxn ang="0">
                <a:pos x="65" y="7037"/>
              </a:cxn>
              <a:cxn ang="0">
                <a:pos x="324" y="8027"/>
              </a:cxn>
              <a:cxn ang="0">
                <a:pos x="648" y="8614"/>
              </a:cxn>
              <a:cxn ang="0">
                <a:pos x="1878" y="9420"/>
              </a:cxn>
              <a:cxn ang="0">
                <a:pos x="3173" y="9933"/>
              </a:cxn>
              <a:cxn ang="0">
                <a:pos x="3367" y="10556"/>
              </a:cxn>
              <a:cxn ang="0">
                <a:pos x="4080" y="11069"/>
              </a:cxn>
              <a:cxn ang="0">
                <a:pos x="5051" y="10886"/>
              </a:cxn>
              <a:cxn ang="0">
                <a:pos x="5893" y="11216"/>
              </a:cxn>
              <a:cxn ang="0">
                <a:pos x="5699" y="11766"/>
              </a:cxn>
              <a:cxn ang="0">
                <a:pos x="4986" y="12462"/>
              </a:cxn>
              <a:cxn ang="0">
                <a:pos x="5764" y="13305"/>
              </a:cxn>
              <a:cxn ang="0">
                <a:pos x="6864" y="13635"/>
              </a:cxn>
              <a:cxn ang="0">
                <a:pos x="7253" y="13855"/>
              </a:cxn>
              <a:cxn ang="0">
                <a:pos x="8678" y="14441"/>
              </a:cxn>
              <a:cxn ang="0">
                <a:pos x="9196" y="15284"/>
              </a:cxn>
              <a:cxn ang="0">
                <a:pos x="9001" y="15651"/>
              </a:cxn>
              <a:cxn ang="0">
                <a:pos x="9584" y="16274"/>
              </a:cxn>
              <a:cxn ang="0">
                <a:pos x="9843" y="16127"/>
              </a:cxn>
              <a:cxn ang="0">
                <a:pos x="10297" y="16164"/>
              </a:cxn>
              <a:cxn ang="0">
                <a:pos x="11074" y="15614"/>
              </a:cxn>
              <a:cxn ang="0">
                <a:pos x="12434" y="15871"/>
              </a:cxn>
            </a:cxnLst>
            <a:rect l="0" t="0" r="r" b="b"/>
            <a:pathLst>
              <a:path w="16384" h="16384">
                <a:moveTo>
                  <a:pt x="13146" y="15981"/>
                </a:moveTo>
                <a:lnTo>
                  <a:pt x="13276" y="15834"/>
                </a:lnTo>
                <a:lnTo>
                  <a:pt x="13211" y="15724"/>
                </a:lnTo>
                <a:lnTo>
                  <a:pt x="13211" y="15651"/>
                </a:lnTo>
                <a:lnTo>
                  <a:pt x="12952" y="15504"/>
                </a:lnTo>
                <a:lnTo>
                  <a:pt x="12952" y="15431"/>
                </a:lnTo>
                <a:lnTo>
                  <a:pt x="12952" y="15358"/>
                </a:lnTo>
                <a:lnTo>
                  <a:pt x="13017" y="15248"/>
                </a:lnTo>
                <a:lnTo>
                  <a:pt x="13017" y="15101"/>
                </a:lnTo>
                <a:lnTo>
                  <a:pt x="13081" y="15028"/>
                </a:lnTo>
                <a:lnTo>
                  <a:pt x="13146" y="14991"/>
                </a:lnTo>
                <a:lnTo>
                  <a:pt x="13340" y="14955"/>
                </a:lnTo>
                <a:lnTo>
                  <a:pt x="13470" y="14955"/>
                </a:lnTo>
                <a:lnTo>
                  <a:pt x="13535" y="14955"/>
                </a:lnTo>
                <a:lnTo>
                  <a:pt x="13858" y="14845"/>
                </a:lnTo>
                <a:lnTo>
                  <a:pt x="14182" y="14771"/>
                </a:lnTo>
                <a:lnTo>
                  <a:pt x="14506" y="14771"/>
                </a:lnTo>
                <a:lnTo>
                  <a:pt x="14571" y="14735"/>
                </a:lnTo>
                <a:lnTo>
                  <a:pt x="14636" y="14661"/>
                </a:lnTo>
                <a:lnTo>
                  <a:pt x="14506" y="14551"/>
                </a:lnTo>
                <a:lnTo>
                  <a:pt x="14376" y="14478"/>
                </a:lnTo>
                <a:lnTo>
                  <a:pt x="14247" y="14331"/>
                </a:lnTo>
                <a:lnTo>
                  <a:pt x="14182" y="14221"/>
                </a:lnTo>
                <a:lnTo>
                  <a:pt x="14247" y="14111"/>
                </a:lnTo>
                <a:lnTo>
                  <a:pt x="14441" y="14038"/>
                </a:lnTo>
                <a:lnTo>
                  <a:pt x="14636" y="13928"/>
                </a:lnTo>
                <a:lnTo>
                  <a:pt x="14700" y="13818"/>
                </a:lnTo>
                <a:lnTo>
                  <a:pt x="14636" y="13745"/>
                </a:lnTo>
                <a:lnTo>
                  <a:pt x="14441" y="13745"/>
                </a:lnTo>
                <a:lnTo>
                  <a:pt x="14571" y="13635"/>
                </a:lnTo>
                <a:lnTo>
                  <a:pt x="14376" y="13562"/>
                </a:lnTo>
                <a:lnTo>
                  <a:pt x="14376" y="13525"/>
                </a:lnTo>
                <a:lnTo>
                  <a:pt x="14441" y="13525"/>
                </a:lnTo>
                <a:lnTo>
                  <a:pt x="14636" y="13488"/>
                </a:lnTo>
                <a:lnTo>
                  <a:pt x="14636" y="13378"/>
                </a:lnTo>
                <a:lnTo>
                  <a:pt x="14636" y="13195"/>
                </a:lnTo>
                <a:lnTo>
                  <a:pt x="14571" y="13085"/>
                </a:lnTo>
                <a:lnTo>
                  <a:pt x="14830" y="12975"/>
                </a:lnTo>
                <a:lnTo>
                  <a:pt x="14895" y="12829"/>
                </a:lnTo>
                <a:lnTo>
                  <a:pt x="15024" y="12755"/>
                </a:lnTo>
                <a:lnTo>
                  <a:pt x="14959" y="12682"/>
                </a:lnTo>
                <a:lnTo>
                  <a:pt x="14765" y="12682"/>
                </a:lnTo>
                <a:lnTo>
                  <a:pt x="14700" y="12609"/>
                </a:lnTo>
                <a:lnTo>
                  <a:pt x="14636" y="12535"/>
                </a:lnTo>
                <a:lnTo>
                  <a:pt x="14765" y="12499"/>
                </a:lnTo>
                <a:lnTo>
                  <a:pt x="14830" y="12462"/>
                </a:lnTo>
                <a:lnTo>
                  <a:pt x="14830" y="12352"/>
                </a:lnTo>
                <a:lnTo>
                  <a:pt x="14959" y="12352"/>
                </a:lnTo>
                <a:lnTo>
                  <a:pt x="15024" y="12389"/>
                </a:lnTo>
                <a:lnTo>
                  <a:pt x="15089" y="12315"/>
                </a:lnTo>
                <a:lnTo>
                  <a:pt x="15283" y="12352"/>
                </a:lnTo>
                <a:lnTo>
                  <a:pt x="15283" y="12315"/>
                </a:lnTo>
                <a:lnTo>
                  <a:pt x="15283" y="12169"/>
                </a:lnTo>
                <a:lnTo>
                  <a:pt x="15413" y="12059"/>
                </a:lnTo>
                <a:lnTo>
                  <a:pt x="15542" y="11949"/>
                </a:lnTo>
                <a:lnTo>
                  <a:pt x="15607" y="11876"/>
                </a:lnTo>
                <a:lnTo>
                  <a:pt x="15542" y="11802"/>
                </a:lnTo>
                <a:lnTo>
                  <a:pt x="15607" y="11766"/>
                </a:lnTo>
                <a:lnTo>
                  <a:pt x="15801" y="11692"/>
                </a:lnTo>
                <a:lnTo>
                  <a:pt x="15801" y="11582"/>
                </a:lnTo>
                <a:lnTo>
                  <a:pt x="15866" y="11509"/>
                </a:lnTo>
                <a:lnTo>
                  <a:pt x="15931" y="11399"/>
                </a:lnTo>
                <a:lnTo>
                  <a:pt x="15931" y="11289"/>
                </a:lnTo>
                <a:lnTo>
                  <a:pt x="16060" y="11179"/>
                </a:lnTo>
                <a:lnTo>
                  <a:pt x="16254" y="11106"/>
                </a:lnTo>
                <a:lnTo>
                  <a:pt x="16384" y="11069"/>
                </a:lnTo>
                <a:lnTo>
                  <a:pt x="16384" y="10959"/>
                </a:lnTo>
                <a:lnTo>
                  <a:pt x="16319" y="10776"/>
                </a:lnTo>
                <a:lnTo>
                  <a:pt x="16190" y="10629"/>
                </a:lnTo>
                <a:lnTo>
                  <a:pt x="16190" y="10483"/>
                </a:lnTo>
                <a:lnTo>
                  <a:pt x="16254" y="10336"/>
                </a:lnTo>
                <a:lnTo>
                  <a:pt x="16190" y="10300"/>
                </a:lnTo>
                <a:lnTo>
                  <a:pt x="15995" y="10190"/>
                </a:lnTo>
                <a:lnTo>
                  <a:pt x="15931" y="10006"/>
                </a:lnTo>
                <a:lnTo>
                  <a:pt x="15866" y="9970"/>
                </a:lnTo>
                <a:lnTo>
                  <a:pt x="15607" y="9860"/>
                </a:lnTo>
                <a:lnTo>
                  <a:pt x="15542" y="9823"/>
                </a:lnTo>
                <a:lnTo>
                  <a:pt x="15672" y="9713"/>
                </a:lnTo>
                <a:lnTo>
                  <a:pt x="15736" y="9640"/>
                </a:lnTo>
                <a:lnTo>
                  <a:pt x="15866" y="9566"/>
                </a:lnTo>
                <a:lnTo>
                  <a:pt x="15801" y="9493"/>
                </a:lnTo>
                <a:lnTo>
                  <a:pt x="15801" y="9457"/>
                </a:lnTo>
                <a:lnTo>
                  <a:pt x="15736" y="9383"/>
                </a:lnTo>
                <a:lnTo>
                  <a:pt x="15672" y="9310"/>
                </a:lnTo>
                <a:lnTo>
                  <a:pt x="15801" y="9237"/>
                </a:lnTo>
                <a:lnTo>
                  <a:pt x="15995" y="9163"/>
                </a:lnTo>
                <a:lnTo>
                  <a:pt x="15931" y="8797"/>
                </a:lnTo>
                <a:lnTo>
                  <a:pt x="15931" y="8430"/>
                </a:lnTo>
                <a:lnTo>
                  <a:pt x="15736" y="7661"/>
                </a:lnTo>
                <a:lnTo>
                  <a:pt x="15672" y="6854"/>
                </a:lnTo>
                <a:lnTo>
                  <a:pt x="15542" y="5865"/>
                </a:lnTo>
                <a:lnTo>
                  <a:pt x="15477" y="5865"/>
                </a:lnTo>
                <a:lnTo>
                  <a:pt x="15413" y="5131"/>
                </a:lnTo>
                <a:lnTo>
                  <a:pt x="15283" y="4288"/>
                </a:lnTo>
                <a:lnTo>
                  <a:pt x="15218" y="3849"/>
                </a:lnTo>
                <a:lnTo>
                  <a:pt x="15154" y="3482"/>
                </a:lnTo>
                <a:lnTo>
                  <a:pt x="15089" y="2969"/>
                </a:lnTo>
                <a:lnTo>
                  <a:pt x="14959" y="2163"/>
                </a:lnTo>
                <a:lnTo>
                  <a:pt x="14830" y="2126"/>
                </a:lnTo>
                <a:lnTo>
                  <a:pt x="14765" y="2053"/>
                </a:lnTo>
                <a:lnTo>
                  <a:pt x="14571" y="1869"/>
                </a:lnTo>
                <a:lnTo>
                  <a:pt x="14506" y="1613"/>
                </a:lnTo>
                <a:lnTo>
                  <a:pt x="14441" y="1466"/>
                </a:lnTo>
                <a:lnTo>
                  <a:pt x="14312" y="1320"/>
                </a:lnTo>
                <a:lnTo>
                  <a:pt x="14247" y="1210"/>
                </a:lnTo>
                <a:lnTo>
                  <a:pt x="13988" y="1063"/>
                </a:lnTo>
                <a:lnTo>
                  <a:pt x="13858" y="990"/>
                </a:lnTo>
                <a:lnTo>
                  <a:pt x="13729" y="880"/>
                </a:lnTo>
                <a:lnTo>
                  <a:pt x="13599" y="770"/>
                </a:lnTo>
                <a:lnTo>
                  <a:pt x="13535" y="660"/>
                </a:lnTo>
                <a:lnTo>
                  <a:pt x="13535" y="513"/>
                </a:lnTo>
                <a:lnTo>
                  <a:pt x="13599" y="403"/>
                </a:lnTo>
                <a:lnTo>
                  <a:pt x="13599" y="183"/>
                </a:lnTo>
                <a:lnTo>
                  <a:pt x="13599" y="73"/>
                </a:lnTo>
                <a:lnTo>
                  <a:pt x="13599" y="0"/>
                </a:lnTo>
                <a:lnTo>
                  <a:pt x="12045" y="73"/>
                </a:lnTo>
                <a:lnTo>
                  <a:pt x="11592" y="73"/>
                </a:lnTo>
                <a:lnTo>
                  <a:pt x="10167" y="147"/>
                </a:lnTo>
                <a:lnTo>
                  <a:pt x="9843" y="183"/>
                </a:lnTo>
                <a:lnTo>
                  <a:pt x="9196" y="183"/>
                </a:lnTo>
                <a:lnTo>
                  <a:pt x="7577" y="257"/>
                </a:lnTo>
                <a:lnTo>
                  <a:pt x="7512" y="257"/>
                </a:lnTo>
                <a:lnTo>
                  <a:pt x="5764" y="293"/>
                </a:lnTo>
                <a:lnTo>
                  <a:pt x="5505" y="330"/>
                </a:lnTo>
                <a:lnTo>
                  <a:pt x="3562" y="367"/>
                </a:lnTo>
                <a:lnTo>
                  <a:pt x="2720" y="403"/>
                </a:lnTo>
                <a:lnTo>
                  <a:pt x="2720" y="476"/>
                </a:lnTo>
                <a:lnTo>
                  <a:pt x="3367" y="733"/>
                </a:lnTo>
                <a:lnTo>
                  <a:pt x="3497" y="770"/>
                </a:lnTo>
                <a:lnTo>
                  <a:pt x="3626" y="880"/>
                </a:lnTo>
                <a:lnTo>
                  <a:pt x="3626" y="990"/>
                </a:lnTo>
                <a:lnTo>
                  <a:pt x="3691" y="1136"/>
                </a:lnTo>
                <a:lnTo>
                  <a:pt x="3821" y="1210"/>
                </a:lnTo>
                <a:lnTo>
                  <a:pt x="4015" y="1246"/>
                </a:lnTo>
                <a:lnTo>
                  <a:pt x="4339" y="1320"/>
                </a:lnTo>
                <a:lnTo>
                  <a:pt x="4598" y="1429"/>
                </a:lnTo>
                <a:lnTo>
                  <a:pt x="4663" y="1539"/>
                </a:lnTo>
                <a:lnTo>
                  <a:pt x="4727" y="1723"/>
                </a:lnTo>
                <a:lnTo>
                  <a:pt x="4792" y="1796"/>
                </a:lnTo>
                <a:lnTo>
                  <a:pt x="4727" y="1943"/>
                </a:lnTo>
                <a:lnTo>
                  <a:pt x="4727" y="2016"/>
                </a:lnTo>
                <a:lnTo>
                  <a:pt x="4727" y="2126"/>
                </a:lnTo>
                <a:lnTo>
                  <a:pt x="4727" y="2309"/>
                </a:lnTo>
                <a:lnTo>
                  <a:pt x="4663" y="2346"/>
                </a:lnTo>
                <a:lnTo>
                  <a:pt x="4468" y="2456"/>
                </a:lnTo>
                <a:lnTo>
                  <a:pt x="4339" y="2492"/>
                </a:lnTo>
                <a:lnTo>
                  <a:pt x="4274" y="2566"/>
                </a:lnTo>
                <a:lnTo>
                  <a:pt x="4209" y="2639"/>
                </a:lnTo>
                <a:lnTo>
                  <a:pt x="4145" y="2749"/>
                </a:lnTo>
                <a:lnTo>
                  <a:pt x="4145" y="2969"/>
                </a:lnTo>
                <a:lnTo>
                  <a:pt x="4080" y="3042"/>
                </a:lnTo>
                <a:lnTo>
                  <a:pt x="3886" y="3152"/>
                </a:lnTo>
                <a:lnTo>
                  <a:pt x="3691" y="3225"/>
                </a:lnTo>
                <a:lnTo>
                  <a:pt x="3367" y="3299"/>
                </a:lnTo>
                <a:lnTo>
                  <a:pt x="3108" y="3372"/>
                </a:lnTo>
                <a:lnTo>
                  <a:pt x="2979" y="3445"/>
                </a:lnTo>
                <a:lnTo>
                  <a:pt x="2720" y="3482"/>
                </a:lnTo>
                <a:lnTo>
                  <a:pt x="2526" y="3482"/>
                </a:lnTo>
                <a:lnTo>
                  <a:pt x="2267" y="3519"/>
                </a:lnTo>
                <a:lnTo>
                  <a:pt x="2137" y="3555"/>
                </a:lnTo>
                <a:lnTo>
                  <a:pt x="1943" y="3592"/>
                </a:lnTo>
                <a:lnTo>
                  <a:pt x="1684" y="3592"/>
                </a:lnTo>
                <a:lnTo>
                  <a:pt x="1619" y="3592"/>
                </a:lnTo>
                <a:lnTo>
                  <a:pt x="1489" y="3665"/>
                </a:lnTo>
                <a:lnTo>
                  <a:pt x="1425" y="3885"/>
                </a:lnTo>
                <a:lnTo>
                  <a:pt x="1425" y="3922"/>
                </a:lnTo>
                <a:lnTo>
                  <a:pt x="1425" y="3959"/>
                </a:lnTo>
                <a:lnTo>
                  <a:pt x="1295" y="4105"/>
                </a:lnTo>
                <a:lnTo>
                  <a:pt x="1360" y="4215"/>
                </a:lnTo>
                <a:lnTo>
                  <a:pt x="1489" y="4288"/>
                </a:lnTo>
                <a:lnTo>
                  <a:pt x="1619" y="4362"/>
                </a:lnTo>
                <a:lnTo>
                  <a:pt x="1748" y="4398"/>
                </a:lnTo>
                <a:lnTo>
                  <a:pt x="1878" y="4508"/>
                </a:lnTo>
                <a:lnTo>
                  <a:pt x="1943" y="4618"/>
                </a:lnTo>
                <a:lnTo>
                  <a:pt x="1943" y="4655"/>
                </a:lnTo>
                <a:lnTo>
                  <a:pt x="1943" y="4948"/>
                </a:lnTo>
                <a:lnTo>
                  <a:pt x="1878" y="5058"/>
                </a:lnTo>
                <a:lnTo>
                  <a:pt x="1619" y="5241"/>
                </a:lnTo>
                <a:lnTo>
                  <a:pt x="1425" y="5388"/>
                </a:lnTo>
                <a:lnTo>
                  <a:pt x="1425" y="5608"/>
                </a:lnTo>
                <a:lnTo>
                  <a:pt x="1425" y="5718"/>
                </a:lnTo>
                <a:lnTo>
                  <a:pt x="1425" y="5791"/>
                </a:lnTo>
                <a:lnTo>
                  <a:pt x="1230" y="5901"/>
                </a:lnTo>
                <a:lnTo>
                  <a:pt x="1101" y="5938"/>
                </a:lnTo>
                <a:lnTo>
                  <a:pt x="842" y="5974"/>
                </a:lnTo>
                <a:lnTo>
                  <a:pt x="648" y="5974"/>
                </a:lnTo>
                <a:lnTo>
                  <a:pt x="453" y="6048"/>
                </a:lnTo>
                <a:lnTo>
                  <a:pt x="389" y="6121"/>
                </a:lnTo>
                <a:lnTo>
                  <a:pt x="194" y="6194"/>
                </a:lnTo>
                <a:lnTo>
                  <a:pt x="194" y="6231"/>
                </a:lnTo>
                <a:lnTo>
                  <a:pt x="389" y="6378"/>
                </a:lnTo>
                <a:lnTo>
                  <a:pt x="324" y="6524"/>
                </a:lnTo>
                <a:lnTo>
                  <a:pt x="389" y="6598"/>
                </a:lnTo>
                <a:lnTo>
                  <a:pt x="389" y="6671"/>
                </a:lnTo>
                <a:lnTo>
                  <a:pt x="324" y="6708"/>
                </a:lnTo>
                <a:lnTo>
                  <a:pt x="259" y="6744"/>
                </a:lnTo>
                <a:lnTo>
                  <a:pt x="194" y="6818"/>
                </a:lnTo>
                <a:lnTo>
                  <a:pt x="65" y="7037"/>
                </a:lnTo>
                <a:lnTo>
                  <a:pt x="0" y="7111"/>
                </a:lnTo>
                <a:lnTo>
                  <a:pt x="0" y="7257"/>
                </a:lnTo>
                <a:lnTo>
                  <a:pt x="0" y="7404"/>
                </a:lnTo>
                <a:lnTo>
                  <a:pt x="65" y="7734"/>
                </a:lnTo>
                <a:lnTo>
                  <a:pt x="194" y="7844"/>
                </a:lnTo>
                <a:lnTo>
                  <a:pt x="324" y="8027"/>
                </a:lnTo>
                <a:lnTo>
                  <a:pt x="259" y="8100"/>
                </a:lnTo>
                <a:lnTo>
                  <a:pt x="194" y="8210"/>
                </a:lnTo>
                <a:lnTo>
                  <a:pt x="259" y="8284"/>
                </a:lnTo>
                <a:lnTo>
                  <a:pt x="518" y="8430"/>
                </a:lnTo>
                <a:lnTo>
                  <a:pt x="648" y="8540"/>
                </a:lnTo>
                <a:lnTo>
                  <a:pt x="648" y="8614"/>
                </a:lnTo>
                <a:lnTo>
                  <a:pt x="777" y="8687"/>
                </a:lnTo>
                <a:lnTo>
                  <a:pt x="971" y="8760"/>
                </a:lnTo>
                <a:lnTo>
                  <a:pt x="1360" y="9017"/>
                </a:lnTo>
                <a:lnTo>
                  <a:pt x="1489" y="9090"/>
                </a:lnTo>
                <a:lnTo>
                  <a:pt x="1748" y="9237"/>
                </a:lnTo>
                <a:lnTo>
                  <a:pt x="1878" y="9420"/>
                </a:lnTo>
                <a:lnTo>
                  <a:pt x="2008" y="9420"/>
                </a:lnTo>
                <a:lnTo>
                  <a:pt x="2267" y="9530"/>
                </a:lnTo>
                <a:lnTo>
                  <a:pt x="2396" y="9530"/>
                </a:lnTo>
                <a:lnTo>
                  <a:pt x="2590" y="9640"/>
                </a:lnTo>
                <a:lnTo>
                  <a:pt x="2914" y="9823"/>
                </a:lnTo>
                <a:lnTo>
                  <a:pt x="3173" y="9933"/>
                </a:lnTo>
                <a:lnTo>
                  <a:pt x="3238" y="10006"/>
                </a:lnTo>
                <a:lnTo>
                  <a:pt x="3303" y="10080"/>
                </a:lnTo>
                <a:lnTo>
                  <a:pt x="3303" y="10153"/>
                </a:lnTo>
                <a:lnTo>
                  <a:pt x="3367" y="10300"/>
                </a:lnTo>
                <a:lnTo>
                  <a:pt x="3432" y="10373"/>
                </a:lnTo>
                <a:lnTo>
                  <a:pt x="3367" y="10556"/>
                </a:lnTo>
                <a:lnTo>
                  <a:pt x="3497" y="10703"/>
                </a:lnTo>
                <a:lnTo>
                  <a:pt x="3562" y="10886"/>
                </a:lnTo>
                <a:lnTo>
                  <a:pt x="3626" y="10959"/>
                </a:lnTo>
                <a:lnTo>
                  <a:pt x="3756" y="11033"/>
                </a:lnTo>
                <a:lnTo>
                  <a:pt x="3886" y="11106"/>
                </a:lnTo>
                <a:lnTo>
                  <a:pt x="4080" y="11069"/>
                </a:lnTo>
                <a:lnTo>
                  <a:pt x="4145" y="10996"/>
                </a:lnTo>
                <a:lnTo>
                  <a:pt x="4274" y="10886"/>
                </a:lnTo>
                <a:lnTo>
                  <a:pt x="4468" y="10776"/>
                </a:lnTo>
                <a:lnTo>
                  <a:pt x="4663" y="10776"/>
                </a:lnTo>
                <a:lnTo>
                  <a:pt x="4792" y="10813"/>
                </a:lnTo>
                <a:lnTo>
                  <a:pt x="5051" y="10886"/>
                </a:lnTo>
                <a:lnTo>
                  <a:pt x="5181" y="10849"/>
                </a:lnTo>
                <a:lnTo>
                  <a:pt x="5310" y="10886"/>
                </a:lnTo>
                <a:lnTo>
                  <a:pt x="5569" y="10959"/>
                </a:lnTo>
                <a:lnTo>
                  <a:pt x="5764" y="11033"/>
                </a:lnTo>
                <a:lnTo>
                  <a:pt x="5828" y="11143"/>
                </a:lnTo>
                <a:lnTo>
                  <a:pt x="5893" y="11216"/>
                </a:lnTo>
                <a:lnTo>
                  <a:pt x="5764" y="11253"/>
                </a:lnTo>
                <a:lnTo>
                  <a:pt x="5634" y="11289"/>
                </a:lnTo>
                <a:lnTo>
                  <a:pt x="5634" y="11399"/>
                </a:lnTo>
                <a:lnTo>
                  <a:pt x="5569" y="11546"/>
                </a:lnTo>
                <a:lnTo>
                  <a:pt x="5634" y="11656"/>
                </a:lnTo>
                <a:lnTo>
                  <a:pt x="5699" y="11766"/>
                </a:lnTo>
                <a:lnTo>
                  <a:pt x="5634" y="11876"/>
                </a:lnTo>
                <a:lnTo>
                  <a:pt x="5440" y="11986"/>
                </a:lnTo>
                <a:lnTo>
                  <a:pt x="5375" y="12096"/>
                </a:lnTo>
                <a:lnTo>
                  <a:pt x="5245" y="12315"/>
                </a:lnTo>
                <a:lnTo>
                  <a:pt x="5116" y="12389"/>
                </a:lnTo>
                <a:lnTo>
                  <a:pt x="4986" y="12462"/>
                </a:lnTo>
                <a:lnTo>
                  <a:pt x="4922" y="12645"/>
                </a:lnTo>
                <a:lnTo>
                  <a:pt x="4986" y="12902"/>
                </a:lnTo>
                <a:lnTo>
                  <a:pt x="5051" y="12975"/>
                </a:lnTo>
                <a:lnTo>
                  <a:pt x="5310" y="13085"/>
                </a:lnTo>
                <a:lnTo>
                  <a:pt x="5569" y="13232"/>
                </a:lnTo>
                <a:lnTo>
                  <a:pt x="5764" y="13305"/>
                </a:lnTo>
                <a:lnTo>
                  <a:pt x="5764" y="13342"/>
                </a:lnTo>
                <a:lnTo>
                  <a:pt x="5958" y="13378"/>
                </a:lnTo>
                <a:lnTo>
                  <a:pt x="6087" y="13488"/>
                </a:lnTo>
                <a:lnTo>
                  <a:pt x="6605" y="13635"/>
                </a:lnTo>
                <a:lnTo>
                  <a:pt x="6800" y="13598"/>
                </a:lnTo>
                <a:lnTo>
                  <a:pt x="6864" y="13635"/>
                </a:lnTo>
                <a:lnTo>
                  <a:pt x="6864" y="13672"/>
                </a:lnTo>
                <a:lnTo>
                  <a:pt x="6670" y="13745"/>
                </a:lnTo>
                <a:lnTo>
                  <a:pt x="6735" y="13782"/>
                </a:lnTo>
                <a:lnTo>
                  <a:pt x="6929" y="13855"/>
                </a:lnTo>
                <a:lnTo>
                  <a:pt x="7059" y="13892"/>
                </a:lnTo>
                <a:lnTo>
                  <a:pt x="7253" y="13855"/>
                </a:lnTo>
                <a:lnTo>
                  <a:pt x="7771" y="14038"/>
                </a:lnTo>
                <a:lnTo>
                  <a:pt x="8030" y="14075"/>
                </a:lnTo>
                <a:lnTo>
                  <a:pt x="8095" y="14148"/>
                </a:lnTo>
                <a:lnTo>
                  <a:pt x="8160" y="14221"/>
                </a:lnTo>
                <a:lnTo>
                  <a:pt x="8548" y="14405"/>
                </a:lnTo>
                <a:lnTo>
                  <a:pt x="8678" y="14441"/>
                </a:lnTo>
                <a:lnTo>
                  <a:pt x="8742" y="14515"/>
                </a:lnTo>
                <a:lnTo>
                  <a:pt x="8678" y="14698"/>
                </a:lnTo>
                <a:lnTo>
                  <a:pt x="8678" y="14735"/>
                </a:lnTo>
                <a:lnTo>
                  <a:pt x="8807" y="14845"/>
                </a:lnTo>
                <a:lnTo>
                  <a:pt x="9066" y="15138"/>
                </a:lnTo>
                <a:lnTo>
                  <a:pt x="9196" y="15284"/>
                </a:lnTo>
                <a:lnTo>
                  <a:pt x="9131" y="15321"/>
                </a:lnTo>
                <a:lnTo>
                  <a:pt x="9001" y="15394"/>
                </a:lnTo>
                <a:lnTo>
                  <a:pt x="8872" y="15468"/>
                </a:lnTo>
                <a:lnTo>
                  <a:pt x="8807" y="15578"/>
                </a:lnTo>
                <a:lnTo>
                  <a:pt x="8872" y="15614"/>
                </a:lnTo>
                <a:lnTo>
                  <a:pt x="9001" y="15651"/>
                </a:lnTo>
                <a:lnTo>
                  <a:pt x="9066" y="15761"/>
                </a:lnTo>
                <a:lnTo>
                  <a:pt x="9131" y="15871"/>
                </a:lnTo>
                <a:lnTo>
                  <a:pt x="9325" y="15981"/>
                </a:lnTo>
                <a:lnTo>
                  <a:pt x="9390" y="16054"/>
                </a:lnTo>
                <a:lnTo>
                  <a:pt x="9390" y="16164"/>
                </a:lnTo>
                <a:lnTo>
                  <a:pt x="9584" y="16274"/>
                </a:lnTo>
                <a:lnTo>
                  <a:pt x="9714" y="16347"/>
                </a:lnTo>
                <a:lnTo>
                  <a:pt x="9779" y="16384"/>
                </a:lnTo>
                <a:lnTo>
                  <a:pt x="9908" y="16384"/>
                </a:lnTo>
                <a:lnTo>
                  <a:pt x="9973" y="16311"/>
                </a:lnTo>
                <a:lnTo>
                  <a:pt x="9843" y="16201"/>
                </a:lnTo>
                <a:lnTo>
                  <a:pt x="9843" y="16127"/>
                </a:lnTo>
                <a:lnTo>
                  <a:pt x="9908" y="16091"/>
                </a:lnTo>
                <a:lnTo>
                  <a:pt x="10038" y="16164"/>
                </a:lnTo>
                <a:lnTo>
                  <a:pt x="10232" y="16274"/>
                </a:lnTo>
                <a:lnTo>
                  <a:pt x="10297" y="16347"/>
                </a:lnTo>
                <a:lnTo>
                  <a:pt x="10232" y="16237"/>
                </a:lnTo>
                <a:lnTo>
                  <a:pt x="10297" y="16164"/>
                </a:lnTo>
                <a:lnTo>
                  <a:pt x="10426" y="15981"/>
                </a:lnTo>
                <a:lnTo>
                  <a:pt x="10491" y="15908"/>
                </a:lnTo>
                <a:lnTo>
                  <a:pt x="10556" y="15798"/>
                </a:lnTo>
                <a:lnTo>
                  <a:pt x="10750" y="15688"/>
                </a:lnTo>
                <a:lnTo>
                  <a:pt x="10879" y="15651"/>
                </a:lnTo>
                <a:lnTo>
                  <a:pt x="11074" y="15614"/>
                </a:lnTo>
                <a:lnTo>
                  <a:pt x="11203" y="15614"/>
                </a:lnTo>
                <a:lnTo>
                  <a:pt x="11592" y="15651"/>
                </a:lnTo>
                <a:lnTo>
                  <a:pt x="11721" y="15724"/>
                </a:lnTo>
                <a:lnTo>
                  <a:pt x="11980" y="15798"/>
                </a:lnTo>
                <a:lnTo>
                  <a:pt x="12110" y="15834"/>
                </a:lnTo>
                <a:lnTo>
                  <a:pt x="12434" y="15871"/>
                </a:lnTo>
                <a:lnTo>
                  <a:pt x="12693" y="15981"/>
                </a:lnTo>
                <a:lnTo>
                  <a:pt x="12887" y="16017"/>
                </a:lnTo>
                <a:lnTo>
                  <a:pt x="13081" y="16017"/>
                </a:lnTo>
                <a:lnTo>
                  <a:pt x="13146" y="15981"/>
                </a:lnTo>
                <a:close/>
              </a:path>
            </a:pathLst>
          </a:custGeom>
          <a:solidFill>
            <a:srgbClr val="CC9900"/>
          </a:solidFill>
          <a:ln w="9525">
            <a:solidFill>
              <a:schemeClr val="tx1">
                <a:lumMod val="65000"/>
                <a:lumOff val="35000"/>
              </a:schemeClr>
            </a:solidFill>
            <a:prstDash val="solid"/>
            <a:round/>
            <a:headEnd/>
            <a:tailEnd/>
          </a:ln>
        </p:spPr>
        <p:txBody>
          <a:bodyPr wrap="none"/>
          <a:lstStyle/>
          <a:p>
            <a:pPr>
              <a:defRPr/>
            </a:pPr>
            <a:endParaRPr lang="en-US" dirty="0"/>
          </a:p>
        </p:txBody>
      </p:sp>
      <p:sp>
        <p:nvSpPr>
          <p:cNvPr id="136" name="Indiana"/>
          <p:cNvSpPr>
            <a:spLocks/>
          </p:cNvSpPr>
          <p:nvPr/>
        </p:nvSpPr>
        <p:spPr bwMode="auto">
          <a:xfrm>
            <a:off x="5899150" y="2820987"/>
            <a:ext cx="515938" cy="922338"/>
          </a:xfrm>
          <a:custGeom>
            <a:avLst/>
            <a:gdLst/>
            <a:ahLst/>
            <a:cxnLst>
              <a:cxn ang="0">
                <a:pos x="8771" y="14391"/>
              </a:cxn>
              <a:cxn ang="0">
                <a:pos x="9268" y="14537"/>
              </a:cxn>
              <a:cxn ang="0">
                <a:pos x="10095" y="15023"/>
              </a:cxn>
              <a:cxn ang="0">
                <a:pos x="10840" y="14974"/>
              </a:cxn>
              <a:cxn ang="0">
                <a:pos x="11171" y="14439"/>
              </a:cxn>
              <a:cxn ang="0">
                <a:pos x="11750" y="13807"/>
              </a:cxn>
              <a:cxn ang="0">
                <a:pos x="12495" y="13224"/>
              </a:cxn>
              <a:cxn ang="0">
                <a:pos x="13405" y="12689"/>
              </a:cxn>
              <a:cxn ang="0">
                <a:pos x="13405" y="11960"/>
              </a:cxn>
              <a:cxn ang="0">
                <a:pos x="14233" y="12057"/>
              </a:cxn>
              <a:cxn ang="0">
                <a:pos x="15226" y="11765"/>
              </a:cxn>
              <a:cxn ang="0">
                <a:pos x="16384" y="11522"/>
              </a:cxn>
              <a:cxn ang="0">
                <a:pos x="16219" y="11133"/>
              </a:cxn>
              <a:cxn ang="0">
                <a:pos x="15970" y="10744"/>
              </a:cxn>
              <a:cxn ang="0">
                <a:pos x="15888" y="9529"/>
              </a:cxn>
              <a:cxn ang="0">
                <a:pos x="15391" y="6806"/>
              </a:cxn>
              <a:cxn ang="0">
                <a:pos x="14729" y="3257"/>
              </a:cxn>
              <a:cxn ang="0">
                <a:pos x="14315" y="924"/>
              </a:cxn>
              <a:cxn ang="0">
                <a:pos x="11667" y="146"/>
              </a:cxn>
              <a:cxn ang="0">
                <a:pos x="5710" y="583"/>
              </a:cxn>
              <a:cxn ang="0">
                <a:pos x="2979" y="1118"/>
              </a:cxn>
              <a:cxn ang="0">
                <a:pos x="1407" y="1264"/>
              </a:cxn>
              <a:cxn ang="0">
                <a:pos x="910" y="1993"/>
              </a:cxn>
              <a:cxn ang="0">
                <a:pos x="1407" y="5834"/>
              </a:cxn>
              <a:cxn ang="0">
                <a:pos x="1986" y="9723"/>
              </a:cxn>
              <a:cxn ang="0">
                <a:pos x="1820" y="10599"/>
              </a:cxn>
              <a:cxn ang="0">
                <a:pos x="1489" y="11085"/>
              </a:cxn>
              <a:cxn ang="0">
                <a:pos x="2317" y="11717"/>
              </a:cxn>
              <a:cxn ang="0">
                <a:pos x="2565" y="12592"/>
              </a:cxn>
              <a:cxn ang="0">
                <a:pos x="1986" y="13175"/>
              </a:cxn>
              <a:cxn ang="0">
                <a:pos x="1489" y="13710"/>
              </a:cxn>
              <a:cxn ang="0">
                <a:pos x="1158" y="14391"/>
              </a:cxn>
              <a:cxn ang="0">
                <a:pos x="579" y="14439"/>
              </a:cxn>
              <a:cxn ang="0">
                <a:pos x="496" y="14877"/>
              </a:cxn>
              <a:cxn ang="0">
                <a:pos x="248" y="15412"/>
              </a:cxn>
              <a:cxn ang="0">
                <a:pos x="0" y="15995"/>
              </a:cxn>
              <a:cxn ang="0">
                <a:pos x="414" y="16384"/>
              </a:cxn>
              <a:cxn ang="0">
                <a:pos x="1076" y="16335"/>
              </a:cxn>
              <a:cxn ang="0">
                <a:pos x="910" y="15995"/>
              </a:cxn>
              <a:cxn ang="0">
                <a:pos x="1489" y="15995"/>
              </a:cxn>
              <a:cxn ang="0">
                <a:pos x="2151" y="16141"/>
              </a:cxn>
              <a:cxn ang="0">
                <a:pos x="2565" y="15849"/>
              </a:cxn>
              <a:cxn ang="0">
                <a:pos x="2896" y="15752"/>
              </a:cxn>
              <a:cxn ang="0">
                <a:pos x="3641" y="15703"/>
              </a:cxn>
              <a:cxn ang="0">
                <a:pos x="4882" y="15995"/>
              </a:cxn>
              <a:cxn ang="0">
                <a:pos x="5461" y="15946"/>
              </a:cxn>
              <a:cxn ang="0">
                <a:pos x="6206" y="15460"/>
              </a:cxn>
              <a:cxn ang="0">
                <a:pos x="7199" y="15606"/>
              </a:cxn>
              <a:cxn ang="0">
                <a:pos x="7613" y="15801"/>
              </a:cxn>
              <a:cxn ang="0">
                <a:pos x="8027" y="15169"/>
              </a:cxn>
              <a:cxn ang="0">
                <a:pos x="8275" y="14731"/>
              </a:cxn>
            </a:cxnLst>
            <a:rect l="0" t="0" r="r" b="b"/>
            <a:pathLst>
              <a:path w="16384" h="16384">
                <a:moveTo>
                  <a:pt x="8771" y="14682"/>
                </a:moveTo>
                <a:lnTo>
                  <a:pt x="9019" y="14585"/>
                </a:lnTo>
                <a:lnTo>
                  <a:pt x="8771" y="14537"/>
                </a:lnTo>
                <a:lnTo>
                  <a:pt x="8688" y="14488"/>
                </a:lnTo>
                <a:lnTo>
                  <a:pt x="8771" y="14391"/>
                </a:lnTo>
                <a:lnTo>
                  <a:pt x="8937" y="14342"/>
                </a:lnTo>
                <a:lnTo>
                  <a:pt x="9019" y="14342"/>
                </a:lnTo>
                <a:lnTo>
                  <a:pt x="9185" y="14342"/>
                </a:lnTo>
                <a:lnTo>
                  <a:pt x="9185" y="14439"/>
                </a:lnTo>
                <a:lnTo>
                  <a:pt x="9268" y="14537"/>
                </a:lnTo>
                <a:lnTo>
                  <a:pt x="9350" y="14731"/>
                </a:lnTo>
                <a:lnTo>
                  <a:pt x="9433" y="14877"/>
                </a:lnTo>
                <a:lnTo>
                  <a:pt x="9516" y="14925"/>
                </a:lnTo>
                <a:lnTo>
                  <a:pt x="9764" y="14974"/>
                </a:lnTo>
                <a:lnTo>
                  <a:pt x="10095" y="15023"/>
                </a:lnTo>
                <a:lnTo>
                  <a:pt x="10261" y="15023"/>
                </a:lnTo>
                <a:lnTo>
                  <a:pt x="10509" y="15120"/>
                </a:lnTo>
                <a:lnTo>
                  <a:pt x="10592" y="15071"/>
                </a:lnTo>
                <a:lnTo>
                  <a:pt x="10674" y="14974"/>
                </a:lnTo>
                <a:lnTo>
                  <a:pt x="10840" y="14974"/>
                </a:lnTo>
                <a:lnTo>
                  <a:pt x="11005" y="14974"/>
                </a:lnTo>
                <a:lnTo>
                  <a:pt x="11171" y="14877"/>
                </a:lnTo>
                <a:lnTo>
                  <a:pt x="11171" y="14682"/>
                </a:lnTo>
                <a:lnTo>
                  <a:pt x="11171" y="14634"/>
                </a:lnTo>
                <a:lnTo>
                  <a:pt x="11171" y="14439"/>
                </a:lnTo>
                <a:lnTo>
                  <a:pt x="11254" y="14293"/>
                </a:lnTo>
                <a:lnTo>
                  <a:pt x="11419" y="14148"/>
                </a:lnTo>
                <a:lnTo>
                  <a:pt x="11502" y="14002"/>
                </a:lnTo>
                <a:lnTo>
                  <a:pt x="11585" y="13856"/>
                </a:lnTo>
                <a:lnTo>
                  <a:pt x="11750" y="13807"/>
                </a:lnTo>
                <a:lnTo>
                  <a:pt x="11998" y="13856"/>
                </a:lnTo>
                <a:lnTo>
                  <a:pt x="12329" y="13661"/>
                </a:lnTo>
                <a:lnTo>
                  <a:pt x="12412" y="13467"/>
                </a:lnTo>
                <a:lnTo>
                  <a:pt x="12412" y="13370"/>
                </a:lnTo>
                <a:lnTo>
                  <a:pt x="12495" y="13224"/>
                </a:lnTo>
                <a:lnTo>
                  <a:pt x="12578" y="13127"/>
                </a:lnTo>
                <a:lnTo>
                  <a:pt x="12991" y="13078"/>
                </a:lnTo>
                <a:lnTo>
                  <a:pt x="13157" y="12884"/>
                </a:lnTo>
                <a:lnTo>
                  <a:pt x="13322" y="12786"/>
                </a:lnTo>
                <a:lnTo>
                  <a:pt x="13405" y="12689"/>
                </a:lnTo>
                <a:lnTo>
                  <a:pt x="13322" y="12592"/>
                </a:lnTo>
                <a:lnTo>
                  <a:pt x="13157" y="12349"/>
                </a:lnTo>
                <a:lnTo>
                  <a:pt x="13157" y="12203"/>
                </a:lnTo>
                <a:lnTo>
                  <a:pt x="13240" y="12057"/>
                </a:lnTo>
                <a:lnTo>
                  <a:pt x="13405" y="11960"/>
                </a:lnTo>
                <a:lnTo>
                  <a:pt x="13653" y="11960"/>
                </a:lnTo>
                <a:lnTo>
                  <a:pt x="13736" y="11911"/>
                </a:lnTo>
                <a:lnTo>
                  <a:pt x="13902" y="11911"/>
                </a:lnTo>
                <a:lnTo>
                  <a:pt x="14067" y="11911"/>
                </a:lnTo>
                <a:lnTo>
                  <a:pt x="14233" y="12057"/>
                </a:lnTo>
                <a:lnTo>
                  <a:pt x="14398" y="12057"/>
                </a:lnTo>
                <a:lnTo>
                  <a:pt x="14564" y="12106"/>
                </a:lnTo>
                <a:lnTo>
                  <a:pt x="14729" y="12057"/>
                </a:lnTo>
                <a:lnTo>
                  <a:pt x="15060" y="11814"/>
                </a:lnTo>
                <a:lnTo>
                  <a:pt x="15226" y="11765"/>
                </a:lnTo>
                <a:lnTo>
                  <a:pt x="15391" y="11668"/>
                </a:lnTo>
                <a:lnTo>
                  <a:pt x="15888" y="11620"/>
                </a:lnTo>
                <a:lnTo>
                  <a:pt x="16301" y="11620"/>
                </a:lnTo>
                <a:lnTo>
                  <a:pt x="16384" y="11571"/>
                </a:lnTo>
                <a:lnTo>
                  <a:pt x="16384" y="11522"/>
                </a:lnTo>
                <a:lnTo>
                  <a:pt x="16219" y="11376"/>
                </a:lnTo>
                <a:lnTo>
                  <a:pt x="16219" y="11328"/>
                </a:lnTo>
                <a:lnTo>
                  <a:pt x="16301" y="11279"/>
                </a:lnTo>
                <a:lnTo>
                  <a:pt x="16384" y="11231"/>
                </a:lnTo>
                <a:lnTo>
                  <a:pt x="16219" y="11133"/>
                </a:lnTo>
                <a:lnTo>
                  <a:pt x="15970" y="11133"/>
                </a:lnTo>
                <a:lnTo>
                  <a:pt x="15888" y="11036"/>
                </a:lnTo>
                <a:lnTo>
                  <a:pt x="15970" y="10939"/>
                </a:lnTo>
                <a:lnTo>
                  <a:pt x="15970" y="10793"/>
                </a:lnTo>
                <a:lnTo>
                  <a:pt x="15970" y="10744"/>
                </a:lnTo>
                <a:lnTo>
                  <a:pt x="15805" y="10647"/>
                </a:lnTo>
                <a:lnTo>
                  <a:pt x="15722" y="10599"/>
                </a:lnTo>
                <a:lnTo>
                  <a:pt x="15805" y="10453"/>
                </a:lnTo>
                <a:lnTo>
                  <a:pt x="16053" y="10307"/>
                </a:lnTo>
                <a:lnTo>
                  <a:pt x="15888" y="9529"/>
                </a:lnTo>
                <a:lnTo>
                  <a:pt x="15722" y="8702"/>
                </a:lnTo>
                <a:lnTo>
                  <a:pt x="15722" y="8557"/>
                </a:lnTo>
                <a:lnTo>
                  <a:pt x="15557" y="7925"/>
                </a:lnTo>
                <a:lnTo>
                  <a:pt x="15474" y="7147"/>
                </a:lnTo>
                <a:lnTo>
                  <a:pt x="15391" y="6806"/>
                </a:lnTo>
                <a:lnTo>
                  <a:pt x="15143" y="5640"/>
                </a:lnTo>
                <a:lnTo>
                  <a:pt x="15143" y="5494"/>
                </a:lnTo>
                <a:lnTo>
                  <a:pt x="14977" y="4667"/>
                </a:lnTo>
                <a:lnTo>
                  <a:pt x="14895" y="4035"/>
                </a:lnTo>
                <a:lnTo>
                  <a:pt x="14729" y="3257"/>
                </a:lnTo>
                <a:lnTo>
                  <a:pt x="14729" y="3014"/>
                </a:lnTo>
                <a:lnTo>
                  <a:pt x="14481" y="1993"/>
                </a:lnTo>
                <a:lnTo>
                  <a:pt x="14481" y="1896"/>
                </a:lnTo>
                <a:lnTo>
                  <a:pt x="14398" y="1313"/>
                </a:lnTo>
                <a:lnTo>
                  <a:pt x="14315" y="924"/>
                </a:lnTo>
                <a:lnTo>
                  <a:pt x="14233" y="243"/>
                </a:lnTo>
                <a:lnTo>
                  <a:pt x="14150" y="0"/>
                </a:lnTo>
                <a:lnTo>
                  <a:pt x="13984" y="0"/>
                </a:lnTo>
                <a:lnTo>
                  <a:pt x="12081" y="146"/>
                </a:lnTo>
                <a:lnTo>
                  <a:pt x="11667" y="146"/>
                </a:lnTo>
                <a:lnTo>
                  <a:pt x="9847" y="292"/>
                </a:lnTo>
                <a:lnTo>
                  <a:pt x="9433" y="340"/>
                </a:lnTo>
                <a:lnTo>
                  <a:pt x="7944" y="438"/>
                </a:lnTo>
                <a:lnTo>
                  <a:pt x="7034" y="486"/>
                </a:lnTo>
                <a:lnTo>
                  <a:pt x="5710" y="583"/>
                </a:lnTo>
                <a:lnTo>
                  <a:pt x="4220" y="632"/>
                </a:lnTo>
                <a:lnTo>
                  <a:pt x="3972" y="729"/>
                </a:lnTo>
                <a:lnTo>
                  <a:pt x="3724" y="875"/>
                </a:lnTo>
                <a:lnTo>
                  <a:pt x="3393" y="972"/>
                </a:lnTo>
                <a:lnTo>
                  <a:pt x="2979" y="1118"/>
                </a:lnTo>
                <a:lnTo>
                  <a:pt x="2482" y="1215"/>
                </a:lnTo>
                <a:lnTo>
                  <a:pt x="2317" y="1264"/>
                </a:lnTo>
                <a:lnTo>
                  <a:pt x="1903" y="1313"/>
                </a:lnTo>
                <a:lnTo>
                  <a:pt x="1655" y="1313"/>
                </a:lnTo>
                <a:lnTo>
                  <a:pt x="1407" y="1264"/>
                </a:lnTo>
                <a:lnTo>
                  <a:pt x="1241" y="1215"/>
                </a:lnTo>
                <a:lnTo>
                  <a:pt x="1076" y="1118"/>
                </a:lnTo>
                <a:lnTo>
                  <a:pt x="910" y="1021"/>
                </a:lnTo>
                <a:lnTo>
                  <a:pt x="745" y="924"/>
                </a:lnTo>
                <a:lnTo>
                  <a:pt x="910" y="1993"/>
                </a:lnTo>
                <a:lnTo>
                  <a:pt x="993" y="2674"/>
                </a:lnTo>
                <a:lnTo>
                  <a:pt x="1076" y="3160"/>
                </a:lnTo>
                <a:lnTo>
                  <a:pt x="1158" y="3744"/>
                </a:lnTo>
                <a:lnTo>
                  <a:pt x="1324" y="4862"/>
                </a:lnTo>
                <a:lnTo>
                  <a:pt x="1407" y="5834"/>
                </a:lnTo>
                <a:lnTo>
                  <a:pt x="1489" y="5834"/>
                </a:lnTo>
                <a:lnTo>
                  <a:pt x="1655" y="7147"/>
                </a:lnTo>
                <a:lnTo>
                  <a:pt x="1738" y="8216"/>
                </a:lnTo>
                <a:lnTo>
                  <a:pt x="1986" y="9237"/>
                </a:lnTo>
                <a:lnTo>
                  <a:pt x="1986" y="9723"/>
                </a:lnTo>
                <a:lnTo>
                  <a:pt x="2069" y="10210"/>
                </a:lnTo>
                <a:lnTo>
                  <a:pt x="1820" y="10307"/>
                </a:lnTo>
                <a:lnTo>
                  <a:pt x="1655" y="10404"/>
                </a:lnTo>
                <a:lnTo>
                  <a:pt x="1738" y="10501"/>
                </a:lnTo>
                <a:lnTo>
                  <a:pt x="1820" y="10599"/>
                </a:lnTo>
                <a:lnTo>
                  <a:pt x="1820" y="10647"/>
                </a:lnTo>
                <a:lnTo>
                  <a:pt x="1903" y="10744"/>
                </a:lnTo>
                <a:lnTo>
                  <a:pt x="1738" y="10842"/>
                </a:lnTo>
                <a:lnTo>
                  <a:pt x="1655" y="10939"/>
                </a:lnTo>
                <a:lnTo>
                  <a:pt x="1489" y="11085"/>
                </a:lnTo>
                <a:lnTo>
                  <a:pt x="1572" y="11133"/>
                </a:lnTo>
                <a:lnTo>
                  <a:pt x="1903" y="11279"/>
                </a:lnTo>
                <a:lnTo>
                  <a:pt x="1986" y="11328"/>
                </a:lnTo>
                <a:lnTo>
                  <a:pt x="2069" y="11571"/>
                </a:lnTo>
                <a:lnTo>
                  <a:pt x="2317" y="11717"/>
                </a:lnTo>
                <a:lnTo>
                  <a:pt x="2400" y="11765"/>
                </a:lnTo>
                <a:lnTo>
                  <a:pt x="2317" y="11960"/>
                </a:lnTo>
                <a:lnTo>
                  <a:pt x="2317" y="12154"/>
                </a:lnTo>
                <a:lnTo>
                  <a:pt x="2482" y="12349"/>
                </a:lnTo>
                <a:lnTo>
                  <a:pt x="2565" y="12592"/>
                </a:lnTo>
                <a:lnTo>
                  <a:pt x="2565" y="12738"/>
                </a:lnTo>
                <a:lnTo>
                  <a:pt x="2400" y="12786"/>
                </a:lnTo>
                <a:lnTo>
                  <a:pt x="2151" y="12884"/>
                </a:lnTo>
                <a:lnTo>
                  <a:pt x="1986" y="13029"/>
                </a:lnTo>
                <a:lnTo>
                  <a:pt x="1986" y="13175"/>
                </a:lnTo>
                <a:lnTo>
                  <a:pt x="1903" y="13321"/>
                </a:lnTo>
                <a:lnTo>
                  <a:pt x="1820" y="13418"/>
                </a:lnTo>
                <a:lnTo>
                  <a:pt x="1820" y="13564"/>
                </a:lnTo>
                <a:lnTo>
                  <a:pt x="1572" y="13661"/>
                </a:lnTo>
                <a:lnTo>
                  <a:pt x="1489" y="13710"/>
                </a:lnTo>
                <a:lnTo>
                  <a:pt x="1572" y="13807"/>
                </a:lnTo>
                <a:lnTo>
                  <a:pt x="1489" y="13905"/>
                </a:lnTo>
                <a:lnTo>
                  <a:pt x="1324" y="14050"/>
                </a:lnTo>
                <a:lnTo>
                  <a:pt x="1158" y="14196"/>
                </a:lnTo>
                <a:lnTo>
                  <a:pt x="1158" y="14391"/>
                </a:lnTo>
                <a:lnTo>
                  <a:pt x="1158" y="14439"/>
                </a:lnTo>
                <a:lnTo>
                  <a:pt x="910" y="14391"/>
                </a:lnTo>
                <a:lnTo>
                  <a:pt x="827" y="14488"/>
                </a:lnTo>
                <a:lnTo>
                  <a:pt x="745" y="14439"/>
                </a:lnTo>
                <a:lnTo>
                  <a:pt x="579" y="14439"/>
                </a:lnTo>
                <a:lnTo>
                  <a:pt x="579" y="14585"/>
                </a:lnTo>
                <a:lnTo>
                  <a:pt x="496" y="14634"/>
                </a:lnTo>
                <a:lnTo>
                  <a:pt x="331" y="14682"/>
                </a:lnTo>
                <a:lnTo>
                  <a:pt x="414" y="14780"/>
                </a:lnTo>
                <a:lnTo>
                  <a:pt x="496" y="14877"/>
                </a:lnTo>
                <a:lnTo>
                  <a:pt x="745" y="14877"/>
                </a:lnTo>
                <a:lnTo>
                  <a:pt x="827" y="14974"/>
                </a:lnTo>
                <a:lnTo>
                  <a:pt x="662" y="15071"/>
                </a:lnTo>
                <a:lnTo>
                  <a:pt x="579" y="15266"/>
                </a:lnTo>
                <a:lnTo>
                  <a:pt x="248" y="15412"/>
                </a:lnTo>
                <a:lnTo>
                  <a:pt x="331" y="15558"/>
                </a:lnTo>
                <a:lnTo>
                  <a:pt x="331" y="15801"/>
                </a:lnTo>
                <a:lnTo>
                  <a:pt x="331" y="15946"/>
                </a:lnTo>
                <a:lnTo>
                  <a:pt x="83" y="15995"/>
                </a:lnTo>
                <a:lnTo>
                  <a:pt x="0" y="15995"/>
                </a:lnTo>
                <a:lnTo>
                  <a:pt x="0" y="16044"/>
                </a:lnTo>
                <a:lnTo>
                  <a:pt x="248" y="16141"/>
                </a:lnTo>
                <a:lnTo>
                  <a:pt x="83" y="16287"/>
                </a:lnTo>
                <a:lnTo>
                  <a:pt x="331" y="16287"/>
                </a:lnTo>
                <a:lnTo>
                  <a:pt x="414" y="16384"/>
                </a:lnTo>
                <a:lnTo>
                  <a:pt x="579" y="16384"/>
                </a:lnTo>
                <a:lnTo>
                  <a:pt x="745" y="16384"/>
                </a:lnTo>
                <a:lnTo>
                  <a:pt x="827" y="16384"/>
                </a:lnTo>
                <a:lnTo>
                  <a:pt x="993" y="16384"/>
                </a:lnTo>
                <a:lnTo>
                  <a:pt x="1076" y="16335"/>
                </a:lnTo>
                <a:lnTo>
                  <a:pt x="993" y="16335"/>
                </a:lnTo>
                <a:lnTo>
                  <a:pt x="1076" y="16238"/>
                </a:lnTo>
                <a:lnTo>
                  <a:pt x="993" y="16141"/>
                </a:lnTo>
                <a:lnTo>
                  <a:pt x="910" y="16092"/>
                </a:lnTo>
                <a:lnTo>
                  <a:pt x="910" y="15995"/>
                </a:lnTo>
                <a:lnTo>
                  <a:pt x="993" y="15946"/>
                </a:lnTo>
                <a:lnTo>
                  <a:pt x="993" y="15849"/>
                </a:lnTo>
                <a:lnTo>
                  <a:pt x="1158" y="15849"/>
                </a:lnTo>
                <a:lnTo>
                  <a:pt x="1324" y="15946"/>
                </a:lnTo>
                <a:lnTo>
                  <a:pt x="1489" y="15995"/>
                </a:lnTo>
                <a:lnTo>
                  <a:pt x="1572" y="15946"/>
                </a:lnTo>
                <a:lnTo>
                  <a:pt x="1903" y="15898"/>
                </a:lnTo>
                <a:lnTo>
                  <a:pt x="2069" y="15898"/>
                </a:lnTo>
                <a:lnTo>
                  <a:pt x="2151" y="15946"/>
                </a:lnTo>
                <a:lnTo>
                  <a:pt x="2151" y="16141"/>
                </a:lnTo>
                <a:lnTo>
                  <a:pt x="2317" y="16190"/>
                </a:lnTo>
                <a:lnTo>
                  <a:pt x="2400" y="16141"/>
                </a:lnTo>
                <a:lnTo>
                  <a:pt x="2565" y="16092"/>
                </a:lnTo>
                <a:lnTo>
                  <a:pt x="2565" y="15946"/>
                </a:lnTo>
                <a:lnTo>
                  <a:pt x="2565" y="15849"/>
                </a:lnTo>
                <a:lnTo>
                  <a:pt x="2482" y="15752"/>
                </a:lnTo>
                <a:lnTo>
                  <a:pt x="2565" y="15606"/>
                </a:lnTo>
                <a:lnTo>
                  <a:pt x="2648" y="15606"/>
                </a:lnTo>
                <a:lnTo>
                  <a:pt x="2813" y="15752"/>
                </a:lnTo>
                <a:lnTo>
                  <a:pt x="2896" y="15752"/>
                </a:lnTo>
                <a:lnTo>
                  <a:pt x="3062" y="15752"/>
                </a:lnTo>
                <a:lnTo>
                  <a:pt x="3227" y="15703"/>
                </a:lnTo>
                <a:lnTo>
                  <a:pt x="3310" y="15655"/>
                </a:lnTo>
                <a:lnTo>
                  <a:pt x="3393" y="15703"/>
                </a:lnTo>
                <a:lnTo>
                  <a:pt x="3641" y="15703"/>
                </a:lnTo>
                <a:lnTo>
                  <a:pt x="3889" y="15752"/>
                </a:lnTo>
                <a:lnTo>
                  <a:pt x="4055" y="15752"/>
                </a:lnTo>
                <a:lnTo>
                  <a:pt x="4137" y="15801"/>
                </a:lnTo>
                <a:lnTo>
                  <a:pt x="4551" y="15946"/>
                </a:lnTo>
                <a:lnTo>
                  <a:pt x="4882" y="15995"/>
                </a:lnTo>
                <a:lnTo>
                  <a:pt x="4965" y="16044"/>
                </a:lnTo>
                <a:lnTo>
                  <a:pt x="5130" y="16141"/>
                </a:lnTo>
                <a:lnTo>
                  <a:pt x="5213" y="16141"/>
                </a:lnTo>
                <a:lnTo>
                  <a:pt x="5296" y="16141"/>
                </a:lnTo>
                <a:lnTo>
                  <a:pt x="5461" y="15946"/>
                </a:lnTo>
                <a:lnTo>
                  <a:pt x="5544" y="15703"/>
                </a:lnTo>
                <a:lnTo>
                  <a:pt x="5627" y="15655"/>
                </a:lnTo>
                <a:lnTo>
                  <a:pt x="5792" y="15558"/>
                </a:lnTo>
                <a:lnTo>
                  <a:pt x="6041" y="15509"/>
                </a:lnTo>
                <a:lnTo>
                  <a:pt x="6206" y="15460"/>
                </a:lnTo>
                <a:lnTo>
                  <a:pt x="6454" y="15314"/>
                </a:lnTo>
                <a:lnTo>
                  <a:pt x="6620" y="15266"/>
                </a:lnTo>
                <a:lnTo>
                  <a:pt x="6703" y="15314"/>
                </a:lnTo>
                <a:lnTo>
                  <a:pt x="7034" y="15606"/>
                </a:lnTo>
                <a:lnTo>
                  <a:pt x="7199" y="15606"/>
                </a:lnTo>
                <a:lnTo>
                  <a:pt x="7365" y="15558"/>
                </a:lnTo>
                <a:lnTo>
                  <a:pt x="7447" y="15558"/>
                </a:lnTo>
                <a:lnTo>
                  <a:pt x="7530" y="15655"/>
                </a:lnTo>
                <a:lnTo>
                  <a:pt x="7530" y="15752"/>
                </a:lnTo>
                <a:lnTo>
                  <a:pt x="7613" y="15801"/>
                </a:lnTo>
                <a:lnTo>
                  <a:pt x="7778" y="15703"/>
                </a:lnTo>
                <a:lnTo>
                  <a:pt x="7778" y="15460"/>
                </a:lnTo>
                <a:lnTo>
                  <a:pt x="8109" y="15460"/>
                </a:lnTo>
                <a:lnTo>
                  <a:pt x="8192" y="15363"/>
                </a:lnTo>
                <a:lnTo>
                  <a:pt x="8027" y="15169"/>
                </a:lnTo>
                <a:lnTo>
                  <a:pt x="8109" y="15023"/>
                </a:lnTo>
                <a:lnTo>
                  <a:pt x="8275" y="14974"/>
                </a:lnTo>
                <a:lnTo>
                  <a:pt x="8357" y="14974"/>
                </a:lnTo>
                <a:lnTo>
                  <a:pt x="8440" y="14877"/>
                </a:lnTo>
                <a:lnTo>
                  <a:pt x="8275" y="14731"/>
                </a:lnTo>
                <a:lnTo>
                  <a:pt x="8275" y="14682"/>
                </a:lnTo>
                <a:lnTo>
                  <a:pt x="8357" y="14634"/>
                </a:lnTo>
                <a:lnTo>
                  <a:pt x="8771" y="14682"/>
                </a:lnTo>
                <a:close/>
              </a:path>
            </a:pathLst>
          </a:custGeom>
          <a:solidFill>
            <a:srgbClr val="F2D81A"/>
          </a:solidFill>
          <a:ln w="9525">
            <a:solidFill>
              <a:schemeClr val="tx1">
                <a:lumMod val="65000"/>
                <a:lumOff val="35000"/>
              </a:schemeClr>
            </a:solidFill>
            <a:prstDash val="solid"/>
            <a:round/>
            <a:headEnd/>
            <a:tailEnd/>
          </a:ln>
        </p:spPr>
        <p:txBody>
          <a:bodyPr wrap="none"/>
          <a:lstStyle/>
          <a:p>
            <a:pPr>
              <a:defRPr/>
            </a:pPr>
            <a:endParaRPr lang="en-US" dirty="0"/>
          </a:p>
        </p:txBody>
      </p:sp>
      <p:sp>
        <p:nvSpPr>
          <p:cNvPr id="137" name="Iowa"/>
          <p:cNvSpPr>
            <a:spLocks/>
          </p:cNvSpPr>
          <p:nvPr/>
        </p:nvSpPr>
        <p:spPr bwMode="auto">
          <a:xfrm>
            <a:off x="4518025" y="2530475"/>
            <a:ext cx="998538" cy="682625"/>
          </a:xfrm>
          <a:custGeom>
            <a:avLst/>
            <a:gdLst/>
            <a:ahLst/>
            <a:cxnLst>
              <a:cxn ang="0">
                <a:pos x="10965" y="15335"/>
              </a:cxn>
              <a:cxn ang="0">
                <a:pos x="12715" y="15401"/>
              </a:cxn>
              <a:cxn ang="0">
                <a:pos x="13227" y="16187"/>
              </a:cxn>
              <a:cxn ang="0">
                <a:pos x="13483" y="16122"/>
              </a:cxn>
              <a:cxn ang="0">
                <a:pos x="13355" y="15401"/>
              </a:cxn>
              <a:cxn ang="0">
                <a:pos x="13781" y="15008"/>
              </a:cxn>
              <a:cxn ang="0">
                <a:pos x="14165" y="14549"/>
              </a:cxn>
              <a:cxn ang="0">
                <a:pos x="14464" y="13369"/>
              </a:cxn>
              <a:cxn ang="0">
                <a:pos x="14464" y="12386"/>
              </a:cxn>
              <a:cxn ang="0">
                <a:pos x="14123" y="11862"/>
              </a:cxn>
              <a:cxn ang="0">
                <a:pos x="14165" y="11272"/>
              </a:cxn>
              <a:cxn ang="0">
                <a:pos x="14507" y="10748"/>
              </a:cxn>
              <a:cxn ang="0">
                <a:pos x="15019" y="10551"/>
              </a:cxn>
              <a:cxn ang="0">
                <a:pos x="15659" y="10093"/>
              </a:cxn>
              <a:cxn ang="0">
                <a:pos x="15957" y="9241"/>
              </a:cxn>
              <a:cxn ang="0">
                <a:pos x="16171" y="8716"/>
              </a:cxn>
              <a:cxn ang="0">
                <a:pos x="16341" y="7930"/>
              </a:cxn>
              <a:cxn ang="0">
                <a:pos x="16299" y="7078"/>
              </a:cxn>
              <a:cxn ang="0">
                <a:pos x="15744" y="6488"/>
              </a:cxn>
              <a:cxn ang="0">
                <a:pos x="15531" y="5702"/>
              </a:cxn>
              <a:cxn ang="0">
                <a:pos x="14976" y="4850"/>
              </a:cxn>
              <a:cxn ang="0">
                <a:pos x="14549" y="4260"/>
              </a:cxn>
              <a:cxn ang="0">
                <a:pos x="14037" y="3932"/>
              </a:cxn>
              <a:cxn ang="0">
                <a:pos x="13739" y="3015"/>
              </a:cxn>
              <a:cxn ang="0">
                <a:pos x="13653" y="1704"/>
              </a:cxn>
              <a:cxn ang="0">
                <a:pos x="13611" y="655"/>
              </a:cxn>
              <a:cxn ang="0">
                <a:pos x="13397" y="0"/>
              </a:cxn>
              <a:cxn ang="0">
                <a:pos x="10325" y="131"/>
              </a:cxn>
              <a:cxn ang="0">
                <a:pos x="7723" y="262"/>
              </a:cxn>
              <a:cxn ang="0">
                <a:pos x="5376" y="328"/>
              </a:cxn>
              <a:cxn ang="0">
                <a:pos x="2859" y="393"/>
              </a:cxn>
              <a:cxn ang="0">
                <a:pos x="85" y="393"/>
              </a:cxn>
              <a:cxn ang="0">
                <a:pos x="256" y="1049"/>
              </a:cxn>
              <a:cxn ang="0">
                <a:pos x="85" y="1507"/>
              </a:cxn>
              <a:cxn ang="0">
                <a:pos x="299" y="1835"/>
              </a:cxn>
              <a:cxn ang="0">
                <a:pos x="427" y="2228"/>
              </a:cxn>
              <a:cxn ang="0">
                <a:pos x="427" y="2687"/>
              </a:cxn>
              <a:cxn ang="0">
                <a:pos x="256" y="3342"/>
              </a:cxn>
              <a:cxn ang="0">
                <a:pos x="128" y="3998"/>
              </a:cxn>
              <a:cxn ang="0">
                <a:pos x="43" y="4653"/>
              </a:cxn>
              <a:cxn ang="0">
                <a:pos x="341" y="5505"/>
              </a:cxn>
              <a:cxn ang="0">
                <a:pos x="512" y="5833"/>
              </a:cxn>
              <a:cxn ang="0">
                <a:pos x="469" y="6226"/>
              </a:cxn>
              <a:cxn ang="0">
                <a:pos x="640" y="6947"/>
              </a:cxn>
              <a:cxn ang="0">
                <a:pos x="640" y="7406"/>
              </a:cxn>
              <a:cxn ang="0">
                <a:pos x="853" y="7930"/>
              </a:cxn>
              <a:cxn ang="0">
                <a:pos x="1109" y="8323"/>
              </a:cxn>
              <a:cxn ang="0">
                <a:pos x="1195" y="8978"/>
              </a:cxn>
              <a:cxn ang="0">
                <a:pos x="1195" y="9765"/>
              </a:cxn>
              <a:cxn ang="0">
                <a:pos x="1323" y="10224"/>
              </a:cxn>
              <a:cxn ang="0">
                <a:pos x="1280" y="10617"/>
              </a:cxn>
              <a:cxn ang="0">
                <a:pos x="1493" y="10945"/>
              </a:cxn>
              <a:cxn ang="0">
                <a:pos x="1707" y="11469"/>
              </a:cxn>
              <a:cxn ang="0">
                <a:pos x="1749" y="11796"/>
              </a:cxn>
              <a:cxn ang="0">
                <a:pos x="1749" y="12124"/>
              </a:cxn>
              <a:cxn ang="0">
                <a:pos x="1835" y="12780"/>
              </a:cxn>
              <a:cxn ang="0">
                <a:pos x="1835" y="13369"/>
              </a:cxn>
              <a:cxn ang="0">
                <a:pos x="1963" y="13959"/>
              </a:cxn>
              <a:cxn ang="0">
                <a:pos x="1835" y="14811"/>
              </a:cxn>
              <a:cxn ang="0">
                <a:pos x="2091" y="15401"/>
              </a:cxn>
              <a:cxn ang="0">
                <a:pos x="3584" y="15598"/>
              </a:cxn>
              <a:cxn ang="0">
                <a:pos x="6059" y="15598"/>
              </a:cxn>
              <a:cxn ang="0">
                <a:pos x="8320" y="15466"/>
              </a:cxn>
            </a:cxnLst>
            <a:rect l="0" t="0" r="r" b="b"/>
            <a:pathLst>
              <a:path w="16384" h="16384">
                <a:moveTo>
                  <a:pt x="9003" y="15466"/>
                </a:moveTo>
                <a:lnTo>
                  <a:pt x="10069" y="15401"/>
                </a:lnTo>
                <a:lnTo>
                  <a:pt x="10240" y="15401"/>
                </a:lnTo>
                <a:lnTo>
                  <a:pt x="10965" y="15335"/>
                </a:lnTo>
                <a:lnTo>
                  <a:pt x="11435" y="15270"/>
                </a:lnTo>
                <a:lnTo>
                  <a:pt x="12032" y="15204"/>
                </a:lnTo>
                <a:lnTo>
                  <a:pt x="12629" y="15204"/>
                </a:lnTo>
                <a:lnTo>
                  <a:pt x="12715" y="15401"/>
                </a:lnTo>
                <a:lnTo>
                  <a:pt x="12843" y="15401"/>
                </a:lnTo>
                <a:lnTo>
                  <a:pt x="12928" y="15729"/>
                </a:lnTo>
                <a:lnTo>
                  <a:pt x="13099" y="15925"/>
                </a:lnTo>
                <a:lnTo>
                  <a:pt x="13227" y="16187"/>
                </a:lnTo>
                <a:lnTo>
                  <a:pt x="13397" y="16384"/>
                </a:lnTo>
                <a:lnTo>
                  <a:pt x="13440" y="16318"/>
                </a:lnTo>
                <a:lnTo>
                  <a:pt x="13483" y="16253"/>
                </a:lnTo>
                <a:lnTo>
                  <a:pt x="13483" y="16122"/>
                </a:lnTo>
                <a:lnTo>
                  <a:pt x="13440" y="15991"/>
                </a:lnTo>
                <a:lnTo>
                  <a:pt x="13483" y="15729"/>
                </a:lnTo>
                <a:lnTo>
                  <a:pt x="13355" y="15466"/>
                </a:lnTo>
                <a:lnTo>
                  <a:pt x="13355" y="15401"/>
                </a:lnTo>
                <a:lnTo>
                  <a:pt x="13483" y="15270"/>
                </a:lnTo>
                <a:lnTo>
                  <a:pt x="13525" y="15139"/>
                </a:lnTo>
                <a:lnTo>
                  <a:pt x="13653" y="15008"/>
                </a:lnTo>
                <a:lnTo>
                  <a:pt x="13781" y="15008"/>
                </a:lnTo>
                <a:lnTo>
                  <a:pt x="13952" y="14942"/>
                </a:lnTo>
                <a:lnTo>
                  <a:pt x="14037" y="14877"/>
                </a:lnTo>
                <a:lnTo>
                  <a:pt x="14165" y="14680"/>
                </a:lnTo>
                <a:lnTo>
                  <a:pt x="14165" y="14549"/>
                </a:lnTo>
                <a:lnTo>
                  <a:pt x="14165" y="14352"/>
                </a:lnTo>
                <a:lnTo>
                  <a:pt x="14165" y="13959"/>
                </a:lnTo>
                <a:lnTo>
                  <a:pt x="14293" y="13697"/>
                </a:lnTo>
                <a:lnTo>
                  <a:pt x="14464" y="13369"/>
                </a:lnTo>
                <a:lnTo>
                  <a:pt x="14507" y="13173"/>
                </a:lnTo>
                <a:lnTo>
                  <a:pt x="14507" y="12648"/>
                </a:lnTo>
                <a:lnTo>
                  <a:pt x="14507" y="12583"/>
                </a:lnTo>
                <a:lnTo>
                  <a:pt x="14464" y="12386"/>
                </a:lnTo>
                <a:lnTo>
                  <a:pt x="14379" y="12190"/>
                </a:lnTo>
                <a:lnTo>
                  <a:pt x="14293" y="12124"/>
                </a:lnTo>
                <a:lnTo>
                  <a:pt x="14208" y="11993"/>
                </a:lnTo>
                <a:lnTo>
                  <a:pt x="14123" y="11862"/>
                </a:lnTo>
                <a:lnTo>
                  <a:pt x="14080" y="11665"/>
                </a:lnTo>
                <a:lnTo>
                  <a:pt x="14165" y="11403"/>
                </a:lnTo>
                <a:lnTo>
                  <a:pt x="14165" y="11338"/>
                </a:lnTo>
                <a:lnTo>
                  <a:pt x="14165" y="11272"/>
                </a:lnTo>
                <a:lnTo>
                  <a:pt x="14208" y="10879"/>
                </a:lnTo>
                <a:lnTo>
                  <a:pt x="14293" y="10748"/>
                </a:lnTo>
                <a:lnTo>
                  <a:pt x="14336" y="10748"/>
                </a:lnTo>
                <a:lnTo>
                  <a:pt x="14507" y="10748"/>
                </a:lnTo>
                <a:lnTo>
                  <a:pt x="14635" y="10682"/>
                </a:lnTo>
                <a:lnTo>
                  <a:pt x="14720" y="10617"/>
                </a:lnTo>
                <a:lnTo>
                  <a:pt x="14891" y="10551"/>
                </a:lnTo>
                <a:lnTo>
                  <a:pt x="15019" y="10551"/>
                </a:lnTo>
                <a:lnTo>
                  <a:pt x="15189" y="10486"/>
                </a:lnTo>
                <a:lnTo>
                  <a:pt x="15275" y="10355"/>
                </a:lnTo>
                <a:lnTo>
                  <a:pt x="15445" y="10224"/>
                </a:lnTo>
                <a:lnTo>
                  <a:pt x="15659" y="10093"/>
                </a:lnTo>
                <a:lnTo>
                  <a:pt x="15787" y="9961"/>
                </a:lnTo>
                <a:lnTo>
                  <a:pt x="15915" y="9765"/>
                </a:lnTo>
                <a:lnTo>
                  <a:pt x="15957" y="9634"/>
                </a:lnTo>
                <a:lnTo>
                  <a:pt x="15957" y="9241"/>
                </a:lnTo>
                <a:lnTo>
                  <a:pt x="16000" y="9044"/>
                </a:lnTo>
                <a:lnTo>
                  <a:pt x="16043" y="8913"/>
                </a:lnTo>
                <a:lnTo>
                  <a:pt x="16085" y="8782"/>
                </a:lnTo>
                <a:lnTo>
                  <a:pt x="16171" y="8716"/>
                </a:lnTo>
                <a:lnTo>
                  <a:pt x="16299" y="8520"/>
                </a:lnTo>
                <a:lnTo>
                  <a:pt x="16341" y="8454"/>
                </a:lnTo>
                <a:lnTo>
                  <a:pt x="16341" y="8126"/>
                </a:lnTo>
                <a:lnTo>
                  <a:pt x="16341" y="7930"/>
                </a:lnTo>
                <a:lnTo>
                  <a:pt x="16341" y="7799"/>
                </a:lnTo>
                <a:lnTo>
                  <a:pt x="16384" y="7537"/>
                </a:lnTo>
                <a:lnTo>
                  <a:pt x="16341" y="7406"/>
                </a:lnTo>
                <a:lnTo>
                  <a:pt x="16299" y="7078"/>
                </a:lnTo>
                <a:lnTo>
                  <a:pt x="16256" y="6881"/>
                </a:lnTo>
                <a:lnTo>
                  <a:pt x="16085" y="6685"/>
                </a:lnTo>
                <a:lnTo>
                  <a:pt x="15872" y="6554"/>
                </a:lnTo>
                <a:lnTo>
                  <a:pt x="15744" y="6488"/>
                </a:lnTo>
                <a:lnTo>
                  <a:pt x="15659" y="6357"/>
                </a:lnTo>
                <a:lnTo>
                  <a:pt x="15616" y="6095"/>
                </a:lnTo>
                <a:lnTo>
                  <a:pt x="15616" y="5898"/>
                </a:lnTo>
                <a:lnTo>
                  <a:pt x="15531" y="5702"/>
                </a:lnTo>
                <a:lnTo>
                  <a:pt x="15445" y="5636"/>
                </a:lnTo>
                <a:lnTo>
                  <a:pt x="15019" y="5177"/>
                </a:lnTo>
                <a:lnTo>
                  <a:pt x="15019" y="5046"/>
                </a:lnTo>
                <a:lnTo>
                  <a:pt x="14976" y="4850"/>
                </a:lnTo>
                <a:lnTo>
                  <a:pt x="14933" y="4719"/>
                </a:lnTo>
                <a:lnTo>
                  <a:pt x="14848" y="4522"/>
                </a:lnTo>
                <a:lnTo>
                  <a:pt x="14720" y="4325"/>
                </a:lnTo>
                <a:lnTo>
                  <a:pt x="14549" y="4260"/>
                </a:lnTo>
                <a:lnTo>
                  <a:pt x="14421" y="4194"/>
                </a:lnTo>
                <a:lnTo>
                  <a:pt x="14336" y="4129"/>
                </a:lnTo>
                <a:lnTo>
                  <a:pt x="14208" y="4063"/>
                </a:lnTo>
                <a:lnTo>
                  <a:pt x="14037" y="3932"/>
                </a:lnTo>
                <a:lnTo>
                  <a:pt x="13909" y="3867"/>
                </a:lnTo>
                <a:lnTo>
                  <a:pt x="13867" y="3670"/>
                </a:lnTo>
                <a:lnTo>
                  <a:pt x="13824" y="3211"/>
                </a:lnTo>
                <a:lnTo>
                  <a:pt x="13739" y="3015"/>
                </a:lnTo>
                <a:lnTo>
                  <a:pt x="13653" y="2621"/>
                </a:lnTo>
                <a:lnTo>
                  <a:pt x="13568" y="2163"/>
                </a:lnTo>
                <a:lnTo>
                  <a:pt x="13568" y="1901"/>
                </a:lnTo>
                <a:lnTo>
                  <a:pt x="13653" y="1704"/>
                </a:lnTo>
                <a:lnTo>
                  <a:pt x="13781" y="1311"/>
                </a:lnTo>
                <a:lnTo>
                  <a:pt x="13867" y="1180"/>
                </a:lnTo>
                <a:lnTo>
                  <a:pt x="13781" y="983"/>
                </a:lnTo>
                <a:lnTo>
                  <a:pt x="13611" y="655"/>
                </a:lnTo>
                <a:lnTo>
                  <a:pt x="13525" y="393"/>
                </a:lnTo>
                <a:lnTo>
                  <a:pt x="13440" y="328"/>
                </a:lnTo>
                <a:lnTo>
                  <a:pt x="13397" y="262"/>
                </a:lnTo>
                <a:lnTo>
                  <a:pt x="13397" y="0"/>
                </a:lnTo>
                <a:lnTo>
                  <a:pt x="12459" y="0"/>
                </a:lnTo>
                <a:lnTo>
                  <a:pt x="12160" y="0"/>
                </a:lnTo>
                <a:lnTo>
                  <a:pt x="11264" y="66"/>
                </a:lnTo>
                <a:lnTo>
                  <a:pt x="10325" y="131"/>
                </a:lnTo>
                <a:lnTo>
                  <a:pt x="10112" y="131"/>
                </a:lnTo>
                <a:lnTo>
                  <a:pt x="8917" y="197"/>
                </a:lnTo>
                <a:lnTo>
                  <a:pt x="8832" y="197"/>
                </a:lnTo>
                <a:lnTo>
                  <a:pt x="7723" y="262"/>
                </a:lnTo>
                <a:lnTo>
                  <a:pt x="7381" y="262"/>
                </a:lnTo>
                <a:lnTo>
                  <a:pt x="6571" y="262"/>
                </a:lnTo>
                <a:lnTo>
                  <a:pt x="5845" y="328"/>
                </a:lnTo>
                <a:lnTo>
                  <a:pt x="5376" y="328"/>
                </a:lnTo>
                <a:lnTo>
                  <a:pt x="4352" y="328"/>
                </a:lnTo>
                <a:lnTo>
                  <a:pt x="4224" y="328"/>
                </a:lnTo>
                <a:lnTo>
                  <a:pt x="3029" y="393"/>
                </a:lnTo>
                <a:lnTo>
                  <a:pt x="2859" y="393"/>
                </a:lnTo>
                <a:lnTo>
                  <a:pt x="1877" y="393"/>
                </a:lnTo>
                <a:lnTo>
                  <a:pt x="1408" y="393"/>
                </a:lnTo>
                <a:lnTo>
                  <a:pt x="469" y="393"/>
                </a:lnTo>
                <a:lnTo>
                  <a:pt x="85" y="393"/>
                </a:lnTo>
                <a:lnTo>
                  <a:pt x="43" y="590"/>
                </a:lnTo>
                <a:lnTo>
                  <a:pt x="85" y="786"/>
                </a:lnTo>
                <a:lnTo>
                  <a:pt x="213" y="918"/>
                </a:lnTo>
                <a:lnTo>
                  <a:pt x="256" y="1049"/>
                </a:lnTo>
                <a:lnTo>
                  <a:pt x="256" y="1245"/>
                </a:lnTo>
                <a:lnTo>
                  <a:pt x="213" y="1376"/>
                </a:lnTo>
                <a:lnTo>
                  <a:pt x="128" y="1442"/>
                </a:lnTo>
                <a:lnTo>
                  <a:pt x="85" y="1507"/>
                </a:lnTo>
                <a:lnTo>
                  <a:pt x="128" y="1638"/>
                </a:lnTo>
                <a:lnTo>
                  <a:pt x="128" y="1769"/>
                </a:lnTo>
                <a:lnTo>
                  <a:pt x="213" y="1835"/>
                </a:lnTo>
                <a:lnTo>
                  <a:pt x="299" y="1835"/>
                </a:lnTo>
                <a:lnTo>
                  <a:pt x="341" y="1901"/>
                </a:lnTo>
                <a:lnTo>
                  <a:pt x="384" y="1966"/>
                </a:lnTo>
                <a:lnTo>
                  <a:pt x="384" y="2097"/>
                </a:lnTo>
                <a:lnTo>
                  <a:pt x="427" y="2228"/>
                </a:lnTo>
                <a:lnTo>
                  <a:pt x="427" y="2359"/>
                </a:lnTo>
                <a:lnTo>
                  <a:pt x="427" y="2425"/>
                </a:lnTo>
                <a:lnTo>
                  <a:pt x="427" y="2556"/>
                </a:lnTo>
                <a:lnTo>
                  <a:pt x="427" y="2687"/>
                </a:lnTo>
                <a:lnTo>
                  <a:pt x="213" y="2818"/>
                </a:lnTo>
                <a:lnTo>
                  <a:pt x="299" y="2949"/>
                </a:lnTo>
                <a:lnTo>
                  <a:pt x="256" y="3080"/>
                </a:lnTo>
                <a:lnTo>
                  <a:pt x="256" y="3342"/>
                </a:lnTo>
                <a:lnTo>
                  <a:pt x="213" y="3408"/>
                </a:lnTo>
                <a:lnTo>
                  <a:pt x="213" y="3539"/>
                </a:lnTo>
                <a:lnTo>
                  <a:pt x="213" y="3670"/>
                </a:lnTo>
                <a:lnTo>
                  <a:pt x="128" y="3998"/>
                </a:lnTo>
                <a:lnTo>
                  <a:pt x="43" y="4194"/>
                </a:lnTo>
                <a:lnTo>
                  <a:pt x="0" y="4391"/>
                </a:lnTo>
                <a:lnTo>
                  <a:pt x="0" y="4522"/>
                </a:lnTo>
                <a:lnTo>
                  <a:pt x="43" y="4653"/>
                </a:lnTo>
                <a:lnTo>
                  <a:pt x="128" y="4719"/>
                </a:lnTo>
                <a:lnTo>
                  <a:pt x="341" y="5243"/>
                </a:lnTo>
                <a:lnTo>
                  <a:pt x="341" y="5374"/>
                </a:lnTo>
                <a:lnTo>
                  <a:pt x="341" y="5505"/>
                </a:lnTo>
                <a:lnTo>
                  <a:pt x="341" y="5571"/>
                </a:lnTo>
                <a:lnTo>
                  <a:pt x="384" y="5702"/>
                </a:lnTo>
                <a:lnTo>
                  <a:pt x="427" y="5767"/>
                </a:lnTo>
                <a:lnTo>
                  <a:pt x="512" y="5833"/>
                </a:lnTo>
                <a:lnTo>
                  <a:pt x="555" y="5964"/>
                </a:lnTo>
                <a:lnTo>
                  <a:pt x="555" y="6029"/>
                </a:lnTo>
                <a:lnTo>
                  <a:pt x="512" y="6160"/>
                </a:lnTo>
                <a:lnTo>
                  <a:pt x="469" y="6226"/>
                </a:lnTo>
                <a:lnTo>
                  <a:pt x="469" y="6357"/>
                </a:lnTo>
                <a:lnTo>
                  <a:pt x="469" y="6554"/>
                </a:lnTo>
                <a:lnTo>
                  <a:pt x="640" y="6881"/>
                </a:lnTo>
                <a:lnTo>
                  <a:pt x="640" y="6947"/>
                </a:lnTo>
                <a:lnTo>
                  <a:pt x="725" y="7143"/>
                </a:lnTo>
                <a:lnTo>
                  <a:pt x="725" y="7209"/>
                </a:lnTo>
                <a:lnTo>
                  <a:pt x="640" y="7340"/>
                </a:lnTo>
                <a:lnTo>
                  <a:pt x="640" y="7406"/>
                </a:lnTo>
                <a:lnTo>
                  <a:pt x="683" y="7471"/>
                </a:lnTo>
                <a:lnTo>
                  <a:pt x="768" y="7602"/>
                </a:lnTo>
                <a:lnTo>
                  <a:pt x="811" y="7864"/>
                </a:lnTo>
                <a:lnTo>
                  <a:pt x="853" y="7930"/>
                </a:lnTo>
                <a:lnTo>
                  <a:pt x="939" y="8061"/>
                </a:lnTo>
                <a:lnTo>
                  <a:pt x="939" y="8258"/>
                </a:lnTo>
                <a:lnTo>
                  <a:pt x="1067" y="8258"/>
                </a:lnTo>
                <a:lnTo>
                  <a:pt x="1109" y="8323"/>
                </a:lnTo>
                <a:lnTo>
                  <a:pt x="1109" y="8389"/>
                </a:lnTo>
                <a:lnTo>
                  <a:pt x="1109" y="8520"/>
                </a:lnTo>
                <a:lnTo>
                  <a:pt x="1109" y="8716"/>
                </a:lnTo>
                <a:lnTo>
                  <a:pt x="1195" y="8978"/>
                </a:lnTo>
                <a:lnTo>
                  <a:pt x="1280" y="9175"/>
                </a:lnTo>
                <a:lnTo>
                  <a:pt x="1280" y="9437"/>
                </a:lnTo>
                <a:lnTo>
                  <a:pt x="1280" y="9568"/>
                </a:lnTo>
                <a:lnTo>
                  <a:pt x="1195" y="9765"/>
                </a:lnTo>
                <a:lnTo>
                  <a:pt x="1195" y="10027"/>
                </a:lnTo>
                <a:lnTo>
                  <a:pt x="1195" y="10158"/>
                </a:lnTo>
                <a:lnTo>
                  <a:pt x="1280" y="10224"/>
                </a:lnTo>
                <a:lnTo>
                  <a:pt x="1323" y="10224"/>
                </a:lnTo>
                <a:lnTo>
                  <a:pt x="1365" y="10224"/>
                </a:lnTo>
                <a:lnTo>
                  <a:pt x="1365" y="10355"/>
                </a:lnTo>
                <a:lnTo>
                  <a:pt x="1323" y="10551"/>
                </a:lnTo>
                <a:lnTo>
                  <a:pt x="1280" y="10617"/>
                </a:lnTo>
                <a:lnTo>
                  <a:pt x="1408" y="10682"/>
                </a:lnTo>
                <a:lnTo>
                  <a:pt x="1451" y="10682"/>
                </a:lnTo>
                <a:lnTo>
                  <a:pt x="1493" y="10879"/>
                </a:lnTo>
                <a:lnTo>
                  <a:pt x="1493" y="10945"/>
                </a:lnTo>
                <a:lnTo>
                  <a:pt x="1664" y="11076"/>
                </a:lnTo>
                <a:lnTo>
                  <a:pt x="1664" y="11207"/>
                </a:lnTo>
                <a:lnTo>
                  <a:pt x="1707" y="11272"/>
                </a:lnTo>
                <a:lnTo>
                  <a:pt x="1707" y="11469"/>
                </a:lnTo>
                <a:lnTo>
                  <a:pt x="1707" y="11600"/>
                </a:lnTo>
                <a:lnTo>
                  <a:pt x="1707" y="11665"/>
                </a:lnTo>
                <a:lnTo>
                  <a:pt x="1707" y="11731"/>
                </a:lnTo>
                <a:lnTo>
                  <a:pt x="1749" y="11796"/>
                </a:lnTo>
                <a:lnTo>
                  <a:pt x="1835" y="11796"/>
                </a:lnTo>
                <a:lnTo>
                  <a:pt x="1835" y="11862"/>
                </a:lnTo>
                <a:lnTo>
                  <a:pt x="1835" y="11993"/>
                </a:lnTo>
                <a:lnTo>
                  <a:pt x="1749" y="12124"/>
                </a:lnTo>
                <a:lnTo>
                  <a:pt x="1749" y="12321"/>
                </a:lnTo>
                <a:lnTo>
                  <a:pt x="1792" y="12583"/>
                </a:lnTo>
                <a:lnTo>
                  <a:pt x="1792" y="12648"/>
                </a:lnTo>
                <a:lnTo>
                  <a:pt x="1835" y="12780"/>
                </a:lnTo>
                <a:lnTo>
                  <a:pt x="1877" y="12976"/>
                </a:lnTo>
                <a:lnTo>
                  <a:pt x="1835" y="13107"/>
                </a:lnTo>
                <a:lnTo>
                  <a:pt x="1835" y="13238"/>
                </a:lnTo>
                <a:lnTo>
                  <a:pt x="1835" y="13369"/>
                </a:lnTo>
                <a:lnTo>
                  <a:pt x="1920" y="13631"/>
                </a:lnTo>
                <a:lnTo>
                  <a:pt x="1963" y="13763"/>
                </a:lnTo>
                <a:lnTo>
                  <a:pt x="1963" y="13828"/>
                </a:lnTo>
                <a:lnTo>
                  <a:pt x="1963" y="13959"/>
                </a:lnTo>
                <a:lnTo>
                  <a:pt x="1877" y="14287"/>
                </a:lnTo>
                <a:lnTo>
                  <a:pt x="1920" y="14483"/>
                </a:lnTo>
                <a:lnTo>
                  <a:pt x="1835" y="14746"/>
                </a:lnTo>
                <a:lnTo>
                  <a:pt x="1835" y="14811"/>
                </a:lnTo>
                <a:lnTo>
                  <a:pt x="1877" y="15008"/>
                </a:lnTo>
                <a:lnTo>
                  <a:pt x="1920" y="15139"/>
                </a:lnTo>
                <a:lnTo>
                  <a:pt x="2048" y="15270"/>
                </a:lnTo>
                <a:lnTo>
                  <a:pt x="2091" y="15401"/>
                </a:lnTo>
                <a:lnTo>
                  <a:pt x="2133" y="15598"/>
                </a:lnTo>
                <a:lnTo>
                  <a:pt x="2133" y="15532"/>
                </a:lnTo>
                <a:lnTo>
                  <a:pt x="3115" y="15598"/>
                </a:lnTo>
                <a:lnTo>
                  <a:pt x="3584" y="15598"/>
                </a:lnTo>
                <a:lnTo>
                  <a:pt x="4309" y="15598"/>
                </a:lnTo>
                <a:lnTo>
                  <a:pt x="5035" y="15598"/>
                </a:lnTo>
                <a:lnTo>
                  <a:pt x="5419" y="15598"/>
                </a:lnTo>
                <a:lnTo>
                  <a:pt x="6059" y="15598"/>
                </a:lnTo>
                <a:lnTo>
                  <a:pt x="6656" y="15532"/>
                </a:lnTo>
                <a:lnTo>
                  <a:pt x="7253" y="15532"/>
                </a:lnTo>
                <a:lnTo>
                  <a:pt x="7808" y="15466"/>
                </a:lnTo>
                <a:lnTo>
                  <a:pt x="8320" y="15466"/>
                </a:lnTo>
                <a:lnTo>
                  <a:pt x="9003" y="15466"/>
                </a:lnTo>
                <a:close/>
              </a:path>
            </a:pathLst>
          </a:custGeom>
          <a:solidFill>
            <a:srgbClr val="FFFF00"/>
          </a:solidFill>
          <a:ln w="9525">
            <a:solidFill>
              <a:schemeClr val="tx1">
                <a:lumMod val="65000"/>
                <a:lumOff val="35000"/>
              </a:schemeClr>
            </a:solidFill>
            <a:prstDash val="solid"/>
            <a:round/>
            <a:headEnd/>
            <a:tailEnd/>
          </a:ln>
        </p:spPr>
        <p:txBody>
          <a:bodyPr wrap="none"/>
          <a:lstStyle/>
          <a:p>
            <a:pPr>
              <a:defRPr/>
            </a:pPr>
            <a:endParaRPr lang="en-US" dirty="0"/>
          </a:p>
        </p:txBody>
      </p:sp>
      <p:sp>
        <p:nvSpPr>
          <p:cNvPr id="138" name="Kansas"/>
          <p:cNvSpPr>
            <a:spLocks/>
          </p:cNvSpPr>
          <p:nvPr/>
        </p:nvSpPr>
        <p:spPr bwMode="auto">
          <a:xfrm>
            <a:off x="3611563" y="3279775"/>
            <a:ext cx="1228725" cy="693737"/>
          </a:xfrm>
          <a:custGeom>
            <a:avLst/>
            <a:gdLst/>
            <a:ahLst/>
            <a:cxnLst>
              <a:cxn ang="0">
                <a:pos x="10093" y="16319"/>
              </a:cxn>
              <a:cxn ang="0">
                <a:pos x="11683" y="16384"/>
              </a:cxn>
              <a:cxn ang="0">
                <a:pos x="13308" y="16319"/>
              </a:cxn>
              <a:cxn ang="0">
                <a:pos x="13757" y="16319"/>
              </a:cxn>
              <a:cxn ang="0">
                <a:pos x="14587" y="16319"/>
              </a:cxn>
              <a:cxn ang="0">
                <a:pos x="15520" y="16319"/>
              </a:cxn>
              <a:cxn ang="0">
                <a:pos x="16315" y="15997"/>
              </a:cxn>
              <a:cxn ang="0">
                <a:pos x="16315" y="14449"/>
              </a:cxn>
              <a:cxn ang="0">
                <a:pos x="16315" y="12836"/>
              </a:cxn>
              <a:cxn ang="0">
                <a:pos x="16315" y="10837"/>
              </a:cxn>
              <a:cxn ang="0">
                <a:pos x="16315" y="8708"/>
              </a:cxn>
              <a:cxn ang="0">
                <a:pos x="16315" y="6773"/>
              </a:cxn>
              <a:cxn ang="0">
                <a:pos x="16349" y="5289"/>
              </a:cxn>
              <a:cxn ang="0">
                <a:pos x="16315" y="5160"/>
              </a:cxn>
              <a:cxn ang="0">
                <a:pos x="16177" y="5031"/>
              </a:cxn>
              <a:cxn ang="0">
                <a:pos x="15969" y="4967"/>
              </a:cxn>
              <a:cxn ang="0">
                <a:pos x="15762" y="4580"/>
              </a:cxn>
              <a:cxn ang="0">
                <a:pos x="15693" y="3999"/>
              </a:cxn>
              <a:cxn ang="0">
                <a:pos x="15554" y="3806"/>
              </a:cxn>
              <a:cxn ang="0">
                <a:pos x="15347" y="3419"/>
              </a:cxn>
              <a:cxn ang="0">
                <a:pos x="15243" y="3161"/>
              </a:cxn>
              <a:cxn ang="0">
                <a:pos x="15347" y="2709"/>
              </a:cxn>
              <a:cxn ang="0">
                <a:pos x="15520" y="2322"/>
              </a:cxn>
              <a:cxn ang="0">
                <a:pos x="15658" y="2129"/>
              </a:cxn>
              <a:cxn ang="0">
                <a:pos x="15624" y="1935"/>
              </a:cxn>
              <a:cxn ang="0">
                <a:pos x="15693" y="1677"/>
              </a:cxn>
              <a:cxn ang="0">
                <a:pos x="15589" y="1484"/>
              </a:cxn>
              <a:cxn ang="0">
                <a:pos x="15451" y="1290"/>
              </a:cxn>
              <a:cxn ang="0">
                <a:pos x="15382" y="1419"/>
              </a:cxn>
              <a:cxn ang="0">
                <a:pos x="15105" y="1290"/>
              </a:cxn>
              <a:cxn ang="0">
                <a:pos x="14932" y="1032"/>
              </a:cxn>
              <a:cxn ang="0">
                <a:pos x="14759" y="774"/>
              </a:cxn>
              <a:cxn ang="0">
                <a:pos x="13792" y="839"/>
              </a:cxn>
              <a:cxn ang="0">
                <a:pos x="12858" y="839"/>
              </a:cxn>
              <a:cxn ang="0">
                <a:pos x="11614" y="774"/>
              </a:cxn>
              <a:cxn ang="0">
                <a:pos x="10439" y="774"/>
              </a:cxn>
              <a:cxn ang="0">
                <a:pos x="9229" y="710"/>
              </a:cxn>
              <a:cxn ang="0">
                <a:pos x="8019" y="710"/>
              </a:cxn>
              <a:cxn ang="0">
                <a:pos x="6844" y="645"/>
              </a:cxn>
              <a:cxn ang="0">
                <a:pos x="5669" y="516"/>
              </a:cxn>
              <a:cxn ang="0">
                <a:pos x="3353" y="323"/>
              </a:cxn>
              <a:cxn ang="0">
                <a:pos x="2108" y="194"/>
              </a:cxn>
              <a:cxn ang="0">
                <a:pos x="553" y="0"/>
              </a:cxn>
              <a:cxn ang="0">
                <a:pos x="484" y="2258"/>
              </a:cxn>
              <a:cxn ang="0">
                <a:pos x="380" y="4902"/>
              </a:cxn>
              <a:cxn ang="0">
                <a:pos x="311" y="7224"/>
              </a:cxn>
              <a:cxn ang="0">
                <a:pos x="138" y="11740"/>
              </a:cxn>
              <a:cxn ang="0">
                <a:pos x="69" y="13546"/>
              </a:cxn>
              <a:cxn ang="0">
                <a:pos x="69" y="15545"/>
              </a:cxn>
              <a:cxn ang="0">
                <a:pos x="2178" y="15803"/>
              </a:cxn>
              <a:cxn ang="0">
                <a:pos x="3145" y="15868"/>
              </a:cxn>
              <a:cxn ang="0">
                <a:pos x="4494" y="15997"/>
              </a:cxn>
              <a:cxn ang="0">
                <a:pos x="5669" y="16126"/>
              </a:cxn>
              <a:cxn ang="0">
                <a:pos x="7708" y="16255"/>
              </a:cxn>
              <a:cxn ang="0">
                <a:pos x="8676" y="16255"/>
              </a:cxn>
            </a:cxnLst>
            <a:rect l="0" t="0" r="r" b="b"/>
            <a:pathLst>
              <a:path w="16384" h="16384">
                <a:moveTo>
                  <a:pt x="9333" y="16319"/>
                </a:moveTo>
                <a:lnTo>
                  <a:pt x="10093" y="16319"/>
                </a:lnTo>
                <a:lnTo>
                  <a:pt x="10750" y="16384"/>
                </a:lnTo>
                <a:lnTo>
                  <a:pt x="11683" y="16384"/>
                </a:lnTo>
                <a:lnTo>
                  <a:pt x="12167" y="16384"/>
                </a:lnTo>
                <a:lnTo>
                  <a:pt x="13308" y="16319"/>
                </a:lnTo>
                <a:lnTo>
                  <a:pt x="13377" y="16319"/>
                </a:lnTo>
                <a:lnTo>
                  <a:pt x="13757" y="16319"/>
                </a:lnTo>
                <a:lnTo>
                  <a:pt x="14379" y="16319"/>
                </a:lnTo>
                <a:lnTo>
                  <a:pt x="14587" y="16319"/>
                </a:lnTo>
                <a:lnTo>
                  <a:pt x="15347" y="16319"/>
                </a:lnTo>
                <a:lnTo>
                  <a:pt x="15520" y="16319"/>
                </a:lnTo>
                <a:lnTo>
                  <a:pt x="16349" y="16255"/>
                </a:lnTo>
                <a:lnTo>
                  <a:pt x="16315" y="15997"/>
                </a:lnTo>
                <a:lnTo>
                  <a:pt x="16315" y="14578"/>
                </a:lnTo>
                <a:lnTo>
                  <a:pt x="16315" y="14449"/>
                </a:lnTo>
                <a:lnTo>
                  <a:pt x="16315" y="12965"/>
                </a:lnTo>
                <a:lnTo>
                  <a:pt x="16315" y="12836"/>
                </a:lnTo>
                <a:lnTo>
                  <a:pt x="16315" y="10966"/>
                </a:lnTo>
                <a:lnTo>
                  <a:pt x="16315" y="10837"/>
                </a:lnTo>
                <a:lnTo>
                  <a:pt x="16349" y="9160"/>
                </a:lnTo>
                <a:lnTo>
                  <a:pt x="16315" y="8708"/>
                </a:lnTo>
                <a:lnTo>
                  <a:pt x="16315" y="7353"/>
                </a:lnTo>
                <a:lnTo>
                  <a:pt x="16315" y="6773"/>
                </a:lnTo>
                <a:lnTo>
                  <a:pt x="16315" y="5741"/>
                </a:lnTo>
                <a:lnTo>
                  <a:pt x="16349" y="5289"/>
                </a:lnTo>
                <a:lnTo>
                  <a:pt x="16384" y="5225"/>
                </a:lnTo>
                <a:lnTo>
                  <a:pt x="16315" y="5160"/>
                </a:lnTo>
                <a:lnTo>
                  <a:pt x="16246" y="5160"/>
                </a:lnTo>
                <a:lnTo>
                  <a:pt x="16177" y="5031"/>
                </a:lnTo>
                <a:lnTo>
                  <a:pt x="16038" y="5031"/>
                </a:lnTo>
                <a:lnTo>
                  <a:pt x="15969" y="4967"/>
                </a:lnTo>
                <a:lnTo>
                  <a:pt x="15900" y="4902"/>
                </a:lnTo>
                <a:lnTo>
                  <a:pt x="15762" y="4580"/>
                </a:lnTo>
                <a:lnTo>
                  <a:pt x="15693" y="4257"/>
                </a:lnTo>
                <a:lnTo>
                  <a:pt x="15693" y="3999"/>
                </a:lnTo>
                <a:lnTo>
                  <a:pt x="15589" y="3935"/>
                </a:lnTo>
                <a:lnTo>
                  <a:pt x="15554" y="3806"/>
                </a:lnTo>
                <a:lnTo>
                  <a:pt x="15520" y="3612"/>
                </a:lnTo>
                <a:lnTo>
                  <a:pt x="15347" y="3419"/>
                </a:lnTo>
                <a:lnTo>
                  <a:pt x="15243" y="3225"/>
                </a:lnTo>
                <a:lnTo>
                  <a:pt x="15243" y="3161"/>
                </a:lnTo>
                <a:lnTo>
                  <a:pt x="15312" y="2903"/>
                </a:lnTo>
                <a:lnTo>
                  <a:pt x="15347" y="2709"/>
                </a:lnTo>
                <a:lnTo>
                  <a:pt x="15382" y="2516"/>
                </a:lnTo>
                <a:lnTo>
                  <a:pt x="15520" y="2322"/>
                </a:lnTo>
                <a:lnTo>
                  <a:pt x="15520" y="2129"/>
                </a:lnTo>
                <a:lnTo>
                  <a:pt x="15658" y="2129"/>
                </a:lnTo>
                <a:lnTo>
                  <a:pt x="15762" y="2129"/>
                </a:lnTo>
                <a:lnTo>
                  <a:pt x="15624" y="1935"/>
                </a:lnTo>
                <a:lnTo>
                  <a:pt x="15693" y="1871"/>
                </a:lnTo>
                <a:lnTo>
                  <a:pt x="15693" y="1677"/>
                </a:lnTo>
                <a:lnTo>
                  <a:pt x="15693" y="1548"/>
                </a:lnTo>
                <a:lnTo>
                  <a:pt x="15589" y="1484"/>
                </a:lnTo>
                <a:lnTo>
                  <a:pt x="15520" y="1226"/>
                </a:lnTo>
                <a:lnTo>
                  <a:pt x="15451" y="1290"/>
                </a:lnTo>
                <a:lnTo>
                  <a:pt x="15416" y="1355"/>
                </a:lnTo>
                <a:lnTo>
                  <a:pt x="15382" y="1419"/>
                </a:lnTo>
                <a:lnTo>
                  <a:pt x="15174" y="1484"/>
                </a:lnTo>
                <a:lnTo>
                  <a:pt x="15105" y="1290"/>
                </a:lnTo>
                <a:lnTo>
                  <a:pt x="15001" y="1161"/>
                </a:lnTo>
                <a:lnTo>
                  <a:pt x="14932" y="1032"/>
                </a:lnTo>
                <a:lnTo>
                  <a:pt x="14829" y="774"/>
                </a:lnTo>
                <a:lnTo>
                  <a:pt x="14759" y="774"/>
                </a:lnTo>
                <a:lnTo>
                  <a:pt x="14725" y="774"/>
                </a:lnTo>
                <a:lnTo>
                  <a:pt x="13792" y="839"/>
                </a:lnTo>
                <a:lnTo>
                  <a:pt x="13308" y="839"/>
                </a:lnTo>
                <a:lnTo>
                  <a:pt x="12858" y="839"/>
                </a:lnTo>
                <a:lnTo>
                  <a:pt x="12374" y="839"/>
                </a:lnTo>
                <a:lnTo>
                  <a:pt x="11614" y="774"/>
                </a:lnTo>
                <a:lnTo>
                  <a:pt x="11441" y="774"/>
                </a:lnTo>
                <a:lnTo>
                  <a:pt x="10439" y="774"/>
                </a:lnTo>
                <a:lnTo>
                  <a:pt x="9505" y="774"/>
                </a:lnTo>
                <a:lnTo>
                  <a:pt x="9229" y="710"/>
                </a:lnTo>
                <a:lnTo>
                  <a:pt x="8538" y="710"/>
                </a:lnTo>
                <a:lnTo>
                  <a:pt x="8019" y="710"/>
                </a:lnTo>
                <a:lnTo>
                  <a:pt x="7604" y="645"/>
                </a:lnTo>
                <a:lnTo>
                  <a:pt x="6844" y="645"/>
                </a:lnTo>
                <a:lnTo>
                  <a:pt x="6637" y="645"/>
                </a:lnTo>
                <a:lnTo>
                  <a:pt x="5669" y="516"/>
                </a:lnTo>
                <a:lnTo>
                  <a:pt x="4494" y="452"/>
                </a:lnTo>
                <a:lnTo>
                  <a:pt x="3353" y="323"/>
                </a:lnTo>
                <a:lnTo>
                  <a:pt x="3284" y="323"/>
                </a:lnTo>
                <a:lnTo>
                  <a:pt x="2108" y="194"/>
                </a:lnTo>
                <a:lnTo>
                  <a:pt x="1901" y="194"/>
                </a:lnTo>
                <a:lnTo>
                  <a:pt x="553" y="0"/>
                </a:lnTo>
                <a:lnTo>
                  <a:pt x="449" y="2193"/>
                </a:lnTo>
                <a:lnTo>
                  <a:pt x="484" y="2258"/>
                </a:lnTo>
                <a:lnTo>
                  <a:pt x="380" y="4515"/>
                </a:lnTo>
                <a:lnTo>
                  <a:pt x="380" y="4902"/>
                </a:lnTo>
                <a:lnTo>
                  <a:pt x="311" y="6773"/>
                </a:lnTo>
                <a:lnTo>
                  <a:pt x="311" y="7224"/>
                </a:lnTo>
                <a:lnTo>
                  <a:pt x="242" y="9031"/>
                </a:lnTo>
                <a:lnTo>
                  <a:pt x="138" y="11740"/>
                </a:lnTo>
                <a:lnTo>
                  <a:pt x="138" y="12191"/>
                </a:lnTo>
                <a:lnTo>
                  <a:pt x="69" y="13546"/>
                </a:lnTo>
                <a:lnTo>
                  <a:pt x="0" y="15545"/>
                </a:lnTo>
                <a:lnTo>
                  <a:pt x="69" y="15545"/>
                </a:lnTo>
                <a:lnTo>
                  <a:pt x="1106" y="15674"/>
                </a:lnTo>
                <a:lnTo>
                  <a:pt x="2178" y="15803"/>
                </a:lnTo>
                <a:lnTo>
                  <a:pt x="2454" y="15803"/>
                </a:lnTo>
                <a:lnTo>
                  <a:pt x="3145" y="15868"/>
                </a:lnTo>
                <a:lnTo>
                  <a:pt x="4321" y="15997"/>
                </a:lnTo>
                <a:lnTo>
                  <a:pt x="4494" y="15997"/>
                </a:lnTo>
                <a:lnTo>
                  <a:pt x="5496" y="16126"/>
                </a:lnTo>
                <a:lnTo>
                  <a:pt x="5669" y="16126"/>
                </a:lnTo>
                <a:lnTo>
                  <a:pt x="6706" y="16126"/>
                </a:lnTo>
                <a:lnTo>
                  <a:pt x="7708" y="16255"/>
                </a:lnTo>
                <a:lnTo>
                  <a:pt x="8157" y="16255"/>
                </a:lnTo>
                <a:lnTo>
                  <a:pt x="8676" y="16255"/>
                </a:lnTo>
                <a:lnTo>
                  <a:pt x="9333" y="16319"/>
                </a:lnTo>
                <a:close/>
              </a:path>
            </a:pathLst>
          </a:custGeom>
          <a:solidFill>
            <a:srgbClr val="FFFF00"/>
          </a:solidFill>
          <a:ln w="9525">
            <a:solidFill>
              <a:schemeClr val="tx1">
                <a:lumMod val="65000"/>
                <a:lumOff val="35000"/>
              </a:schemeClr>
            </a:solidFill>
            <a:prstDash val="solid"/>
            <a:round/>
            <a:headEnd/>
            <a:tailEnd/>
          </a:ln>
        </p:spPr>
        <p:txBody>
          <a:bodyPr wrap="none"/>
          <a:lstStyle/>
          <a:p>
            <a:pPr>
              <a:defRPr/>
            </a:pPr>
            <a:endParaRPr lang="en-US" dirty="0"/>
          </a:p>
        </p:txBody>
      </p:sp>
      <p:sp>
        <p:nvSpPr>
          <p:cNvPr id="139" name="Maine"/>
          <p:cNvSpPr>
            <a:spLocks/>
          </p:cNvSpPr>
          <p:nvPr/>
        </p:nvSpPr>
        <p:spPr bwMode="auto">
          <a:xfrm>
            <a:off x="8240713" y="1116012"/>
            <a:ext cx="608012" cy="1006475"/>
          </a:xfrm>
          <a:custGeom>
            <a:avLst/>
            <a:gdLst/>
            <a:ahLst/>
            <a:cxnLst>
              <a:cxn ang="0">
                <a:pos x="10152" y="10418"/>
              </a:cxn>
              <a:cxn ang="0">
                <a:pos x="10363" y="10463"/>
              </a:cxn>
              <a:cxn ang="0">
                <a:pos x="10152" y="10774"/>
              </a:cxn>
              <a:cxn ang="0">
                <a:pos x="11203" y="10819"/>
              </a:cxn>
              <a:cxn ang="0">
                <a:pos x="10993" y="10329"/>
              </a:cxn>
              <a:cxn ang="0">
                <a:pos x="11413" y="9973"/>
              </a:cxn>
              <a:cxn ang="0">
                <a:pos x="11903" y="9884"/>
              </a:cxn>
              <a:cxn ang="0">
                <a:pos x="12183" y="9706"/>
              </a:cxn>
              <a:cxn ang="0">
                <a:pos x="12743" y="9884"/>
              </a:cxn>
              <a:cxn ang="0">
                <a:pos x="13093" y="9661"/>
              </a:cxn>
              <a:cxn ang="0">
                <a:pos x="13583" y="9750"/>
              </a:cxn>
              <a:cxn ang="0">
                <a:pos x="13653" y="9216"/>
              </a:cxn>
              <a:cxn ang="0">
                <a:pos x="14213" y="9127"/>
              </a:cxn>
              <a:cxn ang="0">
                <a:pos x="14634" y="8726"/>
              </a:cxn>
              <a:cxn ang="0">
                <a:pos x="15054" y="8771"/>
              </a:cxn>
              <a:cxn ang="0">
                <a:pos x="15404" y="8370"/>
              </a:cxn>
              <a:cxn ang="0">
                <a:pos x="16034" y="8281"/>
              </a:cxn>
              <a:cxn ang="0">
                <a:pos x="16244" y="7658"/>
              </a:cxn>
              <a:cxn ang="0">
                <a:pos x="15614" y="7658"/>
              </a:cxn>
              <a:cxn ang="0">
                <a:pos x="15544" y="6990"/>
              </a:cxn>
              <a:cxn ang="0">
                <a:pos x="14634" y="6812"/>
              </a:cxn>
              <a:cxn ang="0">
                <a:pos x="13863" y="6144"/>
              </a:cxn>
              <a:cxn ang="0">
                <a:pos x="13583" y="5476"/>
              </a:cxn>
              <a:cxn ang="0">
                <a:pos x="12323" y="5298"/>
              </a:cxn>
              <a:cxn ang="0">
                <a:pos x="11833" y="4897"/>
              </a:cxn>
              <a:cxn ang="0">
                <a:pos x="11203" y="3695"/>
              </a:cxn>
              <a:cxn ang="0">
                <a:pos x="8962" y="401"/>
              </a:cxn>
              <a:cxn ang="0">
                <a:pos x="7142" y="356"/>
              </a:cxn>
              <a:cxn ang="0">
                <a:pos x="5531" y="979"/>
              </a:cxn>
              <a:cxn ang="0">
                <a:pos x="4341" y="356"/>
              </a:cxn>
              <a:cxn ang="0">
                <a:pos x="2731" y="2226"/>
              </a:cxn>
              <a:cxn ang="0">
                <a:pos x="2171" y="4586"/>
              </a:cxn>
              <a:cxn ang="0">
                <a:pos x="1680" y="5387"/>
              </a:cxn>
              <a:cxn ang="0">
                <a:pos x="2171" y="6189"/>
              </a:cxn>
              <a:cxn ang="0">
                <a:pos x="1960" y="6945"/>
              </a:cxn>
              <a:cxn ang="0">
                <a:pos x="1400" y="7435"/>
              </a:cxn>
              <a:cxn ang="0">
                <a:pos x="1540" y="8326"/>
              </a:cxn>
              <a:cxn ang="0">
                <a:pos x="1050" y="8860"/>
              </a:cxn>
              <a:cxn ang="0">
                <a:pos x="210" y="8771"/>
              </a:cxn>
              <a:cxn ang="0">
                <a:pos x="3081" y="15004"/>
              </a:cxn>
              <a:cxn ang="0">
                <a:pos x="3991" y="15850"/>
              </a:cxn>
              <a:cxn ang="0">
                <a:pos x="4761" y="16384"/>
              </a:cxn>
              <a:cxn ang="0">
                <a:pos x="4971" y="15315"/>
              </a:cxn>
              <a:cxn ang="0">
                <a:pos x="5391" y="14737"/>
              </a:cxn>
              <a:cxn ang="0">
                <a:pos x="5671" y="14113"/>
              </a:cxn>
              <a:cxn ang="0">
                <a:pos x="5811" y="13579"/>
              </a:cxn>
              <a:cxn ang="0">
                <a:pos x="6582" y="13134"/>
              </a:cxn>
              <a:cxn ang="0">
                <a:pos x="7142" y="13579"/>
              </a:cxn>
              <a:cxn ang="0">
                <a:pos x="7352" y="12867"/>
              </a:cxn>
              <a:cxn ang="0">
                <a:pos x="8052" y="12733"/>
              </a:cxn>
              <a:cxn ang="0">
                <a:pos x="8262" y="12333"/>
              </a:cxn>
              <a:cxn ang="0">
                <a:pos x="8612" y="12333"/>
              </a:cxn>
              <a:cxn ang="0">
                <a:pos x="9032" y="12377"/>
              </a:cxn>
              <a:cxn ang="0">
                <a:pos x="9382" y="11976"/>
              </a:cxn>
              <a:cxn ang="0">
                <a:pos x="9382" y="11487"/>
              </a:cxn>
              <a:cxn ang="0">
                <a:pos x="9382" y="10641"/>
              </a:cxn>
              <a:cxn ang="0">
                <a:pos x="9872" y="9928"/>
              </a:cxn>
            </a:cxnLst>
            <a:rect l="0" t="0" r="r" b="b"/>
            <a:pathLst>
              <a:path w="16384" h="16384">
                <a:moveTo>
                  <a:pt x="9872" y="9928"/>
                </a:moveTo>
                <a:lnTo>
                  <a:pt x="9942" y="9973"/>
                </a:lnTo>
                <a:lnTo>
                  <a:pt x="10012" y="10017"/>
                </a:lnTo>
                <a:lnTo>
                  <a:pt x="10082" y="10151"/>
                </a:lnTo>
                <a:lnTo>
                  <a:pt x="10082" y="10329"/>
                </a:lnTo>
                <a:lnTo>
                  <a:pt x="10012" y="10418"/>
                </a:lnTo>
                <a:lnTo>
                  <a:pt x="10152" y="10418"/>
                </a:lnTo>
                <a:lnTo>
                  <a:pt x="10222" y="10329"/>
                </a:lnTo>
                <a:lnTo>
                  <a:pt x="10293" y="10285"/>
                </a:lnTo>
                <a:lnTo>
                  <a:pt x="10433" y="10329"/>
                </a:lnTo>
                <a:lnTo>
                  <a:pt x="10433" y="10374"/>
                </a:lnTo>
                <a:lnTo>
                  <a:pt x="10573" y="10418"/>
                </a:lnTo>
                <a:lnTo>
                  <a:pt x="10573" y="10463"/>
                </a:lnTo>
                <a:lnTo>
                  <a:pt x="10363" y="10463"/>
                </a:lnTo>
                <a:lnTo>
                  <a:pt x="10222" y="10463"/>
                </a:lnTo>
                <a:lnTo>
                  <a:pt x="10222" y="10552"/>
                </a:lnTo>
                <a:lnTo>
                  <a:pt x="10222" y="10596"/>
                </a:lnTo>
                <a:lnTo>
                  <a:pt x="10152" y="10641"/>
                </a:lnTo>
                <a:lnTo>
                  <a:pt x="10082" y="10685"/>
                </a:lnTo>
                <a:lnTo>
                  <a:pt x="10082" y="10730"/>
                </a:lnTo>
                <a:lnTo>
                  <a:pt x="10152" y="10774"/>
                </a:lnTo>
                <a:lnTo>
                  <a:pt x="10433" y="10730"/>
                </a:lnTo>
                <a:lnTo>
                  <a:pt x="10573" y="10730"/>
                </a:lnTo>
                <a:lnTo>
                  <a:pt x="10713" y="10730"/>
                </a:lnTo>
                <a:lnTo>
                  <a:pt x="10853" y="10863"/>
                </a:lnTo>
                <a:lnTo>
                  <a:pt x="10923" y="10863"/>
                </a:lnTo>
                <a:lnTo>
                  <a:pt x="10923" y="10774"/>
                </a:lnTo>
                <a:lnTo>
                  <a:pt x="11203" y="10819"/>
                </a:lnTo>
                <a:lnTo>
                  <a:pt x="11343" y="10774"/>
                </a:lnTo>
                <a:lnTo>
                  <a:pt x="11343" y="10685"/>
                </a:lnTo>
                <a:lnTo>
                  <a:pt x="11203" y="10641"/>
                </a:lnTo>
                <a:lnTo>
                  <a:pt x="11133" y="10596"/>
                </a:lnTo>
                <a:lnTo>
                  <a:pt x="11063" y="10552"/>
                </a:lnTo>
                <a:lnTo>
                  <a:pt x="11063" y="10418"/>
                </a:lnTo>
                <a:lnTo>
                  <a:pt x="10993" y="10329"/>
                </a:lnTo>
                <a:lnTo>
                  <a:pt x="11063" y="10285"/>
                </a:lnTo>
                <a:lnTo>
                  <a:pt x="11133" y="10285"/>
                </a:lnTo>
                <a:lnTo>
                  <a:pt x="11203" y="10195"/>
                </a:lnTo>
                <a:lnTo>
                  <a:pt x="11273" y="10106"/>
                </a:lnTo>
                <a:lnTo>
                  <a:pt x="11273" y="9973"/>
                </a:lnTo>
                <a:lnTo>
                  <a:pt x="11343" y="9928"/>
                </a:lnTo>
                <a:lnTo>
                  <a:pt x="11413" y="9973"/>
                </a:lnTo>
                <a:lnTo>
                  <a:pt x="11413" y="10106"/>
                </a:lnTo>
                <a:lnTo>
                  <a:pt x="11483" y="10151"/>
                </a:lnTo>
                <a:lnTo>
                  <a:pt x="11553" y="10151"/>
                </a:lnTo>
                <a:lnTo>
                  <a:pt x="11623" y="10151"/>
                </a:lnTo>
                <a:lnTo>
                  <a:pt x="11693" y="10017"/>
                </a:lnTo>
                <a:lnTo>
                  <a:pt x="11833" y="9973"/>
                </a:lnTo>
                <a:lnTo>
                  <a:pt x="11903" y="9884"/>
                </a:lnTo>
                <a:lnTo>
                  <a:pt x="11833" y="9795"/>
                </a:lnTo>
                <a:lnTo>
                  <a:pt x="11833" y="9750"/>
                </a:lnTo>
                <a:lnTo>
                  <a:pt x="11973" y="9750"/>
                </a:lnTo>
                <a:lnTo>
                  <a:pt x="12043" y="9839"/>
                </a:lnTo>
                <a:lnTo>
                  <a:pt x="12113" y="9839"/>
                </a:lnTo>
                <a:lnTo>
                  <a:pt x="12183" y="9795"/>
                </a:lnTo>
                <a:lnTo>
                  <a:pt x="12183" y="9706"/>
                </a:lnTo>
                <a:lnTo>
                  <a:pt x="12183" y="9661"/>
                </a:lnTo>
                <a:lnTo>
                  <a:pt x="12253" y="9661"/>
                </a:lnTo>
                <a:lnTo>
                  <a:pt x="12393" y="9706"/>
                </a:lnTo>
                <a:lnTo>
                  <a:pt x="12463" y="9795"/>
                </a:lnTo>
                <a:lnTo>
                  <a:pt x="12603" y="9706"/>
                </a:lnTo>
                <a:lnTo>
                  <a:pt x="12743" y="9795"/>
                </a:lnTo>
                <a:lnTo>
                  <a:pt x="12743" y="9884"/>
                </a:lnTo>
                <a:lnTo>
                  <a:pt x="12953" y="9973"/>
                </a:lnTo>
                <a:lnTo>
                  <a:pt x="12953" y="10062"/>
                </a:lnTo>
                <a:lnTo>
                  <a:pt x="13023" y="10195"/>
                </a:lnTo>
                <a:lnTo>
                  <a:pt x="13093" y="10062"/>
                </a:lnTo>
                <a:lnTo>
                  <a:pt x="13093" y="9928"/>
                </a:lnTo>
                <a:lnTo>
                  <a:pt x="13233" y="9884"/>
                </a:lnTo>
                <a:lnTo>
                  <a:pt x="13093" y="9661"/>
                </a:lnTo>
                <a:lnTo>
                  <a:pt x="13093" y="9572"/>
                </a:lnTo>
                <a:lnTo>
                  <a:pt x="13163" y="9572"/>
                </a:lnTo>
                <a:lnTo>
                  <a:pt x="13163" y="9617"/>
                </a:lnTo>
                <a:lnTo>
                  <a:pt x="13233" y="9661"/>
                </a:lnTo>
                <a:lnTo>
                  <a:pt x="13373" y="9661"/>
                </a:lnTo>
                <a:lnTo>
                  <a:pt x="13513" y="9750"/>
                </a:lnTo>
                <a:lnTo>
                  <a:pt x="13583" y="9750"/>
                </a:lnTo>
                <a:lnTo>
                  <a:pt x="13513" y="9661"/>
                </a:lnTo>
                <a:lnTo>
                  <a:pt x="13583" y="9528"/>
                </a:lnTo>
                <a:lnTo>
                  <a:pt x="13583" y="9439"/>
                </a:lnTo>
                <a:lnTo>
                  <a:pt x="13513" y="9350"/>
                </a:lnTo>
                <a:lnTo>
                  <a:pt x="13513" y="9261"/>
                </a:lnTo>
                <a:lnTo>
                  <a:pt x="13583" y="9216"/>
                </a:lnTo>
                <a:lnTo>
                  <a:pt x="13653" y="9216"/>
                </a:lnTo>
                <a:lnTo>
                  <a:pt x="13723" y="9171"/>
                </a:lnTo>
                <a:lnTo>
                  <a:pt x="13793" y="9127"/>
                </a:lnTo>
                <a:lnTo>
                  <a:pt x="13863" y="9127"/>
                </a:lnTo>
                <a:lnTo>
                  <a:pt x="13933" y="9261"/>
                </a:lnTo>
                <a:lnTo>
                  <a:pt x="14003" y="9305"/>
                </a:lnTo>
                <a:lnTo>
                  <a:pt x="14143" y="9305"/>
                </a:lnTo>
                <a:lnTo>
                  <a:pt x="14213" y="9127"/>
                </a:lnTo>
                <a:lnTo>
                  <a:pt x="14283" y="9127"/>
                </a:lnTo>
                <a:lnTo>
                  <a:pt x="14494" y="9127"/>
                </a:lnTo>
                <a:lnTo>
                  <a:pt x="14564" y="9082"/>
                </a:lnTo>
                <a:lnTo>
                  <a:pt x="14634" y="8993"/>
                </a:lnTo>
                <a:lnTo>
                  <a:pt x="14494" y="8815"/>
                </a:lnTo>
                <a:lnTo>
                  <a:pt x="14494" y="8771"/>
                </a:lnTo>
                <a:lnTo>
                  <a:pt x="14634" y="8726"/>
                </a:lnTo>
                <a:lnTo>
                  <a:pt x="14774" y="8771"/>
                </a:lnTo>
                <a:lnTo>
                  <a:pt x="14844" y="8771"/>
                </a:lnTo>
                <a:lnTo>
                  <a:pt x="14914" y="8682"/>
                </a:lnTo>
                <a:lnTo>
                  <a:pt x="14984" y="8637"/>
                </a:lnTo>
                <a:lnTo>
                  <a:pt x="15054" y="8637"/>
                </a:lnTo>
                <a:lnTo>
                  <a:pt x="15054" y="8726"/>
                </a:lnTo>
                <a:lnTo>
                  <a:pt x="15054" y="8771"/>
                </a:lnTo>
                <a:lnTo>
                  <a:pt x="15194" y="8771"/>
                </a:lnTo>
                <a:lnTo>
                  <a:pt x="15194" y="8682"/>
                </a:lnTo>
                <a:lnTo>
                  <a:pt x="15194" y="8548"/>
                </a:lnTo>
                <a:lnTo>
                  <a:pt x="15124" y="8415"/>
                </a:lnTo>
                <a:lnTo>
                  <a:pt x="15194" y="8370"/>
                </a:lnTo>
                <a:lnTo>
                  <a:pt x="15334" y="8370"/>
                </a:lnTo>
                <a:lnTo>
                  <a:pt x="15404" y="8370"/>
                </a:lnTo>
                <a:lnTo>
                  <a:pt x="15474" y="8459"/>
                </a:lnTo>
                <a:lnTo>
                  <a:pt x="15544" y="8504"/>
                </a:lnTo>
                <a:lnTo>
                  <a:pt x="15614" y="8504"/>
                </a:lnTo>
                <a:lnTo>
                  <a:pt x="15824" y="8504"/>
                </a:lnTo>
                <a:lnTo>
                  <a:pt x="15824" y="8415"/>
                </a:lnTo>
                <a:lnTo>
                  <a:pt x="15964" y="8370"/>
                </a:lnTo>
                <a:lnTo>
                  <a:pt x="16034" y="8281"/>
                </a:lnTo>
                <a:lnTo>
                  <a:pt x="16104" y="8058"/>
                </a:lnTo>
                <a:lnTo>
                  <a:pt x="16174" y="7969"/>
                </a:lnTo>
                <a:lnTo>
                  <a:pt x="16314" y="7925"/>
                </a:lnTo>
                <a:lnTo>
                  <a:pt x="16384" y="7836"/>
                </a:lnTo>
                <a:lnTo>
                  <a:pt x="16314" y="7747"/>
                </a:lnTo>
                <a:lnTo>
                  <a:pt x="16314" y="7658"/>
                </a:lnTo>
                <a:lnTo>
                  <a:pt x="16244" y="7658"/>
                </a:lnTo>
                <a:lnTo>
                  <a:pt x="16104" y="7702"/>
                </a:lnTo>
                <a:lnTo>
                  <a:pt x="16034" y="7658"/>
                </a:lnTo>
                <a:lnTo>
                  <a:pt x="15964" y="7613"/>
                </a:lnTo>
                <a:lnTo>
                  <a:pt x="15894" y="7613"/>
                </a:lnTo>
                <a:lnTo>
                  <a:pt x="15824" y="7702"/>
                </a:lnTo>
                <a:lnTo>
                  <a:pt x="15754" y="7658"/>
                </a:lnTo>
                <a:lnTo>
                  <a:pt x="15614" y="7658"/>
                </a:lnTo>
                <a:lnTo>
                  <a:pt x="15544" y="7480"/>
                </a:lnTo>
                <a:lnTo>
                  <a:pt x="15754" y="7435"/>
                </a:lnTo>
                <a:lnTo>
                  <a:pt x="15894" y="7391"/>
                </a:lnTo>
                <a:lnTo>
                  <a:pt x="15894" y="7302"/>
                </a:lnTo>
                <a:lnTo>
                  <a:pt x="15894" y="7213"/>
                </a:lnTo>
                <a:lnTo>
                  <a:pt x="15544" y="7034"/>
                </a:lnTo>
                <a:lnTo>
                  <a:pt x="15544" y="6990"/>
                </a:lnTo>
                <a:lnTo>
                  <a:pt x="15614" y="6856"/>
                </a:lnTo>
                <a:lnTo>
                  <a:pt x="15474" y="6767"/>
                </a:lnTo>
                <a:lnTo>
                  <a:pt x="15124" y="6634"/>
                </a:lnTo>
                <a:lnTo>
                  <a:pt x="14984" y="6634"/>
                </a:lnTo>
                <a:lnTo>
                  <a:pt x="14844" y="6634"/>
                </a:lnTo>
                <a:lnTo>
                  <a:pt x="14774" y="6634"/>
                </a:lnTo>
                <a:lnTo>
                  <a:pt x="14634" y="6812"/>
                </a:lnTo>
                <a:lnTo>
                  <a:pt x="14564" y="6856"/>
                </a:lnTo>
                <a:lnTo>
                  <a:pt x="14354" y="6812"/>
                </a:lnTo>
                <a:lnTo>
                  <a:pt x="14073" y="6634"/>
                </a:lnTo>
                <a:lnTo>
                  <a:pt x="13863" y="6545"/>
                </a:lnTo>
                <a:lnTo>
                  <a:pt x="13933" y="6456"/>
                </a:lnTo>
                <a:lnTo>
                  <a:pt x="13933" y="6189"/>
                </a:lnTo>
                <a:lnTo>
                  <a:pt x="13863" y="6144"/>
                </a:lnTo>
                <a:lnTo>
                  <a:pt x="13723" y="6055"/>
                </a:lnTo>
                <a:lnTo>
                  <a:pt x="13513" y="5877"/>
                </a:lnTo>
                <a:lnTo>
                  <a:pt x="13443" y="5832"/>
                </a:lnTo>
                <a:lnTo>
                  <a:pt x="13443" y="5788"/>
                </a:lnTo>
                <a:lnTo>
                  <a:pt x="13653" y="5743"/>
                </a:lnTo>
                <a:lnTo>
                  <a:pt x="13653" y="5654"/>
                </a:lnTo>
                <a:lnTo>
                  <a:pt x="13583" y="5476"/>
                </a:lnTo>
                <a:lnTo>
                  <a:pt x="13443" y="5387"/>
                </a:lnTo>
                <a:lnTo>
                  <a:pt x="13373" y="5387"/>
                </a:lnTo>
                <a:lnTo>
                  <a:pt x="13163" y="5476"/>
                </a:lnTo>
                <a:lnTo>
                  <a:pt x="12883" y="5476"/>
                </a:lnTo>
                <a:lnTo>
                  <a:pt x="12603" y="5476"/>
                </a:lnTo>
                <a:lnTo>
                  <a:pt x="12463" y="5387"/>
                </a:lnTo>
                <a:lnTo>
                  <a:pt x="12323" y="5298"/>
                </a:lnTo>
                <a:lnTo>
                  <a:pt x="12253" y="5343"/>
                </a:lnTo>
                <a:lnTo>
                  <a:pt x="12113" y="5387"/>
                </a:lnTo>
                <a:lnTo>
                  <a:pt x="12043" y="5387"/>
                </a:lnTo>
                <a:lnTo>
                  <a:pt x="11903" y="5298"/>
                </a:lnTo>
                <a:lnTo>
                  <a:pt x="11833" y="5209"/>
                </a:lnTo>
                <a:lnTo>
                  <a:pt x="11763" y="4986"/>
                </a:lnTo>
                <a:lnTo>
                  <a:pt x="11833" y="4897"/>
                </a:lnTo>
                <a:lnTo>
                  <a:pt x="11833" y="4853"/>
                </a:lnTo>
                <a:lnTo>
                  <a:pt x="11693" y="4808"/>
                </a:lnTo>
                <a:lnTo>
                  <a:pt x="11623" y="4719"/>
                </a:lnTo>
                <a:lnTo>
                  <a:pt x="11693" y="4630"/>
                </a:lnTo>
                <a:lnTo>
                  <a:pt x="11693" y="4541"/>
                </a:lnTo>
                <a:lnTo>
                  <a:pt x="11623" y="4408"/>
                </a:lnTo>
                <a:lnTo>
                  <a:pt x="11203" y="3695"/>
                </a:lnTo>
                <a:lnTo>
                  <a:pt x="10503" y="2093"/>
                </a:lnTo>
                <a:lnTo>
                  <a:pt x="9872" y="890"/>
                </a:lnTo>
                <a:lnTo>
                  <a:pt x="9732" y="712"/>
                </a:lnTo>
                <a:lnTo>
                  <a:pt x="9592" y="668"/>
                </a:lnTo>
                <a:lnTo>
                  <a:pt x="9382" y="579"/>
                </a:lnTo>
                <a:lnTo>
                  <a:pt x="9242" y="534"/>
                </a:lnTo>
                <a:lnTo>
                  <a:pt x="8962" y="401"/>
                </a:lnTo>
                <a:lnTo>
                  <a:pt x="8752" y="312"/>
                </a:lnTo>
                <a:lnTo>
                  <a:pt x="7982" y="45"/>
                </a:lnTo>
                <a:lnTo>
                  <a:pt x="7772" y="0"/>
                </a:lnTo>
                <a:lnTo>
                  <a:pt x="7492" y="45"/>
                </a:lnTo>
                <a:lnTo>
                  <a:pt x="7142" y="134"/>
                </a:lnTo>
                <a:lnTo>
                  <a:pt x="7072" y="178"/>
                </a:lnTo>
                <a:lnTo>
                  <a:pt x="7142" y="356"/>
                </a:lnTo>
                <a:lnTo>
                  <a:pt x="7072" y="401"/>
                </a:lnTo>
                <a:lnTo>
                  <a:pt x="6652" y="401"/>
                </a:lnTo>
                <a:lnTo>
                  <a:pt x="6442" y="490"/>
                </a:lnTo>
                <a:lnTo>
                  <a:pt x="6372" y="623"/>
                </a:lnTo>
                <a:lnTo>
                  <a:pt x="6162" y="668"/>
                </a:lnTo>
                <a:lnTo>
                  <a:pt x="5811" y="801"/>
                </a:lnTo>
                <a:lnTo>
                  <a:pt x="5531" y="979"/>
                </a:lnTo>
                <a:lnTo>
                  <a:pt x="5321" y="1069"/>
                </a:lnTo>
                <a:lnTo>
                  <a:pt x="4971" y="979"/>
                </a:lnTo>
                <a:lnTo>
                  <a:pt x="4761" y="935"/>
                </a:lnTo>
                <a:lnTo>
                  <a:pt x="4621" y="712"/>
                </a:lnTo>
                <a:lnTo>
                  <a:pt x="4551" y="356"/>
                </a:lnTo>
                <a:lnTo>
                  <a:pt x="4481" y="312"/>
                </a:lnTo>
                <a:lnTo>
                  <a:pt x="4341" y="356"/>
                </a:lnTo>
                <a:lnTo>
                  <a:pt x="4131" y="356"/>
                </a:lnTo>
                <a:lnTo>
                  <a:pt x="3991" y="312"/>
                </a:lnTo>
                <a:lnTo>
                  <a:pt x="3851" y="356"/>
                </a:lnTo>
                <a:lnTo>
                  <a:pt x="3711" y="401"/>
                </a:lnTo>
                <a:lnTo>
                  <a:pt x="3711" y="490"/>
                </a:lnTo>
                <a:lnTo>
                  <a:pt x="3221" y="1291"/>
                </a:lnTo>
                <a:lnTo>
                  <a:pt x="2731" y="2226"/>
                </a:lnTo>
                <a:lnTo>
                  <a:pt x="2101" y="3428"/>
                </a:lnTo>
                <a:lnTo>
                  <a:pt x="2101" y="3784"/>
                </a:lnTo>
                <a:lnTo>
                  <a:pt x="2171" y="3962"/>
                </a:lnTo>
                <a:lnTo>
                  <a:pt x="2171" y="4051"/>
                </a:lnTo>
                <a:lnTo>
                  <a:pt x="2241" y="4274"/>
                </a:lnTo>
                <a:lnTo>
                  <a:pt x="2241" y="4452"/>
                </a:lnTo>
                <a:lnTo>
                  <a:pt x="2171" y="4586"/>
                </a:lnTo>
                <a:lnTo>
                  <a:pt x="2030" y="4675"/>
                </a:lnTo>
                <a:lnTo>
                  <a:pt x="1890" y="4764"/>
                </a:lnTo>
                <a:lnTo>
                  <a:pt x="1820" y="4853"/>
                </a:lnTo>
                <a:lnTo>
                  <a:pt x="1820" y="4942"/>
                </a:lnTo>
                <a:lnTo>
                  <a:pt x="1820" y="5031"/>
                </a:lnTo>
                <a:lnTo>
                  <a:pt x="1750" y="5165"/>
                </a:lnTo>
                <a:lnTo>
                  <a:pt x="1680" y="5387"/>
                </a:lnTo>
                <a:lnTo>
                  <a:pt x="1890" y="5476"/>
                </a:lnTo>
                <a:lnTo>
                  <a:pt x="1960" y="5521"/>
                </a:lnTo>
                <a:lnTo>
                  <a:pt x="1960" y="5788"/>
                </a:lnTo>
                <a:lnTo>
                  <a:pt x="1890" y="5921"/>
                </a:lnTo>
                <a:lnTo>
                  <a:pt x="2030" y="6144"/>
                </a:lnTo>
                <a:lnTo>
                  <a:pt x="2171" y="6144"/>
                </a:lnTo>
                <a:lnTo>
                  <a:pt x="2171" y="6189"/>
                </a:lnTo>
                <a:lnTo>
                  <a:pt x="2171" y="6411"/>
                </a:lnTo>
                <a:lnTo>
                  <a:pt x="2171" y="6500"/>
                </a:lnTo>
                <a:lnTo>
                  <a:pt x="1960" y="6589"/>
                </a:lnTo>
                <a:lnTo>
                  <a:pt x="1890" y="6634"/>
                </a:lnTo>
                <a:lnTo>
                  <a:pt x="1820" y="6767"/>
                </a:lnTo>
                <a:lnTo>
                  <a:pt x="1890" y="6856"/>
                </a:lnTo>
                <a:lnTo>
                  <a:pt x="1960" y="6945"/>
                </a:lnTo>
                <a:lnTo>
                  <a:pt x="1960" y="6990"/>
                </a:lnTo>
                <a:lnTo>
                  <a:pt x="1890" y="7079"/>
                </a:lnTo>
                <a:lnTo>
                  <a:pt x="1750" y="7168"/>
                </a:lnTo>
                <a:lnTo>
                  <a:pt x="1680" y="7257"/>
                </a:lnTo>
                <a:lnTo>
                  <a:pt x="1540" y="7346"/>
                </a:lnTo>
                <a:lnTo>
                  <a:pt x="1470" y="7346"/>
                </a:lnTo>
                <a:lnTo>
                  <a:pt x="1400" y="7435"/>
                </a:lnTo>
                <a:lnTo>
                  <a:pt x="1120" y="7791"/>
                </a:lnTo>
                <a:lnTo>
                  <a:pt x="1120" y="7880"/>
                </a:lnTo>
                <a:lnTo>
                  <a:pt x="1050" y="7969"/>
                </a:lnTo>
                <a:lnTo>
                  <a:pt x="1260" y="8058"/>
                </a:lnTo>
                <a:lnTo>
                  <a:pt x="1540" y="8237"/>
                </a:lnTo>
                <a:lnTo>
                  <a:pt x="1540" y="8281"/>
                </a:lnTo>
                <a:lnTo>
                  <a:pt x="1540" y="8326"/>
                </a:lnTo>
                <a:lnTo>
                  <a:pt x="1470" y="8370"/>
                </a:lnTo>
                <a:lnTo>
                  <a:pt x="1050" y="8326"/>
                </a:lnTo>
                <a:lnTo>
                  <a:pt x="910" y="8326"/>
                </a:lnTo>
                <a:lnTo>
                  <a:pt x="910" y="8370"/>
                </a:lnTo>
                <a:lnTo>
                  <a:pt x="910" y="8459"/>
                </a:lnTo>
                <a:lnTo>
                  <a:pt x="980" y="8682"/>
                </a:lnTo>
                <a:lnTo>
                  <a:pt x="1050" y="8860"/>
                </a:lnTo>
                <a:lnTo>
                  <a:pt x="980" y="8904"/>
                </a:lnTo>
                <a:lnTo>
                  <a:pt x="840" y="8949"/>
                </a:lnTo>
                <a:lnTo>
                  <a:pt x="770" y="8949"/>
                </a:lnTo>
                <a:lnTo>
                  <a:pt x="630" y="8771"/>
                </a:lnTo>
                <a:lnTo>
                  <a:pt x="490" y="8682"/>
                </a:lnTo>
                <a:lnTo>
                  <a:pt x="350" y="8726"/>
                </a:lnTo>
                <a:lnTo>
                  <a:pt x="210" y="8771"/>
                </a:lnTo>
                <a:lnTo>
                  <a:pt x="140" y="8860"/>
                </a:lnTo>
                <a:lnTo>
                  <a:pt x="0" y="8904"/>
                </a:lnTo>
                <a:lnTo>
                  <a:pt x="1680" y="12333"/>
                </a:lnTo>
                <a:lnTo>
                  <a:pt x="2591" y="14069"/>
                </a:lnTo>
                <a:lnTo>
                  <a:pt x="2941" y="14737"/>
                </a:lnTo>
                <a:lnTo>
                  <a:pt x="3011" y="14826"/>
                </a:lnTo>
                <a:lnTo>
                  <a:pt x="3081" y="15004"/>
                </a:lnTo>
                <a:lnTo>
                  <a:pt x="3081" y="15093"/>
                </a:lnTo>
                <a:lnTo>
                  <a:pt x="3151" y="15315"/>
                </a:lnTo>
                <a:lnTo>
                  <a:pt x="3221" y="15449"/>
                </a:lnTo>
                <a:lnTo>
                  <a:pt x="3431" y="15583"/>
                </a:lnTo>
                <a:lnTo>
                  <a:pt x="3781" y="15761"/>
                </a:lnTo>
                <a:lnTo>
                  <a:pt x="3991" y="15805"/>
                </a:lnTo>
                <a:lnTo>
                  <a:pt x="3991" y="15850"/>
                </a:lnTo>
                <a:lnTo>
                  <a:pt x="4061" y="15983"/>
                </a:lnTo>
                <a:lnTo>
                  <a:pt x="4131" y="16117"/>
                </a:lnTo>
                <a:lnTo>
                  <a:pt x="4201" y="16206"/>
                </a:lnTo>
                <a:lnTo>
                  <a:pt x="4271" y="16250"/>
                </a:lnTo>
                <a:lnTo>
                  <a:pt x="4411" y="16295"/>
                </a:lnTo>
                <a:lnTo>
                  <a:pt x="4551" y="16295"/>
                </a:lnTo>
                <a:lnTo>
                  <a:pt x="4761" y="16384"/>
                </a:lnTo>
                <a:lnTo>
                  <a:pt x="4831" y="16295"/>
                </a:lnTo>
                <a:lnTo>
                  <a:pt x="4831" y="16206"/>
                </a:lnTo>
                <a:lnTo>
                  <a:pt x="4831" y="16072"/>
                </a:lnTo>
                <a:lnTo>
                  <a:pt x="4901" y="15983"/>
                </a:lnTo>
                <a:lnTo>
                  <a:pt x="4901" y="15761"/>
                </a:lnTo>
                <a:lnTo>
                  <a:pt x="4901" y="15494"/>
                </a:lnTo>
                <a:lnTo>
                  <a:pt x="4971" y="15315"/>
                </a:lnTo>
                <a:lnTo>
                  <a:pt x="5111" y="15315"/>
                </a:lnTo>
                <a:lnTo>
                  <a:pt x="5251" y="15271"/>
                </a:lnTo>
                <a:lnTo>
                  <a:pt x="5321" y="15182"/>
                </a:lnTo>
                <a:lnTo>
                  <a:pt x="5391" y="15048"/>
                </a:lnTo>
                <a:lnTo>
                  <a:pt x="5461" y="14959"/>
                </a:lnTo>
                <a:lnTo>
                  <a:pt x="5461" y="14870"/>
                </a:lnTo>
                <a:lnTo>
                  <a:pt x="5391" y="14737"/>
                </a:lnTo>
                <a:lnTo>
                  <a:pt x="5321" y="14692"/>
                </a:lnTo>
                <a:lnTo>
                  <a:pt x="5391" y="14470"/>
                </a:lnTo>
                <a:lnTo>
                  <a:pt x="5531" y="14425"/>
                </a:lnTo>
                <a:lnTo>
                  <a:pt x="5741" y="14381"/>
                </a:lnTo>
                <a:lnTo>
                  <a:pt x="5881" y="14336"/>
                </a:lnTo>
                <a:lnTo>
                  <a:pt x="5881" y="14202"/>
                </a:lnTo>
                <a:lnTo>
                  <a:pt x="5671" y="14113"/>
                </a:lnTo>
                <a:lnTo>
                  <a:pt x="5461" y="14024"/>
                </a:lnTo>
                <a:lnTo>
                  <a:pt x="5531" y="13980"/>
                </a:lnTo>
                <a:lnTo>
                  <a:pt x="5531" y="13846"/>
                </a:lnTo>
                <a:lnTo>
                  <a:pt x="5671" y="13757"/>
                </a:lnTo>
                <a:lnTo>
                  <a:pt x="5671" y="13713"/>
                </a:lnTo>
                <a:lnTo>
                  <a:pt x="5671" y="13624"/>
                </a:lnTo>
                <a:lnTo>
                  <a:pt x="5811" y="13579"/>
                </a:lnTo>
                <a:lnTo>
                  <a:pt x="5881" y="13401"/>
                </a:lnTo>
                <a:lnTo>
                  <a:pt x="6091" y="13357"/>
                </a:lnTo>
                <a:lnTo>
                  <a:pt x="6232" y="13223"/>
                </a:lnTo>
                <a:lnTo>
                  <a:pt x="6372" y="13178"/>
                </a:lnTo>
                <a:lnTo>
                  <a:pt x="6442" y="13178"/>
                </a:lnTo>
                <a:lnTo>
                  <a:pt x="6512" y="13267"/>
                </a:lnTo>
                <a:lnTo>
                  <a:pt x="6582" y="13134"/>
                </a:lnTo>
                <a:lnTo>
                  <a:pt x="6722" y="13089"/>
                </a:lnTo>
                <a:lnTo>
                  <a:pt x="6792" y="13134"/>
                </a:lnTo>
                <a:lnTo>
                  <a:pt x="6792" y="13267"/>
                </a:lnTo>
                <a:lnTo>
                  <a:pt x="6862" y="13401"/>
                </a:lnTo>
                <a:lnTo>
                  <a:pt x="7002" y="13490"/>
                </a:lnTo>
                <a:lnTo>
                  <a:pt x="7072" y="13579"/>
                </a:lnTo>
                <a:lnTo>
                  <a:pt x="7142" y="13579"/>
                </a:lnTo>
                <a:lnTo>
                  <a:pt x="7212" y="13579"/>
                </a:lnTo>
                <a:lnTo>
                  <a:pt x="7212" y="13446"/>
                </a:lnTo>
                <a:lnTo>
                  <a:pt x="7072" y="13223"/>
                </a:lnTo>
                <a:lnTo>
                  <a:pt x="7072" y="13134"/>
                </a:lnTo>
                <a:lnTo>
                  <a:pt x="7142" y="12956"/>
                </a:lnTo>
                <a:lnTo>
                  <a:pt x="7282" y="12867"/>
                </a:lnTo>
                <a:lnTo>
                  <a:pt x="7352" y="12867"/>
                </a:lnTo>
                <a:lnTo>
                  <a:pt x="7422" y="12867"/>
                </a:lnTo>
                <a:lnTo>
                  <a:pt x="7562" y="12956"/>
                </a:lnTo>
                <a:lnTo>
                  <a:pt x="7702" y="12956"/>
                </a:lnTo>
                <a:lnTo>
                  <a:pt x="7842" y="12956"/>
                </a:lnTo>
                <a:lnTo>
                  <a:pt x="7842" y="12867"/>
                </a:lnTo>
                <a:lnTo>
                  <a:pt x="7702" y="12644"/>
                </a:lnTo>
                <a:lnTo>
                  <a:pt x="8052" y="12733"/>
                </a:lnTo>
                <a:lnTo>
                  <a:pt x="8122" y="12867"/>
                </a:lnTo>
                <a:lnTo>
                  <a:pt x="8192" y="12867"/>
                </a:lnTo>
                <a:lnTo>
                  <a:pt x="8262" y="12822"/>
                </a:lnTo>
                <a:lnTo>
                  <a:pt x="8192" y="12689"/>
                </a:lnTo>
                <a:lnTo>
                  <a:pt x="8262" y="12600"/>
                </a:lnTo>
                <a:lnTo>
                  <a:pt x="8332" y="12555"/>
                </a:lnTo>
                <a:lnTo>
                  <a:pt x="8262" y="12333"/>
                </a:lnTo>
                <a:lnTo>
                  <a:pt x="8332" y="12288"/>
                </a:lnTo>
                <a:lnTo>
                  <a:pt x="8332" y="12154"/>
                </a:lnTo>
                <a:lnTo>
                  <a:pt x="8402" y="12110"/>
                </a:lnTo>
                <a:lnTo>
                  <a:pt x="8472" y="12110"/>
                </a:lnTo>
                <a:lnTo>
                  <a:pt x="8542" y="12154"/>
                </a:lnTo>
                <a:lnTo>
                  <a:pt x="8542" y="12288"/>
                </a:lnTo>
                <a:lnTo>
                  <a:pt x="8612" y="12333"/>
                </a:lnTo>
                <a:lnTo>
                  <a:pt x="8682" y="12288"/>
                </a:lnTo>
                <a:lnTo>
                  <a:pt x="8752" y="12199"/>
                </a:lnTo>
                <a:lnTo>
                  <a:pt x="8892" y="12199"/>
                </a:lnTo>
                <a:lnTo>
                  <a:pt x="9032" y="12154"/>
                </a:lnTo>
                <a:lnTo>
                  <a:pt x="9032" y="12199"/>
                </a:lnTo>
                <a:lnTo>
                  <a:pt x="8962" y="12333"/>
                </a:lnTo>
                <a:lnTo>
                  <a:pt x="9032" y="12377"/>
                </a:lnTo>
                <a:lnTo>
                  <a:pt x="9102" y="12377"/>
                </a:lnTo>
                <a:lnTo>
                  <a:pt x="9172" y="12377"/>
                </a:lnTo>
                <a:lnTo>
                  <a:pt x="9172" y="12154"/>
                </a:lnTo>
                <a:lnTo>
                  <a:pt x="9312" y="12110"/>
                </a:lnTo>
                <a:lnTo>
                  <a:pt x="9382" y="12065"/>
                </a:lnTo>
                <a:lnTo>
                  <a:pt x="9312" y="12021"/>
                </a:lnTo>
                <a:lnTo>
                  <a:pt x="9382" y="11976"/>
                </a:lnTo>
                <a:lnTo>
                  <a:pt x="9452" y="11887"/>
                </a:lnTo>
                <a:lnTo>
                  <a:pt x="9522" y="11843"/>
                </a:lnTo>
                <a:lnTo>
                  <a:pt x="9522" y="11754"/>
                </a:lnTo>
                <a:lnTo>
                  <a:pt x="9382" y="11709"/>
                </a:lnTo>
                <a:lnTo>
                  <a:pt x="9312" y="11620"/>
                </a:lnTo>
                <a:lnTo>
                  <a:pt x="9382" y="11576"/>
                </a:lnTo>
                <a:lnTo>
                  <a:pt x="9382" y="11487"/>
                </a:lnTo>
                <a:lnTo>
                  <a:pt x="9382" y="11353"/>
                </a:lnTo>
                <a:lnTo>
                  <a:pt x="9452" y="11264"/>
                </a:lnTo>
                <a:lnTo>
                  <a:pt x="9452" y="11086"/>
                </a:lnTo>
                <a:lnTo>
                  <a:pt x="9592" y="10952"/>
                </a:lnTo>
                <a:lnTo>
                  <a:pt x="9592" y="10863"/>
                </a:lnTo>
                <a:lnTo>
                  <a:pt x="9522" y="10730"/>
                </a:lnTo>
                <a:lnTo>
                  <a:pt x="9382" y="10641"/>
                </a:lnTo>
                <a:lnTo>
                  <a:pt x="9382" y="10552"/>
                </a:lnTo>
                <a:lnTo>
                  <a:pt x="9452" y="10463"/>
                </a:lnTo>
                <a:lnTo>
                  <a:pt x="9522" y="10418"/>
                </a:lnTo>
                <a:lnTo>
                  <a:pt x="9802" y="10374"/>
                </a:lnTo>
                <a:lnTo>
                  <a:pt x="9872" y="10285"/>
                </a:lnTo>
                <a:lnTo>
                  <a:pt x="9802" y="9928"/>
                </a:lnTo>
                <a:lnTo>
                  <a:pt x="9872" y="9928"/>
                </a:lnTo>
                <a:close/>
              </a:path>
            </a:pathLst>
          </a:custGeom>
          <a:solidFill>
            <a:srgbClr val="FFFFCC"/>
          </a:solidFill>
          <a:ln w="9525">
            <a:solidFill>
              <a:schemeClr val="tx1">
                <a:lumMod val="65000"/>
                <a:lumOff val="35000"/>
              </a:schemeClr>
            </a:solidFill>
            <a:prstDash val="solid"/>
            <a:round/>
            <a:headEnd/>
            <a:tailEnd/>
          </a:ln>
        </p:spPr>
        <p:txBody>
          <a:bodyPr wrap="none"/>
          <a:lstStyle/>
          <a:p>
            <a:pPr>
              <a:defRPr/>
            </a:pPr>
            <a:endParaRPr lang="en-US" dirty="0"/>
          </a:p>
        </p:txBody>
      </p:sp>
      <p:sp>
        <p:nvSpPr>
          <p:cNvPr id="140" name="Maryland"/>
          <p:cNvSpPr>
            <a:spLocks/>
          </p:cNvSpPr>
          <p:nvPr/>
        </p:nvSpPr>
        <p:spPr bwMode="auto">
          <a:xfrm>
            <a:off x="7226300" y="3021012"/>
            <a:ext cx="754063" cy="392113"/>
          </a:xfrm>
          <a:custGeom>
            <a:avLst/>
            <a:gdLst/>
            <a:ahLst/>
            <a:cxnLst>
              <a:cxn ang="0">
                <a:pos x="10508" y="5385"/>
              </a:cxn>
              <a:cxn ang="0">
                <a:pos x="10960" y="5041"/>
              </a:cxn>
              <a:cxn ang="0">
                <a:pos x="11017" y="4125"/>
              </a:cxn>
              <a:cxn ang="0">
                <a:pos x="11299" y="4010"/>
              </a:cxn>
              <a:cxn ang="0">
                <a:pos x="11695" y="3552"/>
              </a:cxn>
              <a:cxn ang="0">
                <a:pos x="11864" y="1833"/>
              </a:cxn>
              <a:cxn ang="0">
                <a:pos x="12373" y="2062"/>
              </a:cxn>
              <a:cxn ang="0">
                <a:pos x="12203" y="2979"/>
              </a:cxn>
              <a:cxn ang="0">
                <a:pos x="11921" y="4125"/>
              </a:cxn>
              <a:cxn ang="0">
                <a:pos x="11695" y="6187"/>
              </a:cxn>
              <a:cxn ang="0">
                <a:pos x="12034" y="6416"/>
              </a:cxn>
              <a:cxn ang="0">
                <a:pos x="11977" y="7906"/>
              </a:cxn>
              <a:cxn ang="0">
                <a:pos x="11864" y="8708"/>
              </a:cxn>
              <a:cxn ang="0">
                <a:pos x="11977" y="9624"/>
              </a:cxn>
              <a:cxn ang="0">
                <a:pos x="12429" y="9968"/>
              </a:cxn>
              <a:cxn ang="0">
                <a:pos x="12486" y="10655"/>
              </a:cxn>
              <a:cxn ang="0">
                <a:pos x="12260" y="11114"/>
              </a:cxn>
              <a:cxn ang="0">
                <a:pos x="12486" y="12947"/>
              </a:cxn>
              <a:cxn ang="0">
                <a:pos x="13107" y="13520"/>
              </a:cxn>
              <a:cxn ang="0">
                <a:pos x="13503" y="13520"/>
              </a:cxn>
              <a:cxn ang="0">
                <a:pos x="13729" y="13520"/>
              </a:cxn>
              <a:cxn ang="0">
                <a:pos x="13785" y="14436"/>
              </a:cxn>
              <a:cxn ang="0">
                <a:pos x="13955" y="15124"/>
              </a:cxn>
              <a:cxn ang="0">
                <a:pos x="13955" y="16040"/>
              </a:cxn>
              <a:cxn ang="0">
                <a:pos x="14520" y="15697"/>
              </a:cxn>
              <a:cxn ang="0">
                <a:pos x="15932" y="13405"/>
              </a:cxn>
              <a:cxn ang="0">
                <a:pos x="16158" y="13634"/>
              </a:cxn>
              <a:cxn ang="0">
                <a:pos x="16384" y="11686"/>
              </a:cxn>
              <a:cxn ang="0">
                <a:pos x="14011" y="10426"/>
              </a:cxn>
              <a:cxn ang="0">
                <a:pos x="11130" y="687"/>
              </a:cxn>
              <a:cxn ang="0">
                <a:pos x="3842" y="3552"/>
              </a:cxn>
              <a:cxn ang="0">
                <a:pos x="904" y="8593"/>
              </a:cxn>
              <a:cxn ang="0">
                <a:pos x="1582" y="6760"/>
              </a:cxn>
              <a:cxn ang="0">
                <a:pos x="2429" y="5614"/>
              </a:cxn>
              <a:cxn ang="0">
                <a:pos x="2881" y="5614"/>
              </a:cxn>
              <a:cxn ang="0">
                <a:pos x="3672" y="5156"/>
              </a:cxn>
              <a:cxn ang="0">
                <a:pos x="4181" y="4354"/>
              </a:cxn>
              <a:cxn ang="0">
                <a:pos x="5198" y="4239"/>
              </a:cxn>
              <a:cxn ang="0">
                <a:pos x="5763" y="4468"/>
              </a:cxn>
              <a:cxn ang="0">
                <a:pos x="6045" y="5385"/>
              </a:cxn>
              <a:cxn ang="0">
                <a:pos x="6780" y="6302"/>
              </a:cxn>
              <a:cxn ang="0">
                <a:pos x="7175" y="7676"/>
              </a:cxn>
              <a:cxn ang="0">
                <a:pos x="8418" y="8822"/>
              </a:cxn>
              <a:cxn ang="0">
                <a:pos x="9209" y="10884"/>
              </a:cxn>
              <a:cxn ang="0">
                <a:pos x="8644" y="12489"/>
              </a:cxn>
              <a:cxn ang="0">
                <a:pos x="8813" y="14780"/>
              </a:cxn>
              <a:cxn ang="0">
                <a:pos x="9491" y="13291"/>
              </a:cxn>
              <a:cxn ang="0">
                <a:pos x="10282" y="14665"/>
              </a:cxn>
              <a:cxn ang="0">
                <a:pos x="10508" y="14780"/>
              </a:cxn>
              <a:cxn ang="0">
                <a:pos x="11299" y="14895"/>
              </a:cxn>
              <a:cxn ang="0">
                <a:pos x="11864" y="14780"/>
              </a:cxn>
              <a:cxn ang="0">
                <a:pos x="12260" y="15582"/>
              </a:cxn>
              <a:cxn ang="0">
                <a:pos x="11921" y="13863"/>
              </a:cxn>
              <a:cxn ang="0">
                <a:pos x="10734" y="12718"/>
              </a:cxn>
              <a:cxn ang="0">
                <a:pos x="11299" y="12947"/>
              </a:cxn>
              <a:cxn ang="0">
                <a:pos x="11525" y="12603"/>
              </a:cxn>
              <a:cxn ang="0">
                <a:pos x="10960" y="10197"/>
              </a:cxn>
              <a:cxn ang="0">
                <a:pos x="10791" y="9166"/>
              </a:cxn>
              <a:cxn ang="0">
                <a:pos x="11073" y="8364"/>
              </a:cxn>
              <a:cxn ang="0">
                <a:pos x="11073" y="7218"/>
              </a:cxn>
              <a:cxn ang="0">
                <a:pos x="10847" y="6416"/>
              </a:cxn>
            </a:cxnLst>
            <a:rect l="0" t="0" r="r" b="b"/>
            <a:pathLst>
              <a:path w="16384" h="16384">
                <a:moveTo>
                  <a:pt x="10395" y="5843"/>
                </a:moveTo>
                <a:lnTo>
                  <a:pt x="10395" y="5614"/>
                </a:lnTo>
                <a:lnTo>
                  <a:pt x="10339" y="5500"/>
                </a:lnTo>
                <a:lnTo>
                  <a:pt x="10282" y="5500"/>
                </a:lnTo>
                <a:lnTo>
                  <a:pt x="10226" y="5385"/>
                </a:lnTo>
                <a:lnTo>
                  <a:pt x="10282" y="5270"/>
                </a:lnTo>
                <a:lnTo>
                  <a:pt x="10339" y="5270"/>
                </a:lnTo>
                <a:lnTo>
                  <a:pt x="10452" y="5270"/>
                </a:lnTo>
                <a:lnTo>
                  <a:pt x="10508" y="5385"/>
                </a:lnTo>
                <a:lnTo>
                  <a:pt x="10621" y="5614"/>
                </a:lnTo>
                <a:lnTo>
                  <a:pt x="10678" y="5614"/>
                </a:lnTo>
                <a:lnTo>
                  <a:pt x="10847" y="5614"/>
                </a:lnTo>
                <a:lnTo>
                  <a:pt x="10904" y="5614"/>
                </a:lnTo>
                <a:lnTo>
                  <a:pt x="10904" y="5500"/>
                </a:lnTo>
                <a:lnTo>
                  <a:pt x="10791" y="5156"/>
                </a:lnTo>
                <a:lnTo>
                  <a:pt x="10847" y="5156"/>
                </a:lnTo>
                <a:lnTo>
                  <a:pt x="10904" y="5156"/>
                </a:lnTo>
                <a:lnTo>
                  <a:pt x="10960" y="5041"/>
                </a:lnTo>
                <a:lnTo>
                  <a:pt x="10960" y="4927"/>
                </a:lnTo>
                <a:lnTo>
                  <a:pt x="10904" y="4812"/>
                </a:lnTo>
                <a:lnTo>
                  <a:pt x="10904" y="4698"/>
                </a:lnTo>
                <a:lnTo>
                  <a:pt x="10904" y="4583"/>
                </a:lnTo>
                <a:lnTo>
                  <a:pt x="10960" y="4583"/>
                </a:lnTo>
                <a:lnTo>
                  <a:pt x="11130" y="4583"/>
                </a:lnTo>
                <a:lnTo>
                  <a:pt x="11073" y="4468"/>
                </a:lnTo>
                <a:lnTo>
                  <a:pt x="11017" y="4239"/>
                </a:lnTo>
                <a:lnTo>
                  <a:pt x="11017" y="4125"/>
                </a:lnTo>
                <a:lnTo>
                  <a:pt x="11073" y="4125"/>
                </a:lnTo>
                <a:lnTo>
                  <a:pt x="11130" y="4010"/>
                </a:lnTo>
                <a:lnTo>
                  <a:pt x="11186" y="4010"/>
                </a:lnTo>
                <a:lnTo>
                  <a:pt x="11243" y="4239"/>
                </a:lnTo>
                <a:lnTo>
                  <a:pt x="11243" y="4354"/>
                </a:lnTo>
                <a:lnTo>
                  <a:pt x="11299" y="4354"/>
                </a:lnTo>
                <a:lnTo>
                  <a:pt x="11356" y="4354"/>
                </a:lnTo>
                <a:lnTo>
                  <a:pt x="11356" y="4239"/>
                </a:lnTo>
                <a:lnTo>
                  <a:pt x="11299" y="4010"/>
                </a:lnTo>
                <a:lnTo>
                  <a:pt x="11299" y="3895"/>
                </a:lnTo>
                <a:lnTo>
                  <a:pt x="11356" y="3895"/>
                </a:lnTo>
                <a:lnTo>
                  <a:pt x="11412" y="3895"/>
                </a:lnTo>
                <a:lnTo>
                  <a:pt x="11469" y="4010"/>
                </a:lnTo>
                <a:lnTo>
                  <a:pt x="11525" y="3895"/>
                </a:lnTo>
                <a:lnTo>
                  <a:pt x="11525" y="3781"/>
                </a:lnTo>
                <a:lnTo>
                  <a:pt x="11525" y="3552"/>
                </a:lnTo>
                <a:lnTo>
                  <a:pt x="11582" y="3552"/>
                </a:lnTo>
                <a:lnTo>
                  <a:pt x="11695" y="3552"/>
                </a:lnTo>
                <a:lnTo>
                  <a:pt x="11751" y="3437"/>
                </a:lnTo>
                <a:lnTo>
                  <a:pt x="11808" y="3208"/>
                </a:lnTo>
                <a:lnTo>
                  <a:pt x="11808" y="2979"/>
                </a:lnTo>
                <a:lnTo>
                  <a:pt x="11751" y="2864"/>
                </a:lnTo>
                <a:lnTo>
                  <a:pt x="11695" y="2635"/>
                </a:lnTo>
                <a:lnTo>
                  <a:pt x="11695" y="2521"/>
                </a:lnTo>
                <a:lnTo>
                  <a:pt x="11751" y="2406"/>
                </a:lnTo>
                <a:lnTo>
                  <a:pt x="11808" y="2062"/>
                </a:lnTo>
                <a:lnTo>
                  <a:pt x="11864" y="1833"/>
                </a:lnTo>
                <a:lnTo>
                  <a:pt x="11977" y="1948"/>
                </a:lnTo>
                <a:lnTo>
                  <a:pt x="12090" y="1833"/>
                </a:lnTo>
                <a:lnTo>
                  <a:pt x="12147" y="1604"/>
                </a:lnTo>
                <a:lnTo>
                  <a:pt x="12203" y="1833"/>
                </a:lnTo>
                <a:lnTo>
                  <a:pt x="12203" y="2177"/>
                </a:lnTo>
                <a:lnTo>
                  <a:pt x="12147" y="2406"/>
                </a:lnTo>
                <a:lnTo>
                  <a:pt x="12147" y="2521"/>
                </a:lnTo>
                <a:lnTo>
                  <a:pt x="12203" y="2521"/>
                </a:lnTo>
                <a:lnTo>
                  <a:pt x="12373" y="2062"/>
                </a:lnTo>
                <a:lnTo>
                  <a:pt x="12542" y="2062"/>
                </a:lnTo>
                <a:lnTo>
                  <a:pt x="12486" y="2291"/>
                </a:lnTo>
                <a:lnTo>
                  <a:pt x="12486" y="2406"/>
                </a:lnTo>
                <a:lnTo>
                  <a:pt x="12542" y="2521"/>
                </a:lnTo>
                <a:lnTo>
                  <a:pt x="12542" y="2635"/>
                </a:lnTo>
                <a:lnTo>
                  <a:pt x="12486" y="2635"/>
                </a:lnTo>
                <a:lnTo>
                  <a:pt x="12316" y="2635"/>
                </a:lnTo>
                <a:lnTo>
                  <a:pt x="12316" y="2864"/>
                </a:lnTo>
                <a:lnTo>
                  <a:pt x="12203" y="2979"/>
                </a:lnTo>
                <a:lnTo>
                  <a:pt x="12203" y="3323"/>
                </a:lnTo>
                <a:lnTo>
                  <a:pt x="12373" y="3437"/>
                </a:lnTo>
                <a:lnTo>
                  <a:pt x="12373" y="3552"/>
                </a:lnTo>
                <a:lnTo>
                  <a:pt x="12373" y="3666"/>
                </a:lnTo>
                <a:lnTo>
                  <a:pt x="12260" y="3666"/>
                </a:lnTo>
                <a:lnTo>
                  <a:pt x="11921" y="3781"/>
                </a:lnTo>
                <a:lnTo>
                  <a:pt x="11864" y="3895"/>
                </a:lnTo>
                <a:lnTo>
                  <a:pt x="11921" y="4010"/>
                </a:lnTo>
                <a:lnTo>
                  <a:pt x="11921" y="4125"/>
                </a:lnTo>
                <a:lnTo>
                  <a:pt x="11864" y="4239"/>
                </a:lnTo>
                <a:lnTo>
                  <a:pt x="11751" y="4239"/>
                </a:lnTo>
                <a:lnTo>
                  <a:pt x="11695" y="4354"/>
                </a:lnTo>
                <a:lnTo>
                  <a:pt x="11751" y="4468"/>
                </a:lnTo>
                <a:lnTo>
                  <a:pt x="11638" y="4812"/>
                </a:lnTo>
                <a:lnTo>
                  <a:pt x="11582" y="5270"/>
                </a:lnTo>
                <a:lnTo>
                  <a:pt x="11525" y="5843"/>
                </a:lnTo>
                <a:lnTo>
                  <a:pt x="11582" y="5958"/>
                </a:lnTo>
                <a:lnTo>
                  <a:pt x="11695" y="6187"/>
                </a:lnTo>
                <a:lnTo>
                  <a:pt x="11751" y="6531"/>
                </a:lnTo>
                <a:lnTo>
                  <a:pt x="11808" y="6531"/>
                </a:lnTo>
                <a:lnTo>
                  <a:pt x="11808" y="6187"/>
                </a:lnTo>
                <a:lnTo>
                  <a:pt x="11977" y="5958"/>
                </a:lnTo>
                <a:lnTo>
                  <a:pt x="12034" y="5958"/>
                </a:lnTo>
                <a:lnTo>
                  <a:pt x="12090" y="6072"/>
                </a:lnTo>
                <a:lnTo>
                  <a:pt x="12090" y="6187"/>
                </a:lnTo>
                <a:lnTo>
                  <a:pt x="12090" y="6302"/>
                </a:lnTo>
                <a:lnTo>
                  <a:pt x="12034" y="6416"/>
                </a:lnTo>
                <a:lnTo>
                  <a:pt x="11977" y="6760"/>
                </a:lnTo>
                <a:lnTo>
                  <a:pt x="11977" y="6874"/>
                </a:lnTo>
                <a:lnTo>
                  <a:pt x="12034" y="7104"/>
                </a:lnTo>
                <a:lnTo>
                  <a:pt x="12090" y="7218"/>
                </a:lnTo>
                <a:lnTo>
                  <a:pt x="12034" y="7333"/>
                </a:lnTo>
                <a:lnTo>
                  <a:pt x="11921" y="7447"/>
                </a:lnTo>
                <a:lnTo>
                  <a:pt x="11921" y="7562"/>
                </a:lnTo>
                <a:lnTo>
                  <a:pt x="11921" y="7676"/>
                </a:lnTo>
                <a:lnTo>
                  <a:pt x="11977" y="7906"/>
                </a:lnTo>
                <a:lnTo>
                  <a:pt x="12034" y="8364"/>
                </a:lnTo>
                <a:lnTo>
                  <a:pt x="12090" y="8364"/>
                </a:lnTo>
                <a:lnTo>
                  <a:pt x="12147" y="8478"/>
                </a:lnTo>
                <a:lnTo>
                  <a:pt x="12147" y="8708"/>
                </a:lnTo>
                <a:lnTo>
                  <a:pt x="12147" y="8937"/>
                </a:lnTo>
                <a:lnTo>
                  <a:pt x="12203" y="9051"/>
                </a:lnTo>
                <a:lnTo>
                  <a:pt x="12147" y="9166"/>
                </a:lnTo>
                <a:lnTo>
                  <a:pt x="12034" y="9051"/>
                </a:lnTo>
                <a:lnTo>
                  <a:pt x="11864" y="8708"/>
                </a:lnTo>
                <a:lnTo>
                  <a:pt x="11808" y="8708"/>
                </a:lnTo>
                <a:lnTo>
                  <a:pt x="11751" y="8822"/>
                </a:lnTo>
                <a:lnTo>
                  <a:pt x="11751" y="8937"/>
                </a:lnTo>
                <a:lnTo>
                  <a:pt x="11751" y="9280"/>
                </a:lnTo>
                <a:lnTo>
                  <a:pt x="11695" y="9624"/>
                </a:lnTo>
                <a:lnTo>
                  <a:pt x="11695" y="9739"/>
                </a:lnTo>
                <a:lnTo>
                  <a:pt x="11808" y="9624"/>
                </a:lnTo>
                <a:lnTo>
                  <a:pt x="11921" y="9739"/>
                </a:lnTo>
                <a:lnTo>
                  <a:pt x="11977" y="9624"/>
                </a:lnTo>
                <a:lnTo>
                  <a:pt x="12090" y="9739"/>
                </a:lnTo>
                <a:lnTo>
                  <a:pt x="12147" y="9968"/>
                </a:lnTo>
                <a:lnTo>
                  <a:pt x="12203" y="9968"/>
                </a:lnTo>
                <a:lnTo>
                  <a:pt x="12260" y="9968"/>
                </a:lnTo>
                <a:lnTo>
                  <a:pt x="12316" y="9739"/>
                </a:lnTo>
                <a:lnTo>
                  <a:pt x="12373" y="9510"/>
                </a:lnTo>
                <a:lnTo>
                  <a:pt x="12429" y="9395"/>
                </a:lnTo>
                <a:lnTo>
                  <a:pt x="12486" y="9510"/>
                </a:lnTo>
                <a:lnTo>
                  <a:pt x="12429" y="9968"/>
                </a:lnTo>
                <a:lnTo>
                  <a:pt x="12429" y="10082"/>
                </a:lnTo>
                <a:lnTo>
                  <a:pt x="12429" y="10197"/>
                </a:lnTo>
                <a:lnTo>
                  <a:pt x="12542" y="10426"/>
                </a:lnTo>
                <a:lnTo>
                  <a:pt x="12655" y="10426"/>
                </a:lnTo>
                <a:lnTo>
                  <a:pt x="12768" y="10541"/>
                </a:lnTo>
                <a:lnTo>
                  <a:pt x="12825" y="10770"/>
                </a:lnTo>
                <a:lnTo>
                  <a:pt x="12768" y="10884"/>
                </a:lnTo>
                <a:lnTo>
                  <a:pt x="12655" y="10884"/>
                </a:lnTo>
                <a:lnTo>
                  <a:pt x="12486" y="10655"/>
                </a:lnTo>
                <a:lnTo>
                  <a:pt x="12373" y="10541"/>
                </a:lnTo>
                <a:lnTo>
                  <a:pt x="12203" y="10655"/>
                </a:lnTo>
                <a:lnTo>
                  <a:pt x="12090" y="10655"/>
                </a:lnTo>
                <a:lnTo>
                  <a:pt x="12034" y="10655"/>
                </a:lnTo>
                <a:lnTo>
                  <a:pt x="12034" y="10884"/>
                </a:lnTo>
                <a:lnTo>
                  <a:pt x="12034" y="11114"/>
                </a:lnTo>
                <a:lnTo>
                  <a:pt x="12090" y="11343"/>
                </a:lnTo>
                <a:lnTo>
                  <a:pt x="12203" y="11114"/>
                </a:lnTo>
                <a:lnTo>
                  <a:pt x="12260" y="11114"/>
                </a:lnTo>
                <a:lnTo>
                  <a:pt x="12429" y="11343"/>
                </a:lnTo>
                <a:lnTo>
                  <a:pt x="12429" y="11457"/>
                </a:lnTo>
                <a:lnTo>
                  <a:pt x="12203" y="11457"/>
                </a:lnTo>
                <a:lnTo>
                  <a:pt x="12147" y="11801"/>
                </a:lnTo>
                <a:lnTo>
                  <a:pt x="12034" y="12145"/>
                </a:lnTo>
                <a:lnTo>
                  <a:pt x="12090" y="12374"/>
                </a:lnTo>
                <a:lnTo>
                  <a:pt x="12260" y="12947"/>
                </a:lnTo>
                <a:lnTo>
                  <a:pt x="12316" y="12947"/>
                </a:lnTo>
                <a:lnTo>
                  <a:pt x="12486" y="12947"/>
                </a:lnTo>
                <a:lnTo>
                  <a:pt x="12542" y="12947"/>
                </a:lnTo>
                <a:lnTo>
                  <a:pt x="12655" y="13176"/>
                </a:lnTo>
                <a:lnTo>
                  <a:pt x="12768" y="13405"/>
                </a:lnTo>
                <a:lnTo>
                  <a:pt x="12825" y="13520"/>
                </a:lnTo>
                <a:lnTo>
                  <a:pt x="12994" y="13634"/>
                </a:lnTo>
                <a:lnTo>
                  <a:pt x="13107" y="13863"/>
                </a:lnTo>
                <a:lnTo>
                  <a:pt x="13164" y="13863"/>
                </a:lnTo>
                <a:lnTo>
                  <a:pt x="13164" y="13749"/>
                </a:lnTo>
                <a:lnTo>
                  <a:pt x="13107" y="13520"/>
                </a:lnTo>
                <a:lnTo>
                  <a:pt x="13107" y="13405"/>
                </a:lnTo>
                <a:lnTo>
                  <a:pt x="13107" y="13176"/>
                </a:lnTo>
                <a:lnTo>
                  <a:pt x="13107" y="13061"/>
                </a:lnTo>
                <a:lnTo>
                  <a:pt x="13220" y="12832"/>
                </a:lnTo>
                <a:lnTo>
                  <a:pt x="13277" y="12947"/>
                </a:lnTo>
                <a:lnTo>
                  <a:pt x="13220" y="13176"/>
                </a:lnTo>
                <a:lnTo>
                  <a:pt x="13277" y="13291"/>
                </a:lnTo>
                <a:lnTo>
                  <a:pt x="13446" y="13634"/>
                </a:lnTo>
                <a:lnTo>
                  <a:pt x="13503" y="13520"/>
                </a:lnTo>
                <a:lnTo>
                  <a:pt x="13503" y="13176"/>
                </a:lnTo>
                <a:lnTo>
                  <a:pt x="13503" y="12947"/>
                </a:lnTo>
                <a:lnTo>
                  <a:pt x="13559" y="12832"/>
                </a:lnTo>
                <a:lnTo>
                  <a:pt x="13616" y="12718"/>
                </a:lnTo>
                <a:lnTo>
                  <a:pt x="13616" y="12832"/>
                </a:lnTo>
                <a:lnTo>
                  <a:pt x="13616" y="13061"/>
                </a:lnTo>
                <a:lnTo>
                  <a:pt x="13616" y="13405"/>
                </a:lnTo>
                <a:lnTo>
                  <a:pt x="13616" y="13634"/>
                </a:lnTo>
                <a:lnTo>
                  <a:pt x="13729" y="13520"/>
                </a:lnTo>
                <a:lnTo>
                  <a:pt x="13785" y="13405"/>
                </a:lnTo>
                <a:lnTo>
                  <a:pt x="13842" y="13520"/>
                </a:lnTo>
                <a:lnTo>
                  <a:pt x="13898" y="13634"/>
                </a:lnTo>
                <a:lnTo>
                  <a:pt x="13842" y="13749"/>
                </a:lnTo>
                <a:lnTo>
                  <a:pt x="13672" y="13863"/>
                </a:lnTo>
                <a:lnTo>
                  <a:pt x="13616" y="14207"/>
                </a:lnTo>
                <a:lnTo>
                  <a:pt x="13559" y="14436"/>
                </a:lnTo>
                <a:lnTo>
                  <a:pt x="13616" y="14551"/>
                </a:lnTo>
                <a:lnTo>
                  <a:pt x="13785" y="14436"/>
                </a:lnTo>
                <a:lnTo>
                  <a:pt x="13898" y="14436"/>
                </a:lnTo>
                <a:lnTo>
                  <a:pt x="13955" y="14207"/>
                </a:lnTo>
                <a:lnTo>
                  <a:pt x="14068" y="14207"/>
                </a:lnTo>
                <a:lnTo>
                  <a:pt x="14181" y="14207"/>
                </a:lnTo>
                <a:lnTo>
                  <a:pt x="14181" y="14322"/>
                </a:lnTo>
                <a:lnTo>
                  <a:pt x="14124" y="14436"/>
                </a:lnTo>
                <a:lnTo>
                  <a:pt x="13955" y="14665"/>
                </a:lnTo>
                <a:lnTo>
                  <a:pt x="13898" y="15009"/>
                </a:lnTo>
                <a:lnTo>
                  <a:pt x="13955" y="15124"/>
                </a:lnTo>
                <a:lnTo>
                  <a:pt x="14011" y="15124"/>
                </a:lnTo>
                <a:lnTo>
                  <a:pt x="14237" y="14895"/>
                </a:lnTo>
                <a:lnTo>
                  <a:pt x="14294" y="14895"/>
                </a:lnTo>
                <a:lnTo>
                  <a:pt x="14294" y="15009"/>
                </a:lnTo>
                <a:lnTo>
                  <a:pt x="14181" y="15353"/>
                </a:lnTo>
                <a:lnTo>
                  <a:pt x="14068" y="15467"/>
                </a:lnTo>
                <a:lnTo>
                  <a:pt x="13955" y="15582"/>
                </a:lnTo>
                <a:lnTo>
                  <a:pt x="13955" y="15811"/>
                </a:lnTo>
                <a:lnTo>
                  <a:pt x="13955" y="16040"/>
                </a:lnTo>
                <a:lnTo>
                  <a:pt x="14068" y="16040"/>
                </a:lnTo>
                <a:lnTo>
                  <a:pt x="14124" y="16384"/>
                </a:lnTo>
                <a:lnTo>
                  <a:pt x="14181" y="16384"/>
                </a:lnTo>
                <a:lnTo>
                  <a:pt x="14237" y="16269"/>
                </a:lnTo>
                <a:lnTo>
                  <a:pt x="14237" y="15926"/>
                </a:lnTo>
                <a:lnTo>
                  <a:pt x="14294" y="15926"/>
                </a:lnTo>
                <a:lnTo>
                  <a:pt x="14350" y="15926"/>
                </a:lnTo>
                <a:lnTo>
                  <a:pt x="14520" y="15926"/>
                </a:lnTo>
                <a:lnTo>
                  <a:pt x="14520" y="15697"/>
                </a:lnTo>
                <a:lnTo>
                  <a:pt x="14633" y="15697"/>
                </a:lnTo>
                <a:lnTo>
                  <a:pt x="14746" y="15697"/>
                </a:lnTo>
                <a:lnTo>
                  <a:pt x="14802" y="15582"/>
                </a:lnTo>
                <a:lnTo>
                  <a:pt x="14859" y="15353"/>
                </a:lnTo>
                <a:lnTo>
                  <a:pt x="15763" y="14665"/>
                </a:lnTo>
                <a:lnTo>
                  <a:pt x="15763" y="13978"/>
                </a:lnTo>
                <a:lnTo>
                  <a:pt x="15876" y="13863"/>
                </a:lnTo>
                <a:lnTo>
                  <a:pt x="15932" y="13749"/>
                </a:lnTo>
                <a:lnTo>
                  <a:pt x="15932" y="13405"/>
                </a:lnTo>
                <a:lnTo>
                  <a:pt x="15932" y="13061"/>
                </a:lnTo>
                <a:lnTo>
                  <a:pt x="15932" y="12718"/>
                </a:lnTo>
                <a:lnTo>
                  <a:pt x="15989" y="12603"/>
                </a:lnTo>
                <a:lnTo>
                  <a:pt x="16045" y="12489"/>
                </a:lnTo>
                <a:lnTo>
                  <a:pt x="16102" y="12489"/>
                </a:lnTo>
                <a:lnTo>
                  <a:pt x="16158" y="12603"/>
                </a:lnTo>
                <a:lnTo>
                  <a:pt x="16158" y="12832"/>
                </a:lnTo>
                <a:lnTo>
                  <a:pt x="16158" y="13291"/>
                </a:lnTo>
                <a:lnTo>
                  <a:pt x="16158" y="13634"/>
                </a:lnTo>
                <a:lnTo>
                  <a:pt x="16102" y="13749"/>
                </a:lnTo>
                <a:lnTo>
                  <a:pt x="16102" y="14093"/>
                </a:lnTo>
                <a:lnTo>
                  <a:pt x="16045" y="14436"/>
                </a:lnTo>
                <a:lnTo>
                  <a:pt x="16215" y="14322"/>
                </a:lnTo>
                <a:lnTo>
                  <a:pt x="16271" y="13978"/>
                </a:lnTo>
                <a:lnTo>
                  <a:pt x="16328" y="13520"/>
                </a:lnTo>
                <a:lnTo>
                  <a:pt x="16271" y="12718"/>
                </a:lnTo>
                <a:lnTo>
                  <a:pt x="16384" y="11916"/>
                </a:lnTo>
                <a:lnTo>
                  <a:pt x="16384" y="11686"/>
                </a:lnTo>
                <a:lnTo>
                  <a:pt x="16384" y="11457"/>
                </a:lnTo>
                <a:lnTo>
                  <a:pt x="16328" y="11228"/>
                </a:lnTo>
                <a:lnTo>
                  <a:pt x="16328" y="10999"/>
                </a:lnTo>
                <a:lnTo>
                  <a:pt x="16328" y="10770"/>
                </a:lnTo>
                <a:lnTo>
                  <a:pt x="16384" y="10541"/>
                </a:lnTo>
                <a:lnTo>
                  <a:pt x="16384" y="10312"/>
                </a:lnTo>
                <a:lnTo>
                  <a:pt x="15367" y="10770"/>
                </a:lnTo>
                <a:lnTo>
                  <a:pt x="14181" y="11228"/>
                </a:lnTo>
                <a:lnTo>
                  <a:pt x="14011" y="10426"/>
                </a:lnTo>
                <a:lnTo>
                  <a:pt x="13898" y="9624"/>
                </a:lnTo>
                <a:lnTo>
                  <a:pt x="13672" y="8020"/>
                </a:lnTo>
                <a:lnTo>
                  <a:pt x="13333" y="5270"/>
                </a:lnTo>
                <a:lnTo>
                  <a:pt x="13164" y="4354"/>
                </a:lnTo>
                <a:lnTo>
                  <a:pt x="13107" y="3895"/>
                </a:lnTo>
                <a:lnTo>
                  <a:pt x="13051" y="3208"/>
                </a:lnTo>
                <a:lnTo>
                  <a:pt x="12599" y="0"/>
                </a:lnTo>
                <a:lnTo>
                  <a:pt x="11582" y="458"/>
                </a:lnTo>
                <a:lnTo>
                  <a:pt x="11130" y="687"/>
                </a:lnTo>
                <a:lnTo>
                  <a:pt x="10000" y="1146"/>
                </a:lnTo>
                <a:lnTo>
                  <a:pt x="9209" y="1375"/>
                </a:lnTo>
                <a:lnTo>
                  <a:pt x="8531" y="1719"/>
                </a:lnTo>
                <a:lnTo>
                  <a:pt x="7740" y="2062"/>
                </a:lnTo>
                <a:lnTo>
                  <a:pt x="7006" y="2406"/>
                </a:lnTo>
                <a:lnTo>
                  <a:pt x="6949" y="2406"/>
                </a:lnTo>
                <a:lnTo>
                  <a:pt x="4802" y="3208"/>
                </a:lnTo>
                <a:lnTo>
                  <a:pt x="4011" y="3552"/>
                </a:lnTo>
                <a:lnTo>
                  <a:pt x="3842" y="3552"/>
                </a:lnTo>
                <a:lnTo>
                  <a:pt x="2373" y="4125"/>
                </a:lnTo>
                <a:lnTo>
                  <a:pt x="1977" y="4239"/>
                </a:lnTo>
                <a:lnTo>
                  <a:pt x="339" y="4812"/>
                </a:lnTo>
                <a:lnTo>
                  <a:pt x="0" y="5041"/>
                </a:lnTo>
                <a:lnTo>
                  <a:pt x="452" y="9624"/>
                </a:lnTo>
                <a:lnTo>
                  <a:pt x="508" y="9395"/>
                </a:lnTo>
                <a:lnTo>
                  <a:pt x="678" y="8937"/>
                </a:lnTo>
                <a:lnTo>
                  <a:pt x="791" y="8708"/>
                </a:lnTo>
                <a:lnTo>
                  <a:pt x="904" y="8593"/>
                </a:lnTo>
                <a:lnTo>
                  <a:pt x="1017" y="8478"/>
                </a:lnTo>
                <a:lnTo>
                  <a:pt x="1017" y="8364"/>
                </a:lnTo>
                <a:lnTo>
                  <a:pt x="1073" y="8135"/>
                </a:lnTo>
                <a:lnTo>
                  <a:pt x="1130" y="8020"/>
                </a:lnTo>
                <a:lnTo>
                  <a:pt x="1243" y="7791"/>
                </a:lnTo>
                <a:lnTo>
                  <a:pt x="1469" y="7333"/>
                </a:lnTo>
                <a:lnTo>
                  <a:pt x="1525" y="7218"/>
                </a:lnTo>
                <a:lnTo>
                  <a:pt x="1582" y="6874"/>
                </a:lnTo>
                <a:lnTo>
                  <a:pt x="1582" y="6760"/>
                </a:lnTo>
                <a:lnTo>
                  <a:pt x="1695" y="6760"/>
                </a:lnTo>
                <a:lnTo>
                  <a:pt x="1751" y="6760"/>
                </a:lnTo>
                <a:lnTo>
                  <a:pt x="1864" y="6874"/>
                </a:lnTo>
                <a:lnTo>
                  <a:pt x="1977" y="6989"/>
                </a:lnTo>
                <a:lnTo>
                  <a:pt x="2090" y="6874"/>
                </a:lnTo>
                <a:lnTo>
                  <a:pt x="2203" y="6416"/>
                </a:lnTo>
                <a:lnTo>
                  <a:pt x="2316" y="5843"/>
                </a:lnTo>
                <a:lnTo>
                  <a:pt x="2373" y="5729"/>
                </a:lnTo>
                <a:lnTo>
                  <a:pt x="2429" y="5614"/>
                </a:lnTo>
                <a:lnTo>
                  <a:pt x="2429" y="5385"/>
                </a:lnTo>
                <a:lnTo>
                  <a:pt x="2486" y="5156"/>
                </a:lnTo>
                <a:lnTo>
                  <a:pt x="2542" y="4927"/>
                </a:lnTo>
                <a:lnTo>
                  <a:pt x="2599" y="4927"/>
                </a:lnTo>
                <a:lnTo>
                  <a:pt x="2655" y="4927"/>
                </a:lnTo>
                <a:lnTo>
                  <a:pt x="2655" y="5041"/>
                </a:lnTo>
                <a:lnTo>
                  <a:pt x="2655" y="5270"/>
                </a:lnTo>
                <a:lnTo>
                  <a:pt x="2712" y="5500"/>
                </a:lnTo>
                <a:lnTo>
                  <a:pt x="2881" y="5614"/>
                </a:lnTo>
                <a:lnTo>
                  <a:pt x="3051" y="5614"/>
                </a:lnTo>
                <a:lnTo>
                  <a:pt x="3220" y="5614"/>
                </a:lnTo>
                <a:lnTo>
                  <a:pt x="3446" y="5614"/>
                </a:lnTo>
                <a:lnTo>
                  <a:pt x="3559" y="5729"/>
                </a:lnTo>
                <a:lnTo>
                  <a:pt x="3616" y="5614"/>
                </a:lnTo>
                <a:lnTo>
                  <a:pt x="3672" y="5500"/>
                </a:lnTo>
                <a:lnTo>
                  <a:pt x="3616" y="5385"/>
                </a:lnTo>
                <a:lnTo>
                  <a:pt x="3672" y="5270"/>
                </a:lnTo>
                <a:lnTo>
                  <a:pt x="3672" y="5156"/>
                </a:lnTo>
                <a:lnTo>
                  <a:pt x="3729" y="5041"/>
                </a:lnTo>
                <a:lnTo>
                  <a:pt x="3785" y="4927"/>
                </a:lnTo>
                <a:lnTo>
                  <a:pt x="3729" y="4812"/>
                </a:lnTo>
                <a:lnTo>
                  <a:pt x="3672" y="4698"/>
                </a:lnTo>
                <a:lnTo>
                  <a:pt x="3729" y="4583"/>
                </a:lnTo>
                <a:lnTo>
                  <a:pt x="3842" y="4583"/>
                </a:lnTo>
                <a:lnTo>
                  <a:pt x="4011" y="4354"/>
                </a:lnTo>
                <a:lnTo>
                  <a:pt x="4124" y="4354"/>
                </a:lnTo>
                <a:lnTo>
                  <a:pt x="4181" y="4354"/>
                </a:lnTo>
                <a:lnTo>
                  <a:pt x="4237" y="4354"/>
                </a:lnTo>
                <a:lnTo>
                  <a:pt x="4294" y="4239"/>
                </a:lnTo>
                <a:lnTo>
                  <a:pt x="4350" y="4010"/>
                </a:lnTo>
                <a:lnTo>
                  <a:pt x="4407" y="3895"/>
                </a:lnTo>
                <a:lnTo>
                  <a:pt x="4520" y="3781"/>
                </a:lnTo>
                <a:lnTo>
                  <a:pt x="4689" y="3666"/>
                </a:lnTo>
                <a:lnTo>
                  <a:pt x="4802" y="3781"/>
                </a:lnTo>
                <a:lnTo>
                  <a:pt x="5085" y="4125"/>
                </a:lnTo>
                <a:lnTo>
                  <a:pt x="5198" y="4239"/>
                </a:lnTo>
                <a:lnTo>
                  <a:pt x="5367" y="4125"/>
                </a:lnTo>
                <a:lnTo>
                  <a:pt x="5480" y="4125"/>
                </a:lnTo>
                <a:lnTo>
                  <a:pt x="5537" y="4125"/>
                </a:lnTo>
                <a:lnTo>
                  <a:pt x="5593" y="4010"/>
                </a:lnTo>
                <a:lnTo>
                  <a:pt x="5650" y="3895"/>
                </a:lnTo>
                <a:lnTo>
                  <a:pt x="5706" y="4010"/>
                </a:lnTo>
                <a:lnTo>
                  <a:pt x="5819" y="4125"/>
                </a:lnTo>
                <a:lnTo>
                  <a:pt x="5819" y="4239"/>
                </a:lnTo>
                <a:lnTo>
                  <a:pt x="5763" y="4468"/>
                </a:lnTo>
                <a:lnTo>
                  <a:pt x="5706" y="4583"/>
                </a:lnTo>
                <a:lnTo>
                  <a:pt x="5763" y="4698"/>
                </a:lnTo>
                <a:lnTo>
                  <a:pt x="5876" y="4927"/>
                </a:lnTo>
                <a:lnTo>
                  <a:pt x="5932" y="4927"/>
                </a:lnTo>
                <a:lnTo>
                  <a:pt x="5989" y="4812"/>
                </a:lnTo>
                <a:lnTo>
                  <a:pt x="6102" y="4812"/>
                </a:lnTo>
                <a:lnTo>
                  <a:pt x="6102" y="4927"/>
                </a:lnTo>
                <a:lnTo>
                  <a:pt x="6045" y="5156"/>
                </a:lnTo>
                <a:lnTo>
                  <a:pt x="6045" y="5385"/>
                </a:lnTo>
                <a:lnTo>
                  <a:pt x="6102" y="5500"/>
                </a:lnTo>
                <a:lnTo>
                  <a:pt x="6215" y="5614"/>
                </a:lnTo>
                <a:lnTo>
                  <a:pt x="6271" y="5729"/>
                </a:lnTo>
                <a:lnTo>
                  <a:pt x="6271" y="5843"/>
                </a:lnTo>
                <a:lnTo>
                  <a:pt x="6271" y="6072"/>
                </a:lnTo>
                <a:lnTo>
                  <a:pt x="6441" y="6302"/>
                </a:lnTo>
                <a:lnTo>
                  <a:pt x="6554" y="6302"/>
                </a:lnTo>
                <a:lnTo>
                  <a:pt x="6723" y="6416"/>
                </a:lnTo>
                <a:lnTo>
                  <a:pt x="6780" y="6302"/>
                </a:lnTo>
                <a:lnTo>
                  <a:pt x="7006" y="6531"/>
                </a:lnTo>
                <a:lnTo>
                  <a:pt x="7119" y="6645"/>
                </a:lnTo>
                <a:lnTo>
                  <a:pt x="7232" y="6645"/>
                </a:lnTo>
                <a:lnTo>
                  <a:pt x="7345" y="6760"/>
                </a:lnTo>
                <a:lnTo>
                  <a:pt x="7345" y="6874"/>
                </a:lnTo>
                <a:lnTo>
                  <a:pt x="7345" y="6989"/>
                </a:lnTo>
                <a:lnTo>
                  <a:pt x="7288" y="7218"/>
                </a:lnTo>
                <a:lnTo>
                  <a:pt x="7175" y="7447"/>
                </a:lnTo>
                <a:lnTo>
                  <a:pt x="7175" y="7676"/>
                </a:lnTo>
                <a:lnTo>
                  <a:pt x="7175" y="7791"/>
                </a:lnTo>
                <a:lnTo>
                  <a:pt x="7288" y="8020"/>
                </a:lnTo>
                <a:lnTo>
                  <a:pt x="7458" y="8135"/>
                </a:lnTo>
                <a:lnTo>
                  <a:pt x="7627" y="8249"/>
                </a:lnTo>
                <a:lnTo>
                  <a:pt x="7910" y="8249"/>
                </a:lnTo>
                <a:lnTo>
                  <a:pt x="8192" y="8364"/>
                </a:lnTo>
                <a:lnTo>
                  <a:pt x="8248" y="8708"/>
                </a:lnTo>
                <a:lnTo>
                  <a:pt x="8305" y="8822"/>
                </a:lnTo>
                <a:lnTo>
                  <a:pt x="8418" y="8822"/>
                </a:lnTo>
                <a:lnTo>
                  <a:pt x="8587" y="8822"/>
                </a:lnTo>
                <a:lnTo>
                  <a:pt x="8757" y="9051"/>
                </a:lnTo>
                <a:lnTo>
                  <a:pt x="8983" y="8364"/>
                </a:lnTo>
                <a:lnTo>
                  <a:pt x="9152" y="8593"/>
                </a:lnTo>
                <a:lnTo>
                  <a:pt x="9491" y="9051"/>
                </a:lnTo>
                <a:lnTo>
                  <a:pt x="9152" y="10082"/>
                </a:lnTo>
                <a:lnTo>
                  <a:pt x="9152" y="10426"/>
                </a:lnTo>
                <a:lnTo>
                  <a:pt x="9209" y="10770"/>
                </a:lnTo>
                <a:lnTo>
                  <a:pt x="9209" y="10884"/>
                </a:lnTo>
                <a:lnTo>
                  <a:pt x="9152" y="11114"/>
                </a:lnTo>
                <a:lnTo>
                  <a:pt x="9096" y="11114"/>
                </a:lnTo>
                <a:lnTo>
                  <a:pt x="8983" y="11343"/>
                </a:lnTo>
                <a:lnTo>
                  <a:pt x="8983" y="11457"/>
                </a:lnTo>
                <a:lnTo>
                  <a:pt x="8983" y="11801"/>
                </a:lnTo>
                <a:lnTo>
                  <a:pt x="8926" y="11916"/>
                </a:lnTo>
                <a:lnTo>
                  <a:pt x="8757" y="12145"/>
                </a:lnTo>
                <a:lnTo>
                  <a:pt x="8700" y="12259"/>
                </a:lnTo>
                <a:lnTo>
                  <a:pt x="8644" y="12489"/>
                </a:lnTo>
                <a:lnTo>
                  <a:pt x="8587" y="12718"/>
                </a:lnTo>
                <a:lnTo>
                  <a:pt x="8587" y="12947"/>
                </a:lnTo>
                <a:lnTo>
                  <a:pt x="8531" y="13176"/>
                </a:lnTo>
                <a:lnTo>
                  <a:pt x="8531" y="13520"/>
                </a:lnTo>
                <a:lnTo>
                  <a:pt x="8531" y="13863"/>
                </a:lnTo>
                <a:lnTo>
                  <a:pt x="8531" y="14093"/>
                </a:lnTo>
                <a:lnTo>
                  <a:pt x="8644" y="14436"/>
                </a:lnTo>
                <a:lnTo>
                  <a:pt x="8757" y="14551"/>
                </a:lnTo>
                <a:lnTo>
                  <a:pt x="8813" y="14780"/>
                </a:lnTo>
                <a:lnTo>
                  <a:pt x="8926" y="14780"/>
                </a:lnTo>
                <a:lnTo>
                  <a:pt x="8983" y="14665"/>
                </a:lnTo>
                <a:lnTo>
                  <a:pt x="9209" y="14322"/>
                </a:lnTo>
                <a:lnTo>
                  <a:pt x="9378" y="14207"/>
                </a:lnTo>
                <a:lnTo>
                  <a:pt x="9491" y="13978"/>
                </a:lnTo>
                <a:lnTo>
                  <a:pt x="9435" y="13749"/>
                </a:lnTo>
                <a:lnTo>
                  <a:pt x="9435" y="13634"/>
                </a:lnTo>
                <a:lnTo>
                  <a:pt x="9491" y="13520"/>
                </a:lnTo>
                <a:lnTo>
                  <a:pt x="9491" y="13291"/>
                </a:lnTo>
                <a:lnTo>
                  <a:pt x="9548" y="13291"/>
                </a:lnTo>
                <a:lnTo>
                  <a:pt x="9604" y="13291"/>
                </a:lnTo>
                <a:lnTo>
                  <a:pt x="9774" y="13863"/>
                </a:lnTo>
                <a:lnTo>
                  <a:pt x="9830" y="14207"/>
                </a:lnTo>
                <a:lnTo>
                  <a:pt x="10000" y="14436"/>
                </a:lnTo>
                <a:lnTo>
                  <a:pt x="10056" y="14665"/>
                </a:lnTo>
                <a:lnTo>
                  <a:pt x="10169" y="14780"/>
                </a:lnTo>
                <a:lnTo>
                  <a:pt x="10226" y="14780"/>
                </a:lnTo>
                <a:lnTo>
                  <a:pt x="10282" y="14665"/>
                </a:lnTo>
                <a:lnTo>
                  <a:pt x="10282" y="14551"/>
                </a:lnTo>
                <a:lnTo>
                  <a:pt x="10169" y="14322"/>
                </a:lnTo>
                <a:lnTo>
                  <a:pt x="10169" y="14093"/>
                </a:lnTo>
                <a:lnTo>
                  <a:pt x="10169" y="13978"/>
                </a:lnTo>
                <a:lnTo>
                  <a:pt x="10226" y="13978"/>
                </a:lnTo>
                <a:lnTo>
                  <a:pt x="10282" y="13978"/>
                </a:lnTo>
                <a:lnTo>
                  <a:pt x="10395" y="14322"/>
                </a:lnTo>
                <a:lnTo>
                  <a:pt x="10395" y="14551"/>
                </a:lnTo>
                <a:lnTo>
                  <a:pt x="10508" y="14780"/>
                </a:lnTo>
                <a:lnTo>
                  <a:pt x="10621" y="15009"/>
                </a:lnTo>
                <a:lnTo>
                  <a:pt x="10678" y="15009"/>
                </a:lnTo>
                <a:lnTo>
                  <a:pt x="10678" y="14895"/>
                </a:lnTo>
                <a:lnTo>
                  <a:pt x="10734" y="14551"/>
                </a:lnTo>
                <a:lnTo>
                  <a:pt x="10960" y="14665"/>
                </a:lnTo>
                <a:lnTo>
                  <a:pt x="11017" y="14895"/>
                </a:lnTo>
                <a:lnTo>
                  <a:pt x="11073" y="14895"/>
                </a:lnTo>
                <a:lnTo>
                  <a:pt x="11186" y="14895"/>
                </a:lnTo>
                <a:lnTo>
                  <a:pt x="11299" y="14895"/>
                </a:lnTo>
                <a:lnTo>
                  <a:pt x="11412" y="15009"/>
                </a:lnTo>
                <a:lnTo>
                  <a:pt x="11412" y="15238"/>
                </a:lnTo>
                <a:lnTo>
                  <a:pt x="11525" y="15353"/>
                </a:lnTo>
                <a:lnTo>
                  <a:pt x="11582" y="15238"/>
                </a:lnTo>
                <a:lnTo>
                  <a:pt x="11695" y="15238"/>
                </a:lnTo>
                <a:lnTo>
                  <a:pt x="11751" y="15124"/>
                </a:lnTo>
                <a:lnTo>
                  <a:pt x="11695" y="14780"/>
                </a:lnTo>
                <a:lnTo>
                  <a:pt x="11751" y="14780"/>
                </a:lnTo>
                <a:lnTo>
                  <a:pt x="11864" y="14780"/>
                </a:lnTo>
                <a:lnTo>
                  <a:pt x="11864" y="14895"/>
                </a:lnTo>
                <a:lnTo>
                  <a:pt x="11864" y="15238"/>
                </a:lnTo>
                <a:lnTo>
                  <a:pt x="11921" y="15467"/>
                </a:lnTo>
                <a:lnTo>
                  <a:pt x="12090" y="15467"/>
                </a:lnTo>
                <a:lnTo>
                  <a:pt x="12147" y="15697"/>
                </a:lnTo>
                <a:lnTo>
                  <a:pt x="12203" y="15926"/>
                </a:lnTo>
                <a:lnTo>
                  <a:pt x="12316" y="15926"/>
                </a:lnTo>
                <a:lnTo>
                  <a:pt x="12316" y="15697"/>
                </a:lnTo>
                <a:lnTo>
                  <a:pt x="12260" y="15582"/>
                </a:lnTo>
                <a:lnTo>
                  <a:pt x="12203" y="15353"/>
                </a:lnTo>
                <a:lnTo>
                  <a:pt x="12260" y="15238"/>
                </a:lnTo>
                <a:lnTo>
                  <a:pt x="12203" y="15124"/>
                </a:lnTo>
                <a:lnTo>
                  <a:pt x="12090" y="14895"/>
                </a:lnTo>
                <a:lnTo>
                  <a:pt x="11977" y="14665"/>
                </a:lnTo>
                <a:lnTo>
                  <a:pt x="11921" y="14322"/>
                </a:lnTo>
                <a:lnTo>
                  <a:pt x="11921" y="14207"/>
                </a:lnTo>
                <a:lnTo>
                  <a:pt x="11921" y="13978"/>
                </a:lnTo>
                <a:lnTo>
                  <a:pt x="11921" y="13863"/>
                </a:lnTo>
                <a:lnTo>
                  <a:pt x="11864" y="13749"/>
                </a:lnTo>
                <a:lnTo>
                  <a:pt x="11808" y="13749"/>
                </a:lnTo>
                <a:lnTo>
                  <a:pt x="11695" y="13863"/>
                </a:lnTo>
                <a:lnTo>
                  <a:pt x="11582" y="13863"/>
                </a:lnTo>
                <a:lnTo>
                  <a:pt x="11525" y="13863"/>
                </a:lnTo>
                <a:lnTo>
                  <a:pt x="11412" y="13520"/>
                </a:lnTo>
                <a:lnTo>
                  <a:pt x="11243" y="13405"/>
                </a:lnTo>
                <a:lnTo>
                  <a:pt x="10847" y="12947"/>
                </a:lnTo>
                <a:lnTo>
                  <a:pt x="10734" y="12718"/>
                </a:lnTo>
                <a:lnTo>
                  <a:pt x="10734" y="12603"/>
                </a:lnTo>
                <a:lnTo>
                  <a:pt x="10734" y="12489"/>
                </a:lnTo>
                <a:lnTo>
                  <a:pt x="10791" y="12489"/>
                </a:lnTo>
                <a:lnTo>
                  <a:pt x="10847" y="12489"/>
                </a:lnTo>
                <a:lnTo>
                  <a:pt x="10960" y="12718"/>
                </a:lnTo>
                <a:lnTo>
                  <a:pt x="11017" y="12832"/>
                </a:lnTo>
                <a:lnTo>
                  <a:pt x="11130" y="12832"/>
                </a:lnTo>
                <a:lnTo>
                  <a:pt x="11186" y="12832"/>
                </a:lnTo>
                <a:lnTo>
                  <a:pt x="11299" y="12947"/>
                </a:lnTo>
                <a:lnTo>
                  <a:pt x="11525" y="13291"/>
                </a:lnTo>
                <a:lnTo>
                  <a:pt x="11582" y="13520"/>
                </a:lnTo>
                <a:lnTo>
                  <a:pt x="11638" y="13520"/>
                </a:lnTo>
                <a:lnTo>
                  <a:pt x="11751" y="13520"/>
                </a:lnTo>
                <a:lnTo>
                  <a:pt x="11808" y="13520"/>
                </a:lnTo>
                <a:lnTo>
                  <a:pt x="11864" y="13176"/>
                </a:lnTo>
                <a:lnTo>
                  <a:pt x="11864" y="13061"/>
                </a:lnTo>
                <a:lnTo>
                  <a:pt x="11695" y="12947"/>
                </a:lnTo>
                <a:lnTo>
                  <a:pt x="11525" y="12603"/>
                </a:lnTo>
                <a:lnTo>
                  <a:pt x="11356" y="12259"/>
                </a:lnTo>
                <a:lnTo>
                  <a:pt x="11243" y="12030"/>
                </a:lnTo>
                <a:lnTo>
                  <a:pt x="11186" y="11801"/>
                </a:lnTo>
                <a:lnTo>
                  <a:pt x="11130" y="11457"/>
                </a:lnTo>
                <a:lnTo>
                  <a:pt x="11130" y="11228"/>
                </a:lnTo>
                <a:lnTo>
                  <a:pt x="11073" y="10999"/>
                </a:lnTo>
                <a:lnTo>
                  <a:pt x="11073" y="10655"/>
                </a:lnTo>
                <a:lnTo>
                  <a:pt x="11017" y="10312"/>
                </a:lnTo>
                <a:lnTo>
                  <a:pt x="10960" y="10197"/>
                </a:lnTo>
                <a:lnTo>
                  <a:pt x="10960" y="10082"/>
                </a:lnTo>
                <a:lnTo>
                  <a:pt x="10904" y="9968"/>
                </a:lnTo>
                <a:lnTo>
                  <a:pt x="10847" y="9853"/>
                </a:lnTo>
                <a:lnTo>
                  <a:pt x="10904" y="9624"/>
                </a:lnTo>
                <a:lnTo>
                  <a:pt x="10960" y="9510"/>
                </a:lnTo>
                <a:lnTo>
                  <a:pt x="11017" y="9395"/>
                </a:lnTo>
                <a:lnTo>
                  <a:pt x="11017" y="9166"/>
                </a:lnTo>
                <a:lnTo>
                  <a:pt x="10960" y="9051"/>
                </a:lnTo>
                <a:lnTo>
                  <a:pt x="10791" y="9166"/>
                </a:lnTo>
                <a:lnTo>
                  <a:pt x="10791" y="9051"/>
                </a:lnTo>
                <a:lnTo>
                  <a:pt x="10847" y="8822"/>
                </a:lnTo>
                <a:lnTo>
                  <a:pt x="10847" y="8593"/>
                </a:lnTo>
                <a:lnTo>
                  <a:pt x="10847" y="8478"/>
                </a:lnTo>
                <a:lnTo>
                  <a:pt x="10791" y="8364"/>
                </a:lnTo>
                <a:lnTo>
                  <a:pt x="10847" y="8249"/>
                </a:lnTo>
                <a:lnTo>
                  <a:pt x="10904" y="8249"/>
                </a:lnTo>
                <a:lnTo>
                  <a:pt x="11017" y="8478"/>
                </a:lnTo>
                <a:lnTo>
                  <a:pt x="11073" y="8364"/>
                </a:lnTo>
                <a:lnTo>
                  <a:pt x="11073" y="8249"/>
                </a:lnTo>
                <a:lnTo>
                  <a:pt x="11017" y="8020"/>
                </a:lnTo>
                <a:lnTo>
                  <a:pt x="10847" y="7676"/>
                </a:lnTo>
                <a:lnTo>
                  <a:pt x="10904" y="7562"/>
                </a:lnTo>
                <a:lnTo>
                  <a:pt x="10960" y="7676"/>
                </a:lnTo>
                <a:lnTo>
                  <a:pt x="11130" y="7676"/>
                </a:lnTo>
                <a:lnTo>
                  <a:pt x="11186" y="7562"/>
                </a:lnTo>
                <a:lnTo>
                  <a:pt x="11130" y="7333"/>
                </a:lnTo>
                <a:lnTo>
                  <a:pt x="11073" y="7218"/>
                </a:lnTo>
                <a:lnTo>
                  <a:pt x="10960" y="7218"/>
                </a:lnTo>
                <a:lnTo>
                  <a:pt x="10847" y="7104"/>
                </a:lnTo>
                <a:lnTo>
                  <a:pt x="10791" y="6874"/>
                </a:lnTo>
                <a:lnTo>
                  <a:pt x="10791" y="6760"/>
                </a:lnTo>
                <a:lnTo>
                  <a:pt x="11017" y="6874"/>
                </a:lnTo>
                <a:lnTo>
                  <a:pt x="11073" y="6760"/>
                </a:lnTo>
                <a:lnTo>
                  <a:pt x="11073" y="6645"/>
                </a:lnTo>
                <a:lnTo>
                  <a:pt x="10960" y="6416"/>
                </a:lnTo>
                <a:lnTo>
                  <a:pt x="10847" y="6416"/>
                </a:lnTo>
                <a:lnTo>
                  <a:pt x="10791" y="6302"/>
                </a:lnTo>
                <a:lnTo>
                  <a:pt x="10621" y="6302"/>
                </a:lnTo>
                <a:lnTo>
                  <a:pt x="10565" y="5843"/>
                </a:lnTo>
                <a:lnTo>
                  <a:pt x="10395" y="5843"/>
                </a:lnTo>
                <a:close/>
              </a:path>
            </a:pathLst>
          </a:custGeom>
          <a:solidFill>
            <a:srgbClr val="FFFF00"/>
          </a:solidFill>
          <a:ln w="9525">
            <a:solidFill>
              <a:schemeClr val="tx1">
                <a:lumMod val="65000"/>
                <a:lumOff val="35000"/>
              </a:schemeClr>
            </a:solidFill>
            <a:prstDash val="solid"/>
            <a:round/>
            <a:headEnd/>
            <a:tailEnd/>
          </a:ln>
        </p:spPr>
        <p:txBody>
          <a:bodyPr wrap="none"/>
          <a:lstStyle/>
          <a:p>
            <a:pPr>
              <a:defRPr/>
            </a:pPr>
            <a:endParaRPr lang="en-US" dirty="0"/>
          </a:p>
        </p:txBody>
      </p:sp>
      <p:sp>
        <p:nvSpPr>
          <p:cNvPr id="141" name="Massachusetts"/>
          <p:cNvSpPr>
            <a:spLocks/>
          </p:cNvSpPr>
          <p:nvPr/>
        </p:nvSpPr>
        <p:spPr bwMode="auto">
          <a:xfrm>
            <a:off x="8048625" y="2160587"/>
            <a:ext cx="558800" cy="301625"/>
          </a:xfrm>
          <a:custGeom>
            <a:avLst/>
            <a:gdLst/>
            <a:ahLst/>
            <a:cxnLst>
              <a:cxn ang="0">
                <a:pos x="10592" y="6012"/>
              </a:cxn>
              <a:cxn ang="0">
                <a:pos x="10592" y="5111"/>
              </a:cxn>
              <a:cxn ang="0">
                <a:pos x="11050" y="4209"/>
              </a:cxn>
              <a:cxn ang="0">
                <a:pos x="10973" y="3607"/>
              </a:cxn>
              <a:cxn ang="0">
                <a:pos x="11507" y="2555"/>
              </a:cxn>
              <a:cxn ang="0">
                <a:pos x="11050" y="1954"/>
              </a:cxn>
              <a:cxn ang="0">
                <a:pos x="10516" y="902"/>
              </a:cxn>
              <a:cxn ang="0">
                <a:pos x="10288" y="0"/>
              </a:cxn>
              <a:cxn ang="0">
                <a:pos x="9602" y="1202"/>
              </a:cxn>
              <a:cxn ang="0">
                <a:pos x="9145" y="1653"/>
              </a:cxn>
              <a:cxn ang="0">
                <a:pos x="8992" y="2555"/>
              </a:cxn>
              <a:cxn ang="0">
                <a:pos x="8611" y="3157"/>
              </a:cxn>
              <a:cxn ang="0">
                <a:pos x="4496" y="4810"/>
              </a:cxn>
              <a:cxn ang="0">
                <a:pos x="76" y="6764"/>
              </a:cxn>
              <a:cxn ang="0">
                <a:pos x="76" y="10372"/>
              </a:cxn>
              <a:cxn ang="0">
                <a:pos x="152" y="15332"/>
              </a:cxn>
              <a:cxn ang="0">
                <a:pos x="3201" y="14430"/>
              </a:cxn>
              <a:cxn ang="0">
                <a:pos x="4496" y="13378"/>
              </a:cxn>
              <a:cxn ang="0">
                <a:pos x="7697" y="12175"/>
              </a:cxn>
              <a:cxn ang="0">
                <a:pos x="9678" y="12326"/>
              </a:cxn>
              <a:cxn ang="0">
                <a:pos x="10135" y="13829"/>
              </a:cxn>
              <a:cxn ang="0">
                <a:pos x="10897" y="14129"/>
              </a:cxn>
              <a:cxn ang="0">
                <a:pos x="11507" y="15933"/>
              </a:cxn>
              <a:cxn ang="0">
                <a:pos x="11964" y="15783"/>
              </a:cxn>
              <a:cxn ang="0">
                <a:pos x="12040" y="15182"/>
              </a:cxn>
              <a:cxn ang="0">
                <a:pos x="12498" y="14731"/>
              </a:cxn>
              <a:cxn ang="0">
                <a:pos x="12726" y="13829"/>
              </a:cxn>
              <a:cxn ang="0">
                <a:pos x="13031" y="12626"/>
              </a:cxn>
              <a:cxn ang="0">
                <a:pos x="13260" y="13227"/>
              </a:cxn>
              <a:cxn ang="0">
                <a:pos x="14098" y="14430"/>
              </a:cxn>
              <a:cxn ang="0">
                <a:pos x="14479" y="13227"/>
              </a:cxn>
              <a:cxn ang="0">
                <a:pos x="15089" y="12927"/>
              </a:cxn>
              <a:cxn ang="0">
                <a:pos x="15546" y="12326"/>
              </a:cxn>
              <a:cxn ang="0">
                <a:pos x="16155" y="12175"/>
              </a:cxn>
              <a:cxn ang="0">
                <a:pos x="16384" y="12025"/>
              </a:cxn>
              <a:cxn ang="0">
                <a:pos x="16155" y="10672"/>
              </a:cxn>
              <a:cxn ang="0">
                <a:pos x="16079" y="9921"/>
              </a:cxn>
              <a:cxn ang="0">
                <a:pos x="15089" y="7666"/>
              </a:cxn>
              <a:cxn ang="0">
                <a:pos x="14403" y="7666"/>
              </a:cxn>
              <a:cxn ang="0">
                <a:pos x="14555" y="8267"/>
              </a:cxn>
              <a:cxn ang="0">
                <a:pos x="14860" y="7967"/>
              </a:cxn>
              <a:cxn ang="0">
                <a:pos x="15241" y="9019"/>
              </a:cxn>
              <a:cxn ang="0">
                <a:pos x="15698" y="9921"/>
              </a:cxn>
              <a:cxn ang="0">
                <a:pos x="15165" y="11273"/>
              </a:cxn>
              <a:cxn ang="0">
                <a:pos x="13869" y="12025"/>
              </a:cxn>
              <a:cxn ang="0">
                <a:pos x="13260" y="10522"/>
              </a:cxn>
              <a:cxn ang="0">
                <a:pos x="12726" y="10221"/>
              </a:cxn>
              <a:cxn ang="0">
                <a:pos x="12574" y="9319"/>
              </a:cxn>
              <a:cxn ang="0">
                <a:pos x="12879" y="9319"/>
              </a:cxn>
              <a:cxn ang="0">
                <a:pos x="12498" y="8417"/>
              </a:cxn>
              <a:cxn ang="0">
                <a:pos x="12040" y="7365"/>
              </a:cxn>
              <a:cxn ang="0">
                <a:pos x="11202" y="6764"/>
              </a:cxn>
              <a:cxn ang="0">
                <a:pos x="10973" y="7666"/>
              </a:cxn>
              <a:cxn ang="0">
                <a:pos x="10516" y="7065"/>
              </a:cxn>
              <a:cxn ang="0">
                <a:pos x="10440" y="6313"/>
              </a:cxn>
            </a:cxnLst>
            <a:rect l="0" t="0" r="r" b="b"/>
            <a:pathLst>
              <a:path w="16384" h="16384">
                <a:moveTo>
                  <a:pt x="10440" y="6313"/>
                </a:moveTo>
                <a:lnTo>
                  <a:pt x="10364" y="6163"/>
                </a:lnTo>
                <a:lnTo>
                  <a:pt x="10516" y="6012"/>
                </a:lnTo>
                <a:lnTo>
                  <a:pt x="10592" y="6012"/>
                </a:lnTo>
                <a:lnTo>
                  <a:pt x="10516" y="5862"/>
                </a:lnTo>
                <a:lnTo>
                  <a:pt x="10516" y="5562"/>
                </a:lnTo>
                <a:lnTo>
                  <a:pt x="10516" y="5411"/>
                </a:lnTo>
                <a:lnTo>
                  <a:pt x="10592" y="5111"/>
                </a:lnTo>
                <a:lnTo>
                  <a:pt x="10745" y="4960"/>
                </a:lnTo>
                <a:lnTo>
                  <a:pt x="10973" y="4509"/>
                </a:lnTo>
                <a:lnTo>
                  <a:pt x="11050" y="4359"/>
                </a:lnTo>
                <a:lnTo>
                  <a:pt x="11050" y="4209"/>
                </a:lnTo>
                <a:lnTo>
                  <a:pt x="10897" y="4209"/>
                </a:lnTo>
                <a:lnTo>
                  <a:pt x="10821" y="4058"/>
                </a:lnTo>
                <a:lnTo>
                  <a:pt x="10897" y="3908"/>
                </a:lnTo>
                <a:lnTo>
                  <a:pt x="10973" y="3607"/>
                </a:lnTo>
                <a:lnTo>
                  <a:pt x="11354" y="3307"/>
                </a:lnTo>
                <a:lnTo>
                  <a:pt x="11507" y="3157"/>
                </a:lnTo>
                <a:lnTo>
                  <a:pt x="11583" y="2856"/>
                </a:lnTo>
                <a:lnTo>
                  <a:pt x="11507" y="2555"/>
                </a:lnTo>
                <a:lnTo>
                  <a:pt x="11354" y="2255"/>
                </a:lnTo>
                <a:lnTo>
                  <a:pt x="11126" y="2405"/>
                </a:lnTo>
                <a:lnTo>
                  <a:pt x="11126" y="1954"/>
                </a:lnTo>
                <a:lnTo>
                  <a:pt x="11050" y="1954"/>
                </a:lnTo>
                <a:lnTo>
                  <a:pt x="10897" y="1954"/>
                </a:lnTo>
                <a:lnTo>
                  <a:pt x="10821" y="1653"/>
                </a:lnTo>
                <a:lnTo>
                  <a:pt x="10745" y="1202"/>
                </a:lnTo>
                <a:lnTo>
                  <a:pt x="10516" y="902"/>
                </a:lnTo>
                <a:lnTo>
                  <a:pt x="10516" y="752"/>
                </a:lnTo>
                <a:lnTo>
                  <a:pt x="10592" y="451"/>
                </a:lnTo>
                <a:lnTo>
                  <a:pt x="10516" y="150"/>
                </a:lnTo>
                <a:lnTo>
                  <a:pt x="10288" y="0"/>
                </a:lnTo>
                <a:lnTo>
                  <a:pt x="10211" y="0"/>
                </a:lnTo>
                <a:lnTo>
                  <a:pt x="9754" y="451"/>
                </a:lnTo>
                <a:lnTo>
                  <a:pt x="9678" y="601"/>
                </a:lnTo>
                <a:lnTo>
                  <a:pt x="9602" y="1202"/>
                </a:lnTo>
                <a:lnTo>
                  <a:pt x="9526" y="1202"/>
                </a:lnTo>
                <a:lnTo>
                  <a:pt x="9297" y="1353"/>
                </a:lnTo>
                <a:lnTo>
                  <a:pt x="9145" y="1503"/>
                </a:lnTo>
                <a:lnTo>
                  <a:pt x="9145" y="1653"/>
                </a:lnTo>
                <a:lnTo>
                  <a:pt x="9145" y="2104"/>
                </a:lnTo>
                <a:lnTo>
                  <a:pt x="9221" y="2255"/>
                </a:lnTo>
                <a:lnTo>
                  <a:pt x="9068" y="2405"/>
                </a:lnTo>
                <a:lnTo>
                  <a:pt x="8992" y="2555"/>
                </a:lnTo>
                <a:lnTo>
                  <a:pt x="8916" y="2555"/>
                </a:lnTo>
                <a:lnTo>
                  <a:pt x="8840" y="2706"/>
                </a:lnTo>
                <a:lnTo>
                  <a:pt x="8764" y="3006"/>
                </a:lnTo>
                <a:lnTo>
                  <a:pt x="8611" y="3157"/>
                </a:lnTo>
                <a:lnTo>
                  <a:pt x="6858" y="3908"/>
                </a:lnTo>
                <a:lnTo>
                  <a:pt x="6096" y="4209"/>
                </a:lnTo>
                <a:lnTo>
                  <a:pt x="6020" y="4209"/>
                </a:lnTo>
                <a:lnTo>
                  <a:pt x="4496" y="4810"/>
                </a:lnTo>
                <a:lnTo>
                  <a:pt x="3582" y="5261"/>
                </a:lnTo>
                <a:lnTo>
                  <a:pt x="1677" y="6163"/>
                </a:lnTo>
                <a:lnTo>
                  <a:pt x="1219" y="6313"/>
                </a:lnTo>
                <a:lnTo>
                  <a:pt x="76" y="6764"/>
                </a:lnTo>
                <a:lnTo>
                  <a:pt x="152" y="7215"/>
                </a:lnTo>
                <a:lnTo>
                  <a:pt x="152" y="8568"/>
                </a:lnTo>
                <a:lnTo>
                  <a:pt x="152" y="9620"/>
                </a:lnTo>
                <a:lnTo>
                  <a:pt x="76" y="10372"/>
                </a:lnTo>
                <a:lnTo>
                  <a:pt x="76" y="11875"/>
                </a:lnTo>
                <a:lnTo>
                  <a:pt x="76" y="13829"/>
                </a:lnTo>
                <a:lnTo>
                  <a:pt x="0" y="14881"/>
                </a:lnTo>
                <a:lnTo>
                  <a:pt x="152" y="15332"/>
                </a:lnTo>
                <a:lnTo>
                  <a:pt x="2134" y="14430"/>
                </a:lnTo>
                <a:lnTo>
                  <a:pt x="2286" y="14430"/>
                </a:lnTo>
                <a:lnTo>
                  <a:pt x="3124" y="13979"/>
                </a:lnTo>
                <a:lnTo>
                  <a:pt x="3201" y="14430"/>
                </a:lnTo>
                <a:lnTo>
                  <a:pt x="3429" y="14280"/>
                </a:lnTo>
                <a:lnTo>
                  <a:pt x="3429" y="13829"/>
                </a:lnTo>
                <a:lnTo>
                  <a:pt x="4344" y="13528"/>
                </a:lnTo>
                <a:lnTo>
                  <a:pt x="4496" y="13378"/>
                </a:lnTo>
                <a:lnTo>
                  <a:pt x="6173" y="12626"/>
                </a:lnTo>
                <a:lnTo>
                  <a:pt x="6325" y="12476"/>
                </a:lnTo>
                <a:lnTo>
                  <a:pt x="7620" y="11875"/>
                </a:lnTo>
                <a:lnTo>
                  <a:pt x="7697" y="12175"/>
                </a:lnTo>
                <a:lnTo>
                  <a:pt x="8992" y="11273"/>
                </a:lnTo>
                <a:lnTo>
                  <a:pt x="9449" y="10973"/>
                </a:lnTo>
                <a:lnTo>
                  <a:pt x="9526" y="11424"/>
                </a:lnTo>
                <a:lnTo>
                  <a:pt x="9678" y="12326"/>
                </a:lnTo>
                <a:lnTo>
                  <a:pt x="9830" y="12326"/>
                </a:lnTo>
                <a:lnTo>
                  <a:pt x="9983" y="13378"/>
                </a:lnTo>
                <a:lnTo>
                  <a:pt x="9983" y="13528"/>
                </a:lnTo>
                <a:lnTo>
                  <a:pt x="10135" y="13829"/>
                </a:lnTo>
                <a:lnTo>
                  <a:pt x="10364" y="13829"/>
                </a:lnTo>
                <a:lnTo>
                  <a:pt x="10669" y="13829"/>
                </a:lnTo>
                <a:lnTo>
                  <a:pt x="10821" y="13829"/>
                </a:lnTo>
                <a:lnTo>
                  <a:pt x="10897" y="14129"/>
                </a:lnTo>
                <a:lnTo>
                  <a:pt x="10973" y="14430"/>
                </a:lnTo>
                <a:lnTo>
                  <a:pt x="11126" y="14731"/>
                </a:lnTo>
                <a:lnTo>
                  <a:pt x="11431" y="15933"/>
                </a:lnTo>
                <a:lnTo>
                  <a:pt x="11507" y="15933"/>
                </a:lnTo>
                <a:lnTo>
                  <a:pt x="11736" y="16384"/>
                </a:lnTo>
                <a:lnTo>
                  <a:pt x="11964" y="16234"/>
                </a:lnTo>
                <a:lnTo>
                  <a:pt x="11964" y="16083"/>
                </a:lnTo>
                <a:lnTo>
                  <a:pt x="11964" y="15783"/>
                </a:lnTo>
                <a:lnTo>
                  <a:pt x="12117" y="15783"/>
                </a:lnTo>
                <a:lnTo>
                  <a:pt x="12117" y="15632"/>
                </a:lnTo>
                <a:lnTo>
                  <a:pt x="12040" y="15332"/>
                </a:lnTo>
                <a:lnTo>
                  <a:pt x="12040" y="15182"/>
                </a:lnTo>
                <a:lnTo>
                  <a:pt x="12193" y="14731"/>
                </a:lnTo>
                <a:lnTo>
                  <a:pt x="12269" y="14731"/>
                </a:lnTo>
                <a:lnTo>
                  <a:pt x="12345" y="14881"/>
                </a:lnTo>
                <a:lnTo>
                  <a:pt x="12498" y="14731"/>
                </a:lnTo>
                <a:lnTo>
                  <a:pt x="12498" y="14430"/>
                </a:lnTo>
                <a:lnTo>
                  <a:pt x="12574" y="14280"/>
                </a:lnTo>
                <a:lnTo>
                  <a:pt x="12650" y="13979"/>
                </a:lnTo>
                <a:lnTo>
                  <a:pt x="12726" y="13829"/>
                </a:lnTo>
                <a:lnTo>
                  <a:pt x="12726" y="13077"/>
                </a:lnTo>
                <a:lnTo>
                  <a:pt x="12802" y="12777"/>
                </a:lnTo>
                <a:lnTo>
                  <a:pt x="12879" y="12626"/>
                </a:lnTo>
                <a:lnTo>
                  <a:pt x="13031" y="12626"/>
                </a:lnTo>
                <a:lnTo>
                  <a:pt x="13183" y="12626"/>
                </a:lnTo>
                <a:lnTo>
                  <a:pt x="13260" y="12777"/>
                </a:lnTo>
                <a:lnTo>
                  <a:pt x="13260" y="12927"/>
                </a:lnTo>
                <a:lnTo>
                  <a:pt x="13260" y="13227"/>
                </a:lnTo>
                <a:lnTo>
                  <a:pt x="13336" y="13979"/>
                </a:lnTo>
                <a:lnTo>
                  <a:pt x="13336" y="14430"/>
                </a:lnTo>
                <a:lnTo>
                  <a:pt x="13336" y="14881"/>
                </a:lnTo>
                <a:lnTo>
                  <a:pt x="14098" y="14430"/>
                </a:lnTo>
                <a:lnTo>
                  <a:pt x="14250" y="13979"/>
                </a:lnTo>
                <a:lnTo>
                  <a:pt x="14250" y="13528"/>
                </a:lnTo>
                <a:lnTo>
                  <a:pt x="14326" y="13378"/>
                </a:lnTo>
                <a:lnTo>
                  <a:pt x="14479" y="13227"/>
                </a:lnTo>
                <a:lnTo>
                  <a:pt x="14631" y="13227"/>
                </a:lnTo>
                <a:lnTo>
                  <a:pt x="14707" y="13077"/>
                </a:lnTo>
                <a:lnTo>
                  <a:pt x="14936" y="12927"/>
                </a:lnTo>
                <a:lnTo>
                  <a:pt x="15089" y="12927"/>
                </a:lnTo>
                <a:lnTo>
                  <a:pt x="15165" y="12626"/>
                </a:lnTo>
                <a:lnTo>
                  <a:pt x="15317" y="12326"/>
                </a:lnTo>
                <a:lnTo>
                  <a:pt x="15393" y="12326"/>
                </a:lnTo>
                <a:lnTo>
                  <a:pt x="15546" y="12326"/>
                </a:lnTo>
                <a:lnTo>
                  <a:pt x="15698" y="12175"/>
                </a:lnTo>
                <a:lnTo>
                  <a:pt x="15851" y="12025"/>
                </a:lnTo>
                <a:lnTo>
                  <a:pt x="16079" y="12025"/>
                </a:lnTo>
                <a:lnTo>
                  <a:pt x="16155" y="12175"/>
                </a:lnTo>
                <a:lnTo>
                  <a:pt x="16232" y="12777"/>
                </a:lnTo>
                <a:lnTo>
                  <a:pt x="16308" y="12777"/>
                </a:lnTo>
                <a:lnTo>
                  <a:pt x="16384" y="12626"/>
                </a:lnTo>
                <a:lnTo>
                  <a:pt x="16384" y="12025"/>
                </a:lnTo>
                <a:lnTo>
                  <a:pt x="16308" y="11724"/>
                </a:lnTo>
                <a:lnTo>
                  <a:pt x="16155" y="11123"/>
                </a:lnTo>
                <a:lnTo>
                  <a:pt x="16155" y="10973"/>
                </a:lnTo>
                <a:lnTo>
                  <a:pt x="16155" y="10672"/>
                </a:lnTo>
                <a:lnTo>
                  <a:pt x="16079" y="10372"/>
                </a:lnTo>
                <a:lnTo>
                  <a:pt x="16003" y="10221"/>
                </a:lnTo>
                <a:lnTo>
                  <a:pt x="16003" y="10071"/>
                </a:lnTo>
                <a:lnTo>
                  <a:pt x="16079" y="9921"/>
                </a:lnTo>
                <a:lnTo>
                  <a:pt x="16003" y="9620"/>
                </a:lnTo>
                <a:lnTo>
                  <a:pt x="15622" y="8568"/>
                </a:lnTo>
                <a:lnTo>
                  <a:pt x="15393" y="7967"/>
                </a:lnTo>
                <a:lnTo>
                  <a:pt x="15089" y="7666"/>
                </a:lnTo>
                <a:lnTo>
                  <a:pt x="14936" y="7516"/>
                </a:lnTo>
                <a:lnTo>
                  <a:pt x="14707" y="7516"/>
                </a:lnTo>
                <a:lnTo>
                  <a:pt x="14479" y="7516"/>
                </a:lnTo>
                <a:lnTo>
                  <a:pt x="14403" y="7666"/>
                </a:lnTo>
                <a:lnTo>
                  <a:pt x="14326" y="7816"/>
                </a:lnTo>
                <a:lnTo>
                  <a:pt x="14403" y="8117"/>
                </a:lnTo>
                <a:lnTo>
                  <a:pt x="14479" y="8267"/>
                </a:lnTo>
                <a:lnTo>
                  <a:pt x="14555" y="8267"/>
                </a:lnTo>
                <a:lnTo>
                  <a:pt x="14631" y="8117"/>
                </a:lnTo>
                <a:lnTo>
                  <a:pt x="14707" y="7967"/>
                </a:lnTo>
                <a:lnTo>
                  <a:pt x="14784" y="7967"/>
                </a:lnTo>
                <a:lnTo>
                  <a:pt x="14860" y="7967"/>
                </a:lnTo>
                <a:lnTo>
                  <a:pt x="15089" y="8117"/>
                </a:lnTo>
                <a:lnTo>
                  <a:pt x="15165" y="8267"/>
                </a:lnTo>
                <a:lnTo>
                  <a:pt x="15241" y="8718"/>
                </a:lnTo>
                <a:lnTo>
                  <a:pt x="15241" y="9019"/>
                </a:lnTo>
                <a:lnTo>
                  <a:pt x="15317" y="9169"/>
                </a:lnTo>
                <a:lnTo>
                  <a:pt x="15470" y="9019"/>
                </a:lnTo>
                <a:lnTo>
                  <a:pt x="15546" y="9169"/>
                </a:lnTo>
                <a:lnTo>
                  <a:pt x="15698" y="9921"/>
                </a:lnTo>
                <a:lnTo>
                  <a:pt x="15698" y="10221"/>
                </a:lnTo>
                <a:lnTo>
                  <a:pt x="15698" y="10522"/>
                </a:lnTo>
                <a:lnTo>
                  <a:pt x="15546" y="10822"/>
                </a:lnTo>
                <a:lnTo>
                  <a:pt x="15165" y="11273"/>
                </a:lnTo>
                <a:lnTo>
                  <a:pt x="14860" y="11724"/>
                </a:lnTo>
                <a:lnTo>
                  <a:pt x="14555" y="12025"/>
                </a:lnTo>
                <a:lnTo>
                  <a:pt x="14174" y="12025"/>
                </a:lnTo>
                <a:lnTo>
                  <a:pt x="13869" y="12025"/>
                </a:lnTo>
                <a:lnTo>
                  <a:pt x="13641" y="11875"/>
                </a:lnTo>
                <a:lnTo>
                  <a:pt x="13564" y="11724"/>
                </a:lnTo>
                <a:lnTo>
                  <a:pt x="13488" y="11424"/>
                </a:lnTo>
                <a:lnTo>
                  <a:pt x="13260" y="10522"/>
                </a:lnTo>
                <a:lnTo>
                  <a:pt x="13183" y="10221"/>
                </a:lnTo>
                <a:lnTo>
                  <a:pt x="12955" y="10071"/>
                </a:lnTo>
                <a:lnTo>
                  <a:pt x="12802" y="10221"/>
                </a:lnTo>
                <a:lnTo>
                  <a:pt x="12726" y="10221"/>
                </a:lnTo>
                <a:lnTo>
                  <a:pt x="12574" y="10071"/>
                </a:lnTo>
                <a:lnTo>
                  <a:pt x="12498" y="9770"/>
                </a:lnTo>
                <a:lnTo>
                  <a:pt x="12498" y="9319"/>
                </a:lnTo>
                <a:lnTo>
                  <a:pt x="12574" y="9319"/>
                </a:lnTo>
                <a:lnTo>
                  <a:pt x="12650" y="9319"/>
                </a:lnTo>
                <a:lnTo>
                  <a:pt x="12726" y="9470"/>
                </a:lnTo>
                <a:lnTo>
                  <a:pt x="12802" y="9470"/>
                </a:lnTo>
                <a:lnTo>
                  <a:pt x="12879" y="9319"/>
                </a:lnTo>
                <a:lnTo>
                  <a:pt x="12802" y="9169"/>
                </a:lnTo>
                <a:lnTo>
                  <a:pt x="12726" y="9169"/>
                </a:lnTo>
                <a:lnTo>
                  <a:pt x="12574" y="8417"/>
                </a:lnTo>
                <a:lnTo>
                  <a:pt x="12498" y="8417"/>
                </a:lnTo>
                <a:lnTo>
                  <a:pt x="12193" y="8117"/>
                </a:lnTo>
                <a:lnTo>
                  <a:pt x="12117" y="7967"/>
                </a:lnTo>
                <a:lnTo>
                  <a:pt x="12117" y="7666"/>
                </a:lnTo>
                <a:lnTo>
                  <a:pt x="12040" y="7365"/>
                </a:lnTo>
                <a:lnTo>
                  <a:pt x="11736" y="7215"/>
                </a:lnTo>
                <a:lnTo>
                  <a:pt x="11431" y="7215"/>
                </a:lnTo>
                <a:lnTo>
                  <a:pt x="11354" y="6914"/>
                </a:lnTo>
                <a:lnTo>
                  <a:pt x="11202" y="6764"/>
                </a:lnTo>
                <a:lnTo>
                  <a:pt x="11202" y="7215"/>
                </a:lnTo>
                <a:lnTo>
                  <a:pt x="11202" y="7365"/>
                </a:lnTo>
                <a:lnTo>
                  <a:pt x="11126" y="7516"/>
                </a:lnTo>
                <a:lnTo>
                  <a:pt x="10973" y="7666"/>
                </a:lnTo>
                <a:lnTo>
                  <a:pt x="10897" y="7666"/>
                </a:lnTo>
                <a:lnTo>
                  <a:pt x="10669" y="7365"/>
                </a:lnTo>
                <a:lnTo>
                  <a:pt x="10592" y="7215"/>
                </a:lnTo>
                <a:lnTo>
                  <a:pt x="10516" y="7065"/>
                </a:lnTo>
                <a:lnTo>
                  <a:pt x="10516" y="6914"/>
                </a:lnTo>
                <a:lnTo>
                  <a:pt x="10440" y="6614"/>
                </a:lnTo>
                <a:lnTo>
                  <a:pt x="10440" y="6463"/>
                </a:lnTo>
                <a:lnTo>
                  <a:pt x="10440" y="6313"/>
                </a:lnTo>
                <a:close/>
              </a:path>
            </a:pathLst>
          </a:custGeom>
          <a:solidFill>
            <a:srgbClr val="FFFF00"/>
          </a:solidFill>
          <a:ln w="9525">
            <a:solidFill>
              <a:schemeClr val="tx1">
                <a:lumMod val="65000"/>
                <a:lumOff val="35000"/>
              </a:schemeClr>
            </a:solidFill>
            <a:prstDash val="solid"/>
            <a:round/>
            <a:headEnd/>
            <a:tailEnd/>
          </a:ln>
        </p:spPr>
        <p:txBody>
          <a:bodyPr wrap="none"/>
          <a:lstStyle/>
          <a:p>
            <a:pPr>
              <a:defRPr/>
            </a:pPr>
            <a:endParaRPr lang="en-US" dirty="0"/>
          </a:p>
        </p:txBody>
      </p:sp>
      <p:grpSp>
        <p:nvGrpSpPr>
          <p:cNvPr id="4" name="Michigan"/>
          <p:cNvGrpSpPr>
            <a:grpSpLocks/>
          </p:cNvGrpSpPr>
          <p:nvPr/>
        </p:nvGrpSpPr>
        <p:grpSpPr bwMode="auto">
          <a:xfrm>
            <a:off x="5420890" y="1636728"/>
            <a:ext cx="1250032" cy="1222059"/>
            <a:chOff x="-956" y="-27056"/>
            <a:chExt cx="21690" cy="447"/>
          </a:xfrm>
          <a:solidFill>
            <a:srgbClr val="CC9900"/>
          </a:solidFill>
        </p:grpSpPr>
        <p:sp>
          <p:nvSpPr>
            <p:cNvPr id="143" name="Michigan2"/>
            <p:cNvSpPr>
              <a:spLocks/>
            </p:cNvSpPr>
            <p:nvPr/>
          </p:nvSpPr>
          <p:spPr bwMode="auto">
            <a:xfrm>
              <a:off x="-956" y="-27056"/>
              <a:ext cx="16470" cy="186"/>
            </a:xfrm>
            <a:custGeom>
              <a:avLst/>
              <a:gdLst/>
              <a:ahLst/>
              <a:cxnLst>
                <a:cxn ang="0">
                  <a:pos x="5282" y="4556"/>
                </a:cxn>
                <a:cxn ang="0">
                  <a:pos x="5282" y="4118"/>
                </a:cxn>
                <a:cxn ang="0">
                  <a:pos x="4835" y="4819"/>
                </a:cxn>
                <a:cxn ang="0">
                  <a:pos x="4835" y="3592"/>
                </a:cxn>
                <a:cxn ang="0">
                  <a:pos x="5238" y="2541"/>
                </a:cxn>
                <a:cxn ang="0">
                  <a:pos x="5909" y="1139"/>
                </a:cxn>
                <a:cxn ang="0">
                  <a:pos x="6401" y="526"/>
                </a:cxn>
                <a:cxn ang="0">
                  <a:pos x="5730" y="175"/>
                </a:cxn>
                <a:cxn ang="0">
                  <a:pos x="4611" y="1577"/>
                </a:cxn>
                <a:cxn ang="0">
                  <a:pos x="3939" y="2628"/>
                </a:cxn>
                <a:cxn ang="0">
                  <a:pos x="3357" y="3767"/>
                </a:cxn>
                <a:cxn ang="0">
                  <a:pos x="2507" y="4906"/>
                </a:cxn>
                <a:cxn ang="0">
                  <a:pos x="1522" y="5257"/>
                </a:cxn>
                <a:cxn ang="0">
                  <a:pos x="537" y="6659"/>
                </a:cxn>
                <a:cxn ang="0">
                  <a:pos x="269" y="7535"/>
                </a:cxn>
                <a:cxn ang="0">
                  <a:pos x="806" y="8674"/>
                </a:cxn>
                <a:cxn ang="0">
                  <a:pos x="3536" y="9813"/>
                </a:cxn>
                <a:cxn ang="0">
                  <a:pos x="4566" y="10514"/>
                </a:cxn>
                <a:cxn ang="0">
                  <a:pos x="5730" y="10689"/>
                </a:cxn>
                <a:cxn ang="0">
                  <a:pos x="5864" y="11565"/>
                </a:cxn>
                <a:cxn ang="0">
                  <a:pos x="6670" y="12178"/>
                </a:cxn>
                <a:cxn ang="0">
                  <a:pos x="6760" y="13405"/>
                </a:cxn>
                <a:cxn ang="0">
                  <a:pos x="7118" y="14456"/>
                </a:cxn>
                <a:cxn ang="0">
                  <a:pos x="7386" y="16296"/>
                </a:cxn>
                <a:cxn ang="0">
                  <a:pos x="8192" y="13055"/>
                </a:cxn>
                <a:cxn ang="0">
                  <a:pos x="8684" y="10952"/>
                </a:cxn>
                <a:cxn ang="0">
                  <a:pos x="8863" y="11740"/>
                </a:cxn>
                <a:cxn ang="0">
                  <a:pos x="9445" y="10777"/>
                </a:cxn>
                <a:cxn ang="0">
                  <a:pos x="9804" y="10864"/>
                </a:cxn>
                <a:cxn ang="0">
                  <a:pos x="9714" y="12266"/>
                </a:cxn>
                <a:cxn ang="0">
                  <a:pos x="10072" y="11302"/>
                </a:cxn>
                <a:cxn ang="0">
                  <a:pos x="10430" y="10163"/>
                </a:cxn>
                <a:cxn ang="0">
                  <a:pos x="11505" y="9462"/>
                </a:cxn>
                <a:cxn ang="0">
                  <a:pos x="12400" y="8499"/>
                </a:cxn>
                <a:cxn ang="0">
                  <a:pos x="13385" y="8586"/>
                </a:cxn>
                <a:cxn ang="0">
                  <a:pos x="14191" y="9550"/>
                </a:cxn>
                <a:cxn ang="0">
                  <a:pos x="14414" y="8937"/>
                </a:cxn>
                <a:cxn ang="0">
                  <a:pos x="14996" y="8586"/>
                </a:cxn>
                <a:cxn ang="0">
                  <a:pos x="15533" y="8499"/>
                </a:cxn>
                <a:cxn ang="0">
                  <a:pos x="16115" y="8499"/>
                </a:cxn>
                <a:cxn ang="0">
                  <a:pos x="16160" y="7973"/>
                </a:cxn>
                <a:cxn ang="0">
                  <a:pos x="15533" y="7184"/>
                </a:cxn>
                <a:cxn ang="0">
                  <a:pos x="15310" y="5345"/>
                </a:cxn>
                <a:cxn ang="0">
                  <a:pos x="14593" y="5695"/>
                </a:cxn>
                <a:cxn ang="0">
                  <a:pos x="14011" y="5695"/>
                </a:cxn>
                <a:cxn ang="0">
                  <a:pos x="13385" y="5169"/>
                </a:cxn>
                <a:cxn ang="0">
                  <a:pos x="13385" y="3592"/>
                </a:cxn>
                <a:cxn ang="0">
                  <a:pos x="12310" y="4381"/>
                </a:cxn>
                <a:cxn ang="0">
                  <a:pos x="11146" y="4556"/>
                </a:cxn>
                <a:cxn ang="0">
                  <a:pos x="10296" y="5169"/>
                </a:cxn>
                <a:cxn ang="0">
                  <a:pos x="9490" y="6659"/>
                </a:cxn>
                <a:cxn ang="0">
                  <a:pos x="8729" y="6659"/>
                </a:cxn>
                <a:cxn ang="0">
                  <a:pos x="8102" y="6396"/>
                </a:cxn>
                <a:cxn ang="0">
                  <a:pos x="7521" y="6308"/>
                </a:cxn>
                <a:cxn ang="0">
                  <a:pos x="7207" y="5520"/>
                </a:cxn>
                <a:cxn ang="0">
                  <a:pos x="6715" y="4381"/>
                </a:cxn>
                <a:cxn ang="0">
                  <a:pos x="6043" y="4030"/>
                </a:cxn>
              </a:cxnLst>
              <a:rect l="0" t="0" r="r" b="b"/>
              <a:pathLst>
                <a:path w="16384" h="16384">
                  <a:moveTo>
                    <a:pt x="5775" y="4030"/>
                  </a:moveTo>
                  <a:lnTo>
                    <a:pt x="5685" y="4118"/>
                  </a:lnTo>
                  <a:lnTo>
                    <a:pt x="5506" y="4118"/>
                  </a:lnTo>
                  <a:lnTo>
                    <a:pt x="5461" y="4206"/>
                  </a:lnTo>
                  <a:lnTo>
                    <a:pt x="5417" y="4381"/>
                  </a:lnTo>
                  <a:lnTo>
                    <a:pt x="5372" y="4644"/>
                  </a:lnTo>
                  <a:lnTo>
                    <a:pt x="5327" y="4644"/>
                  </a:lnTo>
                  <a:lnTo>
                    <a:pt x="5282" y="4556"/>
                  </a:lnTo>
                  <a:lnTo>
                    <a:pt x="5327" y="4381"/>
                  </a:lnTo>
                  <a:lnTo>
                    <a:pt x="5417" y="4118"/>
                  </a:lnTo>
                  <a:lnTo>
                    <a:pt x="5506" y="3943"/>
                  </a:lnTo>
                  <a:lnTo>
                    <a:pt x="5551" y="3767"/>
                  </a:lnTo>
                  <a:lnTo>
                    <a:pt x="5551" y="3680"/>
                  </a:lnTo>
                  <a:lnTo>
                    <a:pt x="5461" y="3680"/>
                  </a:lnTo>
                  <a:lnTo>
                    <a:pt x="5417" y="3855"/>
                  </a:lnTo>
                  <a:lnTo>
                    <a:pt x="5282" y="4118"/>
                  </a:lnTo>
                  <a:lnTo>
                    <a:pt x="5148" y="4293"/>
                  </a:lnTo>
                  <a:lnTo>
                    <a:pt x="5014" y="4468"/>
                  </a:lnTo>
                  <a:lnTo>
                    <a:pt x="5014" y="4644"/>
                  </a:lnTo>
                  <a:lnTo>
                    <a:pt x="4969" y="4819"/>
                  </a:lnTo>
                  <a:lnTo>
                    <a:pt x="4879" y="5082"/>
                  </a:lnTo>
                  <a:lnTo>
                    <a:pt x="4835" y="5257"/>
                  </a:lnTo>
                  <a:lnTo>
                    <a:pt x="4790" y="5169"/>
                  </a:lnTo>
                  <a:lnTo>
                    <a:pt x="4835" y="4819"/>
                  </a:lnTo>
                  <a:lnTo>
                    <a:pt x="4790" y="4644"/>
                  </a:lnTo>
                  <a:lnTo>
                    <a:pt x="4835" y="4468"/>
                  </a:lnTo>
                  <a:lnTo>
                    <a:pt x="4835" y="4206"/>
                  </a:lnTo>
                  <a:lnTo>
                    <a:pt x="4835" y="3943"/>
                  </a:lnTo>
                  <a:lnTo>
                    <a:pt x="4835" y="3855"/>
                  </a:lnTo>
                  <a:lnTo>
                    <a:pt x="4835" y="3767"/>
                  </a:lnTo>
                  <a:lnTo>
                    <a:pt x="4790" y="3592"/>
                  </a:lnTo>
                  <a:lnTo>
                    <a:pt x="4835" y="3592"/>
                  </a:lnTo>
                  <a:lnTo>
                    <a:pt x="4879" y="3680"/>
                  </a:lnTo>
                  <a:lnTo>
                    <a:pt x="4924" y="3592"/>
                  </a:lnTo>
                  <a:lnTo>
                    <a:pt x="4969" y="3505"/>
                  </a:lnTo>
                  <a:lnTo>
                    <a:pt x="5014" y="3154"/>
                  </a:lnTo>
                  <a:lnTo>
                    <a:pt x="4969" y="2979"/>
                  </a:lnTo>
                  <a:lnTo>
                    <a:pt x="5058" y="2891"/>
                  </a:lnTo>
                  <a:lnTo>
                    <a:pt x="5148" y="2804"/>
                  </a:lnTo>
                  <a:lnTo>
                    <a:pt x="5238" y="2541"/>
                  </a:lnTo>
                  <a:lnTo>
                    <a:pt x="5238" y="2453"/>
                  </a:lnTo>
                  <a:lnTo>
                    <a:pt x="5282" y="2366"/>
                  </a:lnTo>
                  <a:lnTo>
                    <a:pt x="5282" y="2278"/>
                  </a:lnTo>
                  <a:lnTo>
                    <a:pt x="5327" y="2103"/>
                  </a:lnTo>
                  <a:lnTo>
                    <a:pt x="5417" y="1928"/>
                  </a:lnTo>
                  <a:lnTo>
                    <a:pt x="5506" y="1840"/>
                  </a:lnTo>
                  <a:lnTo>
                    <a:pt x="5640" y="1489"/>
                  </a:lnTo>
                  <a:lnTo>
                    <a:pt x="5909" y="1139"/>
                  </a:lnTo>
                  <a:lnTo>
                    <a:pt x="5909" y="964"/>
                  </a:lnTo>
                  <a:lnTo>
                    <a:pt x="5909" y="876"/>
                  </a:lnTo>
                  <a:lnTo>
                    <a:pt x="5909" y="789"/>
                  </a:lnTo>
                  <a:lnTo>
                    <a:pt x="6043" y="701"/>
                  </a:lnTo>
                  <a:lnTo>
                    <a:pt x="6267" y="613"/>
                  </a:lnTo>
                  <a:lnTo>
                    <a:pt x="6312" y="526"/>
                  </a:lnTo>
                  <a:lnTo>
                    <a:pt x="6357" y="526"/>
                  </a:lnTo>
                  <a:lnTo>
                    <a:pt x="6401" y="526"/>
                  </a:lnTo>
                  <a:lnTo>
                    <a:pt x="6446" y="438"/>
                  </a:lnTo>
                  <a:lnTo>
                    <a:pt x="6446" y="350"/>
                  </a:lnTo>
                  <a:lnTo>
                    <a:pt x="6357" y="88"/>
                  </a:lnTo>
                  <a:lnTo>
                    <a:pt x="6133" y="0"/>
                  </a:lnTo>
                  <a:lnTo>
                    <a:pt x="6133" y="88"/>
                  </a:lnTo>
                  <a:lnTo>
                    <a:pt x="5999" y="0"/>
                  </a:lnTo>
                  <a:lnTo>
                    <a:pt x="5909" y="88"/>
                  </a:lnTo>
                  <a:lnTo>
                    <a:pt x="5730" y="175"/>
                  </a:lnTo>
                  <a:lnTo>
                    <a:pt x="5551" y="175"/>
                  </a:lnTo>
                  <a:lnTo>
                    <a:pt x="5417" y="263"/>
                  </a:lnTo>
                  <a:lnTo>
                    <a:pt x="5238" y="350"/>
                  </a:lnTo>
                  <a:lnTo>
                    <a:pt x="5103" y="613"/>
                  </a:lnTo>
                  <a:lnTo>
                    <a:pt x="4924" y="789"/>
                  </a:lnTo>
                  <a:lnTo>
                    <a:pt x="4835" y="876"/>
                  </a:lnTo>
                  <a:lnTo>
                    <a:pt x="4745" y="1139"/>
                  </a:lnTo>
                  <a:lnTo>
                    <a:pt x="4611" y="1577"/>
                  </a:lnTo>
                  <a:lnTo>
                    <a:pt x="4566" y="1752"/>
                  </a:lnTo>
                  <a:lnTo>
                    <a:pt x="4477" y="1928"/>
                  </a:lnTo>
                  <a:lnTo>
                    <a:pt x="4387" y="2015"/>
                  </a:lnTo>
                  <a:lnTo>
                    <a:pt x="4297" y="2103"/>
                  </a:lnTo>
                  <a:lnTo>
                    <a:pt x="4208" y="2103"/>
                  </a:lnTo>
                  <a:lnTo>
                    <a:pt x="4118" y="2278"/>
                  </a:lnTo>
                  <a:lnTo>
                    <a:pt x="4029" y="2541"/>
                  </a:lnTo>
                  <a:lnTo>
                    <a:pt x="3939" y="2628"/>
                  </a:lnTo>
                  <a:lnTo>
                    <a:pt x="3895" y="2628"/>
                  </a:lnTo>
                  <a:lnTo>
                    <a:pt x="3805" y="2891"/>
                  </a:lnTo>
                  <a:lnTo>
                    <a:pt x="3715" y="2979"/>
                  </a:lnTo>
                  <a:lnTo>
                    <a:pt x="3626" y="3067"/>
                  </a:lnTo>
                  <a:lnTo>
                    <a:pt x="3626" y="3329"/>
                  </a:lnTo>
                  <a:lnTo>
                    <a:pt x="3581" y="3592"/>
                  </a:lnTo>
                  <a:lnTo>
                    <a:pt x="3447" y="3680"/>
                  </a:lnTo>
                  <a:lnTo>
                    <a:pt x="3357" y="3767"/>
                  </a:lnTo>
                  <a:lnTo>
                    <a:pt x="3223" y="3855"/>
                  </a:lnTo>
                  <a:lnTo>
                    <a:pt x="3134" y="3855"/>
                  </a:lnTo>
                  <a:lnTo>
                    <a:pt x="3044" y="3943"/>
                  </a:lnTo>
                  <a:lnTo>
                    <a:pt x="2999" y="4030"/>
                  </a:lnTo>
                  <a:lnTo>
                    <a:pt x="2910" y="4293"/>
                  </a:lnTo>
                  <a:lnTo>
                    <a:pt x="2820" y="4556"/>
                  </a:lnTo>
                  <a:lnTo>
                    <a:pt x="2641" y="4731"/>
                  </a:lnTo>
                  <a:lnTo>
                    <a:pt x="2507" y="4906"/>
                  </a:lnTo>
                  <a:lnTo>
                    <a:pt x="2373" y="4906"/>
                  </a:lnTo>
                  <a:lnTo>
                    <a:pt x="2283" y="4906"/>
                  </a:lnTo>
                  <a:lnTo>
                    <a:pt x="2149" y="4906"/>
                  </a:lnTo>
                  <a:lnTo>
                    <a:pt x="2059" y="5082"/>
                  </a:lnTo>
                  <a:lnTo>
                    <a:pt x="1970" y="5082"/>
                  </a:lnTo>
                  <a:lnTo>
                    <a:pt x="1791" y="5082"/>
                  </a:lnTo>
                  <a:lnTo>
                    <a:pt x="1612" y="5169"/>
                  </a:lnTo>
                  <a:lnTo>
                    <a:pt x="1522" y="5257"/>
                  </a:lnTo>
                  <a:lnTo>
                    <a:pt x="1388" y="5432"/>
                  </a:lnTo>
                  <a:lnTo>
                    <a:pt x="1298" y="5607"/>
                  </a:lnTo>
                  <a:lnTo>
                    <a:pt x="1253" y="5783"/>
                  </a:lnTo>
                  <a:lnTo>
                    <a:pt x="1119" y="6045"/>
                  </a:lnTo>
                  <a:lnTo>
                    <a:pt x="985" y="6221"/>
                  </a:lnTo>
                  <a:lnTo>
                    <a:pt x="851" y="6484"/>
                  </a:lnTo>
                  <a:lnTo>
                    <a:pt x="671" y="6571"/>
                  </a:lnTo>
                  <a:lnTo>
                    <a:pt x="537" y="6659"/>
                  </a:lnTo>
                  <a:lnTo>
                    <a:pt x="313" y="6834"/>
                  </a:lnTo>
                  <a:lnTo>
                    <a:pt x="224" y="6922"/>
                  </a:lnTo>
                  <a:lnTo>
                    <a:pt x="90" y="7184"/>
                  </a:lnTo>
                  <a:lnTo>
                    <a:pt x="0" y="7184"/>
                  </a:lnTo>
                  <a:lnTo>
                    <a:pt x="45" y="7360"/>
                  </a:lnTo>
                  <a:lnTo>
                    <a:pt x="90" y="7360"/>
                  </a:lnTo>
                  <a:lnTo>
                    <a:pt x="224" y="7360"/>
                  </a:lnTo>
                  <a:lnTo>
                    <a:pt x="269" y="7535"/>
                  </a:lnTo>
                  <a:lnTo>
                    <a:pt x="313" y="7535"/>
                  </a:lnTo>
                  <a:lnTo>
                    <a:pt x="448" y="7535"/>
                  </a:lnTo>
                  <a:lnTo>
                    <a:pt x="492" y="7535"/>
                  </a:lnTo>
                  <a:lnTo>
                    <a:pt x="582" y="7710"/>
                  </a:lnTo>
                  <a:lnTo>
                    <a:pt x="627" y="7885"/>
                  </a:lnTo>
                  <a:lnTo>
                    <a:pt x="716" y="8323"/>
                  </a:lnTo>
                  <a:lnTo>
                    <a:pt x="761" y="8586"/>
                  </a:lnTo>
                  <a:lnTo>
                    <a:pt x="806" y="8674"/>
                  </a:lnTo>
                  <a:lnTo>
                    <a:pt x="851" y="8761"/>
                  </a:lnTo>
                  <a:lnTo>
                    <a:pt x="1298" y="8937"/>
                  </a:lnTo>
                  <a:lnTo>
                    <a:pt x="1388" y="8937"/>
                  </a:lnTo>
                  <a:lnTo>
                    <a:pt x="1880" y="9200"/>
                  </a:lnTo>
                  <a:lnTo>
                    <a:pt x="2775" y="9550"/>
                  </a:lnTo>
                  <a:lnTo>
                    <a:pt x="3357" y="9725"/>
                  </a:lnTo>
                  <a:lnTo>
                    <a:pt x="3447" y="9725"/>
                  </a:lnTo>
                  <a:lnTo>
                    <a:pt x="3536" y="9813"/>
                  </a:lnTo>
                  <a:lnTo>
                    <a:pt x="3671" y="9900"/>
                  </a:lnTo>
                  <a:lnTo>
                    <a:pt x="3805" y="10076"/>
                  </a:lnTo>
                  <a:lnTo>
                    <a:pt x="4029" y="10339"/>
                  </a:lnTo>
                  <a:lnTo>
                    <a:pt x="4118" y="10426"/>
                  </a:lnTo>
                  <a:lnTo>
                    <a:pt x="4297" y="10339"/>
                  </a:lnTo>
                  <a:lnTo>
                    <a:pt x="4432" y="10426"/>
                  </a:lnTo>
                  <a:lnTo>
                    <a:pt x="4521" y="10514"/>
                  </a:lnTo>
                  <a:lnTo>
                    <a:pt x="4566" y="10514"/>
                  </a:lnTo>
                  <a:lnTo>
                    <a:pt x="4656" y="10426"/>
                  </a:lnTo>
                  <a:lnTo>
                    <a:pt x="4790" y="10339"/>
                  </a:lnTo>
                  <a:lnTo>
                    <a:pt x="5014" y="10514"/>
                  </a:lnTo>
                  <a:lnTo>
                    <a:pt x="5148" y="10514"/>
                  </a:lnTo>
                  <a:lnTo>
                    <a:pt x="5238" y="10514"/>
                  </a:lnTo>
                  <a:lnTo>
                    <a:pt x="5327" y="10601"/>
                  </a:lnTo>
                  <a:lnTo>
                    <a:pt x="5551" y="10601"/>
                  </a:lnTo>
                  <a:lnTo>
                    <a:pt x="5730" y="10689"/>
                  </a:lnTo>
                  <a:lnTo>
                    <a:pt x="5775" y="10689"/>
                  </a:lnTo>
                  <a:lnTo>
                    <a:pt x="5864" y="10777"/>
                  </a:lnTo>
                  <a:lnTo>
                    <a:pt x="5909" y="10864"/>
                  </a:lnTo>
                  <a:lnTo>
                    <a:pt x="5909" y="10952"/>
                  </a:lnTo>
                  <a:lnTo>
                    <a:pt x="5954" y="11127"/>
                  </a:lnTo>
                  <a:lnTo>
                    <a:pt x="5954" y="11215"/>
                  </a:lnTo>
                  <a:lnTo>
                    <a:pt x="5864" y="11390"/>
                  </a:lnTo>
                  <a:lnTo>
                    <a:pt x="5864" y="11565"/>
                  </a:lnTo>
                  <a:lnTo>
                    <a:pt x="5909" y="11653"/>
                  </a:lnTo>
                  <a:lnTo>
                    <a:pt x="5999" y="11740"/>
                  </a:lnTo>
                  <a:lnTo>
                    <a:pt x="6088" y="11828"/>
                  </a:lnTo>
                  <a:lnTo>
                    <a:pt x="6178" y="11740"/>
                  </a:lnTo>
                  <a:lnTo>
                    <a:pt x="6222" y="11740"/>
                  </a:lnTo>
                  <a:lnTo>
                    <a:pt x="6312" y="11828"/>
                  </a:lnTo>
                  <a:lnTo>
                    <a:pt x="6491" y="11916"/>
                  </a:lnTo>
                  <a:lnTo>
                    <a:pt x="6670" y="12178"/>
                  </a:lnTo>
                  <a:lnTo>
                    <a:pt x="6760" y="12354"/>
                  </a:lnTo>
                  <a:lnTo>
                    <a:pt x="6760" y="12441"/>
                  </a:lnTo>
                  <a:lnTo>
                    <a:pt x="6670" y="12529"/>
                  </a:lnTo>
                  <a:lnTo>
                    <a:pt x="6760" y="12704"/>
                  </a:lnTo>
                  <a:lnTo>
                    <a:pt x="6804" y="12879"/>
                  </a:lnTo>
                  <a:lnTo>
                    <a:pt x="6760" y="13055"/>
                  </a:lnTo>
                  <a:lnTo>
                    <a:pt x="6715" y="13230"/>
                  </a:lnTo>
                  <a:lnTo>
                    <a:pt x="6760" y="13405"/>
                  </a:lnTo>
                  <a:lnTo>
                    <a:pt x="6760" y="13668"/>
                  </a:lnTo>
                  <a:lnTo>
                    <a:pt x="6715" y="14018"/>
                  </a:lnTo>
                  <a:lnTo>
                    <a:pt x="6670" y="14369"/>
                  </a:lnTo>
                  <a:lnTo>
                    <a:pt x="6625" y="14544"/>
                  </a:lnTo>
                  <a:lnTo>
                    <a:pt x="6715" y="14719"/>
                  </a:lnTo>
                  <a:lnTo>
                    <a:pt x="6804" y="14719"/>
                  </a:lnTo>
                  <a:lnTo>
                    <a:pt x="7028" y="14544"/>
                  </a:lnTo>
                  <a:lnTo>
                    <a:pt x="7118" y="14456"/>
                  </a:lnTo>
                  <a:lnTo>
                    <a:pt x="7207" y="14632"/>
                  </a:lnTo>
                  <a:lnTo>
                    <a:pt x="7162" y="14982"/>
                  </a:lnTo>
                  <a:lnTo>
                    <a:pt x="7073" y="15420"/>
                  </a:lnTo>
                  <a:lnTo>
                    <a:pt x="7028" y="15683"/>
                  </a:lnTo>
                  <a:lnTo>
                    <a:pt x="7073" y="15858"/>
                  </a:lnTo>
                  <a:lnTo>
                    <a:pt x="7207" y="16034"/>
                  </a:lnTo>
                  <a:lnTo>
                    <a:pt x="7297" y="16209"/>
                  </a:lnTo>
                  <a:lnTo>
                    <a:pt x="7386" y="16296"/>
                  </a:lnTo>
                  <a:lnTo>
                    <a:pt x="7476" y="16384"/>
                  </a:lnTo>
                  <a:lnTo>
                    <a:pt x="7431" y="16209"/>
                  </a:lnTo>
                  <a:lnTo>
                    <a:pt x="7476" y="15858"/>
                  </a:lnTo>
                  <a:lnTo>
                    <a:pt x="7655" y="15508"/>
                  </a:lnTo>
                  <a:lnTo>
                    <a:pt x="7834" y="14807"/>
                  </a:lnTo>
                  <a:lnTo>
                    <a:pt x="7968" y="14281"/>
                  </a:lnTo>
                  <a:lnTo>
                    <a:pt x="8102" y="13493"/>
                  </a:lnTo>
                  <a:lnTo>
                    <a:pt x="8192" y="13055"/>
                  </a:lnTo>
                  <a:lnTo>
                    <a:pt x="8237" y="12792"/>
                  </a:lnTo>
                  <a:lnTo>
                    <a:pt x="8326" y="12354"/>
                  </a:lnTo>
                  <a:lnTo>
                    <a:pt x="8461" y="12003"/>
                  </a:lnTo>
                  <a:lnTo>
                    <a:pt x="8550" y="11828"/>
                  </a:lnTo>
                  <a:lnTo>
                    <a:pt x="8595" y="11740"/>
                  </a:lnTo>
                  <a:lnTo>
                    <a:pt x="8595" y="11565"/>
                  </a:lnTo>
                  <a:lnTo>
                    <a:pt x="8550" y="11302"/>
                  </a:lnTo>
                  <a:lnTo>
                    <a:pt x="8684" y="10952"/>
                  </a:lnTo>
                  <a:lnTo>
                    <a:pt x="8684" y="10689"/>
                  </a:lnTo>
                  <a:lnTo>
                    <a:pt x="8774" y="10426"/>
                  </a:lnTo>
                  <a:lnTo>
                    <a:pt x="8863" y="10426"/>
                  </a:lnTo>
                  <a:lnTo>
                    <a:pt x="8863" y="10514"/>
                  </a:lnTo>
                  <a:lnTo>
                    <a:pt x="8774" y="11039"/>
                  </a:lnTo>
                  <a:lnTo>
                    <a:pt x="8819" y="11302"/>
                  </a:lnTo>
                  <a:lnTo>
                    <a:pt x="8819" y="11565"/>
                  </a:lnTo>
                  <a:lnTo>
                    <a:pt x="8863" y="11740"/>
                  </a:lnTo>
                  <a:lnTo>
                    <a:pt x="8863" y="11916"/>
                  </a:lnTo>
                  <a:lnTo>
                    <a:pt x="8998" y="11740"/>
                  </a:lnTo>
                  <a:lnTo>
                    <a:pt x="9132" y="11653"/>
                  </a:lnTo>
                  <a:lnTo>
                    <a:pt x="9222" y="11390"/>
                  </a:lnTo>
                  <a:lnTo>
                    <a:pt x="9311" y="11039"/>
                  </a:lnTo>
                  <a:lnTo>
                    <a:pt x="9266" y="10689"/>
                  </a:lnTo>
                  <a:lnTo>
                    <a:pt x="9311" y="10601"/>
                  </a:lnTo>
                  <a:lnTo>
                    <a:pt x="9445" y="10777"/>
                  </a:lnTo>
                  <a:lnTo>
                    <a:pt x="9535" y="10689"/>
                  </a:lnTo>
                  <a:lnTo>
                    <a:pt x="9624" y="10777"/>
                  </a:lnTo>
                  <a:lnTo>
                    <a:pt x="9714" y="10339"/>
                  </a:lnTo>
                  <a:lnTo>
                    <a:pt x="9759" y="10251"/>
                  </a:lnTo>
                  <a:lnTo>
                    <a:pt x="9848" y="10339"/>
                  </a:lnTo>
                  <a:lnTo>
                    <a:pt x="9893" y="10426"/>
                  </a:lnTo>
                  <a:lnTo>
                    <a:pt x="9893" y="10601"/>
                  </a:lnTo>
                  <a:lnTo>
                    <a:pt x="9804" y="10864"/>
                  </a:lnTo>
                  <a:lnTo>
                    <a:pt x="9804" y="11127"/>
                  </a:lnTo>
                  <a:lnTo>
                    <a:pt x="9624" y="11302"/>
                  </a:lnTo>
                  <a:lnTo>
                    <a:pt x="9580" y="11740"/>
                  </a:lnTo>
                  <a:lnTo>
                    <a:pt x="9490" y="11828"/>
                  </a:lnTo>
                  <a:lnTo>
                    <a:pt x="9490" y="12003"/>
                  </a:lnTo>
                  <a:lnTo>
                    <a:pt x="9490" y="12091"/>
                  </a:lnTo>
                  <a:lnTo>
                    <a:pt x="9669" y="12266"/>
                  </a:lnTo>
                  <a:lnTo>
                    <a:pt x="9714" y="12266"/>
                  </a:lnTo>
                  <a:lnTo>
                    <a:pt x="9759" y="12266"/>
                  </a:lnTo>
                  <a:lnTo>
                    <a:pt x="9804" y="12178"/>
                  </a:lnTo>
                  <a:lnTo>
                    <a:pt x="9759" y="12003"/>
                  </a:lnTo>
                  <a:lnTo>
                    <a:pt x="9848" y="11916"/>
                  </a:lnTo>
                  <a:lnTo>
                    <a:pt x="9848" y="11653"/>
                  </a:lnTo>
                  <a:lnTo>
                    <a:pt x="9983" y="11565"/>
                  </a:lnTo>
                  <a:lnTo>
                    <a:pt x="10027" y="11390"/>
                  </a:lnTo>
                  <a:lnTo>
                    <a:pt x="10072" y="11302"/>
                  </a:lnTo>
                  <a:lnTo>
                    <a:pt x="10206" y="11127"/>
                  </a:lnTo>
                  <a:lnTo>
                    <a:pt x="10251" y="11039"/>
                  </a:lnTo>
                  <a:lnTo>
                    <a:pt x="10385" y="10952"/>
                  </a:lnTo>
                  <a:lnTo>
                    <a:pt x="10385" y="10864"/>
                  </a:lnTo>
                  <a:lnTo>
                    <a:pt x="10430" y="10601"/>
                  </a:lnTo>
                  <a:lnTo>
                    <a:pt x="10430" y="10426"/>
                  </a:lnTo>
                  <a:lnTo>
                    <a:pt x="10430" y="10339"/>
                  </a:lnTo>
                  <a:lnTo>
                    <a:pt x="10430" y="10163"/>
                  </a:lnTo>
                  <a:lnTo>
                    <a:pt x="10520" y="9988"/>
                  </a:lnTo>
                  <a:lnTo>
                    <a:pt x="10565" y="9900"/>
                  </a:lnTo>
                  <a:lnTo>
                    <a:pt x="10744" y="9725"/>
                  </a:lnTo>
                  <a:lnTo>
                    <a:pt x="10923" y="9638"/>
                  </a:lnTo>
                  <a:lnTo>
                    <a:pt x="11191" y="9638"/>
                  </a:lnTo>
                  <a:lnTo>
                    <a:pt x="11415" y="9725"/>
                  </a:lnTo>
                  <a:lnTo>
                    <a:pt x="11460" y="9550"/>
                  </a:lnTo>
                  <a:lnTo>
                    <a:pt x="11505" y="9462"/>
                  </a:lnTo>
                  <a:lnTo>
                    <a:pt x="11549" y="9462"/>
                  </a:lnTo>
                  <a:lnTo>
                    <a:pt x="11684" y="9375"/>
                  </a:lnTo>
                  <a:lnTo>
                    <a:pt x="11773" y="9375"/>
                  </a:lnTo>
                  <a:lnTo>
                    <a:pt x="11952" y="9462"/>
                  </a:lnTo>
                  <a:lnTo>
                    <a:pt x="12042" y="9287"/>
                  </a:lnTo>
                  <a:lnTo>
                    <a:pt x="12131" y="9112"/>
                  </a:lnTo>
                  <a:lnTo>
                    <a:pt x="12266" y="8761"/>
                  </a:lnTo>
                  <a:lnTo>
                    <a:pt x="12400" y="8499"/>
                  </a:lnTo>
                  <a:lnTo>
                    <a:pt x="12579" y="8499"/>
                  </a:lnTo>
                  <a:lnTo>
                    <a:pt x="12669" y="8411"/>
                  </a:lnTo>
                  <a:lnTo>
                    <a:pt x="12758" y="8499"/>
                  </a:lnTo>
                  <a:lnTo>
                    <a:pt x="12848" y="8411"/>
                  </a:lnTo>
                  <a:lnTo>
                    <a:pt x="13027" y="8499"/>
                  </a:lnTo>
                  <a:lnTo>
                    <a:pt x="13161" y="8499"/>
                  </a:lnTo>
                  <a:lnTo>
                    <a:pt x="13250" y="8586"/>
                  </a:lnTo>
                  <a:lnTo>
                    <a:pt x="13385" y="8586"/>
                  </a:lnTo>
                  <a:lnTo>
                    <a:pt x="13564" y="8674"/>
                  </a:lnTo>
                  <a:lnTo>
                    <a:pt x="13743" y="8761"/>
                  </a:lnTo>
                  <a:lnTo>
                    <a:pt x="13877" y="8937"/>
                  </a:lnTo>
                  <a:lnTo>
                    <a:pt x="13922" y="9112"/>
                  </a:lnTo>
                  <a:lnTo>
                    <a:pt x="14056" y="9200"/>
                  </a:lnTo>
                  <a:lnTo>
                    <a:pt x="14146" y="9287"/>
                  </a:lnTo>
                  <a:lnTo>
                    <a:pt x="14146" y="9462"/>
                  </a:lnTo>
                  <a:lnTo>
                    <a:pt x="14191" y="9550"/>
                  </a:lnTo>
                  <a:lnTo>
                    <a:pt x="14280" y="9550"/>
                  </a:lnTo>
                  <a:lnTo>
                    <a:pt x="14370" y="9638"/>
                  </a:lnTo>
                  <a:lnTo>
                    <a:pt x="14414" y="9638"/>
                  </a:lnTo>
                  <a:lnTo>
                    <a:pt x="14459" y="9550"/>
                  </a:lnTo>
                  <a:lnTo>
                    <a:pt x="14414" y="9287"/>
                  </a:lnTo>
                  <a:lnTo>
                    <a:pt x="14459" y="9112"/>
                  </a:lnTo>
                  <a:lnTo>
                    <a:pt x="14414" y="9024"/>
                  </a:lnTo>
                  <a:lnTo>
                    <a:pt x="14414" y="8937"/>
                  </a:lnTo>
                  <a:lnTo>
                    <a:pt x="14504" y="8674"/>
                  </a:lnTo>
                  <a:lnTo>
                    <a:pt x="14459" y="8499"/>
                  </a:lnTo>
                  <a:lnTo>
                    <a:pt x="14549" y="8411"/>
                  </a:lnTo>
                  <a:lnTo>
                    <a:pt x="14683" y="8499"/>
                  </a:lnTo>
                  <a:lnTo>
                    <a:pt x="14817" y="8411"/>
                  </a:lnTo>
                  <a:lnTo>
                    <a:pt x="14907" y="8674"/>
                  </a:lnTo>
                  <a:lnTo>
                    <a:pt x="14952" y="8674"/>
                  </a:lnTo>
                  <a:lnTo>
                    <a:pt x="14996" y="8586"/>
                  </a:lnTo>
                  <a:lnTo>
                    <a:pt x="15086" y="8586"/>
                  </a:lnTo>
                  <a:lnTo>
                    <a:pt x="15086" y="8499"/>
                  </a:lnTo>
                  <a:lnTo>
                    <a:pt x="15175" y="8499"/>
                  </a:lnTo>
                  <a:lnTo>
                    <a:pt x="15220" y="8499"/>
                  </a:lnTo>
                  <a:lnTo>
                    <a:pt x="15310" y="8586"/>
                  </a:lnTo>
                  <a:lnTo>
                    <a:pt x="15354" y="8499"/>
                  </a:lnTo>
                  <a:lnTo>
                    <a:pt x="15399" y="8411"/>
                  </a:lnTo>
                  <a:lnTo>
                    <a:pt x="15533" y="8499"/>
                  </a:lnTo>
                  <a:lnTo>
                    <a:pt x="15668" y="8499"/>
                  </a:lnTo>
                  <a:lnTo>
                    <a:pt x="15757" y="8499"/>
                  </a:lnTo>
                  <a:lnTo>
                    <a:pt x="15847" y="8411"/>
                  </a:lnTo>
                  <a:lnTo>
                    <a:pt x="15936" y="8411"/>
                  </a:lnTo>
                  <a:lnTo>
                    <a:pt x="15981" y="8499"/>
                  </a:lnTo>
                  <a:lnTo>
                    <a:pt x="16026" y="8499"/>
                  </a:lnTo>
                  <a:lnTo>
                    <a:pt x="16115" y="8586"/>
                  </a:lnTo>
                  <a:lnTo>
                    <a:pt x="16115" y="8499"/>
                  </a:lnTo>
                  <a:lnTo>
                    <a:pt x="16205" y="8499"/>
                  </a:lnTo>
                  <a:lnTo>
                    <a:pt x="16294" y="8499"/>
                  </a:lnTo>
                  <a:lnTo>
                    <a:pt x="16384" y="8411"/>
                  </a:lnTo>
                  <a:lnTo>
                    <a:pt x="16384" y="8323"/>
                  </a:lnTo>
                  <a:lnTo>
                    <a:pt x="16384" y="8236"/>
                  </a:lnTo>
                  <a:lnTo>
                    <a:pt x="16339" y="8148"/>
                  </a:lnTo>
                  <a:lnTo>
                    <a:pt x="16250" y="8061"/>
                  </a:lnTo>
                  <a:lnTo>
                    <a:pt x="16160" y="7973"/>
                  </a:lnTo>
                  <a:lnTo>
                    <a:pt x="16071" y="7973"/>
                  </a:lnTo>
                  <a:lnTo>
                    <a:pt x="16026" y="7798"/>
                  </a:lnTo>
                  <a:lnTo>
                    <a:pt x="16026" y="7535"/>
                  </a:lnTo>
                  <a:lnTo>
                    <a:pt x="15981" y="7447"/>
                  </a:lnTo>
                  <a:lnTo>
                    <a:pt x="15847" y="7272"/>
                  </a:lnTo>
                  <a:lnTo>
                    <a:pt x="15757" y="7184"/>
                  </a:lnTo>
                  <a:lnTo>
                    <a:pt x="15623" y="7272"/>
                  </a:lnTo>
                  <a:lnTo>
                    <a:pt x="15533" y="7184"/>
                  </a:lnTo>
                  <a:lnTo>
                    <a:pt x="15489" y="7097"/>
                  </a:lnTo>
                  <a:lnTo>
                    <a:pt x="15489" y="7009"/>
                  </a:lnTo>
                  <a:lnTo>
                    <a:pt x="15533" y="6834"/>
                  </a:lnTo>
                  <a:lnTo>
                    <a:pt x="15578" y="6746"/>
                  </a:lnTo>
                  <a:lnTo>
                    <a:pt x="15489" y="6308"/>
                  </a:lnTo>
                  <a:lnTo>
                    <a:pt x="15444" y="5870"/>
                  </a:lnTo>
                  <a:lnTo>
                    <a:pt x="15354" y="5520"/>
                  </a:lnTo>
                  <a:lnTo>
                    <a:pt x="15310" y="5345"/>
                  </a:lnTo>
                  <a:lnTo>
                    <a:pt x="15175" y="5345"/>
                  </a:lnTo>
                  <a:lnTo>
                    <a:pt x="15086" y="5257"/>
                  </a:lnTo>
                  <a:lnTo>
                    <a:pt x="14996" y="5345"/>
                  </a:lnTo>
                  <a:lnTo>
                    <a:pt x="14907" y="5432"/>
                  </a:lnTo>
                  <a:lnTo>
                    <a:pt x="14817" y="5520"/>
                  </a:lnTo>
                  <a:lnTo>
                    <a:pt x="14728" y="5607"/>
                  </a:lnTo>
                  <a:lnTo>
                    <a:pt x="14638" y="5695"/>
                  </a:lnTo>
                  <a:lnTo>
                    <a:pt x="14593" y="5695"/>
                  </a:lnTo>
                  <a:lnTo>
                    <a:pt x="14549" y="5607"/>
                  </a:lnTo>
                  <a:lnTo>
                    <a:pt x="14504" y="5432"/>
                  </a:lnTo>
                  <a:lnTo>
                    <a:pt x="14325" y="5345"/>
                  </a:lnTo>
                  <a:lnTo>
                    <a:pt x="14280" y="5432"/>
                  </a:lnTo>
                  <a:lnTo>
                    <a:pt x="14235" y="5520"/>
                  </a:lnTo>
                  <a:lnTo>
                    <a:pt x="14191" y="5607"/>
                  </a:lnTo>
                  <a:lnTo>
                    <a:pt x="14101" y="5695"/>
                  </a:lnTo>
                  <a:lnTo>
                    <a:pt x="14011" y="5695"/>
                  </a:lnTo>
                  <a:lnTo>
                    <a:pt x="13967" y="5695"/>
                  </a:lnTo>
                  <a:lnTo>
                    <a:pt x="13922" y="5695"/>
                  </a:lnTo>
                  <a:lnTo>
                    <a:pt x="13743" y="5695"/>
                  </a:lnTo>
                  <a:lnTo>
                    <a:pt x="13653" y="5520"/>
                  </a:lnTo>
                  <a:lnTo>
                    <a:pt x="13519" y="5607"/>
                  </a:lnTo>
                  <a:lnTo>
                    <a:pt x="13430" y="5432"/>
                  </a:lnTo>
                  <a:lnTo>
                    <a:pt x="13385" y="5257"/>
                  </a:lnTo>
                  <a:lnTo>
                    <a:pt x="13385" y="5169"/>
                  </a:lnTo>
                  <a:lnTo>
                    <a:pt x="13385" y="4644"/>
                  </a:lnTo>
                  <a:lnTo>
                    <a:pt x="13340" y="4468"/>
                  </a:lnTo>
                  <a:lnTo>
                    <a:pt x="13385" y="4118"/>
                  </a:lnTo>
                  <a:lnTo>
                    <a:pt x="13385" y="3943"/>
                  </a:lnTo>
                  <a:lnTo>
                    <a:pt x="13474" y="3680"/>
                  </a:lnTo>
                  <a:lnTo>
                    <a:pt x="13519" y="3505"/>
                  </a:lnTo>
                  <a:lnTo>
                    <a:pt x="13474" y="3505"/>
                  </a:lnTo>
                  <a:lnTo>
                    <a:pt x="13385" y="3592"/>
                  </a:lnTo>
                  <a:lnTo>
                    <a:pt x="13295" y="3680"/>
                  </a:lnTo>
                  <a:lnTo>
                    <a:pt x="13116" y="3680"/>
                  </a:lnTo>
                  <a:lnTo>
                    <a:pt x="13027" y="3680"/>
                  </a:lnTo>
                  <a:lnTo>
                    <a:pt x="12892" y="3767"/>
                  </a:lnTo>
                  <a:lnTo>
                    <a:pt x="12803" y="3767"/>
                  </a:lnTo>
                  <a:lnTo>
                    <a:pt x="12624" y="3943"/>
                  </a:lnTo>
                  <a:lnTo>
                    <a:pt x="12534" y="4118"/>
                  </a:lnTo>
                  <a:lnTo>
                    <a:pt x="12310" y="4381"/>
                  </a:lnTo>
                  <a:lnTo>
                    <a:pt x="12131" y="4468"/>
                  </a:lnTo>
                  <a:lnTo>
                    <a:pt x="11997" y="4468"/>
                  </a:lnTo>
                  <a:lnTo>
                    <a:pt x="11863" y="4381"/>
                  </a:lnTo>
                  <a:lnTo>
                    <a:pt x="11684" y="4468"/>
                  </a:lnTo>
                  <a:lnTo>
                    <a:pt x="11505" y="4556"/>
                  </a:lnTo>
                  <a:lnTo>
                    <a:pt x="11370" y="4556"/>
                  </a:lnTo>
                  <a:lnTo>
                    <a:pt x="11236" y="4556"/>
                  </a:lnTo>
                  <a:lnTo>
                    <a:pt x="11146" y="4556"/>
                  </a:lnTo>
                  <a:lnTo>
                    <a:pt x="11102" y="4644"/>
                  </a:lnTo>
                  <a:lnTo>
                    <a:pt x="11012" y="4731"/>
                  </a:lnTo>
                  <a:lnTo>
                    <a:pt x="10878" y="4731"/>
                  </a:lnTo>
                  <a:lnTo>
                    <a:pt x="10744" y="4906"/>
                  </a:lnTo>
                  <a:lnTo>
                    <a:pt x="10699" y="4906"/>
                  </a:lnTo>
                  <a:lnTo>
                    <a:pt x="10609" y="4819"/>
                  </a:lnTo>
                  <a:lnTo>
                    <a:pt x="10475" y="4906"/>
                  </a:lnTo>
                  <a:lnTo>
                    <a:pt x="10296" y="5169"/>
                  </a:lnTo>
                  <a:lnTo>
                    <a:pt x="10072" y="5607"/>
                  </a:lnTo>
                  <a:lnTo>
                    <a:pt x="9938" y="5783"/>
                  </a:lnTo>
                  <a:lnTo>
                    <a:pt x="9848" y="5783"/>
                  </a:lnTo>
                  <a:lnTo>
                    <a:pt x="9804" y="5870"/>
                  </a:lnTo>
                  <a:lnTo>
                    <a:pt x="9759" y="6133"/>
                  </a:lnTo>
                  <a:lnTo>
                    <a:pt x="9669" y="6221"/>
                  </a:lnTo>
                  <a:lnTo>
                    <a:pt x="9535" y="6484"/>
                  </a:lnTo>
                  <a:lnTo>
                    <a:pt x="9490" y="6659"/>
                  </a:lnTo>
                  <a:lnTo>
                    <a:pt x="9401" y="6834"/>
                  </a:lnTo>
                  <a:lnTo>
                    <a:pt x="9356" y="6746"/>
                  </a:lnTo>
                  <a:lnTo>
                    <a:pt x="9311" y="6571"/>
                  </a:lnTo>
                  <a:lnTo>
                    <a:pt x="9177" y="6484"/>
                  </a:lnTo>
                  <a:lnTo>
                    <a:pt x="9087" y="6484"/>
                  </a:lnTo>
                  <a:lnTo>
                    <a:pt x="8953" y="6659"/>
                  </a:lnTo>
                  <a:lnTo>
                    <a:pt x="8863" y="6746"/>
                  </a:lnTo>
                  <a:lnTo>
                    <a:pt x="8729" y="6659"/>
                  </a:lnTo>
                  <a:lnTo>
                    <a:pt x="8640" y="6484"/>
                  </a:lnTo>
                  <a:lnTo>
                    <a:pt x="8640" y="6396"/>
                  </a:lnTo>
                  <a:lnTo>
                    <a:pt x="8550" y="6308"/>
                  </a:lnTo>
                  <a:lnTo>
                    <a:pt x="8461" y="6133"/>
                  </a:lnTo>
                  <a:lnTo>
                    <a:pt x="8371" y="6221"/>
                  </a:lnTo>
                  <a:lnTo>
                    <a:pt x="8237" y="6308"/>
                  </a:lnTo>
                  <a:lnTo>
                    <a:pt x="8192" y="6308"/>
                  </a:lnTo>
                  <a:lnTo>
                    <a:pt x="8102" y="6396"/>
                  </a:lnTo>
                  <a:lnTo>
                    <a:pt x="8058" y="6484"/>
                  </a:lnTo>
                  <a:lnTo>
                    <a:pt x="7968" y="6484"/>
                  </a:lnTo>
                  <a:lnTo>
                    <a:pt x="7879" y="6484"/>
                  </a:lnTo>
                  <a:lnTo>
                    <a:pt x="7744" y="6571"/>
                  </a:lnTo>
                  <a:lnTo>
                    <a:pt x="7700" y="6571"/>
                  </a:lnTo>
                  <a:lnTo>
                    <a:pt x="7610" y="6571"/>
                  </a:lnTo>
                  <a:lnTo>
                    <a:pt x="7565" y="6484"/>
                  </a:lnTo>
                  <a:lnTo>
                    <a:pt x="7521" y="6308"/>
                  </a:lnTo>
                  <a:lnTo>
                    <a:pt x="7521" y="6221"/>
                  </a:lnTo>
                  <a:lnTo>
                    <a:pt x="7521" y="6045"/>
                  </a:lnTo>
                  <a:lnTo>
                    <a:pt x="7476" y="5958"/>
                  </a:lnTo>
                  <a:lnTo>
                    <a:pt x="7386" y="5870"/>
                  </a:lnTo>
                  <a:lnTo>
                    <a:pt x="7386" y="5695"/>
                  </a:lnTo>
                  <a:lnTo>
                    <a:pt x="7341" y="5695"/>
                  </a:lnTo>
                  <a:lnTo>
                    <a:pt x="7252" y="5695"/>
                  </a:lnTo>
                  <a:lnTo>
                    <a:pt x="7207" y="5520"/>
                  </a:lnTo>
                  <a:lnTo>
                    <a:pt x="7118" y="5257"/>
                  </a:lnTo>
                  <a:lnTo>
                    <a:pt x="7028" y="5082"/>
                  </a:lnTo>
                  <a:lnTo>
                    <a:pt x="6983" y="4906"/>
                  </a:lnTo>
                  <a:lnTo>
                    <a:pt x="6983" y="4731"/>
                  </a:lnTo>
                  <a:lnTo>
                    <a:pt x="6939" y="4644"/>
                  </a:lnTo>
                  <a:lnTo>
                    <a:pt x="6804" y="4556"/>
                  </a:lnTo>
                  <a:lnTo>
                    <a:pt x="6760" y="4381"/>
                  </a:lnTo>
                  <a:lnTo>
                    <a:pt x="6715" y="4381"/>
                  </a:lnTo>
                  <a:lnTo>
                    <a:pt x="6625" y="4468"/>
                  </a:lnTo>
                  <a:lnTo>
                    <a:pt x="6625" y="4293"/>
                  </a:lnTo>
                  <a:lnTo>
                    <a:pt x="6536" y="4206"/>
                  </a:lnTo>
                  <a:lnTo>
                    <a:pt x="6446" y="4206"/>
                  </a:lnTo>
                  <a:lnTo>
                    <a:pt x="6401" y="4118"/>
                  </a:lnTo>
                  <a:lnTo>
                    <a:pt x="6312" y="4118"/>
                  </a:lnTo>
                  <a:lnTo>
                    <a:pt x="6133" y="4030"/>
                  </a:lnTo>
                  <a:lnTo>
                    <a:pt x="6043" y="4030"/>
                  </a:lnTo>
                  <a:lnTo>
                    <a:pt x="5819" y="4030"/>
                  </a:lnTo>
                  <a:lnTo>
                    <a:pt x="5775" y="4030"/>
                  </a:lnTo>
                  <a:close/>
                </a:path>
              </a:pathLst>
            </a:custGeom>
            <a:grpFill/>
            <a:ln w="9525">
              <a:solidFill>
                <a:schemeClr val="tx1">
                  <a:lumMod val="65000"/>
                  <a:lumOff val="35000"/>
                </a:schemeClr>
              </a:solidFill>
              <a:prstDash val="solid"/>
              <a:round/>
              <a:headEnd/>
              <a:tailEnd/>
            </a:ln>
          </p:spPr>
          <p:txBody>
            <a:bodyPr wrap="none"/>
            <a:lstStyle/>
            <a:p>
              <a:pPr>
                <a:defRPr/>
              </a:pPr>
              <a:endParaRPr lang="en-US" dirty="0"/>
            </a:p>
          </p:txBody>
        </p:sp>
        <p:sp>
          <p:nvSpPr>
            <p:cNvPr id="144" name="Michigan1"/>
            <p:cNvSpPr>
              <a:spLocks/>
            </p:cNvSpPr>
            <p:nvPr/>
          </p:nvSpPr>
          <p:spPr bwMode="auto">
            <a:xfrm>
              <a:off x="9664" y="-26942"/>
              <a:ext cx="11070" cy="333"/>
            </a:xfrm>
            <a:custGeom>
              <a:avLst/>
              <a:gdLst/>
              <a:ahLst/>
              <a:cxnLst>
                <a:cxn ang="0">
                  <a:pos x="10456" y="8093"/>
                </a:cxn>
                <a:cxn ang="0">
                  <a:pos x="10057" y="7205"/>
                </a:cxn>
                <a:cxn ang="0">
                  <a:pos x="10656" y="6613"/>
                </a:cxn>
                <a:cxn ang="0">
                  <a:pos x="11189" y="6317"/>
                </a:cxn>
                <a:cxn ang="0">
                  <a:pos x="11389" y="5478"/>
                </a:cxn>
                <a:cxn ang="0">
                  <a:pos x="11922" y="5083"/>
                </a:cxn>
                <a:cxn ang="0">
                  <a:pos x="11855" y="3899"/>
                </a:cxn>
                <a:cxn ang="0">
                  <a:pos x="11522" y="3158"/>
                </a:cxn>
                <a:cxn ang="0">
                  <a:pos x="11122" y="2369"/>
                </a:cxn>
                <a:cxn ang="0">
                  <a:pos x="11322" y="1974"/>
                </a:cxn>
                <a:cxn ang="0">
                  <a:pos x="10789" y="1382"/>
                </a:cxn>
                <a:cxn ang="0">
                  <a:pos x="9524" y="1135"/>
                </a:cxn>
                <a:cxn ang="0">
                  <a:pos x="8259" y="888"/>
                </a:cxn>
                <a:cxn ang="0">
                  <a:pos x="7526" y="395"/>
                </a:cxn>
                <a:cxn ang="0">
                  <a:pos x="6061" y="148"/>
                </a:cxn>
                <a:cxn ang="0">
                  <a:pos x="5528" y="197"/>
                </a:cxn>
                <a:cxn ang="0">
                  <a:pos x="4995" y="395"/>
                </a:cxn>
                <a:cxn ang="0">
                  <a:pos x="4529" y="938"/>
                </a:cxn>
                <a:cxn ang="0">
                  <a:pos x="5062" y="1530"/>
                </a:cxn>
                <a:cxn ang="0">
                  <a:pos x="4596" y="1727"/>
                </a:cxn>
                <a:cxn ang="0">
                  <a:pos x="3929" y="2122"/>
                </a:cxn>
                <a:cxn ang="0">
                  <a:pos x="3863" y="3257"/>
                </a:cxn>
                <a:cxn ang="0">
                  <a:pos x="3330" y="4293"/>
                </a:cxn>
                <a:cxn ang="0">
                  <a:pos x="3463" y="3553"/>
                </a:cxn>
                <a:cxn ang="0">
                  <a:pos x="3263" y="3800"/>
                </a:cxn>
                <a:cxn ang="0">
                  <a:pos x="2997" y="3701"/>
                </a:cxn>
                <a:cxn ang="0">
                  <a:pos x="2997" y="2912"/>
                </a:cxn>
                <a:cxn ang="0">
                  <a:pos x="2864" y="2714"/>
                </a:cxn>
                <a:cxn ang="0">
                  <a:pos x="1998" y="3603"/>
                </a:cxn>
                <a:cxn ang="0">
                  <a:pos x="1399" y="3849"/>
                </a:cxn>
                <a:cxn ang="0">
                  <a:pos x="1265" y="4540"/>
                </a:cxn>
                <a:cxn ang="0">
                  <a:pos x="866" y="5132"/>
                </a:cxn>
                <a:cxn ang="0">
                  <a:pos x="666" y="6366"/>
                </a:cxn>
                <a:cxn ang="0">
                  <a:pos x="67" y="7254"/>
                </a:cxn>
                <a:cxn ang="0">
                  <a:pos x="466" y="8439"/>
                </a:cxn>
                <a:cxn ang="0">
                  <a:pos x="533" y="9376"/>
                </a:cxn>
                <a:cxn ang="0">
                  <a:pos x="1465" y="10808"/>
                </a:cxn>
                <a:cxn ang="0">
                  <a:pos x="1931" y="12140"/>
                </a:cxn>
                <a:cxn ang="0">
                  <a:pos x="2065" y="12781"/>
                </a:cxn>
                <a:cxn ang="0">
                  <a:pos x="1798" y="13670"/>
                </a:cxn>
                <a:cxn ang="0">
                  <a:pos x="999" y="15200"/>
                </a:cxn>
                <a:cxn ang="0">
                  <a:pos x="266" y="16088"/>
                </a:cxn>
                <a:cxn ang="0">
                  <a:pos x="4196" y="16088"/>
                </a:cxn>
                <a:cxn ang="0">
                  <a:pos x="8059" y="15989"/>
                </a:cxn>
                <a:cxn ang="0">
                  <a:pos x="13320" y="15249"/>
                </a:cxn>
                <a:cxn ang="0">
                  <a:pos x="13720" y="14509"/>
                </a:cxn>
                <a:cxn ang="0">
                  <a:pos x="14253" y="14065"/>
                </a:cxn>
                <a:cxn ang="0">
                  <a:pos x="14186" y="13275"/>
                </a:cxn>
                <a:cxn ang="0">
                  <a:pos x="15052" y="12584"/>
                </a:cxn>
                <a:cxn ang="0">
                  <a:pos x="15252" y="11893"/>
                </a:cxn>
                <a:cxn ang="0">
                  <a:pos x="15518" y="11449"/>
                </a:cxn>
                <a:cxn ang="0">
                  <a:pos x="15718" y="11696"/>
                </a:cxn>
                <a:cxn ang="0">
                  <a:pos x="16251" y="11350"/>
                </a:cxn>
                <a:cxn ang="0">
                  <a:pos x="16384" y="10067"/>
                </a:cxn>
                <a:cxn ang="0">
                  <a:pos x="15851" y="8982"/>
                </a:cxn>
                <a:cxn ang="0">
                  <a:pos x="15252" y="7649"/>
                </a:cxn>
                <a:cxn ang="0">
                  <a:pos x="14652" y="6465"/>
                </a:cxn>
                <a:cxn ang="0">
                  <a:pos x="13653" y="6119"/>
                </a:cxn>
                <a:cxn ang="0">
                  <a:pos x="12588" y="6563"/>
                </a:cxn>
                <a:cxn ang="0">
                  <a:pos x="11922" y="7600"/>
                </a:cxn>
                <a:cxn ang="0">
                  <a:pos x="11322" y="8044"/>
                </a:cxn>
              </a:cxnLst>
              <a:rect l="0" t="0" r="r" b="b"/>
              <a:pathLst>
                <a:path w="16384" h="16384">
                  <a:moveTo>
                    <a:pt x="11122" y="8291"/>
                  </a:moveTo>
                  <a:lnTo>
                    <a:pt x="11056" y="8291"/>
                  </a:lnTo>
                  <a:lnTo>
                    <a:pt x="10989" y="8143"/>
                  </a:lnTo>
                  <a:lnTo>
                    <a:pt x="10923" y="8093"/>
                  </a:lnTo>
                  <a:lnTo>
                    <a:pt x="10656" y="8093"/>
                  </a:lnTo>
                  <a:lnTo>
                    <a:pt x="10456" y="8093"/>
                  </a:lnTo>
                  <a:lnTo>
                    <a:pt x="10323" y="7995"/>
                  </a:lnTo>
                  <a:lnTo>
                    <a:pt x="10190" y="7896"/>
                  </a:lnTo>
                  <a:lnTo>
                    <a:pt x="10123" y="7797"/>
                  </a:lnTo>
                  <a:lnTo>
                    <a:pt x="9990" y="7600"/>
                  </a:lnTo>
                  <a:lnTo>
                    <a:pt x="10057" y="7402"/>
                  </a:lnTo>
                  <a:lnTo>
                    <a:pt x="10057" y="7205"/>
                  </a:lnTo>
                  <a:lnTo>
                    <a:pt x="10057" y="7057"/>
                  </a:lnTo>
                  <a:lnTo>
                    <a:pt x="10057" y="7008"/>
                  </a:lnTo>
                  <a:lnTo>
                    <a:pt x="10123" y="6860"/>
                  </a:lnTo>
                  <a:lnTo>
                    <a:pt x="10257" y="6712"/>
                  </a:lnTo>
                  <a:lnTo>
                    <a:pt x="10456" y="6712"/>
                  </a:lnTo>
                  <a:lnTo>
                    <a:pt x="10656" y="6613"/>
                  </a:lnTo>
                  <a:lnTo>
                    <a:pt x="10789" y="6662"/>
                  </a:lnTo>
                  <a:lnTo>
                    <a:pt x="10856" y="6613"/>
                  </a:lnTo>
                  <a:lnTo>
                    <a:pt x="10923" y="6514"/>
                  </a:lnTo>
                  <a:lnTo>
                    <a:pt x="10923" y="6415"/>
                  </a:lnTo>
                  <a:lnTo>
                    <a:pt x="11122" y="6366"/>
                  </a:lnTo>
                  <a:lnTo>
                    <a:pt x="11189" y="6317"/>
                  </a:lnTo>
                  <a:lnTo>
                    <a:pt x="11189" y="6169"/>
                  </a:lnTo>
                  <a:lnTo>
                    <a:pt x="11189" y="5971"/>
                  </a:lnTo>
                  <a:lnTo>
                    <a:pt x="11189" y="5823"/>
                  </a:lnTo>
                  <a:lnTo>
                    <a:pt x="11256" y="5725"/>
                  </a:lnTo>
                  <a:lnTo>
                    <a:pt x="11322" y="5527"/>
                  </a:lnTo>
                  <a:lnTo>
                    <a:pt x="11389" y="5478"/>
                  </a:lnTo>
                  <a:lnTo>
                    <a:pt x="11589" y="5527"/>
                  </a:lnTo>
                  <a:lnTo>
                    <a:pt x="11722" y="5478"/>
                  </a:lnTo>
                  <a:lnTo>
                    <a:pt x="11722" y="5330"/>
                  </a:lnTo>
                  <a:lnTo>
                    <a:pt x="11855" y="5231"/>
                  </a:lnTo>
                  <a:lnTo>
                    <a:pt x="11922" y="5182"/>
                  </a:lnTo>
                  <a:lnTo>
                    <a:pt x="11922" y="5083"/>
                  </a:lnTo>
                  <a:lnTo>
                    <a:pt x="11922" y="4935"/>
                  </a:lnTo>
                  <a:lnTo>
                    <a:pt x="11922" y="4639"/>
                  </a:lnTo>
                  <a:lnTo>
                    <a:pt x="11922" y="4491"/>
                  </a:lnTo>
                  <a:lnTo>
                    <a:pt x="11922" y="4441"/>
                  </a:lnTo>
                  <a:lnTo>
                    <a:pt x="11922" y="4244"/>
                  </a:lnTo>
                  <a:lnTo>
                    <a:pt x="11855" y="3899"/>
                  </a:lnTo>
                  <a:lnTo>
                    <a:pt x="11922" y="3800"/>
                  </a:lnTo>
                  <a:lnTo>
                    <a:pt x="11922" y="3652"/>
                  </a:lnTo>
                  <a:lnTo>
                    <a:pt x="11788" y="3454"/>
                  </a:lnTo>
                  <a:lnTo>
                    <a:pt x="11722" y="3356"/>
                  </a:lnTo>
                  <a:lnTo>
                    <a:pt x="11589" y="3208"/>
                  </a:lnTo>
                  <a:lnTo>
                    <a:pt x="11522" y="3158"/>
                  </a:lnTo>
                  <a:lnTo>
                    <a:pt x="11322" y="3010"/>
                  </a:lnTo>
                  <a:lnTo>
                    <a:pt x="11189" y="2862"/>
                  </a:lnTo>
                  <a:lnTo>
                    <a:pt x="11056" y="2714"/>
                  </a:lnTo>
                  <a:lnTo>
                    <a:pt x="11056" y="2566"/>
                  </a:lnTo>
                  <a:lnTo>
                    <a:pt x="11122" y="2467"/>
                  </a:lnTo>
                  <a:lnTo>
                    <a:pt x="11122" y="2369"/>
                  </a:lnTo>
                  <a:lnTo>
                    <a:pt x="11322" y="2369"/>
                  </a:lnTo>
                  <a:lnTo>
                    <a:pt x="11655" y="2467"/>
                  </a:lnTo>
                  <a:lnTo>
                    <a:pt x="11722" y="2418"/>
                  </a:lnTo>
                  <a:lnTo>
                    <a:pt x="11522" y="2270"/>
                  </a:lnTo>
                  <a:lnTo>
                    <a:pt x="11455" y="2073"/>
                  </a:lnTo>
                  <a:lnTo>
                    <a:pt x="11322" y="1974"/>
                  </a:lnTo>
                  <a:lnTo>
                    <a:pt x="11189" y="1875"/>
                  </a:lnTo>
                  <a:lnTo>
                    <a:pt x="11122" y="1826"/>
                  </a:lnTo>
                  <a:lnTo>
                    <a:pt x="11056" y="1727"/>
                  </a:lnTo>
                  <a:lnTo>
                    <a:pt x="11056" y="1579"/>
                  </a:lnTo>
                  <a:lnTo>
                    <a:pt x="10989" y="1480"/>
                  </a:lnTo>
                  <a:lnTo>
                    <a:pt x="10789" y="1382"/>
                  </a:lnTo>
                  <a:lnTo>
                    <a:pt x="10656" y="1283"/>
                  </a:lnTo>
                  <a:lnTo>
                    <a:pt x="10590" y="1283"/>
                  </a:lnTo>
                  <a:lnTo>
                    <a:pt x="10190" y="1234"/>
                  </a:lnTo>
                  <a:lnTo>
                    <a:pt x="9990" y="1184"/>
                  </a:lnTo>
                  <a:lnTo>
                    <a:pt x="9790" y="1135"/>
                  </a:lnTo>
                  <a:lnTo>
                    <a:pt x="9524" y="1135"/>
                  </a:lnTo>
                  <a:lnTo>
                    <a:pt x="9058" y="938"/>
                  </a:lnTo>
                  <a:lnTo>
                    <a:pt x="8925" y="888"/>
                  </a:lnTo>
                  <a:lnTo>
                    <a:pt x="8725" y="888"/>
                  </a:lnTo>
                  <a:lnTo>
                    <a:pt x="8525" y="888"/>
                  </a:lnTo>
                  <a:lnTo>
                    <a:pt x="8392" y="938"/>
                  </a:lnTo>
                  <a:lnTo>
                    <a:pt x="8259" y="888"/>
                  </a:lnTo>
                  <a:lnTo>
                    <a:pt x="8192" y="790"/>
                  </a:lnTo>
                  <a:lnTo>
                    <a:pt x="8059" y="642"/>
                  </a:lnTo>
                  <a:lnTo>
                    <a:pt x="7992" y="543"/>
                  </a:lnTo>
                  <a:lnTo>
                    <a:pt x="7792" y="493"/>
                  </a:lnTo>
                  <a:lnTo>
                    <a:pt x="7659" y="395"/>
                  </a:lnTo>
                  <a:lnTo>
                    <a:pt x="7526" y="395"/>
                  </a:lnTo>
                  <a:lnTo>
                    <a:pt x="7459" y="395"/>
                  </a:lnTo>
                  <a:lnTo>
                    <a:pt x="7193" y="444"/>
                  </a:lnTo>
                  <a:lnTo>
                    <a:pt x="6993" y="444"/>
                  </a:lnTo>
                  <a:lnTo>
                    <a:pt x="6793" y="395"/>
                  </a:lnTo>
                  <a:lnTo>
                    <a:pt x="6460" y="247"/>
                  </a:lnTo>
                  <a:lnTo>
                    <a:pt x="6061" y="148"/>
                  </a:lnTo>
                  <a:lnTo>
                    <a:pt x="5861" y="49"/>
                  </a:lnTo>
                  <a:lnTo>
                    <a:pt x="5728" y="0"/>
                  </a:lnTo>
                  <a:lnTo>
                    <a:pt x="5728" y="49"/>
                  </a:lnTo>
                  <a:lnTo>
                    <a:pt x="5661" y="49"/>
                  </a:lnTo>
                  <a:lnTo>
                    <a:pt x="5661" y="99"/>
                  </a:lnTo>
                  <a:lnTo>
                    <a:pt x="5528" y="197"/>
                  </a:lnTo>
                  <a:lnTo>
                    <a:pt x="5461" y="247"/>
                  </a:lnTo>
                  <a:lnTo>
                    <a:pt x="5262" y="247"/>
                  </a:lnTo>
                  <a:lnTo>
                    <a:pt x="5062" y="197"/>
                  </a:lnTo>
                  <a:lnTo>
                    <a:pt x="4929" y="247"/>
                  </a:lnTo>
                  <a:lnTo>
                    <a:pt x="4929" y="296"/>
                  </a:lnTo>
                  <a:lnTo>
                    <a:pt x="4995" y="395"/>
                  </a:lnTo>
                  <a:lnTo>
                    <a:pt x="5062" y="444"/>
                  </a:lnTo>
                  <a:lnTo>
                    <a:pt x="4995" y="493"/>
                  </a:lnTo>
                  <a:lnTo>
                    <a:pt x="4862" y="592"/>
                  </a:lnTo>
                  <a:lnTo>
                    <a:pt x="4729" y="691"/>
                  </a:lnTo>
                  <a:lnTo>
                    <a:pt x="4596" y="839"/>
                  </a:lnTo>
                  <a:lnTo>
                    <a:pt x="4529" y="938"/>
                  </a:lnTo>
                  <a:lnTo>
                    <a:pt x="4529" y="1036"/>
                  </a:lnTo>
                  <a:lnTo>
                    <a:pt x="4596" y="1184"/>
                  </a:lnTo>
                  <a:lnTo>
                    <a:pt x="4662" y="1332"/>
                  </a:lnTo>
                  <a:lnTo>
                    <a:pt x="4729" y="1382"/>
                  </a:lnTo>
                  <a:lnTo>
                    <a:pt x="4862" y="1480"/>
                  </a:lnTo>
                  <a:lnTo>
                    <a:pt x="5062" y="1530"/>
                  </a:lnTo>
                  <a:lnTo>
                    <a:pt x="5262" y="1579"/>
                  </a:lnTo>
                  <a:lnTo>
                    <a:pt x="5262" y="1629"/>
                  </a:lnTo>
                  <a:lnTo>
                    <a:pt x="5195" y="1678"/>
                  </a:lnTo>
                  <a:lnTo>
                    <a:pt x="5062" y="1727"/>
                  </a:lnTo>
                  <a:lnTo>
                    <a:pt x="4862" y="1727"/>
                  </a:lnTo>
                  <a:lnTo>
                    <a:pt x="4596" y="1727"/>
                  </a:lnTo>
                  <a:lnTo>
                    <a:pt x="4462" y="1777"/>
                  </a:lnTo>
                  <a:lnTo>
                    <a:pt x="4329" y="1826"/>
                  </a:lnTo>
                  <a:lnTo>
                    <a:pt x="4196" y="1925"/>
                  </a:lnTo>
                  <a:lnTo>
                    <a:pt x="4129" y="2023"/>
                  </a:lnTo>
                  <a:lnTo>
                    <a:pt x="4063" y="2073"/>
                  </a:lnTo>
                  <a:lnTo>
                    <a:pt x="3929" y="2122"/>
                  </a:lnTo>
                  <a:lnTo>
                    <a:pt x="3730" y="2171"/>
                  </a:lnTo>
                  <a:lnTo>
                    <a:pt x="3663" y="2369"/>
                  </a:lnTo>
                  <a:lnTo>
                    <a:pt x="3730" y="2467"/>
                  </a:lnTo>
                  <a:lnTo>
                    <a:pt x="3796" y="2813"/>
                  </a:lnTo>
                  <a:lnTo>
                    <a:pt x="3863" y="3060"/>
                  </a:lnTo>
                  <a:lnTo>
                    <a:pt x="3863" y="3257"/>
                  </a:lnTo>
                  <a:lnTo>
                    <a:pt x="3796" y="3603"/>
                  </a:lnTo>
                  <a:lnTo>
                    <a:pt x="3730" y="3849"/>
                  </a:lnTo>
                  <a:lnTo>
                    <a:pt x="3663" y="3997"/>
                  </a:lnTo>
                  <a:lnTo>
                    <a:pt x="3530" y="4145"/>
                  </a:lnTo>
                  <a:lnTo>
                    <a:pt x="3397" y="4244"/>
                  </a:lnTo>
                  <a:lnTo>
                    <a:pt x="3330" y="4293"/>
                  </a:lnTo>
                  <a:lnTo>
                    <a:pt x="3330" y="4244"/>
                  </a:lnTo>
                  <a:lnTo>
                    <a:pt x="3263" y="4145"/>
                  </a:lnTo>
                  <a:lnTo>
                    <a:pt x="3330" y="3997"/>
                  </a:lnTo>
                  <a:lnTo>
                    <a:pt x="3463" y="3948"/>
                  </a:lnTo>
                  <a:lnTo>
                    <a:pt x="3530" y="3800"/>
                  </a:lnTo>
                  <a:lnTo>
                    <a:pt x="3463" y="3553"/>
                  </a:lnTo>
                  <a:lnTo>
                    <a:pt x="3463" y="3454"/>
                  </a:lnTo>
                  <a:lnTo>
                    <a:pt x="3463" y="3356"/>
                  </a:lnTo>
                  <a:lnTo>
                    <a:pt x="3397" y="3356"/>
                  </a:lnTo>
                  <a:lnTo>
                    <a:pt x="3330" y="3405"/>
                  </a:lnTo>
                  <a:lnTo>
                    <a:pt x="3263" y="3504"/>
                  </a:lnTo>
                  <a:lnTo>
                    <a:pt x="3263" y="3800"/>
                  </a:lnTo>
                  <a:lnTo>
                    <a:pt x="3197" y="3948"/>
                  </a:lnTo>
                  <a:lnTo>
                    <a:pt x="3130" y="4195"/>
                  </a:lnTo>
                  <a:lnTo>
                    <a:pt x="2997" y="4195"/>
                  </a:lnTo>
                  <a:lnTo>
                    <a:pt x="2997" y="4145"/>
                  </a:lnTo>
                  <a:lnTo>
                    <a:pt x="2997" y="3948"/>
                  </a:lnTo>
                  <a:lnTo>
                    <a:pt x="2997" y="3701"/>
                  </a:lnTo>
                  <a:lnTo>
                    <a:pt x="3064" y="3504"/>
                  </a:lnTo>
                  <a:lnTo>
                    <a:pt x="2997" y="3405"/>
                  </a:lnTo>
                  <a:lnTo>
                    <a:pt x="2997" y="3356"/>
                  </a:lnTo>
                  <a:lnTo>
                    <a:pt x="3130" y="3208"/>
                  </a:lnTo>
                  <a:lnTo>
                    <a:pt x="3064" y="3109"/>
                  </a:lnTo>
                  <a:lnTo>
                    <a:pt x="2997" y="2912"/>
                  </a:lnTo>
                  <a:lnTo>
                    <a:pt x="2930" y="2813"/>
                  </a:lnTo>
                  <a:lnTo>
                    <a:pt x="3130" y="2764"/>
                  </a:lnTo>
                  <a:lnTo>
                    <a:pt x="3197" y="2665"/>
                  </a:lnTo>
                  <a:lnTo>
                    <a:pt x="3130" y="2517"/>
                  </a:lnTo>
                  <a:lnTo>
                    <a:pt x="2997" y="2566"/>
                  </a:lnTo>
                  <a:lnTo>
                    <a:pt x="2864" y="2714"/>
                  </a:lnTo>
                  <a:lnTo>
                    <a:pt x="2731" y="2764"/>
                  </a:lnTo>
                  <a:lnTo>
                    <a:pt x="2664" y="3060"/>
                  </a:lnTo>
                  <a:lnTo>
                    <a:pt x="2398" y="3257"/>
                  </a:lnTo>
                  <a:lnTo>
                    <a:pt x="2331" y="3553"/>
                  </a:lnTo>
                  <a:lnTo>
                    <a:pt x="2131" y="3652"/>
                  </a:lnTo>
                  <a:lnTo>
                    <a:pt x="1998" y="3603"/>
                  </a:lnTo>
                  <a:lnTo>
                    <a:pt x="1798" y="3553"/>
                  </a:lnTo>
                  <a:lnTo>
                    <a:pt x="1732" y="3652"/>
                  </a:lnTo>
                  <a:lnTo>
                    <a:pt x="1732" y="3751"/>
                  </a:lnTo>
                  <a:lnTo>
                    <a:pt x="1598" y="3849"/>
                  </a:lnTo>
                  <a:lnTo>
                    <a:pt x="1532" y="3849"/>
                  </a:lnTo>
                  <a:lnTo>
                    <a:pt x="1399" y="3849"/>
                  </a:lnTo>
                  <a:lnTo>
                    <a:pt x="1332" y="3899"/>
                  </a:lnTo>
                  <a:lnTo>
                    <a:pt x="1332" y="3948"/>
                  </a:lnTo>
                  <a:lnTo>
                    <a:pt x="1399" y="4145"/>
                  </a:lnTo>
                  <a:lnTo>
                    <a:pt x="1399" y="4343"/>
                  </a:lnTo>
                  <a:lnTo>
                    <a:pt x="1332" y="4441"/>
                  </a:lnTo>
                  <a:lnTo>
                    <a:pt x="1265" y="4540"/>
                  </a:lnTo>
                  <a:lnTo>
                    <a:pt x="1066" y="4589"/>
                  </a:lnTo>
                  <a:lnTo>
                    <a:pt x="866" y="4688"/>
                  </a:lnTo>
                  <a:lnTo>
                    <a:pt x="799" y="4738"/>
                  </a:lnTo>
                  <a:lnTo>
                    <a:pt x="733" y="4787"/>
                  </a:lnTo>
                  <a:lnTo>
                    <a:pt x="799" y="4935"/>
                  </a:lnTo>
                  <a:lnTo>
                    <a:pt x="866" y="5132"/>
                  </a:lnTo>
                  <a:lnTo>
                    <a:pt x="866" y="5231"/>
                  </a:lnTo>
                  <a:lnTo>
                    <a:pt x="866" y="5428"/>
                  </a:lnTo>
                  <a:lnTo>
                    <a:pt x="866" y="5527"/>
                  </a:lnTo>
                  <a:lnTo>
                    <a:pt x="866" y="5823"/>
                  </a:lnTo>
                  <a:lnTo>
                    <a:pt x="866" y="6070"/>
                  </a:lnTo>
                  <a:lnTo>
                    <a:pt x="666" y="6366"/>
                  </a:lnTo>
                  <a:lnTo>
                    <a:pt x="599" y="6613"/>
                  </a:lnTo>
                  <a:lnTo>
                    <a:pt x="533" y="6810"/>
                  </a:lnTo>
                  <a:lnTo>
                    <a:pt x="400" y="6958"/>
                  </a:lnTo>
                  <a:lnTo>
                    <a:pt x="333" y="7057"/>
                  </a:lnTo>
                  <a:lnTo>
                    <a:pt x="266" y="7156"/>
                  </a:lnTo>
                  <a:lnTo>
                    <a:pt x="67" y="7254"/>
                  </a:lnTo>
                  <a:lnTo>
                    <a:pt x="67" y="7304"/>
                  </a:lnTo>
                  <a:lnTo>
                    <a:pt x="67" y="7402"/>
                  </a:lnTo>
                  <a:lnTo>
                    <a:pt x="400" y="7748"/>
                  </a:lnTo>
                  <a:lnTo>
                    <a:pt x="466" y="8044"/>
                  </a:lnTo>
                  <a:lnTo>
                    <a:pt x="533" y="8241"/>
                  </a:lnTo>
                  <a:lnTo>
                    <a:pt x="466" y="8439"/>
                  </a:lnTo>
                  <a:lnTo>
                    <a:pt x="466" y="8537"/>
                  </a:lnTo>
                  <a:lnTo>
                    <a:pt x="266" y="8784"/>
                  </a:lnTo>
                  <a:lnTo>
                    <a:pt x="200" y="8883"/>
                  </a:lnTo>
                  <a:lnTo>
                    <a:pt x="266" y="9031"/>
                  </a:lnTo>
                  <a:lnTo>
                    <a:pt x="400" y="9179"/>
                  </a:lnTo>
                  <a:lnTo>
                    <a:pt x="533" y="9376"/>
                  </a:lnTo>
                  <a:lnTo>
                    <a:pt x="599" y="9475"/>
                  </a:lnTo>
                  <a:lnTo>
                    <a:pt x="599" y="9623"/>
                  </a:lnTo>
                  <a:lnTo>
                    <a:pt x="599" y="9722"/>
                  </a:lnTo>
                  <a:lnTo>
                    <a:pt x="999" y="10215"/>
                  </a:lnTo>
                  <a:lnTo>
                    <a:pt x="1265" y="10511"/>
                  </a:lnTo>
                  <a:lnTo>
                    <a:pt x="1465" y="10808"/>
                  </a:lnTo>
                  <a:lnTo>
                    <a:pt x="1532" y="10906"/>
                  </a:lnTo>
                  <a:lnTo>
                    <a:pt x="1665" y="11202"/>
                  </a:lnTo>
                  <a:lnTo>
                    <a:pt x="1732" y="11548"/>
                  </a:lnTo>
                  <a:lnTo>
                    <a:pt x="1798" y="11646"/>
                  </a:lnTo>
                  <a:lnTo>
                    <a:pt x="1798" y="11943"/>
                  </a:lnTo>
                  <a:lnTo>
                    <a:pt x="1931" y="12140"/>
                  </a:lnTo>
                  <a:lnTo>
                    <a:pt x="1931" y="12288"/>
                  </a:lnTo>
                  <a:lnTo>
                    <a:pt x="1931" y="12387"/>
                  </a:lnTo>
                  <a:lnTo>
                    <a:pt x="1931" y="12584"/>
                  </a:lnTo>
                  <a:lnTo>
                    <a:pt x="2065" y="12683"/>
                  </a:lnTo>
                  <a:lnTo>
                    <a:pt x="2131" y="12732"/>
                  </a:lnTo>
                  <a:lnTo>
                    <a:pt x="2065" y="12781"/>
                  </a:lnTo>
                  <a:lnTo>
                    <a:pt x="1865" y="12781"/>
                  </a:lnTo>
                  <a:lnTo>
                    <a:pt x="1865" y="12831"/>
                  </a:lnTo>
                  <a:lnTo>
                    <a:pt x="1931" y="13028"/>
                  </a:lnTo>
                  <a:lnTo>
                    <a:pt x="1931" y="13176"/>
                  </a:lnTo>
                  <a:lnTo>
                    <a:pt x="1865" y="13472"/>
                  </a:lnTo>
                  <a:lnTo>
                    <a:pt x="1798" y="13670"/>
                  </a:lnTo>
                  <a:lnTo>
                    <a:pt x="1798" y="13867"/>
                  </a:lnTo>
                  <a:lnTo>
                    <a:pt x="1732" y="14163"/>
                  </a:lnTo>
                  <a:lnTo>
                    <a:pt x="1532" y="14410"/>
                  </a:lnTo>
                  <a:lnTo>
                    <a:pt x="1465" y="14459"/>
                  </a:lnTo>
                  <a:lnTo>
                    <a:pt x="1265" y="14755"/>
                  </a:lnTo>
                  <a:lnTo>
                    <a:pt x="999" y="15200"/>
                  </a:lnTo>
                  <a:lnTo>
                    <a:pt x="866" y="15446"/>
                  </a:lnTo>
                  <a:lnTo>
                    <a:pt x="799" y="15693"/>
                  </a:lnTo>
                  <a:lnTo>
                    <a:pt x="733" y="15792"/>
                  </a:lnTo>
                  <a:lnTo>
                    <a:pt x="666" y="15940"/>
                  </a:lnTo>
                  <a:lnTo>
                    <a:pt x="466" y="16039"/>
                  </a:lnTo>
                  <a:lnTo>
                    <a:pt x="266" y="16088"/>
                  </a:lnTo>
                  <a:lnTo>
                    <a:pt x="200" y="16236"/>
                  </a:lnTo>
                  <a:lnTo>
                    <a:pt x="0" y="16384"/>
                  </a:lnTo>
                  <a:lnTo>
                    <a:pt x="1199" y="16335"/>
                  </a:lnTo>
                  <a:lnTo>
                    <a:pt x="2264" y="16236"/>
                  </a:lnTo>
                  <a:lnTo>
                    <a:pt x="2997" y="16187"/>
                  </a:lnTo>
                  <a:lnTo>
                    <a:pt x="4196" y="16088"/>
                  </a:lnTo>
                  <a:lnTo>
                    <a:pt x="4529" y="16039"/>
                  </a:lnTo>
                  <a:lnTo>
                    <a:pt x="5994" y="15891"/>
                  </a:lnTo>
                  <a:lnTo>
                    <a:pt x="6327" y="15891"/>
                  </a:lnTo>
                  <a:lnTo>
                    <a:pt x="7859" y="15742"/>
                  </a:lnTo>
                  <a:lnTo>
                    <a:pt x="7992" y="15742"/>
                  </a:lnTo>
                  <a:lnTo>
                    <a:pt x="8059" y="15989"/>
                  </a:lnTo>
                  <a:lnTo>
                    <a:pt x="9591" y="15792"/>
                  </a:lnTo>
                  <a:lnTo>
                    <a:pt x="9724" y="15792"/>
                  </a:lnTo>
                  <a:lnTo>
                    <a:pt x="11589" y="15545"/>
                  </a:lnTo>
                  <a:lnTo>
                    <a:pt x="12055" y="15496"/>
                  </a:lnTo>
                  <a:lnTo>
                    <a:pt x="13320" y="15348"/>
                  </a:lnTo>
                  <a:lnTo>
                    <a:pt x="13320" y="15249"/>
                  </a:lnTo>
                  <a:lnTo>
                    <a:pt x="13320" y="15101"/>
                  </a:lnTo>
                  <a:lnTo>
                    <a:pt x="13387" y="14953"/>
                  </a:lnTo>
                  <a:lnTo>
                    <a:pt x="13520" y="14805"/>
                  </a:lnTo>
                  <a:lnTo>
                    <a:pt x="13587" y="14755"/>
                  </a:lnTo>
                  <a:lnTo>
                    <a:pt x="13653" y="14657"/>
                  </a:lnTo>
                  <a:lnTo>
                    <a:pt x="13720" y="14509"/>
                  </a:lnTo>
                  <a:lnTo>
                    <a:pt x="13920" y="14410"/>
                  </a:lnTo>
                  <a:lnTo>
                    <a:pt x="13986" y="14361"/>
                  </a:lnTo>
                  <a:lnTo>
                    <a:pt x="14053" y="14262"/>
                  </a:lnTo>
                  <a:lnTo>
                    <a:pt x="14120" y="14213"/>
                  </a:lnTo>
                  <a:lnTo>
                    <a:pt x="14186" y="14163"/>
                  </a:lnTo>
                  <a:lnTo>
                    <a:pt x="14253" y="14065"/>
                  </a:lnTo>
                  <a:lnTo>
                    <a:pt x="14186" y="13966"/>
                  </a:lnTo>
                  <a:lnTo>
                    <a:pt x="14120" y="13768"/>
                  </a:lnTo>
                  <a:lnTo>
                    <a:pt x="14120" y="13670"/>
                  </a:lnTo>
                  <a:lnTo>
                    <a:pt x="14186" y="13522"/>
                  </a:lnTo>
                  <a:lnTo>
                    <a:pt x="14186" y="13423"/>
                  </a:lnTo>
                  <a:lnTo>
                    <a:pt x="14186" y="13275"/>
                  </a:lnTo>
                  <a:lnTo>
                    <a:pt x="14253" y="13028"/>
                  </a:lnTo>
                  <a:lnTo>
                    <a:pt x="14386" y="12979"/>
                  </a:lnTo>
                  <a:lnTo>
                    <a:pt x="14586" y="12880"/>
                  </a:lnTo>
                  <a:lnTo>
                    <a:pt x="14786" y="12781"/>
                  </a:lnTo>
                  <a:lnTo>
                    <a:pt x="14919" y="12683"/>
                  </a:lnTo>
                  <a:lnTo>
                    <a:pt x="15052" y="12584"/>
                  </a:lnTo>
                  <a:lnTo>
                    <a:pt x="15119" y="12436"/>
                  </a:lnTo>
                  <a:lnTo>
                    <a:pt x="15119" y="12337"/>
                  </a:lnTo>
                  <a:lnTo>
                    <a:pt x="15052" y="12239"/>
                  </a:lnTo>
                  <a:lnTo>
                    <a:pt x="15052" y="12140"/>
                  </a:lnTo>
                  <a:lnTo>
                    <a:pt x="15052" y="12041"/>
                  </a:lnTo>
                  <a:lnTo>
                    <a:pt x="15252" y="11893"/>
                  </a:lnTo>
                  <a:lnTo>
                    <a:pt x="15252" y="11795"/>
                  </a:lnTo>
                  <a:lnTo>
                    <a:pt x="15252" y="11745"/>
                  </a:lnTo>
                  <a:lnTo>
                    <a:pt x="15185" y="11646"/>
                  </a:lnTo>
                  <a:lnTo>
                    <a:pt x="15185" y="11597"/>
                  </a:lnTo>
                  <a:lnTo>
                    <a:pt x="15318" y="11498"/>
                  </a:lnTo>
                  <a:lnTo>
                    <a:pt x="15518" y="11449"/>
                  </a:lnTo>
                  <a:lnTo>
                    <a:pt x="15585" y="11400"/>
                  </a:lnTo>
                  <a:lnTo>
                    <a:pt x="15651" y="11400"/>
                  </a:lnTo>
                  <a:lnTo>
                    <a:pt x="15785" y="11449"/>
                  </a:lnTo>
                  <a:lnTo>
                    <a:pt x="15851" y="11548"/>
                  </a:lnTo>
                  <a:lnTo>
                    <a:pt x="15718" y="11646"/>
                  </a:lnTo>
                  <a:lnTo>
                    <a:pt x="15718" y="11696"/>
                  </a:lnTo>
                  <a:lnTo>
                    <a:pt x="15851" y="11795"/>
                  </a:lnTo>
                  <a:lnTo>
                    <a:pt x="15918" y="11795"/>
                  </a:lnTo>
                  <a:lnTo>
                    <a:pt x="15984" y="11844"/>
                  </a:lnTo>
                  <a:lnTo>
                    <a:pt x="16051" y="11795"/>
                  </a:lnTo>
                  <a:lnTo>
                    <a:pt x="16184" y="11646"/>
                  </a:lnTo>
                  <a:lnTo>
                    <a:pt x="16251" y="11350"/>
                  </a:lnTo>
                  <a:lnTo>
                    <a:pt x="16251" y="11104"/>
                  </a:lnTo>
                  <a:lnTo>
                    <a:pt x="16184" y="10808"/>
                  </a:lnTo>
                  <a:lnTo>
                    <a:pt x="16184" y="10561"/>
                  </a:lnTo>
                  <a:lnTo>
                    <a:pt x="16184" y="10363"/>
                  </a:lnTo>
                  <a:lnTo>
                    <a:pt x="16251" y="10215"/>
                  </a:lnTo>
                  <a:lnTo>
                    <a:pt x="16384" y="10067"/>
                  </a:lnTo>
                  <a:lnTo>
                    <a:pt x="16251" y="9919"/>
                  </a:lnTo>
                  <a:lnTo>
                    <a:pt x="16118" y="9672"/>
                  </a:lnTo>
                  <a:lnTo>
                    <a:pt x="16051" y="9376"/>
                  </a:lnTo>
                  <a:lnTo>
                    <a:pt x="15984" y="9327"/>
                  </a:lnTo>
                  <a:lnTo>
                    <a:pt x="15918" y="9278"/>
                  </a:lnTo>
                  <a:lnTo>
                    <a:pt x="15851" y="8982"/>
                  </a:lnTo>
                  <a:lnTo>
                    <a:pt x="15718" y="8735"/>
                  </a:lnTo>
                  <a:lnTo>
                    <a:pt x="15718" y="8488"/>
                  </a:lnTo>
                  <a:lnTo>
                    <a:pt x="15585" y="8291"/>
                  </a:lnTo>
                  <a:lnTo>
                    <a:pt x="15452" y="8093"/>
                  </a:lnTo>
                  <a:lnTo>
                    <a:pt x="15318" y="7896"/>
                  </a:lnTo>
                  <a:lnTo>
                    <a:pt x="15252" y="7649"/>
                  </a:lnTo>
                  <a:lnTo>
                    <a:pt x="15252" y="7402"/>
                  </a:lnTo>
                  <a:lnTo>
                    <a:pt x="15185" y="7254"/>
                  </a:lnTo>
                  <a:lnTo>
                    <a:pt x="15119" y="6958"/>
                  </a:lnTo>
                  <a:lnTo>
                    <a:pt x="14852" y="6712"/>
                  </a:lnTo>
                  <a:lnTo>
                    <a:pt x="14719" y="6613"/>
                  </a:lnTo>
                  <a:lnTo>
                    <a:pt x="14652" y="6465"/>
                  </a:lnTo>
                  <a:lnTo>
                    <a:pt x="14586" y="6366"/>
                  </a:lnTo>
                  <a:lnTo>
                    <a:pt x="14386" y="6267"/>
                  </a:lnTo>
                  <a:lnTo>
                    <a:pt x="14186" y="6218"/>
                  </a:lnTo>
                  <a:lnTo>
                    <a:pt x="13920" y="6169"/>
                  </a:lnTo>
                  <a:lnTo>
                    <a:pt x="13787" y="6119"/>
                  </a:lnTo>
                  <a:lnTo>
                    <a:pt x="13653" y="6119"/>
                  </a:lnTo>
                  <a:lnTo>
                    <a:pt x="13520" y="6119"/>
                  </a:lnTo>
                  <a:lnTo>
                    <a:pt x="13387" y="6169"/>
                  </a:lnTo>
                  <a:lnTo>
                    <a:pt x="13254" y="6218"/>
                  </a:lnTo>
                  <a:lnTo>
                    <a:pt x="13187" y="6366"/>
                  </a:lnTo>
                  <a:lnTo>
                    <a:pt x="12854" y="6465"/>
                  </a:lnTo>
                  <a:lnTo>
                    <a:pt x="12588" y="6563"/>
                  </a:lnTo>
                  <a:lnTo>
                    <a:pt x="12455" y="6662"/>
                  </a:lnTo>
                  <a:lnTo>
                    <a:pt x="12255" y="6860"/>
                  </a:lnTo>
                  <a:lnTo>
                    <a:pt x="12188" y="7057"/>
                  </a:lnTo>
                  <a:lnTo>
                    <a:pt x="12055" y="7205"/>
                  </a:lnTo>
                  <a:lnTo>
                    <a:pt x="11922" y="7501"/>
                  </a:lnTo>
                  <a:lnTo>
                    <a:pt x="11922" y="7600"/>
                  </a:lnTo>
                  <a:lnTo>
                    <a:pt x="11855" y="7649"/>
                  </a:lnTo>
                  <a:lnTo>
                    <a:pt x="11788" y="7699"/>
                  </a:lnTo>
                  <a:lnTo>
                    <a:pt x="11655" y="7699"/>
                  </a:lnTo>
                  <a:lnTo>
                    <a:pt x="11589" y="7748"/>
                  </a:lnTo>
                  <a:lnTo>
                    <a:pt x="11522" y="7896"/>
                  </a:lnTo>
                  <a:lnTo>
                    <a:pt x="11322" y="8044"/>
                  </a:lnTo>
                  <a:lnTo>
                    <a:pt x="11256" y="8241"/>
                  </a:lnTo>
                  <a:lnTo>
                    <a:pt x="11122" y="8291"/>
                  </a:lnTo>
                  <a:close/>
                </a:path>
              </a:pathLst>
            </a:custGeom>
            <a:grpFill/>
            <a:ln w="9525">
              <a:solidFill>
                <a:schemeClr val="tx1">
                  <a:lumMod val="65000"/>
                  <a:lumOff val="35000"/>
                </a:schemeClr>
              </a:solidFill>
              <a:prstDash val="solid"/>
              <a:round/>
              <a:headEnd/>
              <a:tailEnd/>
            </a:ln>
          </p:spPr>
          <p:txBody>
            <a:bodyPr wrap="none"/>
            <a:lstStyle/>
            <a:p>
              <a:pPr>
                <a:defRPr/>
              </a:pPr>
              <a:endParaRPr lang="en-US" dirty="0"/>
            </a:p>
          </p:txBody>
        </p:sp>
      </p:grpSp>
      <p:sp>
        <p:nvSpPr>
          <p:cNvPr id="145" name="Minnesota"/>
          <p:cNvSpPr>
            <a:spLocks/>
          </p:cNvSpPr>
          <p:nvPr/>
        </p:nvSpPr>
        <p:spPr bwMode="auto">
          <a:xfrm>
            <a:off x="4445000" y="1274762"/>
            <a:ext cx="1093788" cy="1271588"/>
          </a:xfrm>
          <a:custGeom>
            <a:avLst/>
            <a:gdLst/>
            <a:ahLst/>
            <a:cxnLst>
              <a:cxn ang="0">
                <a:pos x="9690" y="9584"/>
              </a:cxn>
              <a:cxn ang="0">
                <a:pos x="10469" y="9196"/>
              </a:cxn>
              <a:cxn ang="0">
                <a:pos x="10624" y="7399"/>
              </a:cxn>
              <a:cxn ang="0">
                <a:pos x="11169" y="6906"/>
              </a:cxn>
              <a:cxn ang="0">
                <a:pos x="12142" y="6166"/>
              </a:cxn>
              <a:cxn ang="0">
                <a:pos x="13348" y="5003"/>
              </a:cxn>
              <a:cxn ang="0">
                <a:pos x="14866" y="4122"/>
              </a:cxn>
              <a:cxn ang="0">
                <a:pos x="16150" y="3488"/>
              </a:cxn>
              <a:cxn ang="0">
                <a:pos x="15606" y="3453"/>
              </a:cxn>
              <a:cxn ang="0">
                <a:pos x="15022" y="3171"/>
              </a:cxn>
              <a:cxn ang="0">
                <a:pos x="14049" y="3171"/>
              </a:cxn>
              <a:cxn ang="0">
                <a:pos x="13660" y="3171"/>
              </a:cxn>
              <a:cxn ang="0">
                <a:pos x="13310" y="2889"/>
              </a:cxn>
              <a:cxn ang="0">
                <a:pos x="12648" y="3312"/>
              </a:cxn>
              <a:cxn ang="0">
                <a:pos x="11947" y="3418"/>
              </a:cxn>
              <a:cxn ang="0">
                <a:pos x="11636" y="3101"/>
              </a:cxn>
              <a:cxn ang="0">
                <a:pos x="11208" y="2995"/>
              </a:cxn>
              <a:cxn ang="0">
                <a:pos x="10936" y="2713"/>
              </a:cxn>
              <a:cxn ang="0">
                <a:pos x="10430" y="2713"/>
              </a:cxn>
              <a:cxn ang="0">
                <a:pos x="10041" y="2748"/>
              </a:cxn>
              <a:cxn ang="0">
                <a:pos x="9651" y="2466"/>
              </a:cxn>
              <a:cxn ang="0">
                <a:pos x="9574" y="2149"/>
              </a:cxn>
              <a:cxn ang="0">
                <a:pos x="8951" y="1973"/>
              </a:cxn>
              <a:cxn ang="0">
                <a:pos x="8017" y="2079"/>
              </a:cxn>
              <a:cxn ang="0">
                <a:pos x="7161" y="2044"/>
              </a:cxn>
              <a:cxn ang="0">
                <a:pos x="6071" y="1832"/>
              </a:cxn>
              <a:cxn ang="0">
                <a:pos x="5332" y="1691"/>
              </a:cxn>
              <a:cxn ang="0">
                <a:pos x="5293" y="1092"/>
              </a:cxn>
              <a:cxn ang="0">
                <a:pos x="5059" y="106"/>
              </a:cxn>
              <a:cxn ang="0">
                <a:pos x="4592" y="35"/>
              </a:cxn>
              <a:cxn ang="0">
                <a:pos x="1790" y="1022"/>
              </a:cxn>
              <a:cxn ang="0">
                <a:pos x="156" y="1726"/>
              </a:cxn>
              <a:cxn ang="0">
                <a:pos x="117" y="2185"/>
              </a:cxn>
              <a:cxn ang="0">
                <a:pos x="117" y="2784"/>
              </a:cxn>
              <a:cxn ang="0">
                <a:pos x="156" y="3418"/>
              </a:cxn>
              <a:cxn ang="0">
                <a:pos x="389" y="4122"/>
              </a:cxn>
              <a:cxn ang="0">
                <a:pos x="701" y="4792"/>
              </a:cxn>
              <a:cxn ang="0">
                <a:pos x="778" y="5215"/>
              </a:cxn>
              <a:cxn ang="0">
                <a:pos x="778" y="5919"/>
              </a:cxn>
              <a:cxn ang="0">
                <a:pos x="778" y="6483"/>
              </a:cxn>
              <a:cxn ang="0">
                <a:pos x="856" y="7505"/>
              </a:cxn>
              <a:cxn ang="0">
                <a:pos x="1168" y="8386"/>
              </a:cxn>
              <a:cxn ang="0">
                <a:pos x="1362" y="9231"/>
              </a:cxn>
              <a:cxn ang="0">
                <a:pos x="1323" y="9725"/>
              </a:cxn>
              <a:cxn ang="0">
                <a:pos x="701" y="10359"/>
              </a:cxn>
              <a:cxn ang="0">
                <a:pos x="1012" y="10923"/>
              </a:cxn>
              <a:cxn ang="0">
                <a:pos x="1557" y="11416"/>
              </a:cxn>
              <a:cxn ang="0">
                <a:pos x="1557" y="14411"/>
              </a:cxn>
              <a:cxn ang="0">
                <a:pos x="3892" y="16384"/>
              </a:cxn>
              <a:cxn ang="0">
                <a:pos x="7861" y="16314"/>
              </a:cxn>
              <a:cxn ang="0">
                <a:pos x="11403" y="16208"/>
              </a:cxn>
              <a:cxn ang="0">
                <a:pos x="13271" y="15996"/>
              </a:cxn>
              <a:cxn ang="0">
                <a:pos x="13271" y="15327"/>
              </a:cxn>
              <a:cxn ang="0">
                <a:pos x="12765" y="14798"/>
              </a:cxn>
              <a:cxn ang="0">
                <a:pos x="11947" y="14305"/>
              </a:cxn>
              <a:cxn ang="0">
                <a:pos x="11442" y="13706"/>
              </a:cxn>
              <a:cxn ang="0">
                <a:pos x="10663" y="13283"/>
              </a:cxn>
              <a:cxn ang="0">
                <a:pos x="9807" y="12896"/>
              </a:cxn>
              <a:cxn ang="0">
                <a:pos x="9651" y="11944"/>
              </a:cxn>
              <a:cxn ang="0">
                <a:pos x="9690" y="11240"/>
              </a:cxn>
              <a:cxn ang="0">
                <a:pos x="9690" y="10641"/>
              </a:cxn>
              <a:cxn ang="0">
                <a:pos x="9457" y="10042"/>
              </a:cxn>
            </a:cxnLst>
            <a:rect l="0" t="0" r="r" b="b"/>
            <a:pathLst>
              <a:path w="16384" h="16384">
                <a:moveTo>
                  <a:pt x="9457" y="10042"/>
                </a:moveTo>
                <a:lnTo>
                  <a:pt x="9535" y="9971"/>
                </a:lnTo>
                <a:lnTo>
                  <a:pt x="9574" y="9901"/>
                </a:lnTo>
                <a:lnTo>
                  <a:pt x="9612" y="9725"/>
                </a:lnTo>
                <a:lnTo>
                  <a:pt x="9651" y="9654"/>
                </a:lnTo>
                <a:lnTo>
                  <a:pt x="9690" y="9584"/>
                </a:lnTo>
                <a:lnTo>
                  <a:pt x="9768" y="9513"/>
                </a:lnTo>
                <a:lnTo>
                  <a:pt x="10002" y="9408"/>
                </a:lnTo>
                <a:lnTo>
                  <a:pt x="10118" y="9337"/>
                </a:lnTo>
                <a:lnTo>
                  <a:pt x="10235" y="9302"/>
                </a:lnTo>
                <a:lnTo>
                  <a:pt x="10313" y="9196"/>
                </a:lnTo>
                <a:lnTo>
                  <a:pt x="10469" y="9196"/>
                </a:lnTo>
                <a:lnTo>
                  <a:pt x="10546" y="9090"/>
                </a:lnTo>
                <a:lnTo>
                  <a:pt x="10585" y="9055"/>
                </a:lnTo>
                <a:lnTo>
                  <a:pt x="10624" y="8809"/>
                </a:lnTo>
                <a:lnTo>
                  <a:pt x="10585" y="8069"/>
                </a:lnTo>
                <a:lnTo>
                  <a:pt x="10546" y="7434"/>
                </a:lnTo>
                <a:lnTo>
                  <a:pt x="10624" y="7399"/>
                </a:lnTo>
                <a:lnTo>
                  <a:pt x="10702" y="7399"/>
                </a:lnTo>
                <a:lnTo>
                  <a:pt x="10741" y="7258"/>
                </a:lnTo>
                <a:lnTo>
                  <a:pt x="10858" y="7188"/>
                </a:lnTo>
                <a:lnTo>
                  <a:pt x="10936" y="7117"/>
                </a:lnTo>
                <a:lnTo>
                  <a:pt x="11013" y="6976"/>
                </a:lnTo>
                <a:lnTo>
                  <a:pt x="11169" y="6906"/>
                </a:lnTo>
                <a:lnTo>
                  <a:pt x="11364" y="6800"/>
                </a:lnTo>
                <a:lnTo>
                  <a:pt x="11519" y="6659"/>
                </a:lnTo>
                <a:lnTo>
                  <a:pt x="11597" y="6589"/>
                </a:lnTo>
                <a:lnTo>
                  <a:pt x="11714" y="6483"/>
                </a:lnTo>
                <a:lnTo>
                  <a:pt x="11986" y="6307"/>
                </a:lnTo>
                <a:lnTo>
                  <a:pt x="12142" y="6166"/>
                </a:lnTo>
                <a:lnTo>
                  <a:pt x="12414" y="5955"/>
                </a:lnTo>
                <a:lnTo>
                  <a:pt x="12648" y="5743"/>
                </a:lnTo>
                <a:lnTo>
                  <a:pt x="12959" y="5391"/>
                </a:lnTo>
                <a:lnTo>
                  <a:pt x="13076" y="5250"/>
                </a:lnTo>
                <a:lnTo>
                  <a:pt x="13232" y="5109"/>
                </a:lnTo>
                <a:lnTo>
                  <a:pt x="13348" y="5003"/>
                </a:lnTo>
                <a:lnTo>
                  <a:pt x="13543" y="4827"/>
                </a:lnTo>
                <a:lnTo>
                  <a:pt x="13660" y="4721"/>
                </a:lnTo>
                <a:lnTo>
                  <a:pt x="13854" y="4651"/>
                </a:lnTo>
                <a:lnTo>
                  <a:pt x="14282" y="4369"/>
                </a:lnTo>
                <a:lnTo>
                  <a:pt x="14555" y="4228"/>
                </a:lnTo>
                <a:lnTo>
                  <a:pt x="14866" y="4122"/>
                </a:lnTo>
                <a:lnTo>
                  <a:pt x="15100" y="4052"/>
                </a:lnTo>
                <a:lnTo>
                  <a:pt x="15411" y="3911"/>
                </a:lnTo>
                <a:lnTo>
                  <a:pt x="15645" y="3805"/>
                </a:lnTo>
                <a:lnTo>
                  <a:pt x="15761" y="3770"/>
                </a:lnTo>
                <a:lnTo>
                  <a:pt x="15995" y="3629"/>
                </a:lnTo>
                <a:lnTo>
                  <a:pt x="16150" y="3488"/>
                </a:lnTo>
                <a:lnTo>
                  <a:pt x="16384" y="3383"/>
                </a:lnTo>
                <a:lnTo>
                  <a:pt x="16189" y="3383"/>
                </a:lnTo>
                <a:lnTo>
                  <a:pt x="15917" y="3383"/>
                </a:lnTo>
                <a:lnTo>
                  <a:pt x="15800" y="3383"/>
                </a:lnTo>
                <a:lnTo>
                  <a:pt x="15722" y="3418"/>
                </a:lnTo>
                <a:lnTo>
                  <a:pt x="15606" y="3453"/>
                </a:lnTo>
                <a:lnTo>
                  <a:pt x="15450" y="3418"/>
                </a:lnTo>
                <a:lnTo>
                  <a:pt x="15333" y="3347"/>
                </a:lnTo>
                <a:lnTo>
                  <a:pt x="15255" y="3277"/>
                </a:lnTo>
                <a:lnTo>
                  <a:pt x="15178" y="3242"/>
                </a:lnTo>
                <a:lnTo>
                  <a:pt x="15139" y="3171"/>
                </a:lnTo>
                <a:lnTo>
                  <a:pt x="15022" y="3171"/>
                </a:lnTo>
                <a:lnTo>
                  <a:pt x="14866" y="3171"/>
                </a:lnTo>
                <a:lnTo>
                  <a:pt x="14749" y="3206"/>
                </a:lnTo>
                <a:lnTo>
                  <a:pt x="14594" y="3206"/>
                </a:lnTo>
                <a:lnTo>
                  <a:pt x="14360" y="3206"/>
                </a:lnTo>
                <a:lnTo>
                  <a:pt x="14205" y="3242"/>
                </a:lnTo>
                <a:lnTo>
                  <a:pt x="14049" y="3171"/>
                </a:lnTo>
                <a:lnTo>
                  <a:pt x="14010" y="3171"/>
                </a:lnTo>
                <a:lnTo>
                  <a:pt x="13932" y="3206"/>
                </a:lnTo>
                <a:lnTo>
                  <a:pt x="13815" y="3242"/>
                </a:lnTo>
                <a:lnTo>
                  <a:pt x="13699" y="3277"/>
                </a:lnTo>
                <a:lnTo>
                  <a:pt x="13660" y="3206"/>
                </a:lnTo>
                <a:lnTo>
                  <a:pt x="13660" y="3171"/>
                </a:lnTo>
                <a:lnTo>
                  <a:pt x="13621" y="3101"/>
                </a:lnTo>
                <a:lnTo>
                  <a:pt x="13504" y="3030"/>
                </a:lnTo>
                <a:lnTo>
                  <a:pt x="13465" y="2889"/>
                </a:lnTo>
                <a:lnTo>
                  <a:pt x="13465" y="2854"/>
                </a:lnTo>
                <a:lnTo>
                  <a:pt x="13387" y="2854"/>
                </a:lnTo>
                <a:lnTo>
                  <a:pt x="13310" y="2889"/>
                </a:lnTo>
                <a:lnTo>
                  <a:pt x="13232" y="2924"/>
                </a:lnTo>
                <a:lnTo>
                  <a:pt x="13115" y="2995"/>
                </a:lnTo>
                <a:lnTo>
                  <a:pt x="13076" y="3030"/>
                </a:lnTo>
                <a:lnTo>
                  <a:pt x="12959" y="3065"/>
                </a:lnTo>
                <a:lnTo>
                  <a:pt x="12765" y="3206"/>
                </a:lnTo>
                <a:lnTo>
                  <a:pt x="12648" y="3312"/>
                </a:lnTo>
                <a:lnTo>
                  <a:pt x="12492" y="3383"/>
                </a:lnTo>
                <a:lnTo>
                  <a:pt x="12298" y="3453"/>
                </a:lnTo>
                <a:lnTo>
                  <a:pt x="12181" y="3418"/>
                </a:lnTo>
                <a:lnTo>
                  <a:pt x="12103" y="3418"/>
                </a:lnTo>
                <a:lnTo>
                  <a:pt x="12025" y="3453"/>
                </a:lnTo>
                <a:lnTo>
                  <a:pt x="11947" y="3418"/>
                </a:lnTo>
                <a:lnTo>
                  <a:pt x="11947" y="3347"/>
                </a:lnTo>
                <a:lnTo>
                  <a:pt x="11831" y="3347"/>
                </a:lnTo>
                <a:lnTo>
                  <a:pt x="11714" y="3312"/>
                </a:lnTo>
                <a:lnTo>
                  <a:pt x="11675" y="3277"/>
                </a:lnTo>
                <a:lnTo>
                  <a:pt x="11675" y="3171"/>
                </a:lnTo>
                <a:lnTo>
                  <a:pt x="11636" y="3101"/>
                </a:lnTo>
                <a:lnTo>
                  <a:pt x="11597" y="3065"/>
                </a:lnTo>
                <a:lnTo>
                  <a:pt x="11519" y="3065"/>
                </a:lnTo>
                <a:lnTo>
                  <a:pt x="11480" y="3101"/>
                </a:lnTo>
                <a:lnTo>
                  <a:pt x="11325" y="3065"/>
                </a:lnTo>
                <a:lnTo>
                  <a:pt x="11247" y="2995"/>
                </a:lnTo>
                <a:lnTo>
                  <a:pt x="11208" y="2995"/>
                </a:lnTo>
                <a:lnTo>
                  <a:pt x="11130" y="2995"/>
                </a:lnTo>
                <a:lnTo>
                  <a:pt x="11052" y="2960"/>
                </a:lnTo>
                <a:lnTo>
                  <a:pt x="11013" y="2889"/>
                </a:lnTo>
                <a:lnTo>
                  <a:pt x="11013" y="2784"/>
                </a:lnTo>
                <a:lnTo>
                  <a:pt x="10975" y="2748"/>
                </a:lnTo>
                <a:lnTo>
                  <a:pt x="10936" y="2713"/>
                </a:lnTo>
                <a:lnTo>
                  <a:pt x="10897" y="2678"/>
                </a:lnTo>
                <a:lnTo>
                  <a:pt x="10858" y="2678"/>
                </a:lnTo>
                <a:lnTo>
                  <a:pt x="10819" y="2678"/>
                </a:lnTo>
                <a:lnTo>
                  <a:pt x="10663" y="2678"/>
                </a:lnTo>
                <a:lnTo>
                  <a:pt x="10546" y="2713"/>
                </a:lnTo>
                <a:lnTo>
                  <a:pt x="10430" y="2713"/>
                </a:lnTo>
                <a:lnTo>
                  <a:pt x="10391" y="2748"/>
                </a:lnTo>
                <a:lnTo>
                  <a:pt x="10391" y="2819"/>
                </a:lnTo>
                <a:lnTo>
                  <a:pt x="10391" y="2995"/>
                </a:lnTo>
                <a:lnTo>
                  <a:pt x="10235" y="3065"/>
                </a:lnTo>
                <a:lnTo>
                  <a:pt x="10118" y="2889"/>
                </a:lnTo>
                <a:lnTo>
                  <a:pt x="10041" y="2748"/>
                </a:lnTo>
                <a:lnTo>
                  <a:pt x="10002" y="2678"/>
                </a:lnTo>
                <a:lnTo>
                  <a:pt x="10041" y="2572"/>
                </a:lnTo>
                <a:lnTo>
                  <a:pt x="9924" y="2466"/>
                </a:lnTo>
                <a:lnTo>
                  <a:pt x="9846" y="2466"/>
                </a:lnTo>
                <a:lnTo>
                  <a:pt x="9768" y="2431"/>
                </a:lnTo>
                <a:lnTo>
                  <a:pt x="9651" y="2466"/>
                </a:lnTo>
                <a:lnTo>
                  <a:pt x="9535" y="2466"/>
                </a:lnTo>
                <a:lnTo>
                  <a:pt x="9535" y="2396"/>
                </a:lnTo>
                <a:lnTo>
                  <a:pt x="9574" y="2325"/>
                </a:lnTo>
                <a:lnTo>
                  <a:pt x="9690" y="2325"/>
                </a:lnTo>
                <a:lnTo>
                  <a:pt x="9651" y="2149"/>
                </a:lnTo>
                <a:lnTo>
                  <a:pt x="9574" y="2149"/>
                </a:lnTo>
                <a:lnTo>
                  <a:pt x="9496" y="2185"/>
                </a:lnTo>
                <a:lnTo>
                  <a:pt x="9418" y="2149"/>
                </a:lnTo>
                <a:lnTo>
                  <a:pt x="9301" y="2114"/>
                </a:lnTo>
                <a:lnTo>
                  <a:pt x="9107" y="2079"/>
                </a:lnTo>
                <a:lnTo>
                  <a:pt x="8990" y="2008"/>
                </a:lnTo>
                <a:lnTo>
                  <a:pt x="8951" y="1973"/>
                </a:lnTo>
                <a:lnTo>
                  <a:pt x="8834" y="1973"/>
                </a:lnTo>
                <a:lnTo>
                  <a:pt x="8717" y="2008"/>
                </a:lnTo>
                <a:lnTo>
                  <a:pt x="8484" y="1973"/>
                </a:lnTo>
                <a:lnTo>
                  <a:pt x="8367" y="1973"/>
                </a:lnTo>
                <a:lnTo>
                  <a:pt x="8289" y="1973"/>
                </a:lnTo>
                <a:lnTo>
                  <a:pt x="8017" y="2079"/>
                </a:lnTo>
                <a:lnTo>
                  <a:pt x="7939" y="2114"/>
                </a:lnTo>
                <a:lnTo>
                  <a:pt x="7900" y="2220"/>
                </a:lnTo>
                <a:lnTo>
                  <a:pt x="7239" y="2361"/>
                </a:lnTo>
                <a:lnTo>
                  <a:pt x="7200" y="2290"/>
                </a:lnTo>
                <a:lnTo>
                  <a:pt x="7200" y="2114"/>
                </a:lnTo>
                <a:lnTo>
                  <a:pt x="7161" y="2044"/>
                </a:lnTo>
                <a:lnTo>
                  <a:pt x="7083" y="2008"/>
                </a:lnTo>
                <a:lnTo>
                  <a:pt x="6421" y="1973"/>
                </a:lnTo>
                <a:lnTo>
                  <a:pt x="6266" y="2008"/>
                </a:lnTo>
                <a:lnTo>
                  <a:pt x="6227" y="1867"/>
                </a:lnTo>
                <a:lnTo>
                  <a:pt x="6149" y="1832"/>
                </a:lnTo>
                <a:lnTo>
                  <a:pt x="6071" y="1832"/>
                </a:lnTo>
                <a:lnTo>
                  <a:pt x="5993" y="1832"/>
                </a:lnTo>
                <a:lnTo>
                  <a:pt x="5915" y="1867"/>
                </a:lnTo>
                <a:lnTo>
                  <a:pt x="5838" y="1867"/>
                </a:lnTo>
                <a:lnTo>
                  <a:pt x="5643" y="1832"/>
                </a:lnTo>
                <a:lnTo>
                  <a:pt x="5487" y="1762"/>
                </a:lnTo>
                <a:lnTo>
                  <a:pt x="5332" y="1691"/>
                </a:lnTo>
                <a:lnTo>
                  <a:pt x="5332" y="1621"/>
                </a:lnTo>
                <a:lnTo>
                  <a:pt x="5293" y="1515"/>
                </a:lnTo>
                <a:lnTo>
                  <a:pt x="5332" y="1445"/>
                </a:lnTo>
                <a:lnTo>
                  <a:pt x="5332" y="1339"/>
                </a:lnTo>
                <a:lnTo>
                  <a:pt x="5332" y="1233"/>
                </a:lnTo>
                <a:lnTo>
                  <a:pt x="5293" y="1092"/>
                </a:lnTo>
                <a:lnTo>
                  <a:pt x="5215" y="881"/>
                </a:lnTo>
                <a:lnTo>
                  <a:pt x="5215" y="705"/>
                </a:lnTo>
                <a:lnTo>
                  <a:pt x="5137" y="564"/>
                </a:lnTo>
                <a:lnTo>
                  <a:pt x="5059" y="352"/>
                </a:lnTo>
                <a:lnTo>
                  <a:pt x="5059" y="211"/>
                </a:lnTo>
                <a:lnTo>
                  <a:pt x="5059" y="106"/>
                </a:lnTo>
                <a:lnTo>
                  <a:pt x="4981" y="106"/>
                </a:lnTo>
                <a:lnTo>
                  <a:pt x="4904" y="70"/>
                </a:lnTo>
                <a:lnTo>
                  <a:pt x="4826" y="35"/>
                </a:lnTo>
                <a:lnTo>
                  <a:pt x="4787" y="0"/>
                </a:lnTo>
                <a:lnTo>
                  <a:pt x="4670" y="0"/>
                </a:lnTo>
                <a:lnTo>
                  <a:pt x="4592" y="35"/>
                </a:lnTo>
                <a:lnTo>
                  <a:pt x="4514" y="35"/>
                </a:lnTo>
                <a:lnTo>
                  <a:pt x="4398" y="0"/>
                </a:lnTo>
                <a:lnTo>
                  <a:pt x="4320" y="0"/>
                </a:lnTo>
                <a:lnTo>
                  <a:pt x="4320" y="1022"/>
                </a:lnTo>
                <a:lnTo>
                  <a:pt x="4047" y="1022"/>
                </a:lnTo>
                <a:lnTo>
                  <a:pt x="1790" y="1022"/>
                </a:lnTo>
                <a:lnTo>
                  <a:pt x="0" y="1022"/>
                </a:lnTo>
                <a:lnTo>
                  <a:pt x="0" y="1198"/>
                </a:lnTo>
                <a:lnTo>
                  <a:pt x="78" y="1304"/>
                </a:lnTo>
                <a:lnTo>
                  <a:pt x="78" y="1374"/>
                </a:lnTo>
                <a:lnTo>
                  <a:pt x="78" y="1550"/>
                </a:lnTo>
                <a:lnTo>
                  <a:pt x="156" y="1726"/>
                </a:lnTo>
                <a:lnTo>
                  <a:pt x="195" y="1762"/>
                </a:lnTo>
                <a:lnTo>
                  <a:pt x="234" y="1867"/>
                </a:lnTo>
                <a:lnTo>
                  <a:pt x="272" y="1938"/>
                </a:lnTo>
                <a:lnTo>
                  <a:pt x="234" y="2044"/>
                </a:lnTo>
                <a:lnTo>
                  <a:pt x="156" y="2114"/>
                </a:lnTo>
                <a:lnTo>
                  <a:pt x="117" y="2185"/>
                </a:lnTo>
                <a:lnTo>
                  <a:pt x="117" y="2220"/>
                </a:lnTo>
                <a:lnTo>
                  <a:pt x="156" y="2290"/>
                </a:lnTo>
                <a:lnTo>
                  <a:pt x="156" y="2361"/>
                </a:lnTo>
                <a:lnTo>
                  <a:pt x="156" y="2537"/>
                </a:lnTo>
                <a:lnTo>
                  <a:pt x="156" y="2643"/>
                </a:lnTo>
                <a:lnTo>
                  <a:pt x="117" y="2784"/>
                </a:lnTo>
                <a:lnTo>
                  <a:pt x="156" y="2889"/>
                </a:lnTo>
                <a:lnTo>
                  <a:pt x="156" y="3030"/>
                </a:lnTo>
                <a:lnTo>
                  <a:pt x="156" y="3136"/>
                </a:lnTo>
                <a:lnTo>
                  <a:pt x="156" y="3242"/>
                </a:lnTo>
                <a:lnTo>
                  <a:pt x="117" y="3312"/>
                </a:lnTo>
                <a:lnTo>
                  <a:pt x="156" y="3418"/>
                </a:lnTo>
                <a:lnTo>
                  <a:pt x="272" y="3629"/>
                </a:lnTo>
                <a:lnTo>
                  <a:pt x="311" y="3700"/>
                </a:lnTo>
                <a:lnTo>
                  <a:pt x="311" y="3805"/>
                </a:lnTo>
                <a:lnTo>
                  <a:pt x="311" y="3911"/>
                </a:lnTo>
                <a:lnTo>
                  <a:pt x="350" y="3981"/>
                </a:lnTo>
                <a:lnTo>
                  <a:pt x="389" y="4122"/>
                </a:lnTo>
                <a:lnTo>
                  <a:pt x="467" y="4193"/>
                </a:lnTo>
                <a:lnTo>
                  <a:pt x="506" y="4334"/>
                </a:lnTo>
                <a:lnTo>
                  <a:pt x="584" y="4440"/>
                </a:lnTo>
                <a:lnTo>
                  <a:pt x="623" y="4580"/>
                </a:lnTo>
                <a:lnTo>
                  <a:pt x="662" y="4721"/>
                </a:lnTo>
                <a:lnTo>
                  <a:pt x="701" y="4792"/>
                </a:lnTo>
                <a:lnTo>
                  <a:pt x="739" y="4898"/>
                </a:lnTo>
                <a:lnTo>
                  <a:pt x="739" y="4968"/>
                </a:lnTo>
                <a:lnTo>
                  <a:pt x="739" y="5039"/>
                </a:lnTo>
                <a:lnTo>
                  <a:pt x="739" y="5109"/>
                </a:lnTo>
                <a:lnTo>
                  <a:pt x="739" y="5179"/>
                </a:lnTo>
                <a:lnTo>
                  <a:pt x="778" y="5215"/>
                </a:lnTo>
                <a:lnTo>
                  <a:pt x="739" y="5356"/>
                </a:lnTo>
                <a:lnTo>
                  <a:pt x="778" y="5497"/>
                </a:lnTo>
                <a:lnTo>
                  <a:pt x="778" y="5567"/>
                </a:lnTo>
                <a:lnTo>
                  <a:pt x="778" y="5673"/>
                </a:lnTo>
                <a:lnTo>
                  <a:pt x="739" y="5814"/>
                </a:lnTo>
                <a:lnTo>
                  <a:pt x="778" y="5919"/>
                </a:lnTo>
                <a:lnTo>
                  <a:pt x="778" y="5990"/>
                </a:lnTo>
                <a:lnTo>
                  <a:pt x="778" y="6166"/>
                </a:lnTo>
                <a:lnTo>
                  <a:pt x="778" y="6236"/>
                </a:lnTo>
                <a:lnTo>
                  <a:pt x="817" y="6342"/>
                </a:lnTo>
                <a:lnTo>
                  <a:pt x="778" y="6448"/>
                </a:lnTo>
                <a:lnTo>
                  <a:pt x="778" y="6483"/>
                </a:lnTo>
                <a:lnTo>
                  <a:pt x="778" y="6589"/>
                </a:lnTo>
                <a:lnTo>
                  <a:pt x="934" y="6800"/>
                </a:lnTo>
                <a:lnTo>
                  <a:pt x="895" y="6941"/>
                </a:lnTo>
                <a:lnTo>
                  <a:pt x="856" y="7153"/>
                </a:lnTo>
                <a:lnTo>
                  <a:pt x="856" y="7399"/>
                </a:lnTo>
                <a:lnTo>
                  <a:pt x="856" y="7505"/>
                </a:lnTo>
                <a:lnTo>
                  <a:pt x="856" y="7611"/>
                </a:lnTo>
                <a:lnTo>
                  <a:pt x="934" y="7787"/>
                </a:lnTo>
                <a:lnTo>
                  <a:pt x="973" y="8033"/>
                </a:lnTo>
                <a:lnTo>
                  <a:pt x="1012" y="8104"/>
                </a:lnTo>
                <a:lnTo>
                  <a:pt x="1051" y="8245"/>
                </a:lnTo>
                <a:lnTo>
                  <a:pt x="1168" y="8386"/>
                </a:lnTo>
                <a:lnTo>
                  <a:pt x="1245" y="8456"/>
                </a:lnTo>
                <a:lnTo>
                  <a:pt x="1284" y="8668"/>
                </a:lnTo>
                <a:lnTo>
                  <a:pt x="1284" y="8950"/>
                </a:lnTo>
                <a:lnTo>
                  <a:pt x="1323" y="9020"/>
                </a:lnTo>
                <a:lnTo>
                  <a:pt x="1362" y="9126"/>
                </a:lnTo>
                <a:lnTo>
                  <a:pt x="1362" y="9231"/>
                </a:lnTo>
                <a:lnTo>
                  <a:pt x="1323" y="9302"/>
                </a:lnTo>
                <a:lnTo>
                  <a:pt x="1284" y="9372"/>
                </a:lnTo>
                <a:lnTo>
                  <a:pt x="1284" y="9443"/>
                </a:lnTo>
                <a:lnTo>
                  <a:pt x="1323" y="9549"/>
                </a:lnTo>
                <a:lnTo>
                  <a:pt x="1323" y="9619"/>
                </a:lnTo>
                <a:lnTo>
                  <a:pt x="1323" y="9725"/>
                </a:lnTo>
                <a:lnTo>
                  <a:pt x="1284" y="9795"/>
                </a:lnTo>
                <a:lnTo>
                  <a:pt x="1245" y="9866"/>
                </a:lnTo>
                <a:lnTo>
                  <a:pt x="1090" y="10042"/>
                </a:lnTo>
                <a:lnTo>
                  <a:pt x="817" y="10253"/>
                </a:lnTo>
                <a:lnTo>
                  <a:pt x="739" y="10288"/>
                </a:lnTo>
                <a:lnTo>
                  <a:pt x="701" y="10359"/>
                </a:lnTo>
                <a:lnTo>
                  <a:pt x="701" y="10394"/>
                </a:lnTo>
                <a:lnTo>
                  <a:pt x="701" y="10500"/>
                </a:lnTo>
                <a:lnTo>
                  <a:pt x="739" y="10535"/>
                </a:lnTo>
                <a:lnTo>
                  <a:pt x="817" y="10606"/>
                </a:lnTo>
                <a:lnTo>
                  <a:pt x="934" y="10782"/>
                </a:lnTo>
                <a:lnTo>
                  <a:pt x="1012" y="10923"/>
                </a:lnTo>
                <a:lnTo>
                  <a:pt x="1245" y="11028"/>
                </a:lnTo>
                <a:lnTo>
                  <a:pt x="1401" y="11099"/>
                </a:lnTo>
                <a:lnTo>
                  <a:pt x="1518" y="11169"/>
                </a:lnTo>
                <a:lnTo>
                  <a:pt x="1557" y="11275"/>
                </a:lnTo>
                <a:lnTo>
                  <a:pt x="1557" y="11345"/>
                </a:lnTo>
                <a:lnTo>
                  <a:pt x="1557" y="11416"/>
                </a:lnTo>
                <a:lnTo>
                  <a:pt x="1557" y="12226"/>
                </a:lnTo>
                <a:lnTo>
                  <a:pt x="1557" y="12684"/>
                </a:lnTo>
                <a:lnTo>
                  <a:pt x="1557" y="13178"/>
                </a:lnTo>
                <a:lnTo>
                  <a:pt x="1557" y="13460"/>
                </a:lnTo>
                <a:lnTo>
                  <a:pt x="1557" y="14376"/>
                </a:lnTo>
                <a:lnTo>
                  <a:pt x="1557" y="14411"/>
                </a:lnTo>
                <a:lnTo>
                  <a:pt x="1557" y="15397"/>
                </a:lnTo>
                <a:lnTo>
                  <a:pt x="1557" y="16384"/>
                </a:lnTo>
                <a:lnTo>
                  <a:pt x="2413" y="16384"/>
                </a:lnTo>
                <a:lnTo>
                  <a:pt x="2841" y="16384"/>
                </a:lnTo>
                <a:lnTo>
                  <a:pt x="3736" y="16384"/>
                </a:lnTo>
                <a:lnTo>
                  <a:pt x="3892" y="16384"/>
                </a:lnTo>
                <a:lnTo>
                  <a:pt x="4981" y="16349"/>
                </a:lnTo>
                <a:lnTo>
                  <a:pt x="5098" y="16349"/>
                </a:lnTo>
                <a:lnTo>
                  <a:pt x="6032" y="16349"/>
                </a:lnTo>
                <a:lnTo>
                  <a:pt x="6460" y="16349"/>
                </a:lnTo>
                <a:lnTo>
                  <a:pt x="7122" y="16314"/>
                </a:lnTo>
                <a:lnTo>
                  <a:pt x="7861" y="16314"/>
                </a:lnTo>
                <a:lnTo>
                  <a:pt x="8173" y="16314"/>
                </a:lnTo>
                <a:lnTo>
                  <a:pt x="9184" y="16278"/>
                </a:lnTo>
                <a:lnTo>
                  <a:pt x="9262" y="16278"/>
                </a:lnTo>
                <a:lnTo>
                  <a:pt x="10352" y="16243"/>
                </a:lnTo>
                <a:lnTo>
                  <a:pt x="10546" y="16243"/>
                </a:lnTo>
                <a:lnTo>
                  <a:pt x="11403" y="16208"/>
                </a:lnTo>
                <a:lnTo>
                  <a:pt x="12220" y="16173"/>
                </a:lnTo>
                <a:lnTo>
                  <a:pt x="12492" y="16173"/>
                </a:lnTo>
                <a:lnTo>
                  <a:pt x="13348" y="16173"/>
                </a:lnTo>
                <a:lnTo>
                  <a:pt x="13348" y="16102"/>
                </a:lnTo>
                <a:lnTo>
                  <a:pt x="13348" y="16137"/>
                </a:lnTo>
                <a:lnTo>
                  <a:pt x="13271" y="15996"/>
                </a:lnTo>
                <a:lnTo>
                  <a:pt x="13271" y="15891"/>
                </a:lnTo>
                <a:lnTo>
                  <a:pt x="13310" y="15785"/>
                </a:lnTo>
                <a:lnTo>
                  <a:pt x="13193" y="15609"/>
                </a:lnTo>
                <a:lnTo>
                  <a:pt x="13232" y="15503"/>
                </a:lnTo>
                <a:lnTo>
                  <a:pt x="13271" y="15362"/>
                </a:lnTo>
                <a:lnTo>
                  <a:pt x="13271" y="15327"/>
                </a:lnTo>
                <a:lnTo>
                  <a:pt x="13193" y="15221"/>
                </a:lnTo>
                <a:lnTo>
                  <a:pt x="13154" y="15151"/>
                </a:lnTo>
                <a:lnTo>
                  <a:pt x="13076" y="15080"/>
                </a:lnTo>
                <a:lnTo>
                  <a:pt x="12998" y="14975"/>
                </a:lnTo>
                <a:lnTo>
                  <a:pt x="12881" y="14869"/>
                </a:lnTo>
                <a:lnTo>
                  <a:pt x="12765" y="14798"/>
                </a:lnTo>
                <a:lnTo>
                  <a:pt x="12648" y="14763"/>
                </a:lnTo>
                <a:lnTo>
                  <a:pt x="12531" y="14693"/>
                </a:lnTo>
                <a:lnTo>
                  <a:pt x="12414" y="14587"/>
                </a:lnTo>
                <a:lnTo>
                  <a:pt x="12259" y="14517"/>
                </a:lnTo>
                <a:lnTo>
                  <a:pt x="12142" y="14411"/>
                </a:lnTo>
                <a:lnTo>
                  <a:pt x="11947" y="14305"/>
                </a:lnTo>
                <a:lnTo>
                  <a:pt x="11870" y="14270"/>
                </a:lnTo>
                <a:lnTo>
                  <a:pt x="11792" y="14164"/>
                </a:lnTo>
                <a:lnTo>
                  <a:pt x="11753" y="14059"/>
                </a:lnTo>
                <a:lnTo>
                  <a:pt x="11714" y="13918"/>
                </a:lnTo>
                <a:lnTo>
                  <a:pt x="11597" y="13812"/>
                </a:lnTo>
                <a:lnTo>
                  <a:pt x="11442" y="13706"/>
                </a:lnTo>
                <a:lnTo>
                  <a:pt x="11247" y="13636"/>
                </a:lnTo>
                <a:lnTo>
                  <a:pt x="10897" y="13565"/>
                </a:lnTo>
                <a:lnTo>
                  <a:pt x="10819" y="13495"/>
                </a:lnTo>
                <a:lnTo>
                  <a:pt x="10741" y="13389"/>
                </a:lnTo>
                <a:lnTo>
                  <a:pt x="10702" y="13319"/>
                </a:lnTo>
                <a:lnTo>
                  <a:pt x="10663" y="13283"/>
                </a:lnTo>
                <a:lnTo>
                  <a:pt x="10469" y="13248"/>
                </a:lnTo>
                <a:lnTo>
                  <a:pt x="10274" y="13248"/>
                </a:lnTo>
                <a:lnTo>
                  <a:pt x="10118" y="13178"/>
                </a:lnTo>
                <a:lnTo>
                  <a:pt x="10041" y="13037"/>
                </a:lnTo>
                <a:lnTo>
                  <a:pt x="9924" y="12931"/>
                </a:lnTo>
                <a:lnTo>
                  <a:pt x="9807" y="12896"/>
                </a:lnTo>
                <a:lnTo>
                  <a:pt x="9651" y="12755"/>
                </a:lnTo>
                <a:lnTo>
                  <a:pt x="9651" y="12543"/>
                </a:lnTo>
                <a:lnTo>
                  <a:pt x="9729" y="12438"/>
                </a:lnTo>
                <a:lnTo>
                  <a:pt x="9690" y="12332"/>
                </a:lnTo>
                <a:lnTo>
                  <a:pt x="9729" y="12191"/>
                </a:lnTo>
                <a:lnTo>
                  <a:pt x="9651" y="11944"/>
                </a:lnTo>
                <a:lnTo>
                  <a:pt x="9612" y="11874"/>
                </a:lnTo>
                <a:lnTo>
                  <a:pt x="9651" y="11698"/>
                </a:lnTo>
                <a:lnTo>
                  <a:pt x="9651" y="11522"/>
                </a:lnTo>
                <a:lnTo>
                  <a:pt x="9690" y="11486"/>
                </a:lnTo>
                <a:lnTo>
                  <a:pt x="9651" y="11275"/>
                </a:lnTo>
                <a:lnTo>
                  <a:pt x="9690" y="11240"/>
                </a:lnTo>
                <a:lnTo>
                  <a:pt x="9690" y="11134"/>
                </a:lnTo>
                <a:lnTo>
                  <a:pt x="9729" y="11028"/>
                </a:lnTo>
                <a:lnTo>
                  <a:pt x="9846" y="10923"/>
                </a:lnTo>
                <a:lnTo>
                  <a:pt x="9885" y="10852"/>
                </a:lnTo>
                <a:lnTo>
                  <a:pt x="9846" y="10782"/>
                </a:lnTo>
                <a:lnTo>
                  <a:pt x="9690" y="10641"/>
                </a:lnTo>
                <a:lnTo>
                  <a:pt x="9612" y="10500"/>
                </a:lnTo>
                <a:lnTo>
                  <a:pt x="9340" y="10465"/>
                </a:lnTo>
                <a:lnTo>
                  <a:pt x="9262" y="10359"/>
                </a:lnTo>
                <a:lnTo>
                  <a:pt x="9340" y="10288"/>
                </a:lnTo>
                <a:lnTo>
                  <a:pt x="9379" y="10112"/>
                </a:lnTo>
                <a:lnTo>
                  <a:pt x="9457" y="10042"/>
                </a:lnTo>
                <a:close/>
              </a:path>
            </a:pathLst>
          </a:custGeom>
          <a:solidFill>
            <a:srgbClr val="F2D81A"/>
          </a:solidFill>
          <a:ln w="9525">
            <a:solidFill>
              <a:schemeClr val="tx1">
                <a:lumMod val="65000"/>
                <a:lumOff val="35000"/>
              </a:schemeClr>
            </a:solidFill>
            <a:prstDash val="solid"/>
            <a:round/>
            <a:headEnd/>
            <a:tailEnd/>
          </a:ln>
        </p:spPr>
        <p:txBody>
          <a:bodyPr wrap="none"/>
          <a:lstStyle/>
          <a:p>
            <a:pPr>
              <a:defRPr/>
            </a:pPr>
            <a:endParaRPr lang="en-US" dirty="0"/>
          </a:p>
        </p:txBody>
      </p:sp>
      <p:sp>
        <p:nvSpPr>
          <p:cNvPr id="146" name="Mississippi"/>
          <p:cNvSpPr>
            <a:spLocks/>
          </p:cNvSpPr>
          <p:nvPr/>
        </p:nvSpPr>
        <p:spPr bwMode="auto">
          <a:xfrm>
            <a:off x="5384800" y="4359275"/>
            <a:ext cx="588963" cy="1071562"/>
          </a:xfrm>
          <a:custGeom>
            <a:avLst/>
            <a:gdLst/>
            <a:ahLst/>
            <a:cxnLst>
              <a:cxn ang="0">
                <a:pos x="9166" y="14456"/>
              </a:cxn>
              <a:cxn ang="0">
                <a:pos x="9455" y="15211"/>
              </a:cxn>
              <a:cxn ang="0">
                <a:pos x="10249" y="15839"/>
              </a:cxn>
              <a:cxn ang="0">
                <a:pos x="10682" y="16384"/>
              </a:cxn>
              <a:cxn ang="0">
                <a:pos x="11404" y="15965"/>
              </a:cxn>
              <a:cxn ang="0">
                <a:pos x="11837" y="15672"/>
              </a:cxn>
              <a:cxn ang="0">
                <a:pos x="13136" y="15546"/>
              </a:cxn>
              <a:cxn ang="0">
                <a:pos x="13858" y="15378"/>
              </a:cxn>
              <a:cxn ang="0">
                <a:pos x="14363" y="15420"/>
              </a:cxn>
              <a:cxn ang="0">
                <a:pos x="15301" y="15420"/>
              </a:cxn>
              <a:cxn ang="0">
                <a:pos x="15951" y="15588"/>
              </a:cxn>
              <a:cxn ang="0">
                <a:pos x="16167" y="14289"/>
              </a:cxn>
              <a:cxn ang="0">
                <a:pos x="15374" y="9344"/>
              </a:cxn>
              <a:cxn ang="0">
                <a:pos x="15590" y="4945"/>
              </a:cxn>
              <a:cxn ang="0">
                <a:pos x="15662" y="1383"/>
              </a:cxn>
              <a:cxn ang="0">
                <a:pos x="14291" y="42"/>
              </a:cxn>
              <a:cxn ang="0">
                <a:pos x="8445" y="293"/>
              </a:cxn>
              <a:cxn ang="0">
                <a:pos x="5558" y="629"/>
              </a:cxn>
              <a:cxn ang="0">
                <a:pos x="4764" y="1048"/>
              </a:cxn>
              <a:cxn ang="0">
                <a:pos x="4331" y="1215"/>
              </a:cxn>
              <a:cxn ang="0">
                <a:pos x="4691" y="1550"/>
              </a:cxn>
              <a:cxn ang="0">
                <a:pos x="4186" y="1718"/>
              </a:cxn>
              <a:cxn ang="0">
                <a:pos x="4258" y="2305"/>
              </a:cxn>
              <a:cxn ang="0">
                <a:pos x="3464" y="2514"/>
              </a:cxn>
              <a:cxn ang="0">
                <a:pos x="3176" y="2849"/>
              </a:cxn>
              <a:cxn ang="0">
                <a:pos x="2671" y="3101"/>
              </a:cxn>
              <a:cxn ang="0">
                <a:pos x="2671" y="3268"/>
              </a:cxn>
              <a:cxn ang="0">
                <a:pos x="2598" y="3687"/>
              </a:cxn>
              <a:cxn ang="0">
                <a:pos x="2021" y="3813"/>
              </a:cxn>
              <a:cxn ang="0">
                <a:pos x="2093" y="4232"/>
              </a:cxn>
              <a:cxn ang="0">
                <a:pos x="2021" y="4777"/>
              </a:cxn>
              <a:cxn ang="0">
                <a:pos x="1444" y="4777"/>
              </a:cxn>
              <a:cxn ang="0">
                <a:pos x="1660" y="5196"/>
              </a:cxn>
              <a:cxn ang="0">
                <a:pos x="1371" y="5573"/>
              </a:cxn>
              <a:cxn ang="0">
                <a:pos x="1804" y="5531"/>
              </a:cxn>
              <a:cxn ang="0">
                <a:pos x="1660" y="5908"/>
              </a:cxn>
              <a:cxn ang="0">
                <a:pos x="2165" y="5783"/>
              </a:cxn>
              <a:cxn ang="0">
                <a:pos x="1949" y="6369"/>
              </a:cxn>
              <a:cxn ang="0">
                <a:pos x="2310" y="6285"/>
              </a:cxn>
              <a:cxn ang="0">
                <a:pos x="1949" y="6704"/>
              </a:cxn>
              <a:cxn ang="0">
                <a:pos x="1949" y="7082"/>
              </a:cxn>
              <a:cxn ang="0">
                <a:pos x="1804" y="7543"/>
              </a:cxn>
              <a:cxn ang="0">
                <a:pos x="2165" y="7584"/>
              </a:cxn>
              <a:cxn ang="0">
                <a:pos x="2382" y="8087"/>
              </a:cxn>
              <a:cxn ang="0">
                <a:pos x="2093" y="8506"/>
              </a:cxn>
              <a:cxn ang="0">
                <a:pos x="2454" y="8632"/>
              </a:cxn>
              <a:cxn ang="0">
                <a:pos x="2310" y="8800"/>
              </a:cxn>
              <a:cxn ang="0">
                <a:pos x="2671" y="9051"/>
              </a:cxn>
              <a:cxn ang="0">
                <a:pos x="3104" y="9638"/>
              </a:cxn>
              <a:cxn ang="0">
                <a:pos x="2021" y="9889"/>
              </a:cxn>
              <a:cxn ang="0">
                <a:pos x="2815" y="9889"/>
              </a:cxn>
              <a:cxn ang="0">
                <a:pos x="2671" y="10266"/>
              </a:cxn>
              <a:cxn ang="0">
                <a:pos x="2454" y="10476"/>
              </a:cxn>
              <a:cxn ang="0">
                <a:pos x="1804" y="10979"/>
              </a:cxn>
              <a:cxn ang="0">
                <a:pos x="1227" y="11146"/>
              </a:cxn>
              <a:cxn ang="0">
                <a:pos x="1227" y="11439"/>
              </a:cxn>
              <a:cxn ang="0">
                <a:pos x="650" y="11858"/>
              </a:cxn>
              <a:cxn ang="0">
                <a:pos x="938" y="12110"/>
              </a:cxn>
              <a:cxn ang="0">
                <a:pos x="577" y="12613"/>
              </a:cxn>
              <a:cxn ang="0">
                <a:pos x="361" y="13074"/>
              </a:cxn>
              <a:cxn ang="0">
                <a:pos x="144" y="13493"/>
              </a:cxn>
              <a:cxn ang="0">
                <a:pos x="217" y="13996"/>
              </a:cxn>
              <a:cxn ang="0">
                <a:pos x="6424" y="13786"/>
              </a:cxn>
            </a:cxnLst>
            <a:rect l="0" t="0" r="r" b="b"/>
            <a:pathLst>
              <a:path w="16384" h="16384">
                <a:moveTo>
                  <a:pt x="9383" y="13660"/>
                </a:moveTo>
                <a:lnTo>
                  <a:pt x="9527" y="13744"/>
                </a:lnTo>
                <a:lnTo>
                  <a:pt x="9527" y="13828"/>
                </a:lnTo>
                <a:lnTo>
                  <a:pt x="9383" y="14079"/>
                </a:lnTo>
                <a:lnTo>
                  <a:pt x="9311" y="14289"/>
                </a:lnTo>
                <a:lnTo>
                  <a:pt x="9166" y="14456"/>
                </a:lnTo>
                <a:lnTo>
                  <a:pt x="9166" y="14582"/>
                </a:lnTo>
                <a:lnTo>
                  <a:pt x="9094" y="14708"/>
                </a:lnTo>
                <a:lnTo>
                  <a:pt x="9094" y="14792"/>
                </a:lnTo>
                <a:lnTo>
                  <a:pt x="9239" y="14875"/>
                </a:lnTo>
                <a:lnTo>
                  <a:pt x="9383" y="15169"/>
                </a:lnTo>
                <a:lnTo>
                  <a:pt x="9455" y="15211"/>
                </a:lnTo>
                <a:lnTo>
                  <a:pt x="9816" y="15420"/>
                </a:lnTo>
                <a:lnTo>
                  <a:pt x="9888" y="15504"/>
                </a:lnTo>
                <a:lnTo>
                  <a:pt x="9960" y="15588"/>
                </a:lnTo>
                <a:lnTo>
                  <a:pt x="10032" y="15630"/>
                </a:lnTo>
                <a:lnTo>
                  <a:pt x="10105" y="15755"/>
                </a:lnTo>
                <a:lnTo>
                  <a:pt x="10249" y="15839"/>
                </a:lnTo>
                <a:lnTo>
                  <a:pt x="10249" y="16007"/>
                </a:lnTo>
                <a:lnTo>
                  <a:pt x="10249" y="16049"/>
                </a:lnTo>
                <a:lnTo>
                  <a:pt x="10393" y="16174"/>
                </a:lnTo>
                <a:lnTo>
                  <a:pt x="10393" y="16258"/>
                </a:lnTo>
                <a:lnTo>
                  <a:pt x="10538" y="16300"/>
                </a:lnTo>
                <a:lnTo>
                  <a:pt x="10682" y="16384"/>
                </a:lnTo>
                <a:lnTo>
                  <a:pt x="10971" y="16300"/>
                </a:lnTo>
                <a:lnTo>
                  <a:pt x="11115" y="16258"/>
                </a:lnTo>
                <a:lnTo>
                  <a:pt x="11187" y="16216"/>
                </a:lnTo>
                <a:lnTo>
                  <a:pt x="11259" y="16133"/>
                </a:lnTo>
                <a:lnTo>
                  <a:pt x="11332" y="16007"/>
                </a:lnTo>
                <a:lnTo>
                  <a:pt x="11404" y="15965"/>
                </a:lnTo>
                <a:lnTo>
                  <a:pt x="11693" y="15881"/>
                </a:lnTo>
                <a:lnTo>
                  <a:pt x="11620" y="15797"/>
                </a:lnTo>
                <a:lnTo>
                  <a:pt x="11620" y="15755"/>
                </a:lnTo>
                <a:lnTo>
                  <a:pt x="11620" y="15714"/>
                </a:lnTo>
                <a:lnTo>
                  <a:pt x="11693" y="15672"/>
                </a:lnTo>
                <a:lnTo>
                  <a:pt x="11837" y="15672"/>
                </a:lnTo>
                <a:lnTo>
                  <a:pt x="11909" y="15714"/>
                </a:lnTo>
                <a:lnTo>
                  <a:pt x="11909" y="15797"/>
                </a:lnTo>
                <a:lnTo>
                  <a:pt x="11981" y="15839"/>
                </a:lnTo>
                <a:lnTo>
                  <a:pt x="12053" y="15839"/>
                </a:lnTo>
                <a:lnTo>
                  <a:pt x="12486" y="15714"/>
                </a:lnTo>
                <a:lnTo>
                  <a:pt x="13136" y="15546"/>
                </a:lnTo>
                <a:lnTo>
                  <a:pt x="13353" y="15504"/>
                </a:lnTo>
                <a:lnTo>
                  <a:pt x="13641" y="15504"/>
                </a:lnTo>
                <a:lnTo>
                  <a:pt x="13858" y="15504"/>
                </a:lnTo>
                <a:lnTo>
                  <a:pt x="13930" y="15462"/>
                </a:lnTo>
                <a:lnTo>
                  <a:pt x="13930" y="15420"/>
                </a:lnTo>
                <a:lnTo>
                  <a:pt x="13858" y="15378"/>
                </a:lnTo>
                <a:lnTo>
                  <a:pt x="13858" y="15336"/>
                </a:lnTo>
                <a:lnTo>
                  <a:pt x="13930" y="15336"/>
                </a:lnTo>
                <a:lnTo>
                  <a:pt x="14074" y="15336"/>
                </a:lnTo>
                <a:lnTo>
                  <a:pt x="14147" y="15378"/>
                </a:lnTo>
                <a:lnTo>
                  <a:pt x="14291" y="15420"/>
                </a:lnTo>
                <a:lnTo>
                  <a:pt x="14363" y="15420"/>
                </a:lnTo>
                <a:lnTo>
                  <a:pt x="14363" y="15546"/>
                </a:lnTo>
                <a:lnTo>
                  <a:pt x="14507" y="15588"/>
                </a:lnTo>
                <a:lnTo>
                  <a:pt x="14580" y="15588"/>
                </a:lnTo>
                <a:lnTo>
                  <a:pt x="14868" y="15588"/>
                </a:lnTo>
                <a:lnTo>
                  <a:pt x="15085" y="15504"/>
                </a:lnTo>
                <a:lnTo>
                  <a:pt x="15301" y="15420"/>
                </a:lnTo>
                <a:lnTo>
                  <a:pt x="15374" y="15378"/>
                </a:lnTo>
                <a:lnTo>
                  <a:pt x="15446" y="15378"/>
                </a:lnTo>
                <a:lnTo>
                  <a:pt x="15518" y="15462"/>
                </a:lnTo>
                <a:lnTo>
                  <a:pt x="15662" y="15588"/>
                </a:lnTo>
                <a:lnTo>
                  <a:pt x="15807" y="15588"/>
                </a:lnTo>
                <a:lnTo>
                  <a:pt x="15951" y="15588"/>
                </a:lnTo>
                <a:lnTo>
                  <a:pt x="16095" y="15546"/>
                </a:lnTo>
                <a:lnTo>
                  <a:pt x="16312" y="15504"/>
                </a:lnTo>
                <a:lnTo>
                  <a:pt x="16312" y="15462"/>
                </a:lnTo>
                <a:lnTo>
                  <a:pt x="16312" y="15420"/>
                </a:lnTo>
                <a:lnTo>
                  <a:pt x="16384" y="15378"/>
                </a:lnTo>
                <a:lnTo>
                  <a:pt x="16167" y="14289"/>
                </a:lnTo>
                <a:lnTo>
                  <a:pt x="16023" y="13451"/>
                </a:lnTo>
                <a:lnTo>
                  <a:pt x="15879" y="13032"/>
                </a:lnTo>
                <a:lnTo>
                  <a:pt x="15662" y="11984"/>
                </a:lnTo>
                <a:lnTo>
                  <a:pt x="15446" y="11104"/>
                </a:lnTo>
                <a:lnTo>
                  <a:pt x="15374" y="10476"/>
                </a:lnTo>
                <a:lnTo>
                  <a:pt x="15374" y="9344"/>
                </a:lnTo>
                <a:lnTo>
                  <a:pt x="15374" y="9051"/>
                </a:lnTo>
                <a:lnTo>
                  <a:pt x="15446" y="8129"/>
                </a:lnTo>
                <a:lnTo>
                  <a:pt x="15446" y="6998"/>
                </a:lnTo>
                <a:lnTo>
                  <a:pt x="15518" y="6746"/>
                </a:lnTo>
                <a:lnTo>
                  <a:pt x="15518" y="5741"/>
                </a:lnTo>
                <a:lnTo>
                  <a:pt x="15590" y="4945"/>
                </a:lnTo>
                <a:lnTo>
                  <a:pt x="15590" y="4232"/>
                </a:lnTo>
                <a:lnTo>
                  <a:pt x="15662" y="3143"/>
                </a:lnTo>
                <a:lnTo>
                  <a:pt x="15662" y="3059"/>
                </a:lnTo>
                <a:lnTo>
                  <a:pt x="15662" y="2263"/>
                </a:lnTo>
                <a:lnTo>
                  <a:pt x="15662" y="1802"/>
                </a:lnTo>
                <a:lnTo>
                  <a:pt x="15662" y="1383"/>
                </a:lnTo>
                <a:lnTo>
                  <a:pt x="15734" y="335"/>
                </a:lnTo>
                <a:lnTo>
                  <a:pt x="15590" y="251"/>
                </a:lnTo>
                <a:lnTo>
                  <a:pt x="15446" y="168"/>
                </a:lnTo>
                <a:lnTo>
                  <a:pt x="15229" y="0"/>
                </a:lnTo>
                <a:lnTo>
                  <a:pt x="14435" y="42"/>
                </a:lnTo>
                <a:lnTo>
                  <a:pt x="14291" y="42"/>
                </a:lnTo>
                <a:lnTo>
                  <a:pt x="12414" y="126"/>
                </a:lnTo>
                <a:lnTo>
                  <a:pt x="12270" y="126"/>
                </a:lnTo>
                <a:lnTo>
                  <a:pt x="11404" y="210"/>
                </a:lnTo>
                <a:lnTo>
                  <a:pt x="10538" y="210"/>
                </a:lnTo>
                <a:lnTo>
                  <a:pt x="9816" y="251"/>
                </a:lnTo>
                <a:lnTo>
                  <a:pt x="8445" y="293"/>
                </a:lnTo>
                <a:lnTo>
                  <a:pt x="8084" y="335"/>
                </a:lnTo>
                <a:lnTo>
                  <a:pt x="5413" y="377"/>
                </a:lnTo>
                <a:lnTo>
                  <a:pt x="5558" y="503"/>
                </a:lnTo>
                <a:lnTo>
                  <a:pt x="5630" y="545"/>
                </a:lnTo>
                <a:lnTo>
                  <a:pt x="5630" y="587"/>
                </a:lnTo>
                <a:lnTo>
                  <a:pt x="5558" y="629"/>
                </a:lnTo>
                <a:lnTo>
                  <a:pt x="5485" y="754"/>
                </a:lnTo>
                <a:lnTo>
                  <a:pt x="5341" y="796"/>
                </a:lnTo>
                <a:lnTo>
                  <a:pt x="5197" y="880"/>
                </a:lnTo>
                <a:lnTo>
                  <a:pt x="4836" y="922"/>
                </a:lnTo>
                <a:lnTo>
                  <a:pt x="4836" y="964"/>
                </a:lnTo>
                <a:lnTo>
                  <a:pt x="4764" y="1048"/>
                </a:lnTo>
                <a:lnTo>
                  <a:pt x="4764" y="1089"/>
                </a:lnTo>
                <a:lnTo>
                  <a:pt x="4764" y="1173"/>
                </a:lnTo>
                <a:lnTo>
                  <a:pt x="4691" y="1215"/>
                </a:lnTo>
                <a:lnTo>
                  <a:pt x="4619" y="1257"/>
                </a:lnTo>
                <a:lnTo>
                  <a:pt x="4403" y="1215"/>
                </a:lnTo>
                <a:lnTo>
                  <a:pt x="4331" y="1215"/>
                </a:lnTo>
                <a:lnTo>
                  <a:pt x="4258" y="1299"/>
                </a:lnTo>
                <a:lnTo>
                  <a:pt x="4331" y="1299"/>
                </a:lnTo>
                <a:lnTo>
                  <a:pt x="4619" y="1383"/>
                </a:lnTo>
                <a:lnTo>
                  <a:pt x="4619" y="1425"/>
                </a:lnTo>
                <a:lnTo>
                  <a:pt x="4691" y="1509"/>
                </a:lnTo>
                <a:lnTo>
                  <a:pt x="4691" y="1550"/>
                </a:lnTo>
                <a:lnTo>
                  <a:pt x="4619" y="1550"/>
                </a:lnTo>
                <a:lnTo>
                  <a:pt x="4547" y="1550"/>
                </a:lnTo>
                <a:lnTo>
                  <a:pt x="4331" y="1467"/>
                </a:lnTo>
                <a:lnTo>
                  <a:pt x="4258" y="1509"/>
                </a:lnTo>
                <a:lnTo>
                  <a:pt x="4186" y="1634"/>
                </a:lnTo>
                <a:lnTo>
                  <a:pt x="4186" y="1718"/>
                </a:lnTo>
                <a:lnTo>
                  <a:pt x="4403" y="1802"/>
                </a:lnTo>
                <a:lnTo>
                  <a:pt x="4403" y="1886"/>
                </a:lnTo>
                <a:lnTo>
                  <a:pt x="4403" y="1928"/>
                </a:lnTo>
                <a:lnTo>
                  <a:pt x="4258" y="2011"/>
                </a:lnTo>
                <a:lnTo>
                  <a:pt x="4186" y="2053"/>
                </a:lnTo>
                <a:lnTo>
                  <a:pt x="4258" y="2305"/>
                </a:lnTo>
                <a:lnTo>
                  <a:pt x="4258" y="2388"/>
                </a:lnTo>
                <a:lnTo>
                  <a:pt x="4042" y="2430"/>
                </a:lnTo>
                <a:lnTo>
                  <a:pt x="3898" y="2514"/>
                </a:lnTo>
                <a:lnTo>
                  <a:pt x="3753" y="2514"/>
                </a:lnTo>
                <a:lnTo>
                  <a:pt x="3537" y="2514"/>
                </a:lnTo>
                <a:lnTo>
                  <a:pt x="3464" y="2514"/>
                </a:lnTo>
                <a:lnTo>
                  <a:pt x="3464" y="2598"/>
                </a:lnTo>
                <a:lnTo>
                  <a:pt x="3464" y="2682"/>
                </a:lnTo>
                <a:lnTo>
                  <a:pt x="3537" y="2766"/>
                </a:lnTo>
                <a:lnTo>
                  <a:pt x="3464" y="2807"/>
                </a:lnTo>
                <a:lnTo>
                  <a:pt x="3320" y="2807"/>
                </a:lnTo>
                <a:lnTo>
                  <a:pt x="3176" y="2849"/>
                </a:lnTo>
                <a:lnTo>
                  <a:pt x="3104" y="2933"/>
                </a:lnTo>
                <a:lnTo>
                  <a:pt x="3031" y="3017"/>
                </a:lnTo>
                <a:lnTo>
                  <a:pt x="2959" y="3017"/>
                </a:lnTo>
                <a:lnTo>
                  <a:pt x="2743" y="3017"/>
                </a:lnTo>
                <a:lnTo>
                  <a:pt x="2671" y="3059"/>
                </a:lnTo>
                <a:lnTo>
                  <a:pt x="2671" y="3101"/>
                </a:lnTo>
                <a:lnTo>
                  <a:pt x="2815" y="3143"/>
                </a:lnTo>
                <a:lnTo>
                  <a:pt x="3104" y="3185"/>
                </a:lnTo>
                <a:lnTo>
                  <a:pt x="3176" y="3227"/>
                </a:lnTo>
                <a:lnTo>
                  <a:pt x="3104" y="3310"/>
                </a:lnTo>
                <a:lnTo>
                  <a:pt x="2959" y="3310"/>
                </a:lnTo>
                <a:lnTo>
                  <a:pt x="2671" y="3268"/>
                </a:lnTo>
                <a:lnTo>
                  <a:pt x="2454" y="3268"/>
                </a:lnTo>
                <a:lnTo>
                  <a:pt x="2382" y="3310"/>
                </a:lnTo>
                <a:lnTo>
                  <a:pt x="2598" y="3436"/>
                </a:lnTo>
                <a:lnTo>
                  <a:pt x="2671" y="3478"/>
                </a:lnTo>
                <a:lnTo>
                  <a:pt x="2671" y="3604"/>
                </a:lnTo>
                <a:lnTo>
                  <a:pt x="2598" y="3687"/>
                </a:lnTo>
                <a:lnTo>
                  <a:pt x="2454" y="3771"/>
                </a:lnTo>
                <a:lnTo>
                  <a:pt x="2454" y="3855"/>
                </a:lnTo>
                <a:lnTo>
                  <a:pt x="2382" y="3897"/>
                </a:lnTo>
                <a:lnTo>
                  <a:pt x="2310" y="3897"/>
                </a:lnTo>
                <a:lnTo>
                  <a:pt x="2165" y="3813"/>
                </a:lnTo>
                <a:lnTo>
                  <a:pt x="2021" y="3813"/>
                </a:lnTo>
                <a:lnTo>
                  <a:pt x="1949" y="3813"/>
                </a:lnTo>
                <a:lnTo>
                  <a:pt x="1949" y="3897"/>
                </a:lnTo>
                <a:lnTo>
                  <a:pt x="2093" y="3981"/>
                </a:lnTo>
                <a:lnTo>
                  <a:pt x="2093" y="4106"/>
                </a:lnTo>
                <a:lnTo>
                  <a:pt x="2093" y="4190"/>
                </a:lnTo>
                <a:lnTo>
                  <a:pt x="2093" y="4232"/>
                </a:lnTo>
                <a:lnTo>
                  <a:pt x="2165" y="4400"/>
                </a:lnTo>
                <a:lnTo>
                  <a:pt x="2093" y="4484"/>
                </a:lnTo>
                <a:lnTo>
                  <a:pt x="1949" y="4567"/>
                </a:lnTo>
                <a:lnTo>
                  <a:pt x="1732" y="4651"/>
                </a:lnTo>
                <a:lnTo>
                  <a:pt x="1732" y="4735"/>
                </a:lnTo>
                <a:lnTo>
                  <a:pt x="2021" y="4777"/>
                </a:lnTo>
                <a:lnTo>
                  <a:pt x="2093" y="4861"/>
                </a:lnTo>
                <a:lnTo>
                  <a:pt x="2021" y="4903"/>
                </a:lnTo>
                <a:lnTo>
                  <a:pt x="1877" y="4945"/>
                </a:lnTo>
                <a:lnTo>
                  <a:pt x="1732" y="4903"/>
                </a:lnTo>
                <a:lnTo>
                  <a:pt x="1516" y="4777"/>
                </a:lnTo>
                <a:lnTo>
                  <a:pt x="1444" y="4777"/>
                </a:lnTo>
                <a:lnTo>
                  <a:pt x="1371" y="4819"/>
                </a:lnTo>
                <a:lnTo>
                  <a:pt x="1444" y="4903"/>
                </a:lnTo>
                <a:lnTo>
                  <a:pt x="1444" y="4986"/>
                </a:lnTo>
                <a:lnTo>
                  <a:pt x="1588" y="5070"/>
                </a:lnTo>
                <a:lnTo>
                  <a:pt x="1660" y="5154"/>
                </a:lnTo>
                <a:lnTo>
                  <a:pt x="1660" y="5196"/>
                </a:lnTo>
                <a:lnTo>
                  <a:pt x="1444" y="5238"/>
                </a:lnTo>
                <a:lnTo>
                  <a:pt x="1299" y="5322"/>
                </a:lnTo>
                <a:lnTo>
                  <a:pt x="1371" y="5405"/>
                </a:lnTo>
                <a:lnTo>
                  <a:pt x="1444" y="5447"/>
                </a:lnTo>
                <a:lnTo>
                  <a:pt x="1444" y="5489"/>
                </a:lnTo>
                <a:lnTo>
                  <a:pt x="1371" y="5573"/>
                </a:lnTo>
                <a:lnTo>
                  <a:pt x="1371" y="5657"/>
                </a:lnTo>
                <a:lnTo>
                  <a:pt x="1371" y="5699"/>
                </a:lnTo>
                <a:lnTo>
                  <a:pt x="1516" y="5699"/>
                </a:lnTo>
                <a:lnTo>
                  <a:pt x="1588" y="5615"/>
                </a:lnTo>
                <a:lnTo>
                  <a:pt x="1660" y="5573"/>
                </a:lnTo>
                <a:lnTo>
                  <a:pt x="1804" y="5531"/>
                </a:lnTo>
                <a:lnTo>
                  <a:pt x="1804" y="5573"/>
                </a:lnTo>
                <a:lnTo>
                  <a:pt x="1877" y="5657"/>
                </a:lnTo>
                <a:lnTo>
                  <a:pt x="1732" y="5699"/>
                </a:lnTo>
                <a:lnTo>
                  <a:pt x="1588" y="5783"/>
                </a:lnTo>
                <a:lnTo>
                  <a:pt x="1588" y="5866"/>
                </a:lnTo>
                <a:lnTo>
                  <a:pt x="1660" y="5908"/>
                </a:lnTo>
                <a:lnTo>
                  <a:pt x="1732" y="5908"/>
                </a:lnTo>
                <a:lnTo>
                  <a:pt x="1804" y="5866"/>
                </a:lnTo>
                <a:lnTo>
                  <a:pt x="1949" y="5741"/>
                </a:lnTo>
                <a:lnTo>
                  <a:pt x="2021" y="5741"/>
                </a:lnTo>
                <a:lnTo>
                  <a:pt x="2093" y="5741"/>
                </a:lnTo>
                <a:lnTo>
                  <a:pt x="2165" y="5783"/>
                </a:lnTo>
                <a:lnTo>
                  <a:pt x="2093" y="5866"/>
                </a:lnTo>
                <a:lnTo>
                  <a:pt x="1877" y="5950"/>
                </a:lnTo>
                <a:lnTo>
                  <a:pt x="1732" y="6034"/>
                </a:lnTo>
                <a:lnTo>
                  <a:pt x="1732" y="6076"/>
                </a:lnTo>
                <a:lnTo>
                  <a:pt x="1732" y="6160"/>
                </a:lnTo>
                <a:lnTo>
                  <a:pt x="1949" y="6369"/>
                </a:lnTo>
                <a:lnTo>
                  <a:pt x="2021" y="6369"/>
                </a:lnTo>
                <a:lnTo>
                  <a:pt x="2093" y="6369"/>
                </a:lnTo>
                <a:lnTo>
                  <a:pt x="2093" y="6285"/>
                </a:lnTo>
                <a:lnTo>
                  <a:pt x="2165" y="6244"/>
                </a:lnTo>
                <a:lnTo>
                  <a:pt x="2310" y="6244"/>
                </a:lnTo>
                <a:lnTo>
                  <a:pt x="2310" y="6285"/>
                </a:lnTo>
                <a:lnTo>
                  <a:pt x="2310" y="6327"/>
                </a:lnTo>
                <a:lnTo>
                  <a:pt x="2237" y="6411"/>
                </a:lnTo>
                <a:lnTo>
                  <a:pt x="2165" y="6495"/>
                </a:lnTo>
                <a:lnTo>
                  <a:pt x="2165" y="6579"/>
                </a:lnTo>
                <a:lnTo>
                  <a:pt x="2165" y="6663"/>
                </a:lnTo>
                <a:lnTo>
                  <a:pt x="1949" y="6704"/>
                </a:lnTo>
                <a:lnTo>
                  <a:pt x="1732" y="6746"/>
                </a:lnTo>
                <a:lnTo>
                  <a:pt x="1732" y="6788"/>
                </a:lnTo>
                <a:lnTo>
                  <a:pt x="1732" y="6830"/>
                </a:lnTo>
                <a:lnTo>
                  <a:pt x="1949" y="6956"/>
                </a:lnTo>
                <a:lnTo>
                  <a:pt x="1949" y="6998"/>
                </a:lnTo>
                <a:lnTo>
                  <a:pt x="1949" y="7082"/>
                </a:lnTo>
                <a:lnTo>
                  <a:pt x="1732" y="7207"/>
                </a:lnTo>
                <a:lnTo>
                  <a:pt x="1660" y="7249"/>
                </a:lnTo>
                <a:lnTo>
                  <a:pt x="1660" y="7291"/>
                </a:lnTo>
                <a:lnTo>
                  <a:pt x="1588" y="7459"/>
                </a:lnTo>
                <a:lnTo>
                  <a:pt x="1660" y="7543"/>
                </a:lnTo>
                <a:lnTo>
                  <a:pt x="1804" y="7543"/>
                </a:lnTo>
                <a:lnTo>
                  <a:pt x="1949" y="7501"/>
                </a:lnTo>
                <a:lnTo>
                  <a:pt x="2021" y="7375"/>
                </a:lnTo>
                <a:lnTo>
                  <a:pt x="2093" y="7375"/>
                </a:lnTo>
                <a:lnTo>
                  <a:pt x="2237" y="7417"/>
                </a:lnTo>
                <a:lnTo>
                  <a:pt x="2237" y="7501"/>
                </a:lnTo>
                <a:lnTo>
                  <a:pt x="2165" y="7584"/>
                </a:lnTo>
                <a:lnTo>
                  <a:pt x="1949" y="7794"/>
                </a:lnTo>
                <a:lnTo>
                  <a:pt x="1949" y="7920"/>
                </a:lnTo>
                <a:lnTo>
                  <a:pt x="2021" y="8003"/>
                </a:lnTo>
                <a:lnTo>
                  <a:pt x="2165" y="8045"/>
                </a:lnTo>
                <a:lnTo>
                  <a:pt x="2310" y="8045"/>
                </a:lnTo>
                <a:lnTo>
                  <a:pt x="2382" y="8087"/>
                </a:lnTo>
                <a:lnTo>
                  <a:pt x="2310" y="8171"/>
                </a:lnTo>
                <a:lnTo>
                  <a:pt x="2237" y="8213"/>
                </a:lnTo>
                <a:lnTo>
                  <a:pt x="2093" y="8255"/>
                </a:lnTo>
                <a:lnTo>
                  <a:pt x="2021" y="8339"/>
                </a:lnTo>
                <a:lnTo>
                  <a:pt x="2021" y="8548"/>
                </a:lnTo>
                <a:lnTo>
                  <a:pt x="2093" y="8506"/>
                </a:lnTo>
                <a:lnTo>
                  <a:pt x="2237" y="8464"/>
                </a:lnTo>
                <a:lnTo>
                  <a:pt x="2454" y="8422"/>
                </a:lnTo>
                <a:lnTo>
                  <a:pt x="2598" y="8422"/>
                </a:lnTo>
                <a:lnTo>
                  <a:pt x="2671" y="8464"/>
                </a:lnTo>
                <a:lnTo>
                  <a:pt x="2598" y="8548"/>
                </a:lnTo>
                <a:lnTo>
                  <a:pt x="2454" y="8632"/>
                </a:lnTo>
                <a:lnTo>
                  <a:pt x="2454" y="8674"/>
                </a:lnTo>
                <a:lnTo>
                  <a:pt x="2598" y="8716"/>
                </a:lnTo>
                <a:lnTo>
                  <a:pt x="2743" y="8841"/>
                </a:lnTo>
                <a:lnTo>
                  <a:pt x="2743" y="8883"/>
                </a:lnTo>
                <a:lnTo>
                  <a:pt x="2671" y="8925"/>
                </a:lnTo>
                <a:lnTo>
                  <a:pt x="2310" y="8800"/>
                </a:lnTo>
                <a:lnTo>
                  <a:pt x="2237" y="8800"/>
                </a:lnTo>
                <a:lnTo>
                  <a:pt x="2237" y="8883"/>
                </a:lnTo>
                <a:lnTo>
                  <a:pt x="2310" y="8967"/>
                </a:lnTo>
                <a:lnTo>
                  <a:pt x="2454" y="9009"/>
                </a:lnTo>
                <a:lnTo>
                  <a:pt x="2598" y="9009"/>
                </a:lnTo>
                <a:lnTo>
                  <a:pt x="2671" y="9051"/>
                </a:lnTo>
                <a:lnTo>
                  <a:pt x="2743" y="9261"/>
                </a:lnTo>
                <a:lnTo>
                  <a:pt x="2959" y="9344"/>
                </a:lnTo>
                <a:lnTo>
                  <a:pt x="3248" y="9386"/>
                </a:lnTo>
                <a:lnTo>
                  <a:pt x="3248" y="9428"/>
                </a:lnTo>
                <a:lnTo>
                  <a:pt x="3176" y="9512"/>
                </a:lnTo>
                <a:lnTo>
                  <a:pt x="3104" y="9638"/>
                </a:lnTo>
                <a:lnTo>
                  <a:pt x="3031" y="9763"/>
                </a:lnTo>
                <a:lnTo>
                  <a:pt x="2887" y="9805"/>
                </a:lnTo>
                <a:lnTo>
                  <a:pt x="2382" y="9847"/>
                </a:lnTo>
                <a:lnTo>
                  <a:pt x="2310" y="9847"/>
                </a:lnTo>
                <a:lnTo>
                  <a:pt x="2165" y="9847"/>
                </a:lnTo>
                <a:lnTo>
                  <a:pt x="2021" y="9889"/>
                </a:lnTo>
                <a:lnTo>
                  <a:pt x="2021" y="10015"/>
                </a:lnTo>
                <a:lnTo>
                  <a:pt x="2021" y="10099"/>
                </a:lnTo>
                <a:lnTo>
                  <a:pt x="2310" y="10099"/>
                </a:lnTo>
                <a:lnTo>
                  <a:pt x="2382" y="10140"/>
                </a:lnTo>
                <a:lnTo>
                  <a:pt x="2743" y="10015"/>
                </a:lnTo>
                <a:lnTo>
                  <a:pt x="2815" y="9889"/>
                </a:lnTo>
                <a:lnTo>
                  <a:pt x="2959" y="9931"/>
                </a:lnTo>
                <a:lnTo>
                  <a:pt x="3031" y="9973"/>
                </a:lnTo>
                <a:lnTo>
                  <a:pt x="3031" y="10057"/>
                </a:lnTo>
                <a:lnTo>
                  <a:pt x="2887" y="10140"/>
                </a:lnTo>
                <a:lnTo>
                  <a:pt x="2815" y="10182"/>
                </a:lnTo>
                <a:lnTo>
                  <a:pt x="2671" y="10266"/>
                </a:lnTo>
                <a:lnTo>
                  <a:pt x="2598" y="10308"/>
                </a:lnTo>
                <a:lnTo>
                  <a:pt x="2382" y="10308"/>
                </a:lnTo>
                <a:lnTo>
                  <a:pt x="2237" y="10308"/>
                </a:lnTo>
                <a:lnTo>
                  <a:pt x="2237" y="10350"/>
                </a:lnTo>
                <a:lnTo>
                  <a:pt x="2382" y="10434"/>
                </a:lnTo>
                <a:lnTo>
                  <a:pt x="2454" y="10476"/>
                </a:lnTo>
                <a:lnTo>
                  <a:pt x="2382" y="10560"/>
                </a:lnTo>
                <a:lnTo>
                  <a:pt x="2165" y="10601"/>
                </a:lnTo>
                <a:lnTo>
                  <a:pt x="2021" y="10769"/>
                </a:lnTo>
                <a:lnTo>
                  <a:pt x="1949" y="10853"/>
                </a:lnTo>
                <a:lnTo>
                  <a:pt x="1804" y="10937"/>
                </a:lnTo>
                <a:lnTo>
                  <a:pt x="1804" y="10979"/>
                </a:lnTo>
                <a:lnTo>
                  <a:pt x="1804" y="11020"/>
                </a:lnTo>
                <a:lnTo>
                  <a:pt x="1877" y="11104"/>
                </a:lnTo>
                <a:lnTo>
                  <a:pt x="1588" y="11104"/>
                </a:lnTo>
                <a:lnTo>
                  <a:pt x="1444" y="11062"/>
                </a:lnTo>
                <a:lnTo>
                  <a:pt x="1299" y="11104"/>
                </a:lnTo>
                <a:lnTo>
                  <a:pt x="1227" y="11146"/>
                </a:lnTo>
                <a:lnTo>
                  <a:pt x="1227" y="11272"/>
                </a:lnTo>
                <a:lnTo>
                  <a:pt x="1371" y="11314"/>
                </a:lnTo>
                <a:lnTo>
                  <a:pt x="1588" y="11356"/>
                </a:lnTo>
                <a:lnTo>
                  <a:pt x="1660" y="11398"/>
                </a:lnTo>
                <a:lnTo>
                  <a:pt x="1444" y="11439"/>
                </a:lnTo>
                <a:lnTo>
                  <a:pt x="1227" y="11439"/>
                </a:lnTo>
                <a:lnTo>
                  <a:pt x="1083" y="11523"/>
                </a:lnTo>
                <a:lnTo>
                  <a:pt x="1010" y="11607"/>
                </a:lnTo>
                <a:lnTo>
                  <a:pt x="1083" y="11733"/>
                </a:lnTo>
                <a:lnTo>
                  <a:pt x="1010" y="11817"/>
                </a:lnTo>
                <a:lnTo>
                  <a:pt x="722" y="11817"/>
                </a:lnTo>
                <a:lnTo>
                  <a:pt x="650" y="11858"/>
                </a:lnTo>
                <a:lnTo>
                  <a:pt x="577" y="11900"/>
                </a:lnTo>
                <a:lnTo>
                  <a:pt x="650" y="11942"/>
                </a:lnTo>
                <a:lnTo>
                  <a:pt x="938" y="11942"/>
                </a:lnTo>
                <a:lnTo>
                  <a:pt x="1010" y="11984"/>
                </a:lnTo>
                <a:lnTo>
                  <a:pt x="1010" y="12026"/>
                </a:lnTo>
                <a:lnTo>
                  <a:pt x="938" y="12110"/>
                </a:lnTo>
                <a:lnTo>
                  <a:pt x="577" y="12152"/>
                </a:lnTo>
                <a:lnTo>
                  <a:pt x="577" y="12361"/>
                </a:lnTo>
                <a:lnTo>
                  <a:pt x="650" y="12445"/>
                </a:lnTo>
                <a:lnTo>
                  <a:pt x="794" y="12529"/>
                </a:lnTo>
                <a:lnTo>
                  <a:pt x="794" y="12613"/>
                </a:lnTo>
                <a:lnTo>
                  <a:pt x="577" y="12613"/>
                </a:lnTo>
                <a:lnTo>
                  <a:pt x="361" y="12571"/>
                </a:lnTo>
                <a:lnTo>
                  <a:pt x="361" y="12655"/>
                </a:lnTo>
                <a:lnTo>
                  <a:pt x="361" y="12738"/>
                </a:lnTo>
                <a:lnTo>
                  <a:pt x="505" y="12864"/>
                </a:lnTo>
                <a:lnTo>
                  <a:pt x="505" y="13032"/>
                </a:lnTo>
                <a:lnTo>
                  <a:pt x="361" y="13074"/>
                </a:lnTo>
                <a:lnTo>
                  <a:pt x="144" y="13074"/>
                </a:lnTo>
                <a:lnTo>
                  <a:pt x="0" y="13116"/>
                </a:lnTo>
                <a:lnTo>
                  <a:pt x="72" y="13157"/>
                </a:lnTo>
                <a:lnTo>
                  <a:pt x="144" y="13283"/>
                </a:lnTo>
                <a:lnTo>
                  <a:pt x="144" y="13367"/>
                </a:lnTo>
                <a:lnTo>
                  <a:pt x="144" y="13493"/>
                </a:lnTo>
                <a:lnTo>
                  <a:pt x="144" y="13535"/>
                </a:lnTo>
                <a:lnTo>
                  <a:pt x="289" y="13660"/>
                </a:lnTo>
                <a:lnTo>
                  <a:pt x="361" y="13744"/>
                </a:lnTo>
                <a:lnTo>
                  <a:pt x="144" y="13912"/>
                </a:lnTo>
                <a:lnTo>
                  <a:pt x="72" y="13954"/>
                </a:lnTo>
                <a:lnTo>
                  <a:pt x="217" y="13996"/>
                </a:lnTo>
                <a:lnTo>
                  <a:pt x="2237" y="13912"/>
                </a:lnTo>
                <a:lnTo>
                  <a:pt x="2887" y="13912"/>
                </a:lnTo>
                <a:lnTo>
                  <a:pt x="3970" y="13870"/>
                </a:lnTo>
                <a:lnTo>
                  <a:pt x="5341" y="13828"/>
                </a:lnTo>
                <a:lnTo>
                  <a:pt x="5413" y="13828"/>
                </a:lnTo>
                <a:lnTo>
                  <a:pt x="6424" y="13786"/>
                </a:lnTo>
                <a:lnTo>
                  <a:pt x="6785" y="13786"/>
                </a:lnTo>
                <a:lnTo>
                  <a:pt x="8950" y="13702"/>
                </a:lnTo>
                <a:lnTo>
                  <a:pt x="9383" y="13660"/>
                </a:lnTo>
                <a:close/>
              </a:path>
            </a:pathLst>
          </a:custGeom>
          <a:solidFill>
            <a:srgbClr val="FFFF00"/>
          </a:solidFill>
          <a:ln w="9525">
            <a:solidFill>
              <a:schemeClr val="tx1">
                <a:lumMod val="65000"/>
                <a:lumOff val="35000"/>
              </a:schemeClr>
            </a:solidFill>
            <a:prstDash val="solid"/>
            <a:round/>
            <a:headEnd/>
            <a:tailEnd/>
          </a:ln>
        </p:spPr>
        <p:txBody>
          <a:bodyPr wrap="none"/>
          <a:lstStyle/>
          <a:p>
            <a:pPr>
              <a:defRPr/>
            </a:pPr>
            <a:endParaRPr lang="en-US" dirty="0"/>
          </a:p>
        </p:txBody>
      </p:sp>
      <p:sp>
        <p:nvSpPr>
          <p:cNvPr id="147" name="Missouri"/>
          <p:cNvSpPr>
            <a:spLocks/>
          </p:cNvSpPr>
          <p:nvPr/>
        </p:nvSpPr>
        <p:spPr bwMode="auto">
          <a:xfrm>
            <a:off x="4643438" y="3163887"/>
            <a:ext cx="1103312" cy="1001713"/>
          </a:xfrm>
          <a:custGeom>
            <a:avLst/>
            <a:gdLst/>
            <a:ahLst/>
            <a:cxnLst>
              <a:cxn ang="0">
                <a:pos x="11423" y="14723"/>
              </a:cxn>
              <a:cxn ang="0">
                <a:pos x="13884" y="14678"/>
              </a:cxn>
              <a:cxn ang="0">
                <a:pos x="14076" y="15352"/>
              </a:cxn>
              <a:cxn ang="0">
                <a:pos x="13653" y="15935"/>
              </a:cxn>
              <a:cxn ang="0">
                <a:pos x="14846" y="16294"/>
              </a:cxn>
              <a:cxn ang="0">
                <a:pos x="15192" y="16025"/>
              </a:cxn>
              <a:cxn ang="0">
                <a:pos x="15115" y="15486"/>
              </a:cxn>
              <a:cxn ang="0">
                <a:pos x="15384" y="15307"/>
              </a:cxn>
              <a:cxn ang="0">
                <a:pos x="15346" y="14948"/>
              </a:cxn>
              <a:cxn ang="0">
                <a:pos x="15384" y="14499"/>
              </a:cxn>
              <a:cxn ang="0">
                <a:pos x="15346" y="14185"/>
              </a:cxn>
              <a:cxn ang="0">
                <a:pos x="15615" y="14588"/>
              </a:cxn>
              <a:cxn ang="0">
                <a:pos x="16076" y="14140"/>
              </a:cxn>
              <a:cxn ang="0">
                <a:pos x="16269" y="13825"/>
              </a:cxn>
              <a:cxn ang="0">
                <a:pos x="16346" y="13377"/>
              </a:cxn>
              <a:cxn ang="0">
                <a:pos x="16384" y="12973"/>
              </a:cxn>
              <a:cxn ang="0">
                <a:pos x="16153" y="12569"/>
              </a:cxn>
              <a:cxn ang="0">
                <a:pos x="15884" y="12389"/>
              </a:cxn>
              <a:cxn ang="0">
                <a:pos x="15730" y="12479"/>
              </a:cxn>
              <a:cxn ang="0">
                <a:pos x="15422" y="11850"/>
              </a:cxn>
              <a:cxn ang="0">
                <a:pos x="15384" y="11401"/>
              </a:cxn>
              <a:cxn ang="0">
                <a:pos x="15192" y="10593"/>
              </a:cxn>
              <a:cxn ang="0">
                <a:pos x="14884" y="9965"/>
              </a:cxn>
              <a:cxn ang="0">
                <a:pos x="14230" y="9561"/>
              </a:cxn>
              <a:cxn ang="0">
                <a:pos x="14115" y="9247"/>
              </a:cxn>
              <a:cxn ang="0">
                <a:pos x="13461" y="8888"/>
              </a:cxn>
              <a:cxn ang="0">
                <a:pos x="13000" y="8349"/>
              </a:cxn>
              <a:cxn ang="0">
                <a:pos x="13230" y="7362"/>
              </a:cxn>
              <a:cxn ang="0">
                <a:pos x="13346" y="6688"/>
              </a:cxn>
              <a:cxn ang="0">
                <a:pos x="13499" y="6194"/>
              </a:cxn>
              <a:cxn ang="0">
                <a:pos x="13038" y="5880"/>
              </a:cxn>
              <a:cxn ang="0">
                <a:pos x="12500" y="6015"/>
              </a:cxn>
              <a:cxn ang="0">
                <a:pos x="12153" y="5880"/>
              </a:cxn>
              <a:cxn ang="0">
                <a:pos x="12000" y="4983"/>
              </a:cxn>
              <a:cxn ang="0">
                <a:pos x="11576" y="4354"/>
              </a:cxn>
              <a:cxn ang="0">
                <a:pos x="11077" y="3860"/>
              </a:cxn>
              <a:cxn ang="0">
                <a:pos x="10423" y="3097"/>
              </a:cxn>
              <a:cxn ang="0">
                <a:pos x="10192" y="2469"/>
              </a:cxn>
              <a:cxn ang="0">
                <a:pos x="10038" y="1436"/>
              </a:cxn>
              <a:cxn ang="0">
                <a:pos x="10038" y="673"/>
              </a:cxn>
              <a:cxn ang="0">
                <a:pos x="9500" y="0"/>
              </a:cxn>
              <a:cxn ang="0">
                <a:pos x="7192" y="135"/>
              </a:cxn>
              <a:cxn ang="0">
                <a:pos x="4115" y="224"/>
              </a:cxn>
              <a:cxn ang="0">
                <a:pos x="1346" y="269"/>
              </a:cxn>
              <a:cxn ang="0">
                <a:pos x="115" y="539"/>
              </a:cxn>
              <a:cxn ang="0">
                <a:pos x="500" y="1347"/>
              </a:cxn>
              <a:cxn ang="0">
                <a:pos x="885" y="1975"/>
              </a:cxn>
              <a:cxn ang="0">
                <a:pos x="1308" y="2648"/>
              </a:cxn>
              <a:cxn ang="0">
                <a:pos x="1808" y="2738"/>
              </a:cxn>
              <a:cxn ang="0">
                <a:pos x="2077" y="3142"/>
              </a:cxn>
              <a:cxn ang="0">
                <a:pos x="1885" y="3456"/>
              </a:cxn>
              <a:cxn ang="0">
                <a:pos x="1577" y="4085"/>
              </a:cxn>
              <a:cxn ang="0">
                <a:pos x="2077" y="4623"/>
              </a:cxn>
              <a:cxn ang="0">
                <a:pos x="2461" y="5342"/>
              </a:cxn>
              <a:cxn ang="0">
                <a:pos x="2808" y="5521"/>
              </a:cxn>
              <a:cxn ang="0">
                <a:pos x="2808" y="8214"/>
              </a:cxn>
              <a:cxn ang="0">
                <a:pos x="2769" y="11895"/>
              </a:cxn>
              <a:cxn ang="0">
                <a:pos x="2808" y="14364"/>
              </a:cxn>
              <a:cxn ang="0">
                <a:pos x="4692" y="14992"/>
              </a:cxn>
              <a:cxn ang="0">
                <a:pos x="6115" y="14948"/>
              </a:cxn>
              <a:cxn ang="0">
                <a:pos x="9000" y="14858"/>
              </a:cxn>
            </a:cxnLst>
            <a:rect l="0" t="0" r="r" b="b"/>
            <a:pathLst>
              <a:path w="16384" h="16384">
                <a:moveTo>
                  <a:pt x="10115" y="14768"/>
                </a:moveTo>
                <a:lnTo>
                  <a:pt x="10615" y="14768"/>
                </a:lnTo>
                <a:lnTo>
                  <a:pt x="10653" y="14768"/>
                </a:lnTo>
                <a:lnTo>
                  <a:pt x="10730" y="14768"/>
                </a:lnTo>
                <a:lnTo>
                  <a:pt x="11423" y="14723"/>
                </a:lnTo>
                <a:lnTo>
                  <a:pt x="12307" y="14633"/>
                </a:lnTo>
                <a:lnTo>
                  <a:pt x="12807" y="14588"/>
                </a:lnTo>
                <a:lnTo>
                  <a:pt x="13692" y="14544"/>
                </a:lnTo>
                <a:lnTo>
                  <a:pt x="13807" y="14544"/>
                </a:lnTo>
                <a:lnTo>
                  <a:pt x="13884" y="14678"/>
                </a:lnTo>
                <a:lnTo>
                  <a:pt x="13961" y="14858"/>
                </a:lnTo>
                <a:lnTo>
                  <a:pt x="13999" y="14903"/>
                </a:lnTo>
                <a:lnTo>
                  <a:pt x="14076" y="14948"/>
                </a:lnTo>
                <a:lnTo>
                  <a:pt x="14115" y="15082"/>
                </a:lnTo>
                <a:lnTo>
                  <a:pt x="14076" y="15352"/>
                </a:lnTo>
                <a:lnTo>
                  <a:pt x="13999" y="15396"/>
                </a:lnTo>
                <a:lnTo>
                  <a:pt x="13961" y="15576"/>
                </a:lnTo>
                <a:lnTo>
                  <a:pt x="13846" y="15666"/>
                </a:lnTo>
                <a:lnTo>
                  <a:pt x="13846" y="15711"/>
                </a:lnTo>
                <a:lnTo>
                  <a:pt x="13653" y="15935"/>
                </a:lnTo>
                <a:lnTo>
                  <a:pt x="13384" y="16339"/>
                </a:lnTo>
                <a:lnTo>
                  <a:pt x="13384" y="16384"/>
                </a:lnTo>
                <a:lnTo>
                  <a:pt x="13576" y="16384"/>
                </a:lnTo>
                <a:lnTo>
                  <a:pt x="14423" y="16339"/>
                </a:lnTo>
                <a:lnTo>
                  <a:pt x="14846" y="16294"/>
                </a:lnTo>
                <a:lnTo>
                  <a:pt x="14961" y="16294"/>
                </a:lnTo>
                <a:lnTo>
                  <a:pt x="15038" y="16249"/>
                </a:lnTo>
                <a:lnTo>
                  <a:pt x="15038" y="16160"/>
                </a:lnTo>
                <a:lnTo>
                  <a:pt x="15115" y="16070"/>
                </a:lnTo>
                <a:lnTo>
                  <a:pt x="15192" y="16025"/>
                </a:lnTo>
                <a:lnTo>
                  <a:pt x="15230" y="15935"/>
                </a:lnTo>
                <a:lnTo>
                  <a:pt x="15307" y="15756"/>
                </a:lnTo>
                <a:lnTo>
                  <a:pt x="15307" y="15621"/>
                </a:lnTo>
                <a:lnTo>
                  <a:pt x="15269" y="15576"/>
                </a:lnTo>
                <a:lnTo>
                  <a:pt x="15115" y="15486"/>
                </a:lnTo>
                <a:lnTo>
                  <a:pt x="15076" y="15441"/>
                </a:lnTo>
                <a:lnTo>
                  <a:pt x="15115" y="15352"/>
                </a:lnTo>
                <a:lnTo>
                  <a:pt x="15269" y="15352"/>
                </a:lnTo>
                <a:lnTo>
                  <a:pt x="15346" y="15352"/>
                </a:lnTo>
                <a:lnTo>
                  <a:pt x="15384" y="15307"/>
                </a:lnTo>
                <a:lnTo>
                  <a:pt x="15384" y="15262"/>
                </a:lnTo>
                <a:lnTo>
                  <a:pt x="15230" y="15082"/>
                </a:lnTo>
                <a:lnTo>
                  <a:pt x="15230" y="15037"/>
                </a:lnTo>
                <a:lnTo>
                  <a:pt x="15269" y="14992"/>
                </a:lnTo>
                <a:lnTo>
                  <a:pt x="15346" y="14948"/>
                </a:lnTo>
                <a:lnTo>
                  <a:pt x="15422" y="14948"/>
                </a:lnTo>
                <a:lnTo>
                  <a:pt x="15461" y="14903"/>
                </a:lnTo>
                <a:lnTo>
                  <a:pt x="15461" y="14858"/>
                </a:lnTo>
                <a:lnTo>
                  <a:pt x="15384" y="14678"/>
                </a:lnTo>
                <a:lnTo>
                  <a:pt x="15384" y="14499"/>
                </a:lnTo>
                <a:lnTo>
                  <a:pt x="15422" y="14454"/>
                </a:lnTo>
                <a:lnTo>
                  <a:pt x="15422" y="14364"/>
                </a:lnTo>
                <a:lnTo>
                  <a:pt x="15384" y="14319"/>
                </a:lnTo>
                <a:lnTo>
                  <a:pt x="15307" y="14274"/>
                </a:lnTo>
                <a:lnTo>
                  <a:pt x="15346" y="14185"/>
                </a:lnTo>
                <a:lnTo>
                  <a:pt x="15422" y="14140"/>
                </a:lnTo>
                <a:lnTo>
                  <a:pt x="15499" y="14229"/>
                </a:lnTo>
                <a:lnTo>
                  <a:pt x="15538" y="14319"/>
                </a:lnTo>
                <a:lnTo>
                  <a:pt x="15538" y="14544"/>
                </a:lnTo>
                <a:lnTo>
                  <a:pt x="15615" y="14588"/>
                </a:lnTo>
                <a:lnTo>
                  <a:pt x="15653" y="14544"/>
                </a:lnTo>
                <a:lnTo>
                  <a:pt x="15692" y="14409"/>
                </a:lnTo>
                <a:lnTo>
                  <a:pt x="15846" y="13915"/>
                </a:lnTo>
                <a:lnTo>
                  <a:pt x="15961" y="14005"/>
                </a:lnTo>
                <a:lnTo>
                  <a:pt x="16076" y="14140"/>
                </a:lnTo>
                <a:lnTo>
                  <a:pt x="16153" y="14185"/>
                </a:lnTo>
                <a:lnTo>
                  <a:pt x="16230" y="14140"/>
                </a:lnTo>
                <a:lnTo>
                  <a:pt x="16269" y="14050"/>
                </a:lnTo>
                <a:lnTo>
                  <a:pt x="16269" y="13915"/>
                </a:lnTo>
                <a:lnTo>
                  <a:pt x="16269" y="13825"/>
                </a:lnTo>
                <a:lnTo>
                  <a:pt x="16307" y="13736"/>
                </a:lnTo>
                <a:lnTo>
                  <a:pt x="16346" y="13601"/>
                </a:lnTo>
                <a:lnTo>
                  <a:pt x="16346" y="13511"/>
                </a:lnTo>
                <a:lnTo>
                  <a:pt x="16384" y="13466"/>
                </a:lnTo>
                <a:lnTo>
                  <a:pt x="16346" y="13377"/>
                </a:lnTo>
                <a:lnTo>
                  <a:pt x="16346" y="13332"/>
                </a:lnTo>
                <a:lnTo>
                  <a:pt x="16307" y="13287"/>
                </a:lnTo>
                <a:lnTo>
                  <a:pt x="16269" y="13242"/>
                </a:lnTo>
                <a:lnTo>
                  <a:pt x="16307" y="13152"/>
                </a:lnTo>
                <a:lnTo>
                  <a:pt x="16384" y="12973"/>
                </a:lnTo>
                <a:lnTo>
                  <a:pt x="16384" y="12793"/>
                </a:lnTo>
                <a:lnTo>
                  <a:pt x="16384" y="12703"/>
                </a:lnTo>
                <a:lnTo>
                  <a:pt x="16346" y="12613"/>
                </a:lnTo>
                <a:lnTo>
                  <a:pt x="16269" y="12613"/>
                </a:lnTo>
                <a:lnTo>
                  <a:pt x="16153" y="12569"/>
                </a:lnTo>
                <a:lnTo>
                  <a:pt x="16115" y="12479"/>
                </a:lnTo>
                <a:lnTo>
                  <a:pt x="15999" y="12344"/>
                </a:lnTo>
                <a:lnTo>
                  <a:pt x="15922" y="12254"/>
                </a:lnTo>
                <a:lnTo>
                  <a:pt x="15884" y="12299"/>
                </a:lnTo>
                <a:lnTo>
                  <a:pt x="15884" y="12389"/>
                </a:lnTo>
                <a:lnTo>
                  <a:pt x="15961" y="12524"/>
                </a:lnTo>
                <a:lnTo>
                  <a:pt x="15922" y="12613"/>
                </a:lnTo>
                <a:lnTo>
                  <a:pt x="15846" y="12613"/>
                </a:lnTo>
                <a:lnTo>
                  <a:pt x="15807" y="12569"/>
                </a:lnTo>
                <a:lnTo>
                  <a:pt x="15730" y="12479"/>
                </a:lnTo>
                <a:lnTo>
                  <a:pt x="15615" y="12344"/>
                </a:lnTo>
                <a:lnTo>
                  <a:pt x="15615" y="12209"/>
                </a:lnTo>
                <a:lnTo>
                  <a:pt x="15576" y="12120"/>
                </a:lnTo>
                <a:lnTo>
                  <a:pt x="15461" y="11985"/>
                </a:lnTo>
                <a:lnTo>
                  <a:pt x="15422" y="11850"/>
                </a:lnTo>
                <a:lnTo>
                  <a:pt x="15384" y="11716"/>
                </a:lnTo>
                <a:lnTo>
                  <a:pt x="15307" y="11671"/>
                </a:lnTo>
                <a:lnTo>
                  <a:pt x="15269" y="11626"/>
                </a:lnTo>
                <a:lnTo>
                  <a:pt x="15307" y="11491"/>
                </a:lnTo>
                <a:lnTo>
                  <a:pt x="15384" y="11401"/>
                </a:lnTo>
                <a:lnTo>
                  <a:pt x="15461" y="11312"/>
                </a:lnTo>
                <a:lnTo>
                  <a:pt x="15499" y="11267"/>
                </a:lnTo>
                <a:lnTo>
                  <a:pt x="15422" y="11087"/>
                </a:lnTo>
                <a:lnTo>
                  <a:pt x="15269" y="10728"/>
                </a:lnTo>
                <a:lnTo>
                  <a:pt x="15192" y="10593"/>
                </a:lnTo>
                <a:lnTo>
                  <a:pt x="15192" y="10549"/>
                </a:lnTo>
                <a:lnTo>
                  <a:pt x="15230" y="10324"/>
                </a:lnTo>
                <a:lnTo>
                  <a:pt x="15192" y="10234"/>
                </a:lnTo>
                <a:lnTo>
                  <a:pt x="15115" y="10190"/>
                </a:lnTo>
                <a:lnTo>
                  <a:pt x="14884" y="9965"/>
                </a:lnTo>
                <a:lnTo>
                  <a:pt x="14846" y="9875"/>
                </a:lnTo>
                <a:lnTo>
                  <a:pt x="14807" y="9786"/>
                </a:lnTo>
                <a:lnTo>
                  <a:pt x="14653" y="9741"/>
                </a:lnTo>
                <a:lnTo>
                  <a:pt x="14346" y="9516"/>
                </a:lnTo>
                <a:lnTo>
                  <a:pt x="14230" y="9561"/>
                </a:lnTo>
                <a:lnTo>
                  <a:pt x="14153" y="9516"/>
                </a:lnTo>
                <a:lnTo>
                  <a:pt x="14038" y="9426"/>
                </a:lnTo>
                <a:lnTo>
                  <a:pt x="13999" y="9382"/>
                </a:lnTo>
                <a:lnTo>
                  <a:pt x="14115" y="9292"/>
                </a:lnTo>
                <a:lnTo>
                  <a:pt x="14115" y="9247"/>
                </a:lnTo>
                <a:lnTo>
                  <a:pt x="14076" y="9202"/>
                </a:lnTo>
                <a:lnTo>
                  <a:pt x="13961" y="9247"/>
                </a:lnTo>
                <a:lnTo>
                  <a:pt x="13653" y="9067"/>
                </a:lnTo>
                <a:lnTo>
                  <a:pt x="13576" y="8933"/>
                </a:lnTo>
                <a:lnTo>
                  <a:pt x="13461" y="8888"/>
                </a:lnTo>
                <a:lnTo>
                  <a:pt x="13461" y="8843"/>
                </a:lnTo>
                <a:lnTo>
                  <a:pt x="13346" y="8753"/>
                </a:lnTo>
                <a:lnTo>
                  <a:pt x="13192" y="8574"/>
                </a:lnTo>
                <a:lnTo>
                  <a:pt x="13038" y="8439"/>
                </a:lnTo>
                <a:lnTo>
                  <a:pt x="13000" y="8349"/>
                </a:lnTo>
                <a:lnTo>
                  <a:pt x="12961" y="8035"/>
                </a:lnTo>
                <a:lnTo>
                  <a:pt x="13000" y="7810"/>
                </a:lnTo>
                <a:lnTo>
                  <a:pt x="13076" y="7721"/>
                </a:lnTo>
                <a:lnTo>
                  <a:pt x="13153" y="7631"/>
                </a:lnTo>
                <a:lnTo>
                  <a:pt x="13230" y="7362"/>
                </a:lnTo>
                <a:lnTo>
                  <a:pt x="13269" y="7227"/>
                </a:lnTo>
                <a:lnTo>
                  <a:pt x="13384" y="7092"/>
                </a:lnTo>
                <a:lnTo>
                  <a:pt x="13423" y="6958"/>
                </a:lnTo>
                <a:lnTo>
                  <a:pt x="13384" y="6823"/>
                </a:lnTo>
                <a:lnTo>
                  <a:pt x="13346" y="6688"/>
                </a:lnTo>
                <a:lnTo>
                  <a:pt x="13384" y="6509"/>
                </a:lnTo>
                <a:lnTo>
                  <a:pt x="13384" y="6374"/>
                </a:lnTo>
                <a:lnTo>
                  <a:pt x="13461" y="6329"/>
                </a:lnTo>
                <a:lnTo>
                  <a:pt x="13538" y="6284"/>
                </a:lnTo>
                <a:lnTo>
                  <a:pt x="13499" y="6194"/>
                </a:lnTo>
                <a:lnTo>
                  <a:pt x="13461" y="6060"/>
                </a:lnTo>
                <a:lnTo>
                  <a:pt x="13346" y="5970"/>
                </a:lnTo>
                <a:lnTo>
                  <a:pt x="13192" y="5880"/>
                </a:lnTo>
                <a:lnTo>
                  <a:pt x="13115" y="5835"/>
                </a:lnTo>
                <a:lnTo>
                  <a:pt x="13038" y="5880"/>
                </a:lnTo>
                <a:lnTo>
                  <a:pt x="12884" y="5791"/>
                </a:lnTo>
                <a:lnTo>
                  <a:pt x="12807" y="5746"/>
                </a:lnTo>
                <a:lnTo>
                  <a:pt x="12692" y="5746"/>
                </a:lnTo>
                <a:lnTo>
                  <a:pt x="12576" y="5880"/>
                </a:lnTo>
                <a:lnTo>
                  <a:pt x="12500" y="6015"/>
                </a:lnTo>
                <a:lnTo>
                  <a:pt x="12461" y="6105"/>
                </a:lnTo>
                <a:lnTo>
                  <a:pt x="12346" y="6150"/>
                </a:lnTo>
                <a:lnTo>
                  <a:pt x="12269" y="6060"/>
                </a:lnTo>
                <a:lnTo>
                  <a:pt x="12192" y="5970"/>
                </a:lnTo>
                <a:lnTo>
                  <a:pt x="12153" y="5880"/>
                </a:lnTo>
                <a:lnTo>
                  <a:pt x="12115" y="5656"/>
                </a:lnTo>
                <a:lnTo>
                  <a:pt x="12038" y="5476"/>
                </a:lnTo>
                <a:lnTo>
                  <a:pt x="12076" y="5252"/>
                </a:lnTo>
                <a:lnTo>
                  <a:pt x="12038" y="5162"/>
                </a:lnTo>
                <a:lnTo>
                  <a:pt x="12000" y="4983"/>
                </a:lnTo>
                <a:lnTo>
                  <a:pt x="12000" y="4893"/>
                </a:lnTo>
                <a:lnTo>
                  <a:pt x="11961" y="4803"/>
                </a:lnTo>
                <a:lnTo>
                  <a:pt x="11923" y="4713"/>
                </a:lnTo>
                <a:lnTo>
                  <a:pt x="11769" y="4579"/>
                </a:lnTo>
                <a:lnTo>
                  <a:pt x="11576" y="4354"/>
                </a:lnTo>
                <a:lnTo>
                  <a:pt x="11461" y="4219"/>
                </a:lnTo>
                <a:lnTo>
                  <a:pt x="11384" y="4219"/>
                </a:lnTo>
                <a:lnTo>
                  <a:pt x="11230" y="4085"/>
                </a:lnTo>
                <a:lnTo>
                  <a:pt x="11153" y="4085"/>
                </a:lnTo>
                <a:lnTo>
                  <a:pt x="11077" y="3860"/>
                </a:lnTo>
                <a:lnTo>
                  <a:pt x="10923" y="3681"/>
                </a:lnTo>
                <a:lnTo>
                  <a:pt x="10846" y="3591"/>
                </a:lnTo>
                <a:lnTo>
                  <a:pt x="10615" y="3277"/>
                </a:lnTo>
                <a:lnTo>
                  <a:pt x="10500" y="3187"/>
                </a:lnTo>
                <a:lnTo>
                  <a:pt x="10423" y="3097"/>
                </a:lnTo>
                <a:lnTo>
                  <a:pt x="10423" y="3007"/>
                </a:lnTo>
                <a:lnTo>
                  <a:pt x="10346" y="2873"/>
                </a:lnTo>
                <a:lnTo>
                  <a:pt x="10192" y="2693"/>
                </a:lnTo>
                <a:lnTo>
                  <a:pt x="10153" y="2603"/>
                </a:lnTo>
                <a:lnTo>
                  <a:pt x="10192" y="2469"/>
                </a:lnTo>
                <a:lnTo>
                  <a:pt x="10230" y="2379"/>
                </a:lnTo>
                <a:lnTo>
                  <a:pt x="10153" y="2155"/>
                </a:lnTo>
                <a:lnTo>
                  <a:pt x="10077" y="2020"/>
                </a:lnTo>
                <a:lnTo>
                  <a:pt x="10038" y="1616"/>
                </a:lnTo>
                <a:lnTo>
                  <a:pt x="10038" y="1436"/>
                </a:lnTo>
                <a:lnTo>
                  <a:pt x="10038" y="1257"/>
                </a:lnTo>
                <a:lnTo>
                  <a:pt x="10077" y="1167"/>
                </a:lnTo>
                <a:lnTo>
                  <a:pt x="10153" y="898"/>
                </a:lnTo>
                <a:lnTo>
                  <a:pt x="10192" y="808"/>
                </a:lnTo>
                <a:lnTo>
                  <a:pt x="10038" y="673"/>
                </a:lnTo>
                <a:lnTo>
                  <a:pt x="9923" y="494"/>
                </a:lnTo>
                <a:lnTo>
                  <a:pt x="9769" y="359"/>
                </a:lnTo>
                <a:lnTo>
                  <a:pt x="9692" y="135"/>
                </a:lnTo>
                <a:lnTo>
                  <a:pt x="9577" y="135"/>
                </a:lnTo>
                <a:lnTo>
                  <a:pt x="9500" y="0"/>
                </a:lnTo>
                <a:lnTo>
                  <a:pt x="8961" y="0"/>
                </a:lnTo>
                <a:lnTo>
                  <a:pt x="8423" y="45"/>
                </a:lnTo>
                <a:lnTo>
                  <a:pt x="8000" y="90"/>
                </a:lnTo>
                <a:lnTo>
                  <a:pt x="7346" y="135"/>
                </a:lnTo>
                <a:lnTo>
                  <a:pt x="7192" y="135"/>
                </a:lnTo>
                <a:lnTo>
                  <a:pt x="6231" y="180"/>
                </a:lnTo>
                <a:lnTo>
                  <a:pt x="5615" y="180"/>
                </a:lnTo>
                <a:lnTo>
                  <a:pt x="5154" y="180"/>
                </a:lnTo>
                <a:lnTo>
                  <a:pt x="4654" y="224"/>
                </a:lnTo>
                <a:lnTo>
                  <a:pt x="4115" y="224"/>
                </a:lnTo>
                <a:lnTo>
                  <a:pt x="3577" y="269"/>
                </a:lnTo>
                <a:lnTo>
                  <a:pt x="3000" y="269"/>
                </a:lnTo>
                <a:lnTo>
                  <a:pt x="2654" y="269"/>
                </a:lnTo>
                <a:lnTo>
                  <a:pt x="2000" y="269"/>
                </a:lnTo>
                <a:lnTo>
                  <a:pt x="1346" y="269"/>
                </a:lnTo>
                <a:lnTo>
                  <a:pt x="923" y="269"/>
                </a:lnTo>
                <a:lnTo>
                  <a:pt x="38" y="224"/>
                </a:lnTo>
                <a:lnTo>
                  <a:pt x="0" y="314"/>
                </a:lnTo>
                <a:lnTo>
                  <a:pt x="38" y="404"/>
                </a:lnTo>
                <a:lnTo>
                  <a:pt x="115" y="539"/>
                </a:lnTo>
                <a:lnTo>
                  <a:pt x="192" y="628"/>
                </a:lnTo>
                <a:lnTo>
                  <a:pt x="308" y="853"/>
                </a:lnTo>
                <a:lnTo>
                  <a:pt x="346" y="1077"/>
                </a:lnTo>
                <a:lnTo>
                  <a:pt x="346" y="1257"/>
                </a:lnTo>
                <a:lnTo>
                  <a:pt x="500" y="1347"/>
                </a:lnTo>
                <a:lnTo>
                  <a:pt x="538" y="1436"/>
                </a:lnTo>
                <a:lnTo>
                  <a:pt x="692" y="1481"/>
                </a:lnTo>
                <a:lnTo>
                  <a:pt x="731" y="1661"/>
                </a:lnTo>
                <a:lnTo>
                  <a:pt x="846" y="1796"/>
                </a:lnTo>
                <a:lnTo>
                  <a:pt x="885" y="1975"/>
                </a:lnTo>
                <a:lnTo>
                  <a:pt x="885" y="2155"/>
                </a:lnTo>
                <a:lnTo>
                  <a:pt x="1038" y="2379"/>
                </a:lnTo>
                <a:lnTo>
                  <a:pt x="1115" y="2379"/>
                </a:lnTo>
                <a:lnTo>
                  <a:pt x="1231" y="2559"/>
                </a:lnTo>
                <a:lnTo>
                  <a:pt x="1308" y="2648"/>
                </a:lnTo>
                <a:lnTo>
                  <a:pt x="1423" y="2738"/>
                </a:lnTo>
                <a:lnTo>
                  <a:pt x="1500" y="2873"/>
                </a:lnTo>
                <a:lnTo>
                  <a:pt x="1731" y="2828"/>
                </a:lnTo>
                <a:lnTo>
                  <a:pt x="1769" y="2783"/>
                </a:lnTo>
                <a:lnTo>
                  <a:pt x="1808" y="2738"/>
                </a:lnTo>
                <a:lnTo>
                  <a:pt x="1885" y="2693"/>
                </a:lnTo>
                <a:lnTo>
                  <a:pt x="1961" y="2873"/>
                </a:lnTo>
                <a:lnTo>
                  <a:pt x="2077" y="2918"/>
                </a:lnTo>
                <a:lnTo>
                  <a:pt x="2077" y="3007"/>
                </a:lnTo>
                <a:lnTo>
                  <a:pt x="2077" y="3142"/>
                </a:lnTo>
                <a:lnTo>
                  <a:pt x="2000" y="3187"/>
                </a:lnTo>
                <a:lnTo>
                  <a:pt x="2154" y="3322"/>
                </a:lnTo>
                <a:lnTo>
                  <a:pt x="2038" y="3322"/>
                </a:lnTo>
                <a:lnTo>
                  <a:pt x="1885" y="3322"/>
                </a:lnTo>
                <a:lnTo>
                  <a:pt x="1885" y="3456"/>
                </a:lnTo>
                <a:lnTo>
                  <a:pt x="1731" y="3591"/>
                </a:lnTo>
                <a:lnTo>
                  <a:pt x="1692" y="3726"/>
                </a:lnTo>
                <a:lnTo>
                  <a:pt x="1654" y="3860"/>
                </a:lnTo>
                <a:lnTo>
                  <a:pt x="1577" y="4040"/>
                </a:lnTo>
                <a:lnTo>
                  <a:pt x="1577" y="4085"/>
                </a:lnTo>
                <a:lnTo>
                  <a:pt x="1692" y="4219"/>
                </a:lnTo>
                <a:lnTo>
                  <a:pt x="1885" y="4354"/>
                </a:lnTo>
                <a:lnTo>
                  <a:pt x="1923" y="4489"/>
                </a:lnTo>
                <a:lnTo>
                  <a:pt x="1961" y="4579"/>
                </a:lnTo>
                <a:lnTo>
                  <a:pt x="2077" y="4623"/>
                </a:lnTo>
                <a:lnTo>
                  <a:pt x="2077" y="4803"/>
                </a:lnTo>
                <a:lnTo>
                  <a:pt x="2154" y="5027"/>
                </a:lnTo>
                <a:lnTo>
                  <a:pt x="2308" y="5252"/>
                </a:lnTo>
                <a:lnTo>
                  <a:pt x="2385" y="5297"/>
                </a:lnTo>
                <a:lnTo>
                  <a:pt x="2461" y="5342"/>
                </a:lnTo>
                <a:lnTo>
                  <a:pt x="2615" y="5342"/>
                </a:lnTo>
                <a:lnTo>
                  <a:pt x="2692" y="5431"/>
                </a:lnTo>
                <a:lnTo>
                  <a:pt x="2769" y="5431"/>
                </a:lnTo>
                <a:lnTo>
                  <a:pt x="2846" y="5476"/>
                </a:lnTo>
                <a:lnTo>
                  <a:pt x="2808" y="5521"/>
                </a:lnTo>
                <a:lnTo>
                  <a:pt x="2769" y="5835"/>
                </a:lnTo>
                <a:lnTo>
                  <a:pt x="2769" y="6554"/>
                </a:lnTo>
                <a:lnTo>
                  <a:pt x="2769" y="6958"/>
                </a:lnTo>
                <a:lnTo>
                  <a:pt x="2769" y="7900"/>
                </a:lnTo>
                <a:lnTo>
                  <a:pt x="2808" y="8214"/>
                </a:lnTo>
                <a:lnTo>
                  <a:pt x="2769" y="9382"/>
                </a:lnTo>
                <a:lnTo>
                  <a:pt x="2769" y="9471"/>
                </a:lnTo>
                <a:lnTo>
                  <a:pt x="2769" y="10773"/>
                </a:lnTo>
                <a:lnTo>
                  <a:pt x="2769" y="10863"/>
                </a:lnTo>
                <a:lnTo>
                  <a:pt x="2769" y="11895"/>
                </a:lnTo>
                <a:lnTo>
                  <a:pt x="2769" y="11985"/>
                </a:lnTo>
                <a:lnTo>
                  <a:pt x="2769" y="12973"/>
                </a:lnTo>
                <a:lnTo>
                  <a:pt x="2808" y="13152"/>
                </a:lnTo>
                <a:lnTo>
                  <a:pt x="2808" y="14005"/>
                </a:lnTo>
                <a:lnTo>
                  <a:pt x="2808" y="14364"/>
                </a:lnTo>
                <a:lnTo>
                  <a:pt x="2846" y="14992"/>
                </a:lnTo>
                <a:lnTo>
                  <a:pt x="4154" y="14992"/>
                </a:lnTo>
                <a:lnTo>
                  <a:pt x="4192" y="14992"/>
                </a:lnTo>
                <a:lnTo>
                  <a:pt x="4654" y="14992"/>
                </a:lnTo>
                <a:lnTo>
                  <a:pt x="4692" y="14992"/>
                </a:lnTo>
                <a:lnTo>
                  <a:pt x="5384" y="14948"/>
                </a:lnTo>
                <a:lnTo>
                  <a:pt x="5384" y="14992"/>
                </a:lnTo>
                <a:lnTo>
                  <a:pt x="6038" y="14948"/>
                </a:lnTo>
                <a:lnTo>
                  <a:pt x="6077" y="14948"/>
                </a:lnTo>
                <a:lnTo>
                  <a:pt x="6115" y="14948"/>
                </a:lnTo>
                <a:lnTo>
                  <a:pt x="7230" y="14903"/>
                </a:lnTo>
                <a:lnTo>
                  <a:pt x="7423" y="14903"/>
                </a:lnTo>
                <a:lnTo>
                  <a:pt x="7961" y="14903"/>
                </a:lnTo>
                <a:lnTo>
                  <a:pt x="8923" y="14858"/>
                </a:lnTo>
                <a:lnTo>
                  <a:pt x="9000" y="14858"/>
                </a:lnTo>
                <a:lnTo>
                  <a:pt x="10115" y="14768"/>
                </a:lnTo>
                <a:close/>
              </a:path>
            </a:pathLst>
          </a:custGeom>
          <a:solidFill>
            <a:srgbClr val="F2D81A"/>
          </a:solidFill>
          <a:ln w="9525">
            <a:solidFill>
              <a:schemeClr val="tx1">
                <a:lumMod val="65000"/>
                <a:lumOff val="35000"/>
              </a:schemeClr>
            </a:solidFill>
            <a:prstDash val="solid"/>
            <a:round/>
            <a:headEnd/>
            <a:tailEnd/>
          </a:ln>
        </p:spPr>
        <p:txBody>
          <a:bodyPr wrap="none"/>
          <a:lstStyle/>
          <a:p>
            <a:pPr>
              <a:defRPr/>
            </a:pPr>
            <a:endParaRPr lang="en-US" dirty="0"/>
          </a:p>
        </p:txBody>
      </p:sp>
      <p:sp>
        <p:nvSpPr>
          <p:cNvPr id="148" name="Montana"/>
          <p:cNvSpPr>
            <a:spLocks/>
          </p:cNvSpPr>
          <p:nvPr/>
        </p:nvSpPr>
        <p:spPr bwMode="auto">
          <a:xfrm>
            <a:off x="1803400" y="1042987"/>
            <a:ext cx="1692275" cy="1122363"/>
          </a:xfrm>
          <a:custGeom>
            <a:avLst/>
            <a:gdLst/>
            <a:ahLst/>
            <a:cxnLst>
              <a:cxn ang="0">
                <a:pos x="8267" y="15025"/>
              </a:cxn>
              <a:cxn ang="0">
                <a:pos x="9675" y="15345"/>
              </a:cxn>
              <a:cxn ang="0">
                <a:pos x="11032" y="15585"/>
              </a:cxn>
              <a:cxn ang="0">
                <a:pos x="12590" y="15865"/>
              </a:cxn>
              <a:cxn ang="0">
                <a:pos x="13821" y="16104"/>
              </a:cxn>
              <a:cxn ang="0">
                <a:pos x="14449" y="16184"/>
              </a:cxn>
              <a:cxn ang="0">
                <a:pos x="15555" y="16344"/>
              </a:cxn>
              <a:cxn ang="0">
                <a:pos x="15856" y="13427"/>
              </a:cxn>
              <a:cxn ang="0">
                <a:pos x="16108" y="9031"/>
              </a:cxn>
              <a:cxn ang="0">
                <a:pos x="16334" y="4955"/>
              </a:cxn>
              <a:cxn ang="0">
                <a:pos x="15454" y="3676"/>
              </a:cxn>
              <a:cxn ang="0">
                <a:pos x="14600" y="3517"/>
              </a:cxn>
              <a:cxn ang="0">
                <a:pos x="13645" y="3397"/>
              </a:cxn>
              <a:cxn ang="0">
                <a:pos x="12615" y="3197"/>
              </a:cxn>
              <a:cxn ang="0">
                <a:pos x="11836" y="3077"/>
              </a:cxn>
              <a:cxn ang="0">
                <a:pos x="10780" y="2837"/>
              </a:cxn>
              <a:cxn ang="0">
                <a:pos x="9323" y="2558"/>
              </a:cxn>
              <a:cxn ang="0">
                <a:pos x="7740" y="2158"/>
              </a:cxn>
              <a:cxn ang="0">
                <a:pos x="6760" y="1878"/>
              </a:cxn>
              <a:cxn ang="0">
                <a:pos x="5629" y="1598"/>
              </a:cxn>
              <a:cxn ang="0">
                <a:pos x="3669" y="1039"/>
              </a:cxn>
              <a:cxn ang="0">
                <a:pos x="2664" y="759"/>
              </a:cxn>
              <a:cxn ang="0">
                <a:pos x="1156" y="240"/>
              </a:cxn>
              <a:cxn ang="0">
                <a:pos x="75" y="2358"/>
              </a:cxn>
              <a:cxn ang="0">
                <a:pos x="151" y="3676"/>
              </a:cxn>
              <a:cxn ang="0">
                <a:pos x="251" y="4276"/>
              </a:cxn>
              <a:cxn ang="0">
                <a:pos x="302" y="4835"/>
              </a:cxn>
              <a:cxn ang="0">
                <a:pos x="402" y="5315"/>
              </a:cxn>
              <a:cxn ang="0">
                <a:pos x="804" y="6194"/>
              </a:cxn>
              <a:cxn ang="0">
                <a:pos x="1030" y="6913"/>
              </a:cxn>
              <a:cxn ang="0">
                <a:pos x="1206" y="7513"/>
              </a:cxn>
              <a:cxn ang="0">
                <a:pos x="1382" y="7633"/>
              </a:cxn>
              <a:cxn ang="0">
                <a:pos x="1483" y="7912"/>
              </a:cxn>
              <a:cxn ang="0">
                <a:pos x="1784" y="7992"/>
              </a:cxn>
              <a:cxn ang="0">
                <a:pos x="1633" y="8632"/>
              </a:cxn>
              <a:cxn ang="0">
                <a:pos x="1432" y="9391"/>
              </a:cxn>
              <a:cxn ang="0">
                <a:pos x="1357" y="9711"/>
              </a:cxn>
              <a:cxn ang="0">
                <a:pos x="1382" y="10190"/>
              </a:cxn>
              <a:cxn ang="0">
                <a:pos x="1131" y="10630"/>
              </a:cxn>
              <a:cxn ang="0">
                <a:pos x="1055" y="11069"/>
              </a:cxn>
              <a:cxn ang="0">
                <a:pos x="1307" y="11669"/>
              </a:cxn>
              <a:cxn ang="0">
                <a:pos x="1734" y="11309"/>
              </a:cxn>
              <a:cxn ang="0">
                <a:pos x="2010" y="11349"/>
              </a:cxn>
              <a:cxn ang="0">
                <a:pos x="2111" y="11709"/>
              </a:cxn>
              <a:cxn ang="0">
                <a:pos x="2136" y="12428"/>
              </a:cxn>
              <a:cxn ang="0">
                <a:pos x="2362" y="13587"/>
              </a:cxn>
              <a:cxn ang="0">
                <a:pos x="2437" y="14106"/>
              </a:cxn>
              <a:cxn ang="0">
                <a:pos x="2714" y="14346"/>
              </a:cxn>
              <a:cxn ang="0">
                <a:pos x="2789" y="15305"/>
              </a:cxn>
              <a:cxn ang="0">
                <a:pos x="3041" y="15665"/>
              </a:cxn>
              <a:cxn ang="0">
                <a:pos x="3593" y="15505"/>
              </a:cxn>
              <a:cxn ang="0">
                <a:pos x="3920" y="15305"/>
              </a:cxn>
              <a:cxn ang="0">
                <a:pos x="4448" y="15505"/>
              </a:cxn>
              <a:cxn ang="0">
                <a:pos x="4850" y="15585"/>
              </a:cxn>
              <a:cxn ang="0">
                <a:pos x="5001" y="15305"/>
              </a:cxn>
              <a:cxn ang="0">
                <a:pos x="5126" y="15145"/>
              </a:cxn>
              <a:cxn ang="0">
                <a:pos x="5327" y="15385"/>
              </a:cxn>
              <a:cxn ang="0">
                <a:pos x="5478" y="15825"/>
              </a:cxn>
              <a:cxn ang="0">
                <a:pos x="5755" y="14466"/>
              </a:cxn>
            </a:cxnLst>
            <a:rect l="0" t="0" r="r" b="b"/>
            <a:pathLst>
              <a:path w="16384" h="16384">
                <a:moveTo>
                  <a:pt x="7514" y="14865"/>
                </a:moveTo>
                <a:lnTo>
                  <a:pt x="7614" y="14865"/>
                </a:lnTo>
                <a:lnTo>
                  <a:pt x="7966" y="14985"/>
                </a:lnTo>
                <a:lnTo>
                  <a:pt x="8267" y="15025"/>
                </a:lnTo>
                <a:lnTo>
                  <a:pt x="8669" y="15145"/>
                </a:lnTo>
                <a:lnTo>
                  <a:pt x="8946" y="15185"/>
                </a:lnTo>
                <a:lnTo>
                  <a:pt x="9197" y="15265"/>
                </a:lnTo>
                <a:lnTo>
                  <a:pt x="9675" y="15345"/>
                </a:lnTo>
                <a:lnTo>
                  <a:pt x="10202" y="15465"/>
                </a:lnTo>
                <a:lnTo>
                  <a:pt x="10378" y="15465"/>
                </a:lnTo>
                <a:lnTo>
                  <a:pt x="10655" y="15545"/>
                </a:lnTo>
                <a:lnTo>
                  <a:pt x="11032" y="15585"/>
                </a:lnTo>
                <a:lnTo>
                  <a:pt x="11459" y="15705"/>
                </a:lnTo>
                <a:lnTo>
                  <a:pt x="11936" y="15785"/>
                </a:lnTo>
                <a:lnTo>
                  <a:pt x="12414" y="15865"/>
                </a:lnTo>
                <a:lnTo>
                  <a:pt x="12590" y="15865"/>
                </a:lnTo>
                <a:lnTo>
                  <a:pt x="12891" y="15944"/>
                </a:lnTo>
                <a:lnTo>
                  <a:pt x="13042" y="15944"/>
                </a:lnTo>
                <a:lnTo>
                  <a:pt x="13369" y="16024"/>
                </a:lnTo>
                <a:lnTo>
                  <a:pt x="13821" y="16104"/>
                </a:lnTo>
                <a:lnTo>
                  <a:pt x="14072" y="16144"/>
                </a:lnTo>
                <a:lnTo>
                  <a:pt x="14223" y="16184"/>
                </a:lnTo>
                <a:lnTo>
                  <a:pt x="14298" y="16144"/>
                </a:lnTo>
                <a:lnTo>
                  <a:pt x="14449" y="16184"/>
                </a:lnTo>
                <a:lnTo>
                  <a:pt x="14650" y="16224"/>
                </a:lnTo>
                <a:lnTo>
                  <a:pt x="14952" y="16264"/>
                </a:lnTo>
                <a:lnTo>
                  <a:pt x="15278" y="16304"/>
                </a:lnTo>
                <a:lnTo>
                  <a:pt x="15555" y="16344"/>
                </a:lnTo>
                <a:lnTo>
                  <a:pt x="15706" y="16384"/>
                </a:lnTo>
                <a:lnTo>
                  <a:pt x="15731" y="15705"/>
                </a:lnTo>
                <a:lnTo>
                  <a:pt x="15856" y="13627"/>
                </a:lnTo>
                <a:lnTo>
                  <a:pt x="15856" y="13427"/>
                </a:lnTo>
                <a:lnTo>
                  <a:pt x="15932" y="12348"/>
                </a:lnTo>
                <a:lnTo>
                  <a:pt x="15982" y="11549"/>
                </a:lnTo>
                <a:lnTo>
                  <a:pt x="15982" y="11189"/>
                </a:lnTo>
                <a:lnTo>
                  <a:pt x="16108" y="9031"/>
                </a:lnTo>
                <a:lnTo>
                  <a:pt x="16108" y="8831"/>
                </a:lnTo>
                <a:lnTo>
                  <a:pt x="16233" y="6993"/>
                </a:lnTo>
                <a:lnTo>
                  <a:pt x="16283" y="5714"/>
                </a:lnTo>
                <a:lnTo>
                  <a:pt x="16334" y="4955"/>
                </a:lnTo>
                <a:lnTo>
                  <a:pt x="16384" y="3796"/>
                </a:lnTo>
                <a:lnTo>
                  <a:pt x="16133" y="3756"/>
                </a:lnTo>
                <a:lnTo>
                  <a:pt x="15781" y="3716"/>
                </a:lnTo>
                <a:lnTo>
                  <a:pt x="15454" y="3676"/>
                </a:lnTo>
                <a:lnTo>
                  <a:pt x="15178" y="3636"/>
                </a:lnTo>
                <a:lnTo>
                  <a:pt x="15052" y="3596"/>
                </a:lnTo>
                <a:lnTo>
                  <a:pt x="14901" y="3596"/>
                </a:lnTo>
                <a:lnTo>
                  <a:pt x="14600" y="3517"/>
                </a:lnTo>
                <a:lnTo>
                  <a:pt x="14273" y="3477"/>
                </a:lnTo>
                <a:lnTo>
                  <a:pt x="13972" y="3437"/>
                </a:lnTo>
                <a:lnTo>
                  <a:pt x="13771" y="3397"/>
                </a:lnTo>
                <a:lnTo>
                  <a:pt x="13645" y="3397"/>
                </a:lnTo>
                <a:lnTo>
                  <a:pt x="13469" y="3357"/>
                </a:lnTo>
                <a:lnTo>
                  <a:pt x="13193" y="3317"/>
                </a:lnTo>
                <a:lnTo>
                  <a:pt x="12916" y="3237"/>
                </a:lnTo>
                <a:lnTo>
                  <a:pt x="12615" y="3197"/>
                </a:lnTo>
                <a:lnTo>
                  <a:pt x="12363" y="3157"/>
                </a:lnTo>
                <a:lnTo>
                  <a:pt x="12187" y="3117"/>
                </a:lnTo>
                <a:lnTo>
                  <a:pt x="12062" y="3117"/>
                </a:lnTo>
                <a:lnTo>
                  <a:pt x="11836" y="3077"/>
                </a:lnTo>
                <a:lnTo>
                  <a:pt x="11509" y="2997"/>
                </a:lnTo>
                <a:lnTo>
                  <a:pt x="11258" y="2957"/>
                </a:lnTo>
                <a:lnTo>
                  <a:pt x="10981" y="2877"/>
                </a:lnTo>
                <a:lnTo>
                  <a:pt x="10780" y="2837"/>
                </a:lnTo>
                <a:lnTo>
                  <a:pt x="10428" y="2797"/>
                </a:lnTo>
                <a:lnTo>
                  <a:pt x="10026" y="2717"/>
                </a:lnTo>
                <a:lnTo>
                  <a:pt x="9649" y="2597"/>
                </a:lnTo>
                <a:lnTo>
                  <a:pt x="9323" y="2558"/>
                </a:lnTo>
                <a:lnTo>
                  <a:pt x="9122" y="2478"/>
                </a:lnTo>
                <a:lnTo>
                  <a:pt x="8770" y="2398"/>
                </a:lnTo>
                <a:lnTo>
                  <a:pt x="8242" y="2278"/>
                </a:lnTo>
                <a:lnTo>
                  <a:pt x="7740" y="2158"/>
                </a:lnTo>
                <a:lnTo>
                  <a:pt x="7438" y="2078"/>
                </a:lnTo>
                <a:lnTo>
                  <a:pt x="7237" y="2038"/>
                </a:lnTo>
                <a:lnTo>
                  <a:pt x="6936" y="1958"/>
                </a:lnTo>
                <a:lnTo>
                  <a:pt x="6760" y="1878"/>
                </a:lnTo>
                <a:lnTo>
                  <a:pt x="6584" y="1878"/>
                </a:lnTo>
                <a:lnTo>
                  <a:pt x="6307" y="1798"/>
                </a:lnTo>
                <a:lnTo>
                  <a:pt x="5956" y="1718"/>
                </a:lnTo>
                <a:lnTo>
                  <a:pt x="5629" y="1598"/>
                </a:lnTo>
                <a:lnTo>
                  <a:pt x="5503" y="1558"/>
                </a:lnTo>
                <a:lnTo>
                  <a:pt x="5051" y="1439"/>
                </a:lnTo>
                <a:lnTo>
                  <a:pt x="4297" y="1239"/>
                </a:lnTo>
                <a:lnTo>
                  <a:pt x="3669" y="1039"/>
                </a:lnTo>
                <a:lnTo>
                  <a:pt x="3216" y="879"/>
                </a:lnTo>
                <a:lnTo>
                  <a:pt x="3015" y="839"/>
                </a:lnTo>
                <a:lnTo>
                  <a:pt x="2865" y="799"/>
                </a:lnTo>
                <a:lnTo>
                  <a:pt x="2664" y="759"/>
                </a:lnTo>
                <a:lnTo>
                  <a:pt x="2312" y="639"/>
                </a:lnTo>
                <a:lnTo>
                  <a:pt x="2161" y="559"/>
                </a:lnTo>
                <a:lnTo>
                  <a:pt x="1784" y="440"/>
                </a:lnTo>
                <a:lnTo>
                  <a:pt x="1156" y="240"/>
                </a:lnTo>
                <a:lnTo>
                  <a:pt x="653" y="80"/>
                </a:lnTo>
                <a:lnTo>
                  <a:pt x="402" y="0"/>
                </a:lnTo>
                <a:lnTo>
                  <a:pt x="201" y="1558"/>
                </a:lnTo>
                <a:lnTo>
                  <a:pt x="75" y="2358"/>
                </a:lnTo>
                <a:lnTo>
                  <a:pt x="0" y="3037"/>
                </a:lnTo>
                <a:lnTo>
                  <a:pt x="0" y="3157"/>
                </a:lnTo>
                <a:lnTo>
                  <a:pt x="101" y="3557"/>
                </a:lnTo>
                <a:lnTo>
                  <a:pt x="151" y="3676"/>
                </a:lnTo>
                <a:lnTo>
                  <a:pt x="151" y="3876"/>
                </a:lnTo>
                <a:lnTo>
                  <a:pt x="226" y="3916"/>
                </a:lnTo>
                <a:lnTo>
                  <a:pt x="276" y="4156"/>
                </a:lnTo>
                <a:lnTo>
                  <a:pt x="251" y="4276"/>
                </a:lnTo>
                <a:lnTo>
                  <a:pt x="302" y="4396"/>
                </a:lnTo>
                <a:lnTo>
                  <a:pt x="251" y="4516"/>
                </a:lnTo>
                <a:lnTo>
                  <a:pt x="201" y="4596"/>
                </a:lnTo>
                <a:lnTo>
                  <a:pt x="302" y="4835"/>
                </a:lnTo>
                <a:lnTo>
                  <a:pt x="276" y="4875"/>
                </a:lnTo>
                <a:lnTo>
                  <a:pt x="151" y="4955"/>
                </a:lnTo>
                <a:lnTo>
                  <a:pt x="352" y="5195"/>
                </a:lnTo>
                <a:lnTo>
                  <a:pt x="402" y="5315"/>
                </a:lnTo>
                <a:lnTo>
                  <a:pt x="427" y="5475"/>
                </a:lnTo>
                <a:lnTo>
                  <a:pt x="653" y="5674"/>
                </a:lnTo>
                <a:lnTo>
                  <a:pt x="678" y="5834"/>
                </a:lnTo>
                <a:lnTo>
                  <a:pt x="804" y="6194"/>
                </a:lnTo>
                <a:lnTo>
                  <a:pt x="905" y="6514"/>
                </a:lnTo>
                <a:lnTo>
                  <a:pt x="930" y="6673"/>
                </a:lnTo>
                <a:lnTo>
                  <a:pt x="1030" y="6833"/>
                </a:lnTo>
                <a:lnTo>
                  <a:pt x="1030" y="6913"/>
                </a:lnTo>
                <a:lnTo>
                  <a:pt x="1030" y="7073"/>
                </a:lnTo>
                <a:lnTo>
                  <a:pt x="1055" y="7233"/>
                </a:lnTo>
                <a:lnTo>
                  <a:pt x="1131" y="7273"/>
                </a:lnTo>
                <a:lnTo>
                  <a:pt x="1206" y="7513"/>
                </a:lnTo>
                <a:lnTo>
                  <a:pt x="1156" y="7633"/>
                </a:lnTo>
                <a:lnTo>
                  <a:pt x="1206" y="7633"/>
                </a:lnTo>
                <a:lnTo>
                  <a:pt x="1332" y="7553"/>
                </a:lnTo>
                <a:lnTo>
                  <a:pt x="1382" y="7633"/>
                </a:lnTo>
                <a:lnTo>
                  <a:pt x="1357" y="7752"/>
                </a:lnTo>
                <a:lnTo>
                  <a:pt x="1357" y="7872"/>
                </a:lnTo>
                <a:lnTo>
                  <a:pt x="1407" y="7912"/>
                </a:lnTo>
                <a:lnTo>
                  <a:pt x="1483" y="7912"/>
                </a:lnTo>
                <a:lnTo>
                  <a:pt x="1608" y="7952"/>
                </a:lnTo>
                <a:lnTo>
                  <a:pt x="1684" y="7912"/>
                </a:lnTo>
                <a:lnTo>
                  <a:pt x="1759" y="7912"/>
                </a:lnTo>
                <a:lnTo>
                  <a:pt x="1784" y="7992"/>
                </a:lnTo>
                <a:lnTo>
                  <a:pt x="1709" y="8232"/>
                </a:lnTo>
                <a:lnTo>
                  <a:pt x="1684" y="8392"/>
                </a:lnTo>
                <a:lnTo>
                  <a:pt x="1608" y="8432"/>
                </a:lnTo>
                <a:lnTo>
                  <a:pt x="1633" y="8632"/>
                </a:lnTo>
                <a:lnTo>
                  <a:pt x="1483" y="9071"/>
                </a:lnTo>
                <a:lnTo>
                  <a:pt x="1432" y="9151"/>
                </a:lnTo>
                <a:lnTo>
                  <a:pt x="1457" y="9271"/>
                </a:lnTo>
                <a:lnTo>
                  <a:pt x="1432" y="9391"/>
                </a:lnTo>
                <a:lnTo>
                  <a:pt x="1332" y="9391"/>
                </a:lnTo>
                <a:lnTo>
                  <a:pt x="1332" y="9511"/>
                </a:lnTo>
                <a:lnTo>
                  <a:pt x="1382" y="9631"/>
                </a:lnTo>
                <a:lnTo>
                  <a:pt x="1357" y="9711"/>
                </a:lnTo>
                <a:lnTo>
                  <a:pt x="1307" y="9790"/>
                </a:lnTo>
                <a:lnTo>
                  <a:pt x="1332" y="9950"/>
                </a:lnTo>
                <a:lnTo>
                  <a:pt x="1407" y="10030"/>
                </a:lnTo>
                <a:lnTo>
                  <a:pt x="1382" y="10190"/>
                </a:lnTo>
                <a:lnTo>
                  <a:pt x="1407" y="10350"/>
                </a:lnTo>
                <a:lnTo>
                  <a:pt x="1256" y="10390"/>
                </a:lnTo>
                <a:lnTo>
                  <a:pt x="1181" y="10470"/>
                </a:lnTo>
                <a:lnTo>
                  <a:pt x="1131" y="10630"/>
                </a:lnTo>
                <a:lnTo>
                  <a:pt x="1156" y="10750"/>
                </a:lnTo>
                <a:lnTo>
                  <a:pt x="1156" y="10869"/>
                </a:lnTo>
                <a:lnTo>
                  <a:pt x="1156" y="10989"/>
                </a:lnTo>
                <a:lnTo>
                  <a:pt x="1055" y="11069"/>
                </a:lnTo>
                <a:lnTo>
                  <a:pt x="1055" y="11229"/>
                </a:lnTo>
                <a:lnTo>
                  <a:pt x="1156" y="11309"/>
                </a:lnTo>
                <a:lnTo>
                  <a:pt x="1156" y="11389"/>
                </a:lnTo>
                <a:lnTo>
                  <a:pt x="1307" y="11669"/>
                </a:lnTo>
                <a:lnTo>
                  <a:pt x="1407" y="11629"/>
                </a:lnTo>
                <a:lnTo>
                  <a:pt x="1483" y="11469"/>
                </a:lnTo>
                <a:lnTo>
                  <a:pt x="1583" y="11509"/>
                </a:lnTo>
                <a:lnTo>
                  <a:pt x="1734" y="11309"/>
                </a:lnTo>
                <a:lnTo>
                  <a:pt x="1885" y="11029"/>
                </a:lnTo>
                <a:lnTo>
                  <a:pt x="1960" y="11069"/>
                </a:lnTo>
                <a:lnTo>
                  <a:pt x="2010" y="11269"/>
                </a:lnTo>
                <a:lnTo>
                  <a:pt x="2010" y="11349"/>
                </a:lnTo>
                <a:lnTo>
                  <a:pt x="2111" y="11429"/>
                </a:lnTo>
                <a:lnTo>
                  <a:pt x="2111" y="11509"/>
                </a:lnTo>
                <a:lnTo>
                  <a:pt x="2061" y="11629"/>
                </a:lnTo>
                <a:lnTo>
                  <a:pt x="2111" y="11709"/>
                </a:lnTo>
                <a:lnTo>
                  <a:pt x="2136" y="11828"/>
                </a:lnTo>
                <a:lnTo>
                  <a:pt x="2111" y="11908"/>
                </a:lnTo>
                <a:lnTo>
                  <a:pt x="2111" y="12268"/>
                </a:lnTo>
                <a:lnTo>
                  <a:pt x="2136" y="12428"/>
                </a:lnTo>
                <a:lnTo>
                  <a:pt x="2262" y="12987"/>
                </a:lnTo>
                <a:lnTo>
                  <a:pt x="2312" y="13067"/>
                </a:lnTo>
                <a:lnTo>
                  <a:pt x="2387" y="13307"/>
                </a:lnTo>
                <a:lnTo>
                  <a:pt x="2362" y="13587"/>
                </a:lnTo>
                <a:lnTo>
                  <a:pt x="2287" y="13667"/>
                </a:lnTo>
                <a:lnTo>
                  <a:pt x="2312" y="13866"/>
                </a:lnTo>
                <a:lnTo>
                  <a:pt x="2387" y="14026"/>
                </a:lnTo>
                <a:lnTo>
                  <a:pt x="2437" y="14106"/>
                </a:lnTo>
                <a:lnTo>
                  <a:pt x="2412" y="14186"/>
                </a:lnTo>
                <a:lnTo>
                  <a:pt x="2488" y="14186"/>
                </a:lnTo>
                <a:lnTo>
                  <a:pt x="2613" y="14106"/>
                </a:lnTo>
                <a:lnTo>
                  <a:pt x="2714" y="14346"/>
                </a:lnTo>
                <a:lnTo>
                  <a:pt x="2789" y="14786"/>
                </a:lnTo>
                <a:lnTo>
                  <a:pt x="2739" y="14865"/>
                </a:lnTo>
                <a:lnTo>
                  <a:pt x="2814" y="15145"/>
                </a:lnTo>
                <a:lnTo>
                  <a:pt x="2789" y="15305"/>
                </a:lnTo>
                <a:lnTo>
                  <a:pt x="2840" y="15505"/>
                </a:lnTo>
                <a:lnTo>
                  <a:pt x="2940" y="15545"/>
                </a:lnTo>
                <a:lnTo>
                  <a:pt x="2990" y="15705"/>
                </a:lnTo>
                <a:lnTo>
                  <a:pt x="3041" y="15665"/>
                </a:lnTo>
                <a:lnTo>
                  <a:pt x="3041" y="15545"/>
                </a:lnTo>
                <a:lnTo>
                  <a:pt x="3116" y="15385"/>
                </a:lnTo>
                <a:lnTo>
                  <a:pt x="3216" y="15305"/>
                </a:lnTo>
                <a:lnTo>
                  <a:pt x="3593" y="15505"/>
                </a:lnTo>
                <a:lnTo>
                  <a:pt x="3644" y="15625"/>
                </a:lnTo>
                <a:lnTo>
                  <a:pt x="3744" y="15625"/>
                </a:lnTo>
                <a:lnTo>
                  <a:pt x="3769" y="15385"/>
                </a:lnTo>
                <a:lnTo>
                  <a:pt x="3920" y="15305"/>
                </a:lnTo>
                <a:lnTo>
                  <a:pt x="3995" y="15465"/>
                </a:lnTo>
                <a:lnTo>
                  <a:pt x="4096" y="15465"/>
                </a:lnTo>
                <a:lnTo>
                  <a:pt x="4171" y="15505"/>
                </a:lnTo>
                <a:lnTo>
                  <a:pt x="4448" y="15505"/>
                </a:lnTo>
                <a:lnTo>
                  <a:pt x="4523" y="15625"/>
                </a:lnTo>
                <a:lnTo>
                  <a:pt x="4749" y="15585"/>
                </a:lnTo>
                <a:lnTo>
                  <a:pt x="4800" y="15585"/>
                </a:lnTo>
                <a:lnTo>
                  <a:pt x="4850" y="15585"/>
                </a:lnTo>
                <a:lnTo>
                  <a:pt x="5001" y="15665"/>
                </a:lnTo>
                <a:lnTo>
                  <a:pt x="5026" y="15665"/>
                </a:lnTo>
                <a:lnTo>
                  <a:pt x="4976" y="15425"/>
                </a:lnTo>
                <a:lnTo>
                  <a:pt x="5001" y="15305"/>
                </a:lnTo>
                <a:lnTo>
                  <a:pt x="5051" y="15265"/>
                </a:lnTo>
                <a:lnTo>
                  <a:pt x="5051" y="15145"/>
                </a:lnTo>
                <a:lnTo>
                  <a:pt x="5051" y="15105"/>
                </a:lnTo>
                <a:lnTo>
                  <a:pt x="5126" y="15145"/>
                </a:lnTo>
                <a:lnTo>
                  <a:pt x="5177" y="15065"/>
                </a:lnTo>
                <a:lnTo>
                  <a:pt x="5202" y="15025"/>
                </a:lnTo>
                <a:lnTo>
                  <a:pt x="5252" y="15105"/>
                </a:lnTo>
                <a:lnTo>
                  <a:pt x="5327" y="15385"/>
                </a:lnTo>
                <a:lnTo>
                  <a:pt x="5378" y="15505"/>
                </a:lnTo>
                <a:lnTo>
                  <a:pt x="5352" y="15545"/>
                </a:lnTo>
                <a:lnTo>
                  <a:pt x="5378" y="15665"/>
                </a:lnTo>
                <a:lnTo>
                  <a:pt x="5478" y="15825"/>
                </a:lnTo>
                <a:lnTo>
                  <a:pt x="5503" y="15944"/>
                </a:lnTo>
                <a:lnTo>
                  <a:pt x="5528" y="15984"/>
                </a:lnTo>
                <a:lnTo>
                  <a:pt x="5579" y="16024"/>
                </a:lnTo>
                <a:lnTo>
                  <a:pt x="5755" y="14466"/>
                </a:lnTo>
                <a:lnTo>
                  <a:pt x="7237" y="14826"/>
                </a:lnTo>
                <a:lnTo>
                  <a:pt x="7514" y="14865"/>
                </a:lnTo>
                <a:close/>
              </a:path>
            </a:pathLst>
          </a:custGeom>
          <a:solidFill>
            <a:srgbClr val="FFFFCC"/>
          </a:solidFill>
          <a:ln w="9525">
            <a:solidFill>
              <a:schemeClr val="tx1">
                <a:lumMod val="65000"/>
                <a:lumOff val="35000"/>
              </a:schemeClr>
            </a:solidFill>
            <a:prstDash val="solid"/>
            <a:round/>
            <a:headEnd/>
            <a:tailEnd/>
          </a:ln>
        </p:spPr>
        <p:txBody>
          <a:bodyPr wrap="none"/>
          <a:lstStyle/>
          <a:p>
            <a:pPr>
              <a:defRPr/>
            </a:pPr>
            <a:endParaRPr lang="en-US" dirty="0"/>
          </a:p>
        </p:txBody>
      </p:sp>
      <p:sp>
        <p:nvSpPr>
          <p:cNvPr id="149" name="Nebraska"/>
          <p:cNvSpPr>
            <a:spLocks/>
          </p:cNvSpPr>
          <p:nvPr/>
        </p:nvSpPr>
        <p:spPr bwMode="auto">
          <a:xfrm>
            <a:off x="3351213" y="2598737"/>
            <a:ext cx="1365250" cy="715963"/>
          </a:xfrm>
          <a:custGeom>
            <a:avLst/>
            <a:gdLst/>
            <a:ahLst/>
            <a:cxnLst>
              <a:cxn ang="0">
                <a:pos x="15358" y="10672"/>
              </a:cxn>
              <a:cxn ang="0">
                <a:pos x="15296" y="10044"/>
              </a:cxn>
              <a:cxn ang="0">
                <a:pos x="15296" y="9730"/>
              </a:cxn>
              <a:cxn ang="0">
                <a:pos x="15265" y="9416"/>
              </a:cxn>
              <a:cxn ang="0">
                <a:pos x="15109" y="8914"/>
              </a:cxn>
              <a:cxn ang="0">
                <a:pos x="14954" y="8600"/>
              </a:cxn>
              <a:cxn ang="0">
                <a:pos x="14985" y="8223"/>
              </a:cxn>
              <a:cxn ang="0">
                <a:pos x="14892" y="7784"/>
              </a:cxn>
              <a:cxn ang="0">
                <a:pos x="14892" y="7031"/>
              </a:cxn>
              <a:cxn ang="0">
                <a:pos x="14830" y="6403"/>
              </a:cxn>
              <a:cxn ang="0">
                <a:pos x="14643" y="6026"/>
              </a:cxn>
              <a:cxn ang="0">
                <a:pos x="14488" y="5524"/>
              </a:cxn>
              <a:cxn ang="0">
                <a:pos x="14488" y="5085"/>
              </a:cxn>
              <a:cxn ang="0">
                <a:pos x="14363" y="4394"/>
              </a:cxn>
              <a:cxn ang="0">
                <a:pos x="14394" y="4018"/>
              </a:cxn>
              <a:cxn ang="0">
                <a:pos x="14208" y="3955"/>
              </a:cxn>
              <a:cxn ang="0">
                <a:pos x="14021" y="3766"/>
              </a:cxn>
              <a:cxn ang="0">
                <a:pos x="13866" y="3390"/>
              </a:cxn>
              <a:cxn ang="0">
                <a:pos x="13679" y="2888"/>
              </a:cxn>
              <a:cxn ang="0">
                <a:pos x="13431" y="2699"/>
              </a:cxn>
              <a:cxn ang="0">
                <a:pos x="13275" y="2574"/>
              </a:cxn>
              <a:cxn ang="0">
                <a:pos x="12995" y="2323"/>
              </a:cxn>
              <a:cxn ang="0">
                <a:pos x="12871" y="2134"/>
              </a:cxn>
              <a:cxn ang="0">
                <a:pos x="12653" y="1946"/>
              </a:cxn>
              <a:cxn ang="0">
                <a:pos x="12342" y="2009"/>
              </a:cxn>
              <a:cxn ang="0">
                <a:pos x="12032" y="2134"/>
              </a:cxn>
              <a:cxn ang="0">
                <a:pos x="11752" y="2009"/>
              </a:cxn>
              <a:cxn ang="0">
                <a:pos x="11534" y="2448"/>
              </a:cxn>
              <a:cxn ang="0">
                <a:pos x="11130" y="2009"/>
              </a:cxn>
              <a:cxn ang="0">
                <a:pos x="10850" y="1758"/>
              </a:cxn>
              <a:cxn ang="0">
                <a:pos x="10633" y="1381"/>
              </a:cxn>
              <a:cxn ang="0">
                <a:pos x="9171" y="1067"/>
              </a:cxn>
              <a:cxn ang="0">
                <a:pos x="4042" y="565"/>
              </a:cxn>
              <a:cxn ang="0">
                <a:pos x="435" y="0"/>
              </a:cxn>
              <a:cxn ang="0">
                <a:pos x="124" y="7219"/>
              </a:cxn>
              <a:cxn ang="0">
                <a:pos x="1306" y="10169"/>
              </a:cxn>
              <a:cxn ang="0">
                <a:pos x="3700" y="11864"/>
              </a:cxn>
              <a:cxn ang="0">
                <a:pos x="3637" y="13873"/>
              </a:cxn>
              <a:cxn ang="0">
                <a:pos x="6062" y="15882"/>
              </a:cxn>
              <a:cxn ang="0">
                <a:pos x="9078" y="16196"/>
              </a:cxn>
              <a:cxn ang="0">
                <a:pos x="10788" y="16258"/>
              </a:cxn>
              <a:cxn ang="0">
                <a:pos x="13399" y="16321"/>
              </a:cxn>
              <a:cxn ang="0">
                <a:pos x="15078" y="16384"/>
              </a:cxn>
              <a:cxn ang="0">
                <a:pos x="16260" y="16007"/>
              </a:cxn>
              <a:cxn ang="0">
                <a:pos x="16104" y="15066"/>
              </a:cxn>
              <a:cxn ang="0">
                <a:pos x="15824" y="14501"/>
              </a:cxn>
              <a:cxn ang="0">
                <a:pos x="15576" y="13559"/>
              </a:cxn>
              <a:cxn ang="0">
                <a:pos x="15545" y="13183"/>
              </a:cxn>
              <a:cxn ang="0">
                <a:pos x="15358" y="12618"/>
              </a:cxn>
              <a:cxn ang="0">
                <a:pos x="15451" y="11802"/>
              </a:cxn>
              <a:cxn ang="0">
                <a:pos x="15358" y="11237"/>
              </a:cxn>
            </a:cxnLst>
            <a:rect l="0" t="0" r="r" b="b"/>
            <a:pathLst>
              <a:path w="16384" h="16384">
                <a:moveTo>
                  <a:pt x="15358" y="11111"/>
                </a:moveTo>
                <a:lnTo>
                  <a:pt x="15358" y="10985"/>
                </a:lnTo>
                <a:lnTo>
                  <a:pt x="15389" y="10860"/>
                </a:lnTo>
                <a:lnTo>
                  <a:pt x="15358" y="10672"/>
                </a:lnTo>
                <a:lnTo>
                  <a:pt x="15327" y="10546"/>
                </a:lnTo>
                <a:lnTo>
                  <a:pt x="15327" y="10483"/>
                </a:lnTo>
                <a:lnTo>
                  <a:pt x="15296" y="10232"/>
                </a:lnTo>
                <a:lnTo>
                  <a:pt x="15296" y="10044"/>
                </a:lnTo>
                <a:lnTo>
                  <a:pt x="15358" y="9918"/>
                </a:lnTo>
                <a:lnTo>
                  <a:pt x="15358" y="9793"/>
                </a:lnTo>
                <a:lnTo>
                  <a:pt x="15358" y="9730"/>
                </a:lnTo>
                <a:lnTo>
                  <a:pt x="15296" y="9730"/>
                </a:lnTo>
                <a:lnTo>
                  <a:pt x="15265" y="9667"/>
                </a:lnTo>
                <a:lnTo>
                  <a:pt x="15265" y="9604"/>
                </a:lnTo>
                <a:lnTo>
                  <a:pt x="15265" y="9542"/>
                </a:lnTo>
                <a:lnTo>
                  <a:pt x="15265" y="9416"/>
                </a:lnTo>
                <a:lnTo>
                  <a:pt x="15265" y="9228"/>
                </a:lnTo>
                <a:lnTo>
                  <a:pt x="15234" y="9165"/>
                </a:lnTo>
                <a:lnTo>
                  <a:pt x="15234" y="9039"/>
                </a:lnTo>
                <a:lnTo>
                  <a:pt x="15109" y="8914"/>
                </a:lnTo>
                <a:lnTo>
                  <a:pt x="15109" y="8851"/>
                </a:lnTo>
                <a:lnTo>
                  <a:pt x="15078" y="8663"/>
                </a:lnTo>
                <a:lnTo>
                  <a:pt x="15047" y="8663"/>
                </a:lnTo>
                <a:lnTo>
                  <a:pt x="14954" y="8600"/>
                </a:lnTo>
                <a:lnTo>
                  <a:pt x="14985" y="8537"/>
                </a:lnTo>
                <a:lnTo>
                  <a:pt x="15016" y="8349"/>
                </a:lnTo>
                <a:lnTo>
                  <a:pt x="15016" y="8223"/>
                </a:lnTo>
                <a:lnTo>
                  <a:pt x="14985" y="8223"/>
                </a:lnTo>
                <a:lnTo>
                  <a:pt x="14954" y="8223"/>
                </a:lnTo>
                <a:lnTo>
                  <a:pt x="14892" y="8161"/>
                </a:lnTo>
                <a:lnTo>
                  <a:pt x="14892" y="8035"/>
                </a:lnTo>
                <a:lnTo>
                  <a:pt x="14892" y="7784"/>
                </a:lnTo>
                <a:lnTo>
                  <a:pt x="14954" y="7596"/>
                </a:lnTo>
                <a:lnTo>
                  <a:pt x="14954" y="7470"/>
                </a:lnTo>
                <a:lnTo>
                  <a:pt x="14954" y="7219"/>
                </a:lnTo>
                <a:lnTo>
                  <a:pt x="14892" y="7031"/>
                </a:lnTo>
                <a:lnTo>
                  <a:pt x="14830" y="6780"/>
                </a:lnTo>
                <a:lnTo>
                  <a:pt x="14830" y="6591"/>
                </a:lnTo>
                <a:lnTo>
                  <a:pt x="14830" y="6466"/>
                </a:lnTo>
                <a:lnTo>
                  <a:pt x="14830" y="6403"/>
                </a:lnTo>
                <a:lnTo>
                  <a:pt x="14798" y="6340"/>
                </a:lnTo>
                <a:lnTo>
                  <a:pt x="14705" y="6340"/>
                </a:lnTo>
                <a:lnTo>
                  <a:pt x="14705" y="6152"/>
                </a:lnTo>
                <a:lnTo>
                  <a:pt x="14643" y="6026"/>
                </a:lnTo>
                <a:lnTo>
                  <a:pt x="14612" y="5964"/>
                </a:lnTo>
                <a:lnTo>
                  <a:pt x="14581" y="5712"/>
                </a:lnTo>
                <a:lnTo>
                  <a:pt x="14519" y="5587"/>
                </a:lnTo>
                <a:lnTo>
                  <a:pt x="14488" y="5524"/>
                </a:lnTo>
                <a:lnTo>
                  <a:pt x="14488" y="5461"/>
                </a:lnTo>
                <a:lnTo>
                  <a:pt x="14550" y="5336"/>
                </a:lnTo>
                <a:lnTo>
                  <a:pt x="14550" y="5273"/>
                </a:lnTo>
                <a:lnTo>
                  <a:pt x="14488" y="5085"/>
                </a:lnTo>
                <a:lnTo>
                  <a:pt x="14488" y="5022"/>
                </a:lnTo>
                <a:lnTo>
                  <a:pt x="14363" y="4708"/>
                </a:lnTo>
                <a:lnTo>
                  <a:pt x="14363" y="4520"/>
                </a:lnTo>
                <a:lnTo>
                  <a:pt x="14363" y="4394"/>
                </a:lnTo>
                <a:lnTo>
                  <a:pt x="14394" y="4331"/>
                </a:lnTo>
                <a:lnTo>
                  <a:pt x="14425" y="4206"/>
                </a:lnTo>
                <a:lnTo>
                  <a:pt x="14425" y="4143"/>
                </a:lnTo>
                <a:lnTo>
                  <a:pt x="14394" y="4018"/>
                </a:lnTo>
                <a:lnTo>
                  <a:pt x="14332" y="3955"/>
                </a:lnTo>
                <a:lnTo>
                  <a:pt x="14301" y="3892"/>
                </a:lnTo>
                <a:lnTo>
                  <a:pt x="14239" y="3955"/>
                </a:lnTo>
                <a:lnTo>
                  <a:pt x="14208" y="3955"/>
                </a:lnTo>
                <a:lnTo>
                  <a:pt x="14177" y="3892"/>
                </a:lnTo>
                <a:lnTo>
                  <a:pt x="14114" y="3829"/>
                </a:lnTo>
                <a:lnTo>
                  <a:pt x="14083" y="3704"/>
                </a:lnTo>
                <a:lnTo>
                  <a:pt x="14021" y="3766"/>
                </a:lnTo>
                <a:lnTo>
                  <a:pt x="13928" y="3766"/>
                </a:lnTo>
                <a:lnTo>
                  <a:pt x="13959" y="3515"/>
                </a:lnTo>
                <a:lnTo>
                  <a:pt x="13928" y="3453"/>
                </a:lnTo>
                <a:lnTo>
                  <a:pt x="13866" y="3390"/>
                </a:lnTo>
                <a:lnTo>
                  <a:pt x="13835" y="3264"/>
                </a:lnTo>
                <a:lnTo>
                  <a:pt x="13804" y="3139"/>
                </a:lnTo>
                <a:lnTo>
                  <a:pt x="13773" y="2950"/>
                </a:lnTo>
                <a:lnTo>
                  <a:pt x="13679" y="2888"/>
                </a:lnTo>
                <a:lnTo>
                  <a:pt x="13648" y="2825"/>
                </a:lnTo>
                <a:lnTo>
                  <a:pt x="13586" y="2762"/>
                </a:lnTo>
                <a:lnTo>
                  <a:pt x="13524" y="2762"/>
                </a:lnTo>
                <a:lnTo>
                  <a:pt x="13431" y="2699"/>
                </a:lnTo>
                <a:lnTo>
                  <a:pt x="13368" y="2699"/>
                </a:lnTo>
                <a:lnTo>
                  <a:pt x="13337" y="2699"/>
                </a:lnTo>
                <a:lnTo>
                  <a:pt x="13306" y="2574"/>
                </a:lnTo>
                <a:lnTo>
                  <a:pt x="13275" y="2574"/>
                </a:lnTo>
                <a:lnTo>
                  <a:pt x="13182" y="2511"/>
                </a:lnTo>
                <a:lnTo>
                  <a:pt x="13120" y="2511"/>
                </a:lnTo>
                <a:lnTo>
                  <a:pt x="13026" y="2385"/>
                </a:lnTo>
                <a:lnTo>
                  <a:pt x="12995" y="2323"/>
                </a:lnTo>
                <a:lnTo>
                  <a:pt x="12964" y="2260"/>
                </a:lnTo>
                <a:lnTo>
                  <a:pt x="12902" y="2260"/>
                </a:lnTo>
                <a:lnTo>
                  <a:pt x="12871" y="2197"/>
                </a:lnTo>
                <a:lnTo>
                  <a:pt x="12871" y="2134"/>
                </a:lnTo>
                <a:lnTo>
                  <a:pt x="12871" y="2072"/>
                </a:lnTo>
                <a:lnTo>
                  <a:pt x="12747" y="2009"/>
                </a:lnTo>
                <a:lnTo>
                  <a:pt x="12684" y="1946"/>
                </a:lnTo>
                <a:lnTo>
                  <a:pt x="12653" y="1946"/>
                </a:lnTo>
                <a:lnTo>
                  <a:pt x="12560" y="2009"/>
                </a:lnTo>
                <a:lnTo>
                  <a:pt x="12498" y="2072"/>
                </a:lnTo>
                <a:lnTo>
                  <a:pt x="12436" y="2072"/>
                </a:lnTo>
                <a:lnTo>
                  <a:pt x="12342" y="2009"/>
                </a:lnTo>
                <a:lnTo>
                  <a:pt x="12218" y="2072"/>
                </a:lnTo>
                <a:lnTo>
                  <a:pt x="12156" y="2072"/>
                </a:lnTo>
                <a:lnTo>
                  <a:pt x="12094" y="2072"/>
                </a:lnTo>
                <a:lnTo>
                  <a:pt x="12032" y="2134"/>
                </a:lnTo>
                <a:lnTo>
                  <a:pt x="11969" y="2009"/>
                </a:lnTo>
                <a:lnTo>
                  <a:pt x="11907" y="2072"/>
                </a:lnTo>
                <a:lnTo>
                  <a:pt x="11845" y="2072"/>
                </a:lnTo>
                <a:lnTo>
                  <a:pt x="11752" y="2009"/>
                </a:lnTo>
                <a:lnTo>
                  <a:pt x="11721" y="2072"/>
                </a:lnTo>
                <a:lnTo>
                  <a:pt x="11658" y="2260"/>
                </a:lnTo>
                <a:lnTo>
                  <a:pt x="11596" y="2385"/>
                </a:lnTo>
                <a:lnTo>
                  <a:pt x="11534" y="2448"/>
                </a:lnTo>
                <a:lnTo>
                  <a:pt x="11410" y="2385"/>
                </a:lnTo>
                <a:lnTo>
                  <a:pt x="11316" y="2323"/>
                </a:lnTo>
                <a:lnTo>
                  <a:pt x="11223" y="2197"/>
                </a:lnTo>
                <a:lnTo>
                  <a:pt x="11130" y="2009"/>
                </a:lnTo>
                <a:lnTo>
                  <a:pt x="11037" y="1946"/>
                </a:lnTo>
                <a:lnTo>
                  <a:pt x="10943" y="1758"/>
                </a:lnTo>
                <a:lnTo>
                  <a:pt x="10912" y="1820"/>
                </a:lnTo>
                <a:lnTo>
                  <a:pt x="10850" y="1758"/>
                </a:lnTo>
                <a:lnTo>
                  <a:pt x="10757" y="1569"/>
                </a:lnTo>
                <a:lnTo>
                  <a:pt x="10726" y="1507"/>
                </a:lnTo>
                <a:lnTo>
                  <a:pt x="10633" y="1444"/>
                </a:lnTo>
                <a:lnTo>
                  <a:pt x="10633" y="1381"/>
                </a:lnTo>
                <a:lnTo>
                  <a:pt x="10601" y="1255"/>
                </a:lnTo>
                <a:lnTo>
                  <a:pt x="10570" y="1193"/>
                </a:lnTo>
                <a:lnTo>
                  <a:pt x="10539" y="1193"/>
                </a:lnTo>
                <a:lnTo>
                  <a:pt x="9171" y="1067"/>
                </a:lnTo>
                <a:lnTo>
                  <a:pt x="8674" y="1067"/>
                </a:lnTo>
                <a:lnTo>
                  <a:pt x="7461" y="942"/>
                </a:lnTo>
                <a:lnTo>
                  <a:pt x="5596" y="753"/>
                </a:lnTo>
                <a:lnTo>
                  <a:pt x="4042" y="565"/>
                </a:lnTo>
                <a:lnTo>
                  <a:pt x="2767" y="377"/>
                </a:lnTo>
                <a:lnTo>
                  <a:pt x="2363" y="314"/>
                </a:lnTo>
                <a:lnTo>
                  <a:pt x="1430" y="126"/>
                </a:lnTo>
                <a:lnTo>
                  <a:pt x="435" y="0"/>
                </a:lnTo>
                <a:lnTo>
                  <a:pt x="342" y="1946"/>
                </a:lnTo>
                <a:lnTo>
                  <a:pt x="249" y="5022"/>
                </a:lnTo>
                <a:lnTo>
                  <a:pt x="155" y="6466"/>
                </a:lnTo>
                <a:lnTo>
                  <a:pt x="124" y="7219"/>
                </a:lnTo>
                <a:lnTo>
                  <a:pt x="93" y="8035"/>
                </a:lnTo>
                <a:lnTo>
                  <a:pt x="0" y="9981"/>
                </a:lnTo>
                <a:lnTo>
                  <a:pt x="933" y="10107"/>
                </a:lnTo>
                <a:lnTo>
                  <a:pt x="1306" y="10169"/>
                </a:lnTo>
                <a:lnTo>
                  <a:pt x="2643" y="10420"/>
                </a:lnTo>
                <a:lnTo>
                  <a:pt x="2705" y="10420"/>
                </a:lnTo>
                <a:lnTo>
                  <a:pt x="3762" y="10546"/>
                </a:lnTo>
                <a:lnTo>
                  <a:pt x="3700" y="11864"/>
                </a:lnTo>
                <a:lnTo>
                  <a:pt x="3700" y="12053"/>
                </a:lnTo>
                <a:lnTo>
                  <a:pt x="3700" y="12115"/>
                </a:lnTo>
                <a:lnTo>
                  <a:pt x="3669" y="13434"/>
                </a:lnTo>
                <a:lnTo>
                  <a:pt x="3637" y="13873"/>
                </a:lnTo>
                <a:lnTo>
                  <a:pt x="3606" y="15568"/>
                </a:lnTo>
                <a:lnTo>
                  <a:pt x="4819" y="15756"/>
                </a:lnTo>
                <a:lnTo>
                  <a:pt x="5005" y="15756"/>
                </a:lnTo>
                <a:lnTo>
                  <a:pt x="6062" y="15882"/>
                </a:lnTo>
                <a:lnTo>
                  <a:pt x="6125" y="15882"/>
                </a:lnTo>
                <a:lnTo>
                  <a:pt x="7151" y="16007"/>
                </a:lnTo>
                <a:lnTo>
                  <a:pt x="8208" y="16070"/>
                </a:lnTo>
                <a:lnTo>
                  <a:pt x="9078" y="16196"/>
                </a:lnTo>
                <a:lnTo>
                  <a:pt x="9265" y="16196"/>
                </a:lnTo>
                <a:lnTo>
                  <a:pt x="9949" y="16196"/>
                </a:lnTo>
                <a:lnTo>
                  <a:pt x="10322" y="16258"/>
                </a:lnTo>
                <a:lnTo>
                  <a:pt x="10788" y="16258"/>
                </a:lnTo>
                <a:lnTo>
                  <a:pt x="11410" y="16258"/>
                </a:lnTo>
                <a:lnTo>
                  <a:pt x="11658" y="16321"/>
                </a:lnTo>
                <a:lnTo>
                  <a:pt x="12498" y="16321"/>
                </a:lnTo>
                <a:lnTo>
                  <a:pt x="13399" y="16321"/>
                </a:lnTo>
                <a:lnTo>
                  <a:pt x="13555" y="16321"/>
                </a:lnTo>
                <a:lnTo>
                  <a:pt x="14239" y="16384"/>
                </a:lnTo>
                <a:lnTo>
                  <a:pt x="14674" y="16384"/>
                </a:lnTo>
                <a:lnTo>
                  <a:pt x="15078" y="16384"/>
                </a:lnTo>
                <a:lnTo>
                  <a:pt x="15514" y="16384"/>
                </a:lnTo>
                <a:lnTo>
                  <a:pt x="16353" y="16321"/>
                </a:lnTo>
                <a:lnTo>
                  <a:pt x="16384" y="16321"/>
                </a:lnTo>
                <a:lnTo>
                  <a:pt x="16260" y="16007"/>
                </a:lnTo>
                <a:lnTo>
                  <a:pt x="16260" y="15756"/>
                </a:lnTo>
                <a:lnTo>
                  <a:pt x="16229" y="15505"/>
                </a:lnTo>
                <a:lnTo>
                  <a:pt x="16135" y="15317"/>
                </a:lnTo>
                <a:lnTo>
                  <a:pt x="16104" y="15066"/>
                </a:lnTo>
                <a:lnTo>
                  <a:pt x="15980" y="15003"/>
                </a:lnTo>
                <a:lnTo>
                  <a:pt x="15949" y="14877"/>
                </a:lnTo>
                <a:lnTo>
                  <a:pt x="15824" y="14752"/>
                </a:lnTo>
                <a:lnTo>
                  <a:pt x="15824" y="14501"/>
                </a:lnTo>
                <a:lnTo>
                  <a:pt x="15793" y="14187"/>
                </a:lnTo>
                <a:lnTo>
                  <a:pt x="15700" y="13873"/>
                </a:lnTo>
                <a:lnTo>
                  <a:pt x="15638" y="13747"/>
                </a:lnTo>
                <a:lnTo>
                  <a:pt x="15576" y="13559"/>
                </a:lnTo>
                <a:lnTo>
                  <a:pt x="15545" y="13434"/>
                </a:lnTo>
                <a:lnTo>
                  <a:pt x="15576" y="13308"/>
                </a:lnTo>
                <a:lnTo>
                  <a:pt x="15576" y="13371"/>
                </a:lnTo>
                <a:lnTo>
                  <a:pt x="15545" y="13183"/>
                </a:lnTo>
                <a:lnTo>
                  <a:pt x="15514" y="13057"/>
                </a:lnTo>
                <a:lnTo>
                  <a:pt x="15420" y="12931"/>
                </a:lnTo>
                <a:lnTo>
                  <a:pt x="15389" y="12806"/>
                </a:lnTo>
                <a:lnTo>
                  <a:pt x="15358" y="12618"/>
                </a:lnTo>
                <a:lnTo>
                  <a:pt x="15358" y="12555"/>
                </a:lnTo>
                <a:lnTo>
                  <a:pt x="15420" y="12304"/>
                </a:lnTo>
                <a:lnTo>
                  <a:pt x="15389" y="12115"/>
                </a:lnTo>
                <a:lnTo>
                  <a:pt x="15451" y="11802"/>
                </a:lnTo>
                <a:lnTo>
                  <a:pt x="15451" y="11676"/>
                </a:lnTo>
                <a:lnTo>
                  <a:pt x="15451" y="11613"/>
                </a:lnTo>
                <a:lnTo>
                  <a:pt x="15420" y="11488"/>
                </a:lnTo>
                <a:lnTo>
                  <a:pt x="15358" y="11237"/>
                </a:lnTo>
                <a:lnTo>
                  <a:pt x="15358" y="11111"/>
                </a:lnTo>
                <a:close/>
              </a:path>
            </a:pathLst>
          </a:custGeom>
          <a:solidFill>
            <a:srgbClr val="FFFF00"/>
          </a:solidFill>
          <a:ln w="9525">
            <a:solidFill>
              <a:schemeClr val="tx1">
                <a:lumMod val="65000"/>
                <a:lumOff val="35000"/>
              </a:schemeClr>
            </a:solidFill>
            <a:prstDash val="solid"/>
            <a:round/>
            <a:headEnd/>
            <a:tailEnd/>
          </a:ln>
        </p:spPr>
        <p:txBody>
          <a:bodyPr wrap="none"/>
          <a:lstStyle/>
          <a:p>
            <a:pPr>
              <a:defRPr/>
            </a:pPr>
            <a:endParaRPr lang="en-US" dirty="0"/>
          </a:p>
        </p:txBody>
      </p:sp>
      <p:sp>
        <p:nvSpPr>
          <p:cNvPr id="150" name="Nevada"/>
          <p:cNvSpPr>
            <a:spLocks/>
          </p:cNvSpPr>
          <p:nvPr/>
        </p:nvSpPr>
        <p:spPr bwMode="auto">
          <a:xfrm>
            <a:off x="787400" y="2373312"/>
            <a:ext cx="1054100" cy="1701800"/>
          </a:xfrm>
          <a:custGeom>
            <a:avLst/>
            <a:gdLst/>
            <a:ahLst/>
            <a:cxnLst>
              <a:cxn ang="0">
                <a:pos x="4076" y="10141"/>
              </a:cxn>
              <a:cxn ang="0">
                <a:pos x="7950" y="13908"/>
              </a:cxn>
              <a:cxn ang="0">
                <a:pos x="10533" y="16384"/>
              </a:cxn>
              <a:cxn ang="0">
                <a:pos x="10694" y="16173"/>
              </a:cxn>
              <a:cxn ang="0">
                <a:pos x="10815" y="15963"/>
              </a:cxn>
              <a:cxn ang="0">
                <a:pos x="10815" y="15699"/>
              </a:cxn>
              <a:cxn ang="0">
                <a:pos x="10734" y="15488"/>
              </a:cxn>
              <a:cxn ang="0">
                <a:pos x="10815" y="15278"/>
              </a:cxn>
              <a:cxn ang="0">
                <a:pos x="10815" y="15041"/>
              </a:cxn>
              <a:cxn ang="0">
                <a:pos x="10855" y="14751"/>
              </a:cxn>
              <a:cxn ang="0">
                <a:pos x="10896" y="14514"/>
              </a:cxn>
              <a:cxn ang="0">
                <a:pos x="10936" y="14303"/>
              </a:cxn>
              <a:cxn ang="0">
                <a:pos x="10976" y="14092"/>
              </a:cxn>
              <a:cxn ang="0">
                <a:pos x="11219" y="14066"/>
              </a:cxn>
              <a:cxn ang="0">
                <a:pos x="11622" y="14119"/>
              </a:cxn>
              <a:cxn ang="0">
                <a:pos x="12026" y="14224"/>
              </a:cxn>
              <a:cxn ang="0">
                <a:pos x="12147" y="14435"/>
              </a:cxn>
              <a:cxn ang="0">
                <a:pos x="12470" y="14435"/>
              </a:cxn>
              <a:cxn ang="0">
                <a:pos x="12671" y="14250"/>
              </a:cxn>
              <a:cxn ang="0">
                <a:pos x="13196" y="12802"/>
              </a:cxn>
              <a:cxn ang="0">
                <a:pos x="13680" y="11221"/>
              </a:cxn>
              <a:cxn ang="0">
                <a:pos x="14286" y="9193"/>
              </a:cxn>
              <a:cxn ang="0">
                <a:pos x="14891" y="7217"/>
              </a:cxn>
              <a:cxn ang="0">
                <a:pos x="15254" y="5979"/>
              </a:cxn>
              <a:cxn ang="0">
                <a:pos x="16384" y="2081"/>
              </a:cxn>
              <a:cxn ang="0">
                <a:pos x="14003" y="1765"/>
              </a:cxn>
              <a:cxn ang="0">
                <a:pos x="6659" y="685"/>
              </a:cxn>
              <a:cxn ang="0">
                <a:pos x="3914" y="263"/>
              </a:cxn>
              <a:cxn ang="0">
                <a:pos x="1776" y="1659"/>
              </a:cxn>
              <a:cxn ang="0">
                <a:pos x="363" y="5268"/>
              </a:cxn>
              <a:cxn ang="0">
                <a:pos x="121" y="5821"/>
              </a:cxn>
              <a:cxn ang="0">
                <a:pos x="40" y="6006"/>
              </a:cxn>
              <a:cxn ang="0">
                <a:pos x="242" y="6401"/>
              </a:cxn>
              <a:cxn ang="0">
                <a:pos x="1251" y="7402"/>
              </a:cxn>
              <a:cxn ang="0">
                <a:pos x="2986" y="9088"/>
              </a:cxn>
            </a:cxnLst>
            <a:rect l="0" t="0" r="r" b="b"/>
            <a:pathLst>
              <a:path w="16384" h="16384">
                <a:moveTo>
                  <a:pt x="2986" y="9088"/>
                </a:moveTo>
                <a:lnTo>
                  <a:pt x="4076" y="10141"/>
                </a:lnTo>
                <a:lnTo>
                  <a:pt x="5408" y="11406"/>
                </a:lnTo>
                <a:lnTo>
                  <a:pt x="7950" y="13908"/>
                </a:lnTo>
                <a:lnTo>
                  <a:pt x="8394" y="14329"/>
                </a:lnTo>
                <a:lnTo>
                  <a:pt x="10533" y="16384"/>
                </a:lnTo>
                <a:lnTo>
                  <a:pt x="10573" y="16200"/>
                </a:lnTo>
                <a:lnTo>
                  <a:pt x="10694" y="16173"/>
                </a:lnTo>
                <a:lnTo>
                  <a:pt x="10815" y="16068"/>
                </a:lnTo>
                <a:lnTo>
                  <a:pt x="10815" y="15963"/>
                </a:lnTo>
                <a:lnTo>
                  <a:pt x="10815" y="15857"/>
                </a:lnTo>
                <a:lnTo>
                  <a:pt x="10815" y="15699"/>
                </a:lnTo>
                <a:lnTo>
                  <a:pt x="10815" y="15594"/>
                </a:lnTo>
                <a:lnTo>
                  <a:pt x="10734" y="15488"/>
                </a:lnTo>
                <a:lnTo>
                  <a:pt x="10775" y="15383"/>
                </a:lnTo>
                <a:lnTo>
                  <a:pt x="10815" y="15278"/>
                </a:lnTo>
                <a:lnTo>
                  <a:pt x="10815" y="15146"/>
                </a:lnTo>
                <a:lnTo>
                  <a:pt x="10815" y="15041"/>
                </a:lnTo>
                <a:lnTo>
                  <a:pt x="10815" y="14909"/>
                </a:lnTo>
                <a:lnTo>
                  <a:pt x="10855" y="14751"/>
                </a:lnTo>
                <a:lnTo>
                  <a:pt x="10936" y="14566"/>
                </a:lnTo>
                <a:lnTo>
                  <a:pt x="10896" y="14514"/>
                </a:lnTo>
                <a:lnTo>
                  <a:pt x="10896" y="14408"/>
                </a:lnTo>
                <a:lnTo>
                  <a:pt x="10936" y="14303"/>
                </a:lnTo>
                <a:lnTo>
                  <a:pt x="10896" y="14198"/>
                </a:lnTo>
                <a:lnTo>
                  <a:pt x="10976" y="14092"/>
                </a:lnTo>
                <a:lnTo>
                  <a:pt x="11057" y="14092"/>
                </a:lnTo>
                <a:lnTo>
                  <a:pt x="11219" y="14066"/>
                </a:lnTo>
                <a:lnTo>
                  <a:pt x="11461" y="14066"/>
                </a:lnTo>
                <a:lnTo>
                  <a:pt x="11622" y="14119"/>
                </a:lnTo>
                <a:lnTo>
                  <a:pt x="11864" y="14145"/>
                </a:lnTo>
                <a:lnTo>
                  <a:pt x="12026" y="14224"/>
                </a:lnTo>
                <a:lnTo>
                  <a:pt x="12026" y="14382"/>
                </a:lnTo>
                <a:lnTo>
                  <a:pt x="12147" y="14435"/>
                </a:lnTo>
                <a:lnTo>
                  <a:pt x="12308" y="14461"/>
                </a:lnTo>
                <a:lnTo>
                  <a:pt x="12470" y="14435"/>
                </a:lnTo>
                <a:lnTo>
                  <a:pt x="12550" y="14329"/>
                </a:lnTo>
                <a:lnTo>
                  <a:pt x="12671" y="14250"/>
                </a:lnTo>
                <a:lnTo>
                  <a:pt x="12792" y="14119"/>
                </a:lnTo>
                <a:lnTo>
                  <a:pt x="13196" y="12802"/>
                </a:lnTo>
                <a:lnTo>
                  <a:pt x="13317" y="12486"/>
                </a:lnTo>
                <a:lnTo>
                  <a:pt x="13680" y="11221"/>
                </a:lnTo>
                <a:lnTo>
                  <a:pt x="14003" y="10089"/>
                </a:lnTo>
                <a:lnTo>
                  <a:pt x="14286" y="9193"/>
                </a:lnTo>
                <a:lnTo>
                  <a:pt x="14326" y="9009"/>
                </a:lnTo>
                <a:lnTo>
                  <a:pt x="14891" y="7217"/>
                </a:lnTo>
                <a:lnTo>
                  <a:pt x="15133" y="6454"/>
                </a:lnTo>
                <a:lnTo>
                  <a:pt x="15254" y="5979"/>
                </a:lnTo>
                <a:lnTo>
                  <a:pt x="15779" y="4162"/>
                </a:lnTo>
                <a:lnTo>
                  <a:pt x="16384" y="2081"/>
                </a:lnTo>
                <a:lnTo>
                  <a:pt x="15779" y="2002"/>
                </a:lnTo>
                <a:lnTo>
                  <a:pt x="14003" y="1765"/>
                </a:lnTo>
                <a:lnTo>
                  <a:pt x="9403" y="1133"/>
                </a:lnTo>
                <a:lnTo>
                  <a:pt x="6659" y="685"/>
                </a:lnTo>
                <a:lnTo>
                  <a:pt x="4076" y="290"/>
                </a:lnTo>
                <a:lnTo>
                  <a:pt x="3914" y="263"/>
                </a:lnTo>
                <a:lnTo>
                  <a:pt x="2421" y="0"/>
                </a:lnTo>
                <a:lnTo>
                  <a:pt x="1776" y="1659"/>
                </a:lnTo>
                <a:lnTo>
                  <a:pt x="565" y="4715"/>
                </a:lnTo>
                <a:lnTo>
                  <a:pt x="363" y="5268"/>
                </a:lnTo>
                <a:lnTo>
                  <a:pt x="242" y="5532"/>
                </a:lnTo>
                <a:lnTo>
                  <a:pt x="121" y="5821"/>
                </a:lnTo>
                <a:lnTo>
                  <a:pt x="81" y="5927"/>
                </a:lnTo>
                <a:lnTo>
                  <a:pt x="40" y="6006"/>
                </a:lnTo>
                <a:lnTo>
                  <a:pt x="0" y="6190"/>
                </a:lnTo>
                <a:lnTo>
                  <a:pt x="242" y="6401"/>
                </a:lnTo>
                <a:lnTo>
                  <a:pt x="807" y="6954"/>
                </a:lnTo>
                <a:lnTo>
                  <a:pt x="1251" y="7402"/>
                </a:lnTo>
                <a:lnTo>
                  <a:pt x="1614" y="7744"/>
                </a:lnTo>
                <a:lnTo>
                  <a:pt x="2986" y="9088"/>
                </a:lnTo>
                <a:close/>
              </a:path>
            </a:pathLst>
          </a:custGeom>
          <a:solidFill>
            <a:srgbClr val="FFFF00"/>
          </a:solidFill>
          <a:ln w="9525">
            <a:solidFill>
              <a:schemeClr val="tx1">
                <a:lumMod val="65000"/>
                <a:lumOff val="35000"/>
              </a:schemeClr>
            </a:solidFill>
            <a:prstDash val="solid"/>
            <a:round/>
            <a:headEnd/>
            <a:tailEnd/>
          </a:ln>
        </p:spPr>
        <p:txBody>
          <a:bodyPr wrap="none"/>
          <a:lstStyle/>
          <a:p>
            <a:pPr>
              <a:defRPr/>
            </a:pPr>
            <a:endParaRPr lang="en-US" dirty="0"/>
          </a:p>
        </p:txBody>
      </p:sp>
      <p:sp>
        <p:nvSpPr>
          <p:cNvPr id="151" name="New_Hampshire"/>
          <p:cNvSpPr>
            <a:spLocks/>
          </p:cNvSpPr>
          <p:nvPr/>
        </p:nvSpPr>
        <p:spPr bwMode="auto">
          <a:xfrm>
            <a:off x="8145463" y="1655762"/>
            <a:ext cx="268287" cy="600075"/>
          </a:xfrm>
          <a:custGeom>
            <a:avLst/>
            <a:gdLst/>
            <a:ahLst/>
            <a:cxnLst>
              <a:cxn ang="0">
                <a:pos x="0" y="11394"/>
              </a:cxn>
              <a:cxn ang="0">
                <a:pos x="158" y="12288"/>
              </a:cxn>
              <a:cxn ang="0">
                <a:pos x="315" y="13182"/>
              </a:cxn>
              <a:cxn ang="0">
                <a:pos x="630" y="14001"/>
              </a:cxn>
              <a:cxn ang="0">
                <a:pos x="788" y="14373"/>
              </a:cxn>
              <a:cxn ang="0">
                <a:pos x="945" y="14671"/>
              </a:cxn>
              <a:cxn ang="0">
                <a:pos x="788" y="15043"/>
              </a:cxn>
              <a:cxn ang="0">
                <a:pos x="630" y="15416"/>
              </a:cxn>
              <a:cxn ang="0">
                <a:pos x="945" y="16086"/>
              </a:cxn>
              <a:cxn ang="0">
                <a:pos x="1575" y="16384"/>
              </a:cxn>
              <a:cxn ang="0">
                <a:pos x="6617" y="15863"/>
              </a:cxn>
              <a:cxn ang="0">
                <a:pos x="8350" y="15714"/>
              </a:cxn>
              <a:cxn ang="0">
                <a:pos x="12288" y="15267"/>
              </a:cxn>
              <a:cxn ang="0">
                <a:pos x="12603" y="15043"/>
              </a:cxn>
              <a:cxn ang="0">
                <a:pos x="12918" y="14969"/>
              </a:cxn>
              <a:cxn ang="0">
                <a:pos x="13076" y="14820"/>
              </a:cxn>
              <a:cxn ang="0">
                <a:pos x="13076" y="14522"/>
              </a:cxn>
              <a:cxn ang="0">
                <a:pos x="13863" y="14373"/>
              </a:cxn>
              <a:cxn ang="0">
                <a:pos x="14178" y="14075"/>
              </a:cxn>
              <a:cxn ang="0">
                <a:pos x="15281" y="13777"/>
              </a:cxn>
              <a:cxn ang="0">
                <a:pos x="15911" y="13852"/>
              </a:cxn>
              <a:cxn ang="0">
                <a:pos x="16384" y="12884"/>
              </a:cxn>
              <a:cxn ang="0">
                <a:pos x="16226" y="12660"/>
              </a:cxn>
              <a:cxn ang="0">
                <a:pos x="16069" y="12362"/>
              </a:cxn>
              <a:cxn ang="0">
                <a:pos x="15439" y="12288"/>
              </a:cxn>
              <a:cxn ang="0">
                <a:pos x="15124" y="12065"/>
              </a:cxn>
              <a:cxn ang="0">
                <a:pos x="14809" y="11618"/>
              </a:cxn>
              <a:cxn ang="0">
                <a:pos x="14336" y="11469"/>
              </a:cxn>
              <a:cxn ang="0">
                <a:pos x="13076" y="10947"/>
              </a:cxn>
              <a:cxn ang="0">
                <a:pos x="12761" y="10352"/>
              </a:cxn>
              <a:cxn ang="0">
                <a:pos x="12603" y="9905"/>
              </a:cxn>
              <a:cxn ang="0">
                <a:pos x="11658" y="8639"/>
              </a:cxn>
              <a:cxn ang="0">
                <a:pos x="5829" y="0"/>
              </a:cxn>
              <a:cxn ang="0">
                <a:pos x="5356" y="298"/>
              </a:cxn>
              <a:cxn ang="0">
                <a:pos x="4726" y="372"/>
              </a:cxn>
              <a:cxn ang="0">
                <a:pos x="4096" y="223"/>
              </a:cxn>
              <a:cxn ang="0">
                <a:pos x="3623" y="596"/>
              </a:cxn>
              <a:cxn ang="0">
                <a:pos x="2993" y="745"/>
              </a:cxn>
              <a:cxn ang="0">
                <a:pos x="3466" y="1043"/>
              </a:cxn>
              <a:cxn ang="0">
                <a:pos x="3151" y="1862"/>
              </a:cxn>
              <a:cxn ang="0">
                <a:pos x="3151" y="2160"/>
              </a:cxn>
              <a:cxn ang="0">
                <a:pos x="2836" y="2383"/>
              </a:cxn>
              <a:cxn ang="0">
                <a:pos x="3308" y="2904"/>
              </a:cxn>
              <a:cxn ang="0">
                <a:pos x="2993" y="3798"/>
              </a:cxn>
              <a:cxn ang="0">
                <a:pos x="4096" y="4617"/>
              </a:cxn>
              <a:cxn ang="0">
                <a:pos x="3938" y="4915"/>
              </a:cxn>
              <a:cxn ang="0">
                <a:pos x="3938" y="5288"/>
              </a:cxn>
              <a:cxn ang="0">
                <a:pos x="3308" y="5809"/>
              </a:cxn>
              <a:cxn ang="0">
                <a:pos x="2836" y="6032"/>
              </a:cxn>
              <a:cxn ang="0">
                <a:pos x="2363" y="6405"/>
              </a:cxn>
              <a:cxn ang="0">
                <a:pos x="1260" y="6554"/>
              </a:cxn>
              <a:cxn ang="0">
                <a:pos x="945" y="6851"/>
              </a:cxn>
              <a:cxn ang="0">
                <a:pos x="945" y="7373"/>
              </a:cxn>
              <a:cxn ang="0">
                <a:pos x="1260" y="7745"/>
              </a:cxn>
              <a:cxn ang="0">
                <a:pos x="1260" y="8192"/>
              </a:cxn>
              <a:cxn ang="0">
                <a:pos x="1103" y="8639"/>
              </a:cxn>
              <a:cxn ang="0">
                <a:pos x="1103" y="8862"/>
              </a:cxn>
              <a:cxn ang="0">
                <a:pos x="788" y="9533"/>
              </a:cxn>
              <a:cxn ang="0">
                <a:pos x="945" y="9905"/>
              </a:cxn>
              <a:cxn ang="0">
                <a:pos x="630" y="10277"/>
              </a:cxn>
              <a:cxn ang="0">
                <a:pos x="315" y="10650"/>
              </a:cxn>
              <a:cxn ang="0">
                <a:pos x="315" y="11022"/>
              </a:cxn>
            </a:cxnLst>
            <a:rect l="0" t="0" r="r" b="b"/>
            <a:pathLst>
              <a:path w="16384" h="16384">
                <a:moveTo>
                  <a:pt x="158" y="11245"/>
                </a:moveTo>
                <a:lnTo>
                  <a:pt x="0" y="11394"/>
                </a:lnTo>
                <a:lnTo>
                  <a:pt x="0" y="11543"/>
                </a:lnTo>
                <a:lnTo>
                  <a:pt x="158" y="12288"/>
                </a:lnTo>
                <a:lnTo>
                  <a:pt x="315" y="12884"/>
                </a:lnTo>
                <a:lnTo>
                  <a:pt x="315" y="13182"/>
                </a:lnTo>
                <a:lnTo>
                  <a:pt x="315" y="13480"/>
                </a:lnTo>
                <a:lnTo>
                  <a:pt x="630" y="14001"/>
                </a:lnTo>
                <a:lnTo>
                  <a:pt x="788" y="14150"/>
                </a:lnTo>
                <a:lnTo>
                  <a:pt x="788" y="14373"/>
                </a:lnTo>
                <a:lnTo>
                  <a:pt x="788" y="14522"/>
                </a:lnTo>
                <a:lnTo>
                  <a:pt x="945" y="14671"/>
                </a:lnTo>
                <a:lnTo>
                  <a:pt x="945" y="14820"/>
                </a:lnTo>
                <a:lnTo>
                  <a:pt x="788" y="15043"/>
                </a:lnTo>
                <a:lnTo>
                  <a:pt x="630" y="15192"/>
                </a:lnTo>
                <a:lnTo>
                  <a:pt x="630" y="15416"/>
                </a:lnTo>
                <a:lnTo>
                  <a:pt x="473" y="15639"/>
                </a:lnTo>
                <a:lnTo>
                  <a:pt x="945" y="16086"/>
                </a:lnTo>
                <a:lnTo>
                  <a:pt x="1260" y="16161"/>
                </a:lnTo>
                <a:lnTo>
                  <a:pt x="1575" y="16384"/>
                </a:lnTo>
                <a:lnTo>
                  <a:pt x="3466" y="16161"/>
                </a:lnTo>
                <a:lnTo>
                  <a:pt x="6617" y="15863"/>
                </a:lnTo>
                <a:lnTo>
                  <a:pt x="6774" y="15863"/>
                </a:lnTo>
                <a:lnTo>
                  <a:pt x="8350" y="15714"/>
                </a:lnTo>
                <a:lnTo>
                  <a:pt x="11973" y="15341"/>
                </a:lnTo>
                <a:lnTo>
                  <a:pt x="12288" y="15267"/>
                </a:lnTo>
                <a:lnTo>
                  <a:pt x="12446" y="15118"/>
                </a:lnTo>
                <a:lnTo>
                  <a:pt x="12603" y="15043"/>
                </a:lnTo>
                <a:lnTo>
                  <a:pt x="12761" y="15043"/>
                </a:lnTo>
                <a:lnTo>
                  <a:pt x="12918" y="14969"/>
                </a:lnTo>
                <a:lnTo>
                  <a:pt x="13233" y="14895"/>
                </a:lnTo>
                <a:lnTo>
                  <a:pt x="13076" y="14820"/>
                </a:lnTo>
                <a:lnTo>
                  <a:pt x="13076" y="14597"/>
                </a:lnTo>
                <a:lnTo>
                  <a:pt x="13076" y="14522"/>
                </a:lnTo>
                <a:lnTo>
                  <a:pt x="13391" y="14448"/>
                </a:lnTo>
                <a:lnTo>
                  <a:pt x="13863" y="14373"/>
                </a:lnTo>
                <a:lnTo>
                  <a:pt x="14021" y="14373"/>
                </a:lnTo>
                <a:lnTo>
                  <a:pt x="14178" y="14075"/>
                </a:lnTo>
                <a:lnTo>
                  <a:pt x="14336" y="14001"/>
                </a:lnTo>
                <a:lnTo>
                  <a:pt x="15281" y="13777"/>
                </a:lnTo>
                <a:lnTo>
                  <a:pt x="15439" y="13777"/>
                </a:lnTo>
                <a:lnTo>
                  <a:pt x="15911" y="13852"/>
                </a:lnTo>
                <a:lnTo>
                  <a:pt x="16226" y="13107"/>
                </a:lnTo>
                <a:lnTo>
                  <a:pt x="16384" y="12884"/>
                </a:lnTo>
                <a:lnTo>
                  <a:pt x="16384" y="12735"/>
                </a:lnTo>
                <a:lnTo>
                  <a:pt x="16226" y="12660"/>
                </a:lnTo>
                <a:lnTo>
                  <a:pt x="16069" y="12586"/>
                </a:lnTo>
                <a:lnTo>
                  <a:pt x="16069" y="12362"/>
                </a:lnTo>
                <a:lnTo>
                  <a:pt x="15754" y="12362"/>
                </a:lnTo>
                <a:lnTo>
                  <a:pt x="15439" y="12288"/>
                </a:lnTo>
                <a:lnTo>
                  <a:pt x="15281" y="12214"/>
                </a:lnTo>
                <a:lnTo>
                  <a:pt x="15124" y="12065"/>
                </a:lnTo>
                <a:lnTo>
                  <a:pt x="14966" y="11841"/>
                </a:lnTo>
                <a:lnTo>
                  <a:pt x="14809" y="11618"/>
                </a:lnTo>
                <a:lnTo>
                  <a:pt x="14809" y="11543"/>
                </a:lnTo>
                <a:lnTo>
                  <a:pt x="14336" y="11469"/>
                </a:lnTo>
                <a:lnTo>
                  <a:pt x="13548" y="11171"/>
                </a:lnTo>
                <a:lnTo>
                  <a:pt x="13076" y="10947"/>
                </a:lnTo>
                <a:lnTo>
                  <a:pt x="12918" y="10724"/>
                </a:lnTo>
                <a:lnTo>
                  <a:pt x="12761" y="10352"/>
                </a:lnTo>
                <a:lnTo>
                  <a:pt x="12761" y="10203"/>
                </a:lnTo>
                <a:lnTo>
                  <a:pt x="12603" y="9905"/>
                </a:lnTo>
                <a:lnTo>
                  <a:pt x="12446" y="9756"/>
                </a:lnTo>
                <a:lnTo>
                  <a:pt x="11658" y="8639"/>
                </a:lnTo>
                <a:lnTo>
                  <a:pt x="9610" y="5734"/>
                </a:lnTo>
                <a:lnTo>
                  <a:pt x="5829" y="0"/>
                </a:lnTo>
                <a:lnTo>
                  <a:pt x="5514" y="74"/>
                </a:lnTo>
                <a:lnTo>
                  <a:pt x="5356" y="298"/>
                </a:lnTo>
                <a:lnTo>
                  <a:pt x="5041" y="372"/>
                </a:lnTo>
                <a:lnTo>
                  <a:pt x="4726" y="372"/>
                </a:lnTo>
                <a:lnTo>
                  <a:pt x="4254" y="223"/>
                </a:lnTo>
                <a:lnTo>
                  <a:pt x="4096" y="223"/>
                </a:lnTo>
                <a:lnTo>
                  <a:pt x="3781" y="372"/>
                </a:lnTo>
                <a:lnTo>
                  <a:pt x="3623" y="596"/>
                </a:lnTo>
                <a:lnTo>
                  <a:pt x="3308" y="670"/>
                </a:lnTo>
                <a:lnTo>
                  <a:pt x="2993" y="745"/>
                </a:lnTo>
                <a:lnTo>
                  <a:pt x="3308" y="894"/>
                </a:lnTo>
                <a:lnTo>
                  <a:pt x="3466" y="1043"/>
                </a:lnTo>
                <a:lnTo>
                  <a:pt x="3308" y="1415"/>
                </a:lnTo>
                <a:lnTo>
                  <a:pt x="3151" y="1862"/>
                </a:lnTo>
                <a:lnTo>
                  <a:pt x="3151" y="1936"/>
                </a:lnTo>
                <a:lnTo>
                  <a:pt x="3151" y="2160"/>
                </a:lnTo>
                <a:lnTo>
                  <a:pt x="2993" y="2309"/>
                </a:lnTo>
                <a:lnTo>
                  <a:pt x="2836" y="2383"/>
                </a:lnTo>
                <a:lnTo>
                  <a:pt x="3151" y="2755"/>
                </a:lnTo>
                <a:lnTo>
                  <a:pt x="3308" y="2904"/>
                </a:lnTo>
                <a:lnTo>
                  <a:pt x="2993" y="3500"/>
                </a:lnTo>
                <a:lnTo>
                  <a:pt x="2993" y="3798"/>
                </a:lnTo>
                <a:lnTo>
                  <a:pt x="3781" y="4394"/>
                </a:lnTo>
                <a:lnTo>
                  <a:pt x="4096" y="4617"/>
                </a:lnTo>
                <a:lnTo>
                  <a:pt x="4096" y="4766"/>
                </a:lnTo>
                <a:lnTo>
                  <a:pt x="3938" y="4915"/>
                </a:lnTo>
                <a:lnTo>
                  <a:pt x="3938" y="5139"/>
                </a:lnTo>
                <a:lnTo>
                  <a:pt x="3938" y="5288"/>
                </a:lnTo>
                <a:lnTo>
                  <a:pt x="3623" y="5585"/>
                </a:lnTo>
                <a:lnTo>
                  <a:pt x="3308" y="5809"/>
                </a:lnTo>
                <a:lnTo>
                  <a:pt x="2993" y="5958"/>
                </a:lnTo>
                <a:lnTo>
                  <a:pt x="2836" y="6032"/>
                </a:lnTo>
                <a:lnTo>
                  <a:pt x="2521" y="6256"/>
                </a:lnTo>
                <a:lnTo>
                  <a:pt x="2363" y="6405"/>
                </a:lnTo>
                <a:lnTo>
                  <a:pt x="2048" y="6479"/>
                </a:lnTo>
                <a:lnTo>
                  <a:pt x="1260" y="6554"/>
                </a:lnTo>
                <a:lnTo>
                  <a:pt x="1103" y="6703"/>
                </a:lnTo>
                <a:lnTo>
                  <a:pt x="945" y="6851"/>
                </a:lnTo>
                <a:lnTo>
                  <a:pt x="945" y="7075"/>
                </a:lnTo>
                <a:lnTo>
                  <a:pt x="945" y="7373"/>
                </a:lnTo>
                <a:lnTo>
                  <a:pt x="1103" y="7596"/>
                </a:lnTo>
                <a:lnTo>
                  <a:pt x="1260" y="7745"/>
                </a:lnTo>
                <a:lnTo>
                  <a:pt x="1260" y="8118"/>
                </a:lnTo>
                <a:lnTo>
                  <a:pt x="1260" y="8192"/>
                </a:lnTo>
                <a:lnTo>
                  <a:pt x="1103" y="8415"/>
                </a:lnTo>
                <a:lnTo>
                  <a:pt x="1103" y="8639"/>
                </a:lnTo>
                <a:lnTo>
                  <a:pt x="1103" y="8713"/>
                </a:lnTo>
                <a:lnTo>
                  <a:pt x="1103" y="8862"/>
                </a:lnTo>
                <a:lnTo>
                  <a:pt x="945" y="9086"/>
                </a:lnTo>
                <a:lnTo>
                  <a:pt x="788" y="9533"/>
                </a:lnTo>
                <a:lnTo>
                  <a:pt x="945" y="9756"/>
                </a:lnTo>
                <a:lnTo>
                  <a:pt x="945" y="9905"/>
                </a:lnTo>
                <a:lnTo>
                  <a:pt x="788" y="10054"/>
                </a:lnTo>
                <a:lnTo>
                  <a:pt x="630" y="10277"/>
                </a:lnTo>
                <a:lnTo>
                  <a:pt x="315" y="10501"/>
                </a:lnTo>
                <a:lnTo>
                  <a:pt x="315" y="10650"/>
                </a:lnTo>
                <a:lnTo>
                  <a:pt x="315" y="10947"/>
                </a:lnTo>
                <a:lnTo>
                  <a:pt x="315" y="11022"/>
                </a:lnTo>
                <a:lnTo>
                  <a:pt x="158" y="11245"/>
                </a:lnTo>
                <a:close/>
              </a:path>
            </a:pathLst>
          </a:custGeom>
          <a:solidFill>
            <a:srgbClr val="FFFFCC"/>
          </a:solidFill>
          <a:ln w="9525">
            <a:solidFill>
              <a:schemeClr val="tx1">
                <a:lumMod val="65000"/>
                <a:lumOff val="35000"/>
              </a:schemeClr>
            </a:solidFill>
            <a:prstDash val="solid"/>
            <a:round/>
            <a:headEnd/>
            <a:tailEnd/>
          </a:ln>
        </p:spPr>
        <p:txBody>
          <a:bodyPr wrap="none"/>
          <a:lstStyle/>
          <a:p>
            <a:pPr>
              <a:defRPr/>
            </a:pPr>
            <a:endParaRPr lang="en-US" dirty="0"/>
          </a:p>
        </p:txBody>
      </p:sp>
      <p:sp>
        <p:nvSpPr>
          <p:cNvPr id="152" name="New_Jersey"/>
          <p:cNvSpPr>
            <a:spLocks/>
          </p:cNvSpPr>
          <p:nvPr/>
        </p:nvSpPr>
        <p:spPr bwMode="auto">
          <a:xfrm>
            <a:off x="7851775" y="2632075"/>
            <a:ext cx="220663" cy="530225"/>
          </a:xfrm>
          <a:custGeom>
            <a:avLst/>
            <a:gdLst/>
            <a:ahLst/>
            <a:cxnLst>
              <a:cxn ang="0">
                <a:pos x="6858" y="8319"/>
              </a:cxn>
              <a:cxn ang="0">
                <a:pos x="5144" y="8998"/>
              </a:cxn>
              <a:cxn ang="0">
                <a:pos x="3810" y="9932"/>
              </a:cxn>
              <a:cxn ang="0">
                <a:pos x="3048" y="10527"/>
              </a:cxn>
              <a:cxn ang="0">
                <a:pos x="1334" y="10951"/>
              </a:cxn>
              <a:cxn ang="0">
                <a:pos x="0" y="12055"/>
              </a:cxn>
              <a:cxn ang="0">
                <a:pos x="381" y="12734"/>
              </a:cxn>
              <a:cxn ang="0">
                <a:pos x="762" y="13243"/>
              </a:cxn>
              <a:cxn ang="0">
                <a:pos x="2667" y="14007"/>
              </a:cxn>
              <a:cxn ang="0">
                <a:pos x="4382" y="14347"/>
              </a:cxn>
              <a:cxn ang="0">
                <a:pos x="5525" y="14601"/>
              </a:cxn>
              <a:cxn ang="0">
                <a:pos x="6477" y="14856"/>
              </a:cxn>
              <a:cxn ang="0">
                <a:pos x="7430" y="14686"/>
              </a:cxn>
              <a:cxn ang="0">
                <a:pos x="8764" y="14856"/>
              </a:cxn>
              <a:cxn ang="0">
                <a:pos x="9145" y="15535"/>
              </a:cxn>
              <a:cxn ang="0">
                <a:pos x="9145" y="16384"/>
              </a:cxn>
              <a:cxn ang="0">
                <a:pos x="10669" y="15960"/>
              </a:cxn>
              <a:cxn ang="0">
                <a:pos x="11240" y="14686"/>
              </a:cxn>
              <a:cxn ang="0">
                <a:pos x="12383" y="13498"/>
              </a:cxn>
              <a:cxn ang="0">
                <a:pos x="13907" y="12479"/>
              </a:cxn>
              <a:cxn ang="0">
                <a:pos x="13526" y="11715"/>
              </a:cxn>
              <a:cxn ang="0">
                <a:pos x="14288" y="11460"/>
              </a:cxn>
              <a:cxn ang="0">
                <a:pos x="15241" y="10696"/>
              </a:cxn>
              <a:cxn ang="0">
                <a:pos x="15241" y="9593"/>
              </a:cxn>
              <a:cxn ang="0">
                <a:pos x="15050" y="8574"/>
              </a:cxn>
              <a:cxn ang="0">
                <a:pos x="15812" y="8914"/>
              </a:cxn>
              <a:cxn ang="0">
                <a:pos x="16384" y="9678"/>
              </a:cxn>
              <a:cxn ang="0">
                <a:pos x="16003" y="7980"/>
              </a:cxn>
              <a:cxn ang="0">
                <a:pos x="16003" y="6367"/>
              </a:cxn>
              <a:cxn ang="0">
                <a:pos x="15241" y="5348"/>
              </a:cxn>
              <a:cxn ang="0">
                <a:pos x="14860" y="5518"/>
              </a:cxn>
              <a:cxn ang="0">
                <a:pos x="12764" y="5603"/>
              </a:cxn>
              <a:cxn ang="0">
                <a:pos x="11621" y="5348"/>
              </a:cxn>
              <a:cxn ang="0">
                <a:pos x="11621" y="4839"/>
              </a:cxn>
              <a:cxn ang="0">
                <a:pos x="12193" y="4075"/>
              </a:cxn>
              <a:cxn ang="0">
                <a:pos x="13145" y="3311"/>
              </a:cxn>
              <a:cxn ang="0">
                <a:pos x="13717" y="2547"/>
              </a:cxn>
              <a:cxn ang="0">
                <a:pos x="14098" y="1528"/>
              </a:cxn>
              <a:cxn ang="0">
                <a:pos x="3620" y="0"/>
              </a:cxn>
              <a:cxn ang="0">
                <a:pos x="2477" y="1019"/>
              </a:cxn>
              <a:cxn ang="0">
                <a:pos x="1524" y="2037"/>
              </a:cxn>
              <a:cxn ang="0">
                <a:pos x="381" y="2886"/>
              </a:cxn>
              <a:cxn ang="0">
                <a:pos x="953" y="3311"/>
              </a:cxn>
              <a:cxn ang="0">
                <a:pos x="1143" y="4245"/>
              </a:cxn>
              <a:cxn ang="0">
                <a:pos x="381" y="4924"/>
              </a:cxn>
              <a:cxn ang="0">
                <a:pos x="762" y="5603"/>
              </a:cxn>
              <a:cxn ang="0">
                <a:pos x="2286" y="5688"/>
              </a:cxn>
              <a:cxn ang="0">
                <a:pos x="3048" y="6537"/>
              </a:cxn>
              <a:cxn ang="0">
                <a:pos x="4763" y="7046"/>
              </a:cxn>
              <a:cxn ang="0">
                <a:pos x="6096" y="7386"/>
              </a:cxn>
            </a:cxnLst>
            <a:rect l="0" t="0" r="r" b="b"/>
            <a:pathLst>
              <a:path w="16384" h="16384">
                <a:moveTo>
                  <a:pt x="7430" y="7980"/>
                </a:moveTo>
                <a:lnTo>
                  <a:pt x="7620" y="8065"/>
                </a:lnTo>
                <a:lnTo>
                  <a:pt x="7239" y="8150"/>
                </a:lnTo>
                <a:lnTo>
                  <a:pt x="6858" y="8319"/>
                </a:lnTo>
                <a:lnTo>
                  <a:pt x="6477" y="8404"/>
                </a:lnTo>
                <a:lnTo>
                  <a:pt x="6287" y="8574"/>
                </a:lnTo>
                <a:lnTo>
                  <a:pt x="5715" y="8744"/>
                </a:lnTo>
                <a:lnTo>
                  <a:pt x="5144" y="8998"/>
                </a:lnTo>
                <a:lnTo>
                  <a:pt x="4572" y="9423"/>
                </a:lnTo>
                <a:lnTo>
                  <a:pt x="4191" y="9593"/>
                </a:lnTo>
                <a:lnTo>
                  <a:pt x="3810" y="9762"/>
                </a:lnTo>
                <a:lnTo>
                  <a:pt x="3810" y="9932"/>
                </a:lnTo>
                <a:lnTo>
                  <a:pt x="3810" y="10102"/>
                </a:lnTo>
                <a:lnTo>
                  <a:pt x="3620" y="10272"/>
                </a:lnTo>
                <a:lnTo>
                  <a:pt x="3620" y="10357"/>
                </a:lnTo>
                <a:lnTo>
                  <a:pt x="3048" y="10527"/>
                </a:lnTo>
                <a:lnTo>
                  <a:pt x="2858" y="10611"/>
                </a:lnTo>
                <a:lnTo>
                  <a:pt x="2286" y="10696"/>
                </a:lnTo>
                <a:lnTo>
                  <a:pt x="1715" y="10781"/>
                </a:lnTo>
                <a:lnTo>
                  <a:pt x="1334" y="10951"/>
                </a:lnTo>
                <a:lnTo>
                  <a:pt x="953" y="11121"/>
                </a:lnTo>
                <a:lnTo>
                  <a:pt x="762" y="11121"/>
                </a:lnTo>
                <a:lnTo>
                  <a:pt x="762" y="11291"/>
                </a:lnTo>
                <a:lnTo>
                  <a:pt x="0" y="12055"/>
                </a:lnTo>
                <a:lnTo>
                  <a:pt x="191" y="12139"/>
                </a:lnTo>
                <a:lnTo>
                  <a:pt x="0" y="12394"/>
                </a:lnTo>
                <a:lnTo>
                  <a:pt x="0" y="12564"/>
                </a:lnTo>
                <a:lnTo>
                  <a:pt x="381" y="12734"/>
                </a:lnTo>
                <a:lnTo>
                  <a:pt x="762" y="12819"/>
                </a:lnTo>
                <a:lnTo>
                  <a:pt x="762" y="12903"/>
                </a:lnTo>
                <a:lnTo>
                  <a:pt x="762" y="13073"/>
                </a:lnTo>
                <a:lnTo>
                  <a:pt x="762" y="13243"/>
                </a:lnTo>
                <a:lnTo>
                  <a:pt x="762" y="13413"/>
                </a:lnTo>
                <a:lnTo>
                  <a:pt x="1524" y="13752"/>
                </a:lnTo>
                <a:lnTo>
                  <a:pt x="2096" y="13837"/>
                </a:lnTo>
                <a:lnTo>
                  <a:pt x="2667" y="14007"/>
                </a:lnTo>
                <a:lnTo>
                  <a:pt x="3048" y="14177"/>
                </a:lnTo>
                <a:lnTo>
                  <a:pt x="3429" y="14177"/>
                </a:lnTo>
                <a:lnTo>
                  <a:pt x="4001" y="14432"/>
                </a:lnTo>
                <a:lnTo>
                  <a:pt x="4382" y="14347"/>
                </a:lnTo>
                <a:lnTo>
                  <a:pt x="4572" y="14347"/>
                </a:lnTo>
                <a:lnTo>
                  <a:pt x="4763" y="14516"/>
                </a:lnTo>
                <a:lnTo>
                  <a:pt x="5144" y="14601"/>
                </a:lnTo>
                <a:lnTo>
                  <a:pt x="5525" y="14601"/>
                </a:lnTo>
                <a:lnTo>
                  <a:pt x="5906" y="14856"/>
                </a:lnTo>
                <a:lnTo>
                  <a:pt x="6096" y="14941"/>
                </a:lnTo>
                <a:lnTo>
                  <a:pt x="6287" y="14941"/>
                </a:lnTo>
                <a:lnTo>
                  <a:pt x="6477" y="14856"/>
                </a:lnTo>
                <a:lnTo>
                  <a:pt x="6668" y="14771"/>
                </a:lnTo>
                <a:lnTo>
                  <a:pt x="6858" y="14686"/>
                </a:lnTo>
                <a:lnTo>
                  <a:pt x="7239" y="14771"/>
                </a:lnTo>
                <a:lnTo>
                  <a:pt x="7430" y="14686"/>
                </a:lnTo>
                <a:lnTo>
                  <a:pt x="7620" y="14771"/>
                </a:lnTo>
                <a:lnTo>
                  <a:pt x="8001" y="14856"/>
                </a:lnTo>
                <a:lnTo>
                  <a:pt x="8192" y="14856"/>
                </a:lnTo>
                <a:lnTo>
                  <a:pt x="8764" y="14856"/>
                </a:lnTo>
                <a:lnTo>
                  <a:pt x="9145" y="14941"/>
                </a:lnTo>
                <a:lnTo>
                  <a:pt x="9335" y="15026"/>
                </a:lnTo>
                <a:lnTo>
                  <a:pt x="9335" y="15365"/>
                </a:lnTo>
                <a:lnTo>
                  <a:pt x="9145" y="15535"/>
                </a:lnTo>
                <a:lnTo>
                  <a:pt x="8954" y="15875"/>
                </a:lnTo>
                <a:lnTo>
                  <a:pt x="8954" y="16129"/>
                </a:lnTo>
                <a:lnTo>
                  <a:pt x="8954" y="16299"/>
                </a:lnTo>
                <a:lnTo>
                  <a:pt x="9145" y="16384"/>
                </a:lnTo>
                <a:lnTo>
                  <a:pt x="9526" y="16384"/>
                </a:lnTo>
                <a:lnTo>
                  <a:pt x="10097" y="16299"/>
                </a:lnTo>
                <a:lnTo>
                  <a:pt x="10288" y="16129"/>
                </a:lnTo>
                <a:lnTo>
                  <a:pt x="10669" y="15960"/>
                </a:lnTo>
                <a:lnTo>
                  <a:pt x="10859" y="15705"/>
                </a:lnTo>
                <a:lnTo>
                  <a:pt x="10859" y="15450"/>
                </a:lnTo>
                <a:lnTo>
                  <a:pt x="11050" y="15026"/>
                </a:lnTo>
                <a:lnTo>
                  <a:pt x="11240" y="14686"/>
                </a:lnTo>
                <a:lnTo>
                  <a:pt x="11621" y="14262"/>
                </a:lnTo>
                <a:lnTo>
                  <a:pt x="12002" y="13922"/>
                </a:lnTo>
                <a:lnTo>
                  <a:pt x="12193" y="13667"/>
                </a:lnTo>
                <a:lnTo>
                  <a:pt x="12383" y="13498"/>
                </a:lnTo>
                <a:lnTo>
                  <a:pt x="12955" y="13073"/>
                </a:lnTo>
                <a:lnTo>
                  <a:pt x="13145" y="12903"/>
                </a:lnTo>
                <a:lnTo>
                  <a:pt x="13717" y="12734"/>
                </a:lnTo>
                <a:lnTo>
                  <a:pt x="13907" y="12479"/>
                </a:lnTo>
                <a:lnTo>
                  <a:pt x="13907" y="12224"/>
                </a:lnTo>
                <a:lnTo>
                  <a:pt x="13717" y="11970"/>
                </a:lnTo>
                <a:lnTo>
                  <a:pt x="13526" y="11885"/>
                </a:lnTo>
                <a:lnTo>
                  <a:pt x="13526" y="11715"/>
                </a:lnTo>
                <a:lnTo>
                  <a:pt x="13717" y="11715"/>
                </a:lnTo>
                <a:lnTo>
                  <a:pt x="14098" y="11715"/>
                </a:lnTo>
                <a:lnTo>
                  <a:pt x="14288" y="11715"/>
                </a:lnTo>
                <a:lnTo>
                  <a:pt x="14288" y="11460"/>
                </a:lnTo>
                <a:lnTo>
                  <a:pt x="14288" y="11375"/>
                </a:lnTo>
                <a:lnTo>
                  <a:pt x="14860" y="11036"/>
                </a:lnTo>
                <a:lnTo>
                  <a:pt x="15050" y="10866"/>
                </a:lnTo>
                <a:lnTo>
                  <a:pt x="15241" y="10696"/>
                </a:lnTo>
                <a:lnTo>
                  <a:pt x="15431" y="10357"/>
                </a:lnTo>
                <a:lnTo>
                  <a:pt x="15241" y="10102"/>
                </a:lnTo>
                <a:lnTo>
                  <a:pt x="15241" y="9762"/>
                </a:lnTo>
                <a:lnTo>
                  <a:pt x="15241" y="9593"/>
                </a:lnTo>
                <a:lnTo>
                  <a:pt x="15431" y="9338"/>
                </a:lnTo>
                <a:lnTo>
                  <a:pt x="15431" y="8829"/>
                </a:lnTo>
                <a:lnTo>
                  <a:pt x="15241" y="8659"/>
                </a:lnTo>
                <a:lnTo>
                  <a:pt x="15050" y="8574"/>
                </a:lnTo>
                <a:lnTo>
                  <a:pt x="15241" y="8065"/>
                </a:lnTo>
                <a:lnTo>
                  <a:pt x="15431" y="8150"/>
                </a:lnTo>
                <a:lnTo>
                  <a:pt x="15812" y="8574"/>
                </a:lnTo>
                <a:lnTo>
                  <a:pt x="15812" y="8914"/>
                </a:lnTo>
                <a:lnTo>
                  <a:pt x="15812" y="9508"/>
                </a:lnTo>
                <a:lnTo>
                  <a:pt x="16003" y="9678"/>
                </a:lnTo>
                <a:lnTo>
                  <a:pt x="16193" y="9762"/>
                </a:lnTo>
                <a:lnTo>
                  <a:pt x="16384" y="9678"/>
                </a:lnTo>
                <a:lnTo>
                  <a:pt x="16384" y="9338"/>
                </a:lnTo>
                <a:lnTo>
                  <a:pt x="16193" y="8829"/>
                </a:lnTo>
                <a:lnTo>
                  <a:pt x="16193" y="8574"/>
                </a:lnTo>
                <a:lnTo>
                  <a:pt x="16003" y="7980"/>
                </a:lnTo>
                <a:lnTo>
                  <a:pt x="15812" y="7470"/>
                </a:lnTo>
                <a:lnTo>
                  <a:pt x="15812" y="7131"/>
                </a:lnTo>
                <a:lnTo>
                  <a:pt x="15812" y="6706"/>
                </a:lnTo>
                <a:lnTo>
                  <a:pt x="16003" y="6367"/>
                </a:lnTo>
                <a:lnTo>
                  <a:pt x="15812" y="6197"/>
                </a:lnTo>
                <a:lnTo>
                  <a:pt x="15622" y="5857"/>
                </a:lnTo>
                <a:lnTo>
                  <a:pt x="15431" y="5603"/>
                </a:lnTo>
                <a:lnTo>
                  <a:pt x="15241" y="5348"/>
                </a:lnTo>
                <a:lnTo>
                  <a:pt x="14860" y="5178"/>
                </a:lnTo>
                <a:lnTo>
                  <a:pt x="14669" y="5178"/>
                </a:lnTo>
                <a:lnTo>
                  <a:pt x="14479" y="5178"/>
                </a:lnTo>
                <a:lnTo>
                  <a:pt x="14860" y="5518"/>
                </a:lnTo>
                <a:lnTo>
                  <a:pt x="14098" y="5518"/>
                </a:lnTo>
                <a:lnTo>
                  <a:pt x="13717" y="5433"/>
                </a:lnTo>
                <a:lnTo>
                  <a:pt x="13336" y="5518"/>
                </a:lnTo>
                <a:lnTo>
                  <a:pt x="12764" y="5603"/>
                </a:lnTo>
                <a:lnTo>
                  <a:pt x="12574" y="5518"/>
                </a:lnTo>
                <a:lnTo>
                  <a:pt x="12383" y="5433"/>
                </a:lnTo>
                <a:lnTo>
                  <a:pt x="11812" y="5433"/>
                </a:lnTo>
                <a:lnTo>
                  <a:pt x="11621" y="5348"/>
                </a:lnTo>
                <a:lnTo>
                  <a:pt x="11240" y="5178"/>
                </a:lnTo>
                <a:lnTo>
                  <a:pt x="11240" y="5093"/>
                </a:lnTo>
                <a:lnTo>
                  <a:pt x="11621" y="5009"/>
                </a:lnTo>
                <a:lnTo>
                  <a:pt x="11621" y="4839"/>
                </a:lnTo>
                <a:lnTo>
                  <a:pt x="11621" y="4584"/>
                </a:lnTo>
                <a:lnTo>
                  <a:pt x="11812" y="4414"/>
                </a:lnTo>
                <a:lnTo>
                  <a:pt x="11812" y="4329"/>
                </a:lnTo>
                <a:lnTo>
                  <a:pt x="12193" y="4075"/>
                </a:lnTo>
                <a:lnTo>
                  <a:pt x="12383" y="4075"/>
                </a:lnTo>
                <a:lnTo>
                  <a:pt x="12955" y="3905"/>
                </a:lnTo>
                <a:lnTo>
                  <a:pt x="13145" y="3735"/>
                </a:lnTo>
                <a:lnTo>
                  <a:pt x="13145" y="3311"/>
                </a:lnTo>
                <a:lnTo>
                  <a:pt x="13336" y="3056"/>
                </a:lnTo>
                <a:lnTo>
                  <a:pt x="13336" y="2886"/>
                </a:lnTo>
                <a:lnTo>
                  <a:pt x="13526" y="2717"/>
                </a:lnTo>
                <a:lnTo>
                  <a:pt x="13717" y="2547"/>
                </a:lnTo>
                <a:lnTo>
                  <a:pt x="13907" y="2207"/>
                </a:lnTo>
                <a:lnTo>
                  <a:pt x="14098" y="2122"/>
                </a:lnTo>
                <a:lnTo>
                  <a:pt x="14288" y="2122"/>
                </a:lnTo>
                <a:lnTo>
                  <a:pt x="14098" y="1528"/>
                </a:lnTo>
                <a:lnTo>
                  <a:pt x="10288" y="934"/>
                </a:lnTo>
                <a:lnTo>
                  <a:pt x="9716" y="849"/>
                </a:lnTo>
                <a:lnTo>
                  <a:pt x="8001" y="679"/>
                </a:lnTo>
                <a:lnTo>
                  <a:pt x="3620" y="0"/>
                </a:lnTo>
                <a:lnTo>
                  <a:pt x="3239" y="255"/>
                </a:lnTo>
                <a:lnTo>
                  <a:pt x="2858" y="424"/>
                </a:lnTo>
                <a:lnTo>
                  <a:pt x="2477" y="764"/>
                </a:lnTo>
                <a:lnTo>
                  <a:pt x="2477" y="1019"/>
                </a:lnTo>
                <a:lnTo>
                  <a:pt x="2286" y="1358"/>
                </a:lnTo>
                <a:lnTo>
                  <a:pt x="2096" y="1698"/>
                </a:lnTo>
                <a:lnTo>
                  <a:pt x="1905" y="1868"/>
                </a:lnTo>
                <a:lnTo>
                  <a:pt x="1524" y="2037"/>
                </a:lnTo>
                <a:lnTo>
                  <a:pt x="1524" y="2122"/>
                </a:lnTo>
                <a:lnTo>
                  <a:pt x="1334" y="2377"/>
                </a:lnTo>
                <a:lnTo>
                  <a:pt x="762" y="2632"/>
                </a:lnTo>
                <a:lnTo>
                  <a:pt x="381" y="2886"/>
                </a:lnTo>
                <a:lnTo>
                  <a:pt x="381" y="2971"/>
                </a:lnTo>
                <a:lnTo>
                  <a:pt x="381" y="3141"/>
                </a:lnTo>
                <a:lnTo>
                  <a:pt x="572" y="3226"/>
                </a:lnTo>
                <a:lnTo>
                  <a:pt x="953" y="3311"/>
                </a:lnTo>
                <a:lnTo>
                  <a:pt x="1334" y="3481"/>
                </a:lnTo>
                <a:lnTo>
                  <a:pt x="1334" y="3735"/>
                </a:lnTo>
                <a:lnTo>
                  <a:pt x="1143" y="3820"/>
                </a:lnTo>
                <a:lnTo>
                  <a:pt x="1143" y="4245"/>
                </a:lnTo>
                <a:lnTo>
                  <a:pt x="953" y="4329"/>
                </a:lnTo>
                <a:lnTo>
                  <a:pt x="572" y="4414"/>
                </a:lnTo>
                <a:lnTo>
                  <a:pt x="381" y="4584"/>
                </a:lnTo>
                <a:lnTo>
                  <a:pt x="381" y="4924"/>
                </a:lnTo>
                <a:lnTo>
                  <a:pt x="762" y="5009"/>
                </a:lnTo>
                <a:lnTo>
                  <a:pt x="572" y="5263"/>
                </a:lnTo>
                <a:lnTo>
                  <a:pt x="572" y="5518"/>
                </a:lnTo>
                <a:lnTo>
                  <a:pt x="762" y="5603"/>
                </a:lnTo>
                <a:lnTo>
                  <a:pt x="1143" y="5773"/>
                </a:lnTo>
                <a:lnTo>
                  <a:pt x="1524" y="5688"/>
                </a:lnTo>
                <a:lnTo>
                  <a:pt x="1715" y="5688"/>
                </a:lnTo>
                <a:lnTo>
                  <a:pt x="2286" y="5688"/>
                </a:lnTo>
                <a:lnTo>
                  <a:pt x="2477" y="5773"/>
                </a:lnTo>
                <a:lnTo>
                  <a:pt x="2667" y="6282"/>
                </a:lnTo>
                <a:lnTo>
                  <a:pt x="2858" y="6452"/>
                </a:lnTo>
                <a:lnTo>
                  <a:pt x="3048" y="6537"/>
                </a:lnTo>
                <a:lnTo>
                  <a:pt x="3429" y="6622"/>
                </a:lnTo>
                <a:lnTo>
                  <a:pt x="4001" y="6622"/>
                </a:lnTo>
                <a:lnTo>
                  <a:pt x="4572" y="6876"/>
                </a:lnTo>
                <a:lnTo>
                  <a:pt x="4763" y="7046"/>
                </a:lnTo>
                <a:lnTo>
                  <a:pt x="5144" y="7131"/>
                </a:lnTo>
                <a:lnTo>
                  <a:pt x="5334" y="7131"/>
                </a:lnTo>
                <a:lnTo>
                  <a:pt x="5715" y="7301"/>
                </a:lnTo>
                <a:lnTo>
                  <a:pt x="6096" y="7386"/>
                </a:lnTo>
                <a:lnTo>
                  <a:pt x="6287" y="7555"/>
                </a:lnTo>
                <a:lnTo>
                  <a:pt x="6668" y="7555"/>
                </a:lnTo>
                <a:lnTo>
                  <a:pt x="7430" y="7980"/>
                </a:lnTo>
                <a:close/>
              </a:path>
            </a:pathLst>
          </a:custGeom>
          <a:solidFill>
            <a:srgbClr val="CC9900"/>
          </a:solidFill>
          <a:ln w="9525">
            <a:solidFill>
              <a:schemeClr val="tx1">
                <a:lumMod val="65000"/>
                <a:lumOff val="35000"/>
              </a:schemeClr>
            </a:solidFill>
            <a:prstDash val="solid"/>
            <a:round/>
            <a:headEnd/>
            <a:tailEnd/>
          </a:ln>
        </p:spPr>
        <p:txBody>
          <a:bodyPr wrap="none"/>
          <a:lstStyle/>
          <a:p>
            <a:pPr>
              <a:defRPr/>
            </a:pPr>
            <a:endParaRPr lang="en-US" dirty="0"/>
          </a:p>
        </p:txBody>
      </p:sp>
      <p:sp>
        <p:nvSpPr>
          <p:cNvPr id="153" name="New_Mexico"/>
          <p:cNvSpPr>
            <a:spLocks/>
          </p:cNvSpPr>
          <p:nvPr/>
        </p:nvSpPr>
        <p:spPr bwMode="auto">
          <a:xfrm>
            <a:off x="2295525" y="3811587"/>
            <a:ext cx="1155700" cy="1247775"/>
          </a:xfrm>
          <a:custGeom>
            <a:avLst/>
            <a:gdLst/>
            <a:ahLst/>
            <a:cxnLst>
              <a:cxn ang="0">
                <a:pos x="12784" y="15665"/>
              </a:cxn>
              <a:cxn ang="0">
                <a:pos x="13519" y="15737"/>
              </a:cxn>
              <a:cxn ang="0">
                <a:pos x="15098" y="15845"/>
              </a:cxn>
              <a:cxn ang="0">
                <a:pos x="15245" y="14372"/>
              </a:cxn>
              <a:cxn ang="0">
                <a:pos x="15466" y="11893"/>
              </a:cxn>
              <a:cxn ang="0">
                <a:pos x="15576" y="10635"/>
              </a:cxn>
              <a:cxn ang="0">
                <a:pos x="15686" y="9198"/>
              </a:cxn>
              <a:cxn ang="0">
                <a:pos x="15833" y="7402"/>
              </a:cxn>
              <a:cxn ang="0">
                <a:pos x="16017" y="5497"/>
              </a:cxn>
              <a:cxn ang="0">
                <a:pos x="16090" y="4240"/>
              </a:cxn>
              <a:cxn ang="0">
                <a:pos x="16274" y="2982"/>
              </a:cxn>
              <a:cxn ang="0">
                <a:pos x="16237" y="1509"/>
              </a:cxn>
              <a:cxn ang="0">
                <a:pos x="15502" y="1437"/>
              </a:cxn>
              <a:cxn ang="0">
                <a:pos x="14364" y="1365"/>
              </a:cxn>
              <a:cxn ang="0">
                <a:pos x="13813" y="1329"/>
              </a:cxn>
              <a:cxn ang="0">
                <a:pos x="12233" y="1186"/>
              </a:cxn>
              <a:cxn ang="0">
                <a:pos x="11204" y="1078"/>
              </a:cxn>
              <a:cxn ang="0">
                <a:pos x="10359" y="1006"/>
              </a:cxn>
              <a:cxn ang="0">
                <a:pos x="9404" y="898"/>
              </a:cxn>
              <a:cxn ang="0">
                <a:pos x="8008" y="755"/>
              </a:cxn>
              <a:cxn ang="0">
                <a:pos x="6429" y="539"/>
              </a:cxn>
              <a:cxn ang="0">
                <a:pos x="6025" y="503"/>
              </a:cxn>
              <a:cxn ang="0">
                <a:pos x="4959" y="359"/>
              </a:cxn>
              <a:cxn ang="0">
                <a:pos x="3857" y="216"/>
              </a:cxn>
              <a:cxn ang="0">
                <a:pos x="3159" y="144"/>
              </a:cxn>
              <a:cxn ang="0">
                <a:pos x="2351" y="0"/>
              </a:cxn>
              <a:cxn ang="0">
                <a:pos x="1506" y="5857"/>
              </a:cxn>
              <a:cxn ang="0">
                <a:pos x="992" y="9234"/>
              </a:cxn>
              <a:cxn ang="0">
                <a:pos x="588" y="12036"/>
              </a:cxn>
              <a:cxn ang="0">
                <a:pos x="0" y="16097"/>
              </a:cxn>
              <a:cxn ang="0">
                <a:pos x="1359" y="16312"/>
              </a:cxn>
              <a:cxn ang="0">
                <a:pos x="2204" y="15486"/>
              </a:cxn>
              <a:cxn ang="0">
                <a:pos x="4518" y="15414"/>
              </a:cxn>
              <a:cxn ang="0">
                <a:pos x="6282" y="15522"/>
              </a:cxn>
              <a:cxn ang="0">
                <a:pos x="6208" y="15270"/>
              </a:cxn>
              <a:cxn ang="0">
                <a:pos x="6208" y="15055"/>
              </a:cxn>
              <a:cxn ang="0">
                <a:pos x="6686" y="15091"/>
              </a:cxn>
              <a:cxn ang="0">
                <a:pos x="7825" y="15198"/>
              </a:cxn>
              <a:cxn ang="0">
                <a:pos x="10690" y="15486"/>
              </a:cxn>
            </a:cxnLst>
            <a:rect l="0" t="0" r="r" b="b"/>
            <a:pathLst>
              <a:path w="16384" h="16384">
                <a:moveTo>
                  <a:pt x="10690" y="15486"/>
                </a:moveTo>
                <a:lnTo>
                  <a:pt x="12784" y="15665"/>
                </a:lnTo>
                <a:lnTo>
                  <a:pt x="12894" y="15701"/>
                </a:lnTo>
                <a:lnTo>
                  <a:pt x="13519" y="15737"/>
                </a:lnTo>
                <a:lnTo>
                  <a:pt x="14400" y="15809"/>
                </a:lnTo>
                <a:lnTo>
                  <a:pt x="15098" y="15845"/>
                </a:lnTo>
                <a:lnTo>
                  <a:pt x="15135" y="15629"/>
                </a:lnTo>
                <a:lnTo>
                  <a:pt x="15245" y="14372"/>
                </a:lnTo>
                <a:lnTo>
                  <a:pt x="15355" y="13150"/>
                </a:lnTo>
                <a:lnTo>
                  <a:pt x="15466" y="11893"/>
                </a:lnTo>
                <a:lnTo>
                  <a:pt x="15502" y="11390"/>
                </a:lnTo>
                <a:lnTo>
                  <a:pt x="15576" y="10635"/>
                </a:lnTo>
                <a:lnTo>
                  <a:pt x="15686" y="9270"/>
                </a:lnTo>
                <a:lnTo>
                  <a:pt x="15686" y="9198"/>
                </a:lnTo>
                <a:lnTo>
                  <a:pt x="15796" y="8012"/>
                </a:lnTo>
                <a:lnTo>
                  <a:pt x="15833" y="7402"/>
                </a:lnTo>
                <a:lnTo>
                  <a:pt x="15906" y="6755"/>
                </a:lnTo>
                <a:lnTo>
                  <a:pt x="16017" y="5497"/>
                </a:lnTo>
                <a:lnTo>
                  <a:pt x="16017" y="5138"/>
                </a:lnTo>
                <a:lnTo>
                  <a:pt x="16090" y="4240"/>
                </a:lnTo>
                <a:lnTo>
                  <a:pt x="16200" y="2982"/>
                </a:lnTo>
                <a:lnTo>
                  <a:pt x="16274" y="2982"/>
                </a:lnTo>
                <a:lnTo>
                  <a:pt x="16384" y="1509"/>
                </a:lnTo>
                <a:lnTo>
                  <a:pt x="16237" y="1509"/>
                </a:lnTo>
                <a:lnTo>
                  <a:pt x="16017" y="1509"/>
                </a:lnTo>
                <a:lnTo>
                  <a:pt x="15502" y="1437"/>
                </a:lnTo>
                <a:lnTo>
                  <a:pt x="14915" y="1401"/>
                </a:lnTo>
                <a:lnTo>
                  <a:pt x="14364" y="1365"/>
                </a:lnTo>
                <a:lnTo>
                  <a:pt x="14033" y="1329"/>
                </a:lnTo>
                <a:lnTo>
                  <a:pt x="13813" y="1329"/>
                </a:lnTo>
                <a:lnTo>
                  <a:pt x="13151" y="1258"/>
                </a:lnTo>
                <a:lnTo>
                  <a:pt x="12233" y="1186"/>
                </a:lnTo>
                <a:lnTo>
                  <a:pt x="11498" y="1114"/>
                </a:lnTo>
                <a:lnTo>
                  <a:pt x="11204" y="1078"/>
                </a:lnTo>
                <a:lnTo>
                  <a:pt x="10837" y="1078"/>
                </a:lnTo>
                <a:lnTo>
                  <a:pt x="10359" y="1006"/>
                </a:lnTo>
                <a:lnTo>
                  <a:pt x="10066" y="970"/>
                </a:lnTo>
                <a:lnTo>
                  <a:pt x="9404" y="898"/>
                </a:lnTo>
                <a:lnTo>
                  <a:pt x="8302" y="790"/>
                </a:lnTo>
                <a:lnTo>
                  <a:pt x="8008" y="755"/>
                </a:lnTo>
                <a:lnTo>
                  <a:pt x="7310" y="647"/>
                </a:lnTo>
                <a:lnTo>
                  <a:pt x="6429" y="539"/>
                </a:lnTo>
                <a:lnTo>
                  <a:pt x="6061" y="503"/>
                </a:lnTo>
                <a:lnTo>
                  <a:pt x="6025" y="503"/>
                </a:lnTo>
                <a:lnTo>
                  <a:pt x="5804" y="467"/>
                </a:lnTo>
                <a:lnTo>
                  <a:pt x="4959" y="359"/>
                </a:lnTo>
                <a:lnTo>
                  <a:pt x="4151" y="252"/>
                </a:lnTo>
                <a:lnTo>
                  <a:pt x="3857" y="216"/>
                </a:lnTo>
                <a:lnTo>
                  <a:pt x="3637" y="180"/>
                </a:lnTo>
                <a:lnTo>
                  <a:pt x="3159" y="144"/>
                </a:lnTo>
                <a:lnTo>
                  <a:pt x="2645" y="72"/>
                </a:lnTo>
                <a:lnTo>
                  <a:pt x="2351" y="0"/>
                </a:lnTo>
                <a:lnTo>
                  <a:pt x="1947" y="2874"/>
                </a:lnTo>
                <a:lnTo>
                  <a:pt x="1506" y="5857"/>
                </a:lnTo>
                <a:lnTo>
                  <a:pt x="1322" y="6934"/>
                </a:lnTo>
                <a:lnTo>
                  <a:pt x="992" y="9234"/>
                </a:lnTo>
                <a:lnTo>
                  <a:pt x="771" y="10851"/>
                </a:lnTo>
                <a:lnTo>
                  <a:pt x="588" y="12036"/>
                </a:lnTo>
                <a:lnTo>
                  <a:pt x="441" y="13043"/>
                </a:lnTo>
                <a:lnTo>
                  <a:pt x="0" y="16097"/>
                </a:lnTo>
                <a:lnTo>
                  <a:pt x="404" y="16168"/>
                </a:lnTo>
                <a:lnTo>
                  <a:pt x="1359" y="16312"/>
                </a:lnTo>
                <a:lnTo>
                  <a:pt x="2057" y="16384"/>
                </a:lnTo>
                <a:lnTo>
                  <a:pt x="2204" y="15486"/>
                </a:lnTo>
                <a:lnTo>
                  <a:pt x="2278" y="15162"/>
                </a:lnTo>
                <a:lnTo>
                  <a:pt x="4518" y="15414"/>
                </a:lnTo>
                <a:lnTo>
                  <a:pt x="6392" y="15665"/>
                </a:lnTo>
                <a:lnTo>
                  <a:pt x="6282" y="15522"/>
                </a:lnTo>
                <a:lnTo>
                  <a:pt x="6208" y="15378"/>
                </a:lnTo>
                <a:lnTo>
                  <a:pt x="6208" y="15270"/>
                </a:lnTo>
                <a:lnTo>
                  <a:pt x="6245" y="15162"/>
                </a:lnTo>
                <a:lnTo>
                  <a:pt x="6208" y="15055"/>
                </a:lnTo>
                <a:lnTo>
                  <a:pt x="6282" y="15019"/>
                </a:lnTo>
                <a:lnTo>
                  <a:pt x="6686" y="15091"/>
                </a:lnTo>
                <a:lnTo>
                  <a:pt x="6870" y="15126"/>
                </a:lnTo>
                <a:lnTo>
                  <a:pt x="7825" y="15198"/>
                </a:lnTo>
                <a:lnTo>
                  <a:pt x="10543" y="15486"/>
                </a:lnTo>
                <a:lnTo>
                  <a:pt x="10690" y="15486"/>
                </a:lnTo>
                <a:close/>
              </a:path>
            </a:pathLst>
          </a:custGeom>
          <a:solidFill>
            <a:srgbClr val="FFFFCC"/>
          </a:solidFill>
          <a:ln w="9525">
            <a:solidFill>
              <a:schemeClr val="tx1">
                <a:lumMod val="65000"/>
                <a:lumOff val="35000"/>
              </a:schemeClr>
            </a:solidFill>
            <a:prstDash val="solid"/>
            <a:round/>
            <a:headEnd/>
            <a:tailEnd/>
          </a:ln>
        </p:spPr>
        <p:txBody>
          <a:bodyPr wrap="none"/>
          <a:lstStyle/>
          <a:p>
            <a:pPr>
              <a:defRPr/>
            </a:pPr>
            <a:endParaRPr lang="en-US" dirty="0"/>
          </a:p>
        </p:txBody>
      </p:sp>
      <p:grpSp>
        <p:nvGrpSpPr>
          <p:cNvPr id="5" name="New_York"/>
          <p:cNvGrpSpPr>
            <a:grpSpLocks/>
          </p:cNvGrpSpPr>
          <p:nvPr/>
        </p:nvGrpSpPr>
        <p:grpSpPr bwMode="auto">
          <a:xfrm>
            <a:off x="7097506" y="1809809"/>
            <a:ext cx="1251781" cy="993033"/>
            <a:chOff x="-385" y="-35336"/>
            <a:chExt cx="20202" cy="182"/>
          </a:xfrm>
          <a:solidFill>
            <a:srgbClr val="CC9900"/>
          </a:solidFill>
        </p:grpSpPr>
        <p:sp>
          <p:nvSpPr>
            <p:cNvPr id="155" name="ny2"/>
            <p:cNvSpPr>
              <a:spLocks/>
            </p:cNvSpPr>
            <p:nvPr/>
          </p:nvSpPr>
          <p:spPr bwMode="auto">
            <a:xfrm>
              <a:off x="14777" y="-35170"/>
              <a:ext cx="168" cy="6"/>
            </a:xfrm>
            <a:custGeom>
              <a:avLst/>
              <a:gdLst/>
              <a:ahLst/>
              <a:cxnLst>
                <a:cxn ang="0">
                  <a:pos x="12288" y="12288"/>
                </a:cxn>
                <a:cxn ang="0">
                  <a:pos x="12288" y="13653"/>
                </a:cxn>
                <a:cxn ang="0">
                  <a:pos x="8192" y="15019"/>
                </a:cxn>
                <a:cxn ang="0">
                  <a:pos x="4096" y="16384"/>
                </a:cxn>
                <a:cxn ang="0">
                  <a:pos x="0" y="15019"/>
                </a:cxn>
                <a:cxn ang="0">
                  <a:pos x="4096" y="9557"/>
                </a:cxn>
                <a:cxn ang="0">
                  <a:pos x="8192" y="5461"/>
                </a:cxn>
                <a:cxn ang="0">
                  <a:pos x="12288" y="1365"/>
                </a:cxn>
                <a:cxn ang="0">
                  <a:pos x="12288" y="0"/>
                </a:cxn>
                <a:cxn ang="0">
                  <a:pos x="16384" y="1365"/>
                </a:cxn>
                <a:cxn ang="0">
                  <a:pos x="16384" y="2731"/>
                </a:cxn>
                <a:cxn ang="0">
                  <a:pos x="16384" y="4096"/>
                </a:cxn>
                <a:cxn ang="0">
                  <a:pos x="16384" y="5461"/>
                </a:cxn>
                <a:cxn ang="0">
                  <a:pos x="16384" y="6827"/>
                </a:cxn>
                <a:cxn ang="0">
                  <a:pos x="16384" y="9557"/>
                </a:cxn>
                <a:cxn ang="0">
                  <a:pos x="12288" y="12288"/>
                </a:cxn>
              </a:cxnLst>
              <a:rect l="0" t="0" r="r" b="b"/>
              <a:pathLst>
                <a:path w="16384" h="16384">
                  <a:moveTo>
                    <a:pt x="12288" y="12288"/>
                  </a:moveTo>
                  <a:lnTo>
                    <a:pt x="12288" y="13653"/>
                  </a:lnTo>
                  <a:lnTo>
                    <a:pt x="8192" y="15019"/>
                  </a:lnTo>
                  <a:lnTo>
                    <a:pt x="4096" y="16384"/>
                  </a:lnTo>
                  <a:lnTo>
                    <a:pt x="0" y="15019"/>
                  </a:lnTo>
                  <a:lnTo>
                    <a:pt x="4096" y="9557"/>
                  </a:lnTo>
                  <a:lnTo>
                    <a:pt x="8192" y="5461"/>
                  </a:lnTo>
                  <a:lnTo>
                    <a:pt x="12288" y="1365"/>
                  </a:lnTo>
                  <a:lnTo>
                    <a:pt x="12288" y="0"/>
                  </a:lnTo>
                  <a:lnTo>
                    <a:pt x="16384" y="1365"/>
                  </a:lnTo>
                  <a:lnTo>
                    <a:pt x="16384" y="2731"/>
                  </a:lnTo>
                  <a:lnTo>
                    <a:pt x="16384" y="4096"/>
                  </a:lnTo>
                  <a:lnTo>
                    <a:pt x="16384" y="5461"/>
                  </a:lnTo>
                  <a:lnTo>
                    <a:pt x="16384" y="6827"/>
                  </a:lnTo>
                  <a:lnTo>
                    <a:pt x="16384" y="9557"/>
                  </a:lnTo>
                  <a:lnTo>
                    <a:pt x="12288" y="12288"/>
                  </a:lnTo>
                  <a:close/>
                </a:path>
              </a:pathLst>
            </a:custGeom>
            <a:grpFill/>
            <a:ln w="9525">
              <a:solidFill>
                <a:schemeClr val="tx1">
                  <a:lumMod val="65000"/>
                  <a:lumOff val="35000"/>
                </a:schemeClr>
              </a:solidFill>
              <a:prstDash val="solid"/>
              <a:round/>
              <a:headEnd/>
              <a:tailEnd/>
            </a:ln>
          </p:spPr>
          <p:txBody>
            <a:bodyPr wrap="none"/>
            <a:lstStyle/>
            <a:p>
              <a:pPr>
                <a:defRPr/>
              </a:pPr>
              <a:endParaRPr lang="en-US" dirty="0"/>
            </a:p>
          </p:txBody>
        </p:sp>
        <p:sp>
          <p:nvSpPr>
            <p:cNvPr id="156" name="ny1"/>
            <p:cNvSpPr>
              <a:spLocks/>
            </p:cNvSpPr>
            <p:nvPr/>
          </p:nvSpPr>
          <p:spPr bwMode="auto">
            <a:xfrm>
              <a:off x="14273" y="-35162"/>
              <a:ext cx="504" cy="8"/>
            </a:xfrm>
            <a:custGeom>
              <a:avLst/>
              <a:gdLst/>
              <a:ahLst/>
              <a:cxnLst>
                <a:cxn ang="0">
                  <a:pos x="12288" y="0"/>
                </a:cxn>
                <a:cxn ang="0">
                  <a:pos x="16384" y="3855"/>
                </a:cxn>
                <a:cxn ang="0">
                  <a:pos x="15019" y="5783"/>
                </a:cxn>
                <a:cxn ang="0">
                  <a:pos x="12288" y="8674"/>
                </a:cxn>
                <a:cxn ang="0">
                  <a:pos x="10923" y="10601"/>
                </a:cxn>
                <a:cxn ang="0">
                  <a:pos x="9557" y="12529"/>
                </a:cxn>
                <a:cxn ang="0">
                  <a:pos x="5461" y="15420"/>
                </a:cxn>
                <a:cxn ang="0">
                  <a:pos x="2731" y="16384"/>
                </a:cxn>
                <a:cxn ang="0">
                  <a:pos x="0" y="14456"/>
                </a:cxn>
                <a:cxn ang="0">
                  <a:pos x="0" y="13493"/>
                </a:cxn>
                <a:cxn ang="0">
                  <a:pos x="2731" y="12529"/>
                </a:cxn>
                <a:cxn ang="0">
                  <a:pos x="2731" y="10601"/>
                </a:cxn>
                <a:cxn ang="0">
                  <a:pos x="2731" y="7710"/>
                </a:cxn>
                <a:cxn ang="0">
                  <a:pos x="4096" y="5783"/>
                </a:cxn>
                <a:cxn ang="0">
                  <a:pos x="4096" y="4819"/>
                </a:cxn>
                <a:cxn ang="0">
                  <a:pos x="6827" y="1928"/>
                </a:cxn>
                <a:cxn ang="0">
                  <a:pos x="8192" y="1928"/>
                </a:cxn>
                <a:cxn ang="0">
                  <a:pos x="12288" y="0"/>
                </a:cxn>
              </a:cxnLst>
              <a:rect l="0" t="0" r="r" b="b"/>
              <a:pathLst>
                <a:path w="16384" h="16384">
                  <a:moveTo>
                    <a:pt x="12288" y="0"/>
                  </a:moveTo>
                  <a:lnTo>
                    <a:pt x="16384" y="3855"/>
                  </a:lnTo>
                  <a:lnTo>
                    <a:pt x="15019" y="5783"/>
                  </a:lnTo>
                  <a:lnTo>
                    <a:pt x="12288" y="8674"/>
                  </a:lnTo>
                  <a:lnTo>
                    <a:pt x="10923" y="10601"/>
                  </a:lnTo>
                  <a:lnTo>
                    <a:pt x="9557" y="12529"/>
                  </a:lnTo>
                  <a:lnTo>
                    <a:pt x="5461" y="15420"/>
                  </a:lnTo>
                  <a:lnTo>
                    <a:pt x="2731" y="16384"/>
                  </a:lnTo>
                  <a:lnTo>
                    <a:pt x="0" y="14456"/>
                  </a:lnTo>
                  <a:lnTo>
                    <a:pt x="0" y="13493"/>
                  </a:lnTo>
                  <a:lnTo>
                    <a:pt x="2731" y="12529"/>
                  </a:lnTo>
                  <a:lnTo>
                    <a:pt x="2731" y="10601"/>
                  </a:lnTo>
                  <a:lnTo>
                    <a:pt x="2731" y="7710"/>
                  </a:lnTo>
                  <a:lnTo>
                    <a:pt x="4096" y="5783"/>
                  </a:lnTo>
                  <a:lnTo>
                    <a:pt x="4096" y="4819"/>
                  </a:lnTo>
                  <a:lnTo>
                    <a:pt x="6827" y="1928"/>
                  </a:lnTo>
                  <a:lnTo>
                    <a:pt x="8192" y="1928"/>
                  </a:lnTo>
                  <a:lnTo>
                    <a:pt x="12288" y="0"/>
                  </a:lnTo>
                  <a:close/>
                </a:path>
              </a:pathLst>
            </a:custGeom>
            <a:grpFill/>
            <a:ln w="9525">
              <a:solidFill>
                <a:schemeClr val="tx1">
                  <a:lumMod val="65000"/>
                  <a:lumOff val="35000"/>
                </a:schemeClr>
              </a:solidFill>
              <a:prstDash val="solid"/>
              <a:round/>
              <a:headEnd/>
              <a:tailEnd/>
            </a:ln>
          </p:spPr>
          <p:txBody>
            <a:bodyPr wrap="none"/>
            <a:lstStyle/>
            <a:p>
              <a:pPr>
                <a:defRPr/>
              </a:pPr>
              <a:endParaRPr lang="en-US" dirty="0"/>
            </a:p>
          </p:txBody>
        </p:sp>
        <p:sp>
          <p:nvSpPr>
            <p:cNvPr id="157" name="ny3"/>
            <p:cNvSpPr>
              <a:spLocks/>
            </p:cNvSpPr>
            <p:nvPr/>
          </p:nvSpPr>
          <p:spPr bwMode="auto">
            <a:xfrm>
              <a:off x="14861" y="-35194"/>
              <a:ext cx="4956" cy="35"/>
            </a:xfrm>
            <a:custGeom>
              <a:avLst/>
              <a:gdLst/>
              <a:ahLst/>
              <a:cxnLst>
                <a:cxn ang="0">
                  <a:pos x="5415" y="12405"/>
                </a:cxn>
                <a:cxn ang="0">
                  <a:pos x="6109" y="11469"/>
                </a:cxn>
                <a:cxn ang="0">
                  <a:pos x="6804" y="10767"/>
                </a:cxn>
                <a:cxn ang="0">
                  <a:pos x="7775" y="10299"/>
                </a:cxn>
                <a:cxn ang="0">
                  <a:pos x="9025" y="9362"/>
                </a:cxn>
                <a:cxn ang="0">
                  <a:pos x="9858" y="8192"/>
                </a:cxn>
                <a:cxn ang="0">
                  <a:pos x="10830" y="7724"/>
                </a:cxn>
                <a:cxn ang="0">
                  <a:pos x="8609" y="10533"/>
                </a:cxn>
                <a:cxn ang="0">
                  <a:pos x="6665" y="12639"/>
                </a:cxn>
                <a:cxn ang="0">
                  <a:pos x="7081" y="12873"/>
                </a:cxn>
                <a:cxn ang="0">
                  <a:pos x="11663" y="7256"/>
                </a:cxn>
                <a:cxn ang="0">
                  <a:pos x="14718" y="3043"/>
                </a:cxn>
                <a:cxn ang="0">
                  <a:pos x="16384" y="702"/>
                </a:cxn>
                <a:cxn ang="0">
                  <a:pos x="15967" y="234"/>
                </a:cxn>
                <a:cxn ang="0">
                  <a:pos x="15134" y="1638"/>
                </a:cxn>
                <a:cxn ang="0">
                  <a:pos x="14162" y="1638"/>
                </a:cxn>
                <a:cxn ang="0">
                  <a:pos x="13746" y="2341"/>
                </a:cxn>
                <a:cxn ang="0">
                  <a:pos x="13191" y="2809"/>
                </a:cxn>
                <a:cxn ang="0">
                  <a:pos x="12774" y="3043"/>
                </a:cxn>
                <a:cxn ang="0">
                  <a:pos x="12357" y="3979"/>
                </a:cxn>
                <a:cxn ang="0">
                  <a:pos x="12080" y="5149"/>
                </a:cxn>
                <a:cxn ang="0">
                  <a:pos x="11802" y="6320"/>
                </a:cxn>
                <a:cxn ang="0">
                  <a:pos x="11385" y="5617"/>
                </a:cxn>
                <a:cxn ang="0">
                  <a:pos x="10691" y="5617"/>
                </a:cxn>
                <a:cxn ang="0">
                  <a:pos x="11108" y="4681"/>
                </a:cxn>
                <a:cxn ang="0">
                  <a:pos x="11524" y="3979"/>
                </a:cxn>
                <a:cxn ang="0">
                  <a:pos x="12080" y="2809"/>
                </a:cxn>
                <a:cxn ang="0">
                  <a:pos x="12357" y="1404"/>
                </a:cxn>
                <a:cxn ang="0">
                  <a:pos x="13052" y="468"/>
                </a:cxn>
                <a:cxn ang="0">
                  <a:pos x="12357" y="234"/>
                </a:cxn>
                <a:cxn ang="0">
                  <a:pos x="10830" y="3511"/>
                </a:cxn>
                <a:cxn ang="0">
                  <a:pos x="9025" y="5383"/>
                </a:cxn>
                <a:cxn ang="0">
                  <a:pos x="6387" y="6320"/>
                </a:cxn>
                <a:cxn ang="0">
                  <a:pos x="5970" y="7490"/>
                </a:cxn>
                <a:cxn ang="0">
                  <a:pos x="4582" y="7724"/>
                </a:cxn>
                <a:cxn ang="0">
                  <a:pos x="3749" y="7958"/>
                </a:cxn>
                <a:cxn ang="0">
                  <a:pos x="3749" y="8894"/>
                </a:cxn>
                <a:cxn ang="0">
                  <a:pos x="3055" y="8894"/>
                </a:cxn>
                <a:cxn ang="0">
                  <a:pos x="2499" y="10533"/>
                </a:cxn>
                <a:cxn ang="0">
                  <a:pos x="2083" y="10533"/>
                </a:cxn>
                <a:cxn ang="0">
                  <a:pos x="1944" y="11469"/>
                </a:cxn>
                <a:cxn ang="0">
                  <a:pos x="1666" y="11937"/>
                </a:cxn>
                <a:cxn ang="0">
                  <a:pos x="1250" y="12171"/>
                </a:cxn>
                <a:cxn ang="0">
                  <a:pos x="833" y="12639"/>
                </a:cxn>
                <a:cxn ang="0">
                  <a:pos x="278" y="14043"/>
                </a:cxn>
                <a:cxn ang="0">
                  <a:pos x="0" y="15214"/>
                </a:cxn>
                <a:cxn ang="0">
                  <a:pos x="278" y="16150"/>
                </a:cxn>
                <a:cxn ang="0">
                  <a:pos x="972" y="15448"/>
                </a:cxn>
                <a:cxn ang="0">
                  <a:pos x="1527" y="14746"/>
                </a:cxn>
                <a:cxn ang="0">
                  <a:pos x="2083" y="14980"/>
                </a:cxn>
                <a:cxn ang="0">
                  <a:pos x="1388" y="15916"/>
                </a:cxn>
                <a:cxn ang="0">
                  <a:pos x="1388" y="16384"/>
                </a:cxn>
                <a:cxn ang="0">
                  <a:pos x="2222" y="15682"/>
                </a:cxn>
                <a:cxn ang="0">
                  <a:pos x="3055" y="14512"/>
                </a:cxn>
                <a:cxn ang="0">
                  <a:pos x="4582" y="13341"/>
                </a:cxn>
              </a:cxnLst>
              <a:rect l="0" t="0" r="r" b="b"/>
              <a:pathLst>
                <a:path w="16384" h="16384">
                  <a:moveTo>
                    <a:pt x="4999" y="13107"/>
                  </a:moveTo>
                  <a:lnTo>
                    <a:pt x="5276" y="12639"/>
                  </a:lnTo>
                  <a:lnTo>
                    <a:pt x="5415" y="12405"/>
                  </a:lnTo>
                  <a:lnTo>
                    <a:pt x="5832" y="12171"/>
                  </a:lnTo>
                  <a:lnTo>
                    <a:pt x="6109" y="11937"/>
                  </a:lnTo>
                  <a:lnTo>
                    <a:pt x="6109" y="11469"/>
                  </a:lnTo>
                  <a:lnTo>
                    <a:pt x="6665" y="11469"/>
                  </a:lnTo>
                  <a:lnTo>
                    <a:pt x="6942" y="11235"/>
                  </a:lnTo>
                  <a:lnTo>
                    <a:pt x="6804" y="10767"/>
                  </a:lnTo>
                  <a:lnTo>
                    <a:pt x="7220" y="10767"/>
                  </a:lnTo>
                  <a:lnTo>
                    <a:pt x="7498" y="10767"/>
                  </a:lnTo>
                  <a:lnTo>
                    <a:pt x="7775" y="10299"/>
                  </a:lnTo>
                  <a:lnTo>
                    <a:pt x="8053" y="10064"/>
                  </a:lnTo>
                  <a:lnTo>
                    <a:pt x="8331" y="10064"/>
                  </a:lnTo>
                  <a:lnTo>
                    <a:pt x="9025" y="9362"/>
                  </a:lnTo>
                  <a:lnTo>
                    <a:pt x="9442" y="8894"/>
                  </a:lnTo>
                  <a:lnTo>
                    <a:pt x="9580" y="8426"/>
                  </a:lnTo>
                  <a:lnTo>
                    <a:pt x="9858" y="8192"/>
                  </a:lnTo>
                  <a:lnTo>
                    <a:pt x="10552" y="7490"/>
                  </a:lnTo>
                  <a:lnTo>
                    <a:pt x="10691" y="7490"/>
                  </a:lnTo>
                  <a:lnTo>
                    <a:pt x="10830" y="7724"/>
                  </a:lnTo>
                  <a:lnTo>
                    <a:pt x="10691" y="7958"/>
                  </a:lnTo>
                  <a:lnTo>
                    <a:pt x="9997" y="8894"/>
                  </a:lnTo>
                  <a:lnTo>
                    <a:pt x="8609" y="10533"/>
                  </a:lnTo>
                  <a:lnTo>
                    <a:pt x="7220" y="12171"/>
                  </a:lnTo>
                  <a:lnTo>
                    <a:pt x="6942" y="12405"/>
                  </a:lnTo>
                  <a:lnTo>
                    <a:pt x="6665" y="12639"/>
                  </a:lnTo>
                  <a:lnTo>
                    <a:pt x="6526" y="12873"/>
                  </a:lnTo>
                  <a:lnTo>
                    <a:pt x="6804" y="13107"/>
                  </a:lnTo>
                  <a:lnTo>
                    <a:pt x="7081" y="12873"/>
                  </a:lnTo>
                  <a:lnTo>
                    <a:pt x="7914" y="11937"/>
                  </a:lnTo>
                  <a:lnTo>
                    <a:pt x="9580" y="10064"/>
                  </a:lnTo>
                  <a:lnTo>
                    <a:pt x="11663" y="7256"/>
                  </a:lnTo>
                  <a:lnTo>
                    <a:pt x="13052" y="5617"/>
                  </a:lnTo>
                  <a:lnTo>
                    <a:pt x="13746" y="4213"/>
                  </a:lnTo>
                  <a:lnTo>
                    <a:pt x="14718" y="3043"/>
                  </a:lnTo>
                  <a:lnTo>
                    <a:pt x="15412" y="2107"/>
                  </a:lnTo>
                  <a:lnTo>
                    <a:pt x="16245" y="936"/>
                  </a:lnTo>
                  <a:lnTo>
                    <a:pt x="16384" y="702"/>
                  </a:lnTo>
                  <a:lnTo>
                    <a:pt x="16384" y="234"/>
                  </a:lnTo>
                  <a:lnTo>
                    <a:pt x="16245" y="0"/>
                  </a:lnTo>
                  <a:lnTo>
                    <a:pt x="15967" y="234"/>
                  </a:lnTo>
                  <a:lnTo>
                    <a:pt x="15551" y="702"/>
                  </a:lnTo>
                  <a:lnTo>
                    <a:pt x="15273" y="1170"/>
                  </a:lnTo>
                  <a:lnTo>
                    <a:pt x="15134" y="1638"/>
                  </a:lnTo>
                  <a:lnTo>
                    <a:pt x="14718" y="2107"/>
                  </a:lnTo>
                  <a:lnTo>
                    <a:pt x="14301" y="2107"/>
                  </a:lnTo>
                  <a:lnTo>
                    <a:pt x="14162" y="1638"/>
                  </a:lnTo>
                  <a:lnTo>
                    <a:pt x="14024" y="1638"/>
                  </a:lnTo>
                  <a:lnTo>
                    <a:pt x="13885" y="2107"/>
                  </a:lnTo>
                  <a:lnTo>
                    <a:pt x="13746" y="2341"/>
                  </a:lnTo>
                  <a:lnTo>
                    <a:pt x="13468" y="2107"/>
                  </a:lnTo>
                  <a:lnTo>
                    <a:pt x="13329" y="2575"/>
                  </a:lnTo>
                  <a:lnTo>
                    <a:pt x="13191" y="2809"/>
                  </a:lnTo>
                  <a:lnTo>
                    <a:pt x="13052" y="2809"/>
                  </a:lnTo>
                  <a:lnTo>
                    <a:pt x="12774" y="2575"/>
                  </a:lnTo>
                  <a:lnTo>
                    <a:pt x="12774" y="3043"/>
                  </a:lnTo>
                  <a:lnTo>
                    <a:pt x="12496" y="3277"/>
                  </a:lnTo>
                  <a:lnTo>
                    <a:pt x="12357" y="3511"/>
                  </a:lnTo>
                  <a:lnTo>
                    <a:pt x="12357" y="3979"/>
                  </a:lnTo>
                  <a:lnTo>
                    <a:pt x="12357" y="4447"/>
                  </a:lnTo>
                  <a:lnTo>
                    <a:pt x="12219" y="4447"/>
                  </a:lnTo>
                  <a:lnTo>
                    <a:pt x="12080" y="5149"/>
                  </a:lnTo>
                  <a:lnTo>
                    <a:pt x="11802" y="5383"/>
                  </a:lnTo>
                  <a:lnTo>
                    <a:pt x="12080" y="5851"/>
                  </a:lnTo>
                  <a:lnTo>
                    <a:pt x="11802" y="6320"/>
                  </a:lnTo>
                  <a:lnTo>
                    <a:pt x="11524" y="6554"/>
                  </a:lnTo>
                  <a:lnTo>
                    <a:pt x="11524" y="6085"/>
                  </a:lnTo>
                  <a:lnTo>
                    <a:pt x="11385" y="5617"/>
                  </a:lnTo>
                  <a:lnTo>
                    <a:pt x="11247" y="5617"/>
                  </a:lnTo>
                  <a:lnTo>
                    <a:pt x="10830" y="5617"/>
                  </a:lnTo>
                  <a:lnTo>
                    <a:pt x="10691" y="5617"/>
                  </a:lnTo>
                  <a:lnTo>
                    <a:pt x="10552" y="5149"/>
                  </a:lnTo>
                  <a:lnTo>
                    <a:pt x="10830" y="4915"/>
                  </a:lnTo>
                  <a:lnTo>
                    <a:pt x="11108" y="4681"/>
                  </a:lnTo>
                  <a:lnTo>
                    <a:pt x="11247" y="4213"/>
                  </a:lnTo>
                  <a:lnTo>
                    <a:pt x="11247" y="3979"/>
                  </a:lnTo>
                  <a:lnTo>
                    <a:pt x="11524" y="3979"/>
                  </a:lnTo>
                  <a:lnTo>
                    <a:pt x="11802" y="3511"/>
                  </a:lnTo>
                  <a:lnTo>
                    <a:pt x="11802" y="3043"/>
                  </a:lnTo>
                  <a:lnTo>
                    <a:pt x="12080" y="2809"/>
                  </a:lnTo>
                  <a:lnTo>
                    <a:pt x="11941" y="2107"/>
                  </a:lnTo>
                  <a:lnTo>
                    <a:pt x="12080" y="1638"/>
                  </a:lnTo>
                  <a:lnTo>
                    <a:pt x="12357" y="1404"/>
                  </a:lnTo>
                  <a:lnTo>
                    <a:pt x="12496" y="702"/>
                  </a:lnTo>
                  <a:lnTo>
                    <a:pt x="12913" y="702"/>
                  </a:lnTo>
                  <a:lnTo>
                    <a:pt x="13052" y="468"/>
                  </a:lnTo>
                  <a:lnTo>
                    <a:pt x="13052" y="0"/>
                  </a:lnTo>
                  <a:lnTo>
                    <a:pt x="12635" y="0"/>
                  </a:lnTo>
                  <a:lnTo>
                    <a:pt x="12357" y="234"/>
                  </a:lnTo>
                  <a:lnTo>
                    <a:pt x="11802" y="1404"/>
                  </a:lnTo>
                  <a:lnTo>
                    <a:pt x="11385" y="2575"/>
                  </a:lnTo>
                  <a:lnTo>
                    <a:pt x="10830" y="3511"/>
                  </a:lnTo>
                  <a:lnTo>
                    <a:pt x="10414" y="4213"/>
                  </a:lnTo>
                  <a:lnTo>
                    <a:pt x="9858" y="4681"/>
                  </a:lnTo>
                  <a:lnTo>
                    <a:pt x="9025" y="5383"/>
                  </a:lnTo>
                  <a:lnTo>
                    <a:pt x="7775" y="6085"/>
                  </a:lnTo>
                  <a:lnTo>
                    <a:pt x="6804" y="6320"/>
                  </a:lnTo>
                  <a:lnTo>
                    <a:pt x="6387" y="6320"/>
                  </a:lnTo>
                  <a:lnTo>
                    <a:pt x="6109" y="6554"/>
                  </a:lnTo>
                  <a:lnTo>
                    <a:pt x="6109" y="7256"/>
                  </a:lnTo>
                  <a:lnTo>
                    <a:pt x="5970" y="7490"/>
                  </a:lnTo>
                  <a:lnTo>
                    <a:pt x="5693" y="7724"/>
                  </a:lnTo>
                  <a:lnTo>
                    <a:pt x="4721" y="7724"/>
                  </a:lnTo>
                  <a:lnTo>
                    <a:pt x="4582" y="7724"/>
                  </a:lnTo>
                  <a:lnTo>
                    <a:pt x="4443" y="8192"/>
                  </a:lnTo>
                  <a:lnTo>
                    <a:pt x="4304" y="8426"/>
                  </a:lnTo>
                  <a:lnTo>
                    <a:pt x="3749" y="7958"/>
                  </a:lnTo>
                  <a:lnTo>
                    <a:pt x="3610" y="8192"/>
                  </a:lnTo>
                  <a:lnTo>
                    <a:pt x="3610" y="8426"/>
                  </a:lnTo>
                  <a:lnTo>
                    <a:pt x="3749" y="8894"/>
                  </a:lnTo>
                  <a:lnTo>
                    <a:pt x="3610" y="9128"/>
                  </a:lnTo>
                  <a:lnTo>
                    <a:pt x="3332" y="8894"/>
                  </a:lnTo>
                  <a:lnTo>
                    <a:pt x="3055" y="8894"/>
                  </a:lnTo>
                  <a:lnTo>
                    <a:pt x="2638" y="9596"/>
                  </a:lnTo>
                  <a:lnTo>
                    <a:pt x="2360" y="10064"/>
                  </a:lnTo>
                  <a:lnTo>
                    <a:pt x="2499" y="10533"/>
                  </a:lnTo>
                  <a:lnTo>
                    <a:pt x="2499" y="10767"/>
                  </a:lnTo>
                  <a:lnTo>
                    <a:pt x="2222" y="10533"/>
                  </a:lnTo>
                  <a:lnTo>
                    <a:pt x="2083" y="10533"/>
                  </a:lnTo>
                  <a:lnTo>
                    <a:pt x="1944" y="10767"/>
                  </a:lnTo>
                  <a:lnTo>
                    <a:pt x="2083" y="11235"/>
                  </a:lnTo>
                  <a:lnTo>
                    <a:pt x="1944" y="11469"/>
                  </a:lnTo>
                  <a:lnTo>
                    <a:pt x="1805" y="11469"/>
                  </a:lnTo>
                  <a:lnTo>
                    <a:pt x="1805" y="11937"/>
                  </a:lnTo>
                  <a:lnTo>
                    <a:pt x="1666" y="11937"/>
                  </a:lnTo>
                  <a:lnTo>
                    <a:pt x="1388" y="11937"/>
                  </a:lnTo>
                  <a:lnTo>
                    <a:pt x="1250" y="11703"/>
                  </a:lnTo>
                  <a:lnTo>
                    <a:pt x="1250" y="12171"/>
                  </a:lnTo>
                  <a:lnTo>
                    <a:pt x="1111" y="12405"/>
                  </a:lnTo>
                  <a:lnTo>
                    <a:pt x="972" y="12639"/>
                  </a:lnTo>
                  <a:lnTo>
                    <a:pt x="833" y="12639"/>
                  </a:lnTo>
                  <a:lnTo>
                    <a:pt x="555" y="12405"/>
                  </a:lnTo>
                  <a:lnTo>
                    <a:pt x="417" y="13575"/>
                  </a:lnTo>
                  <a:lnTo>
                    <a:pt x="278" y="14043"/>
                  </a:lnTo>
                  <a:lnTo>
                    <a:pt x="139" y="14277"/>
                  </a:lnTo>
                  <a:lnTo>
                    <a:pt x="0" y="14746"/>
                  </a:lnTo>
                  <a:lnTo>
                    <a:pt x="0" y="15214"/>
                  </a:lnTo>
                  <a:lnTo>
                    <a:pt x="139" y="15448"/>
                  </a:lnTo>
                  <a:lnTo>
                    <a:pt x="278" y="15916"/>
                  </a:lnTo>
                  <a:lnTo>
                    <a:pt x="278" y="16150"/>
                  </a:lnTo>
                  <a:lnTo>
                    <a:pt x="694" y="16150"/>
                  </a:lnTo>
                  <a:lnTo>
                    <a:pt x="833" y="15916"/>
                  </a:lnTo>
                  <a:lnTo>
                    <a:pt x="972" y="15448"/>
                  </a:lnTo>
                  <a:lnTo>
                    <a:pt x="1111" y="14980"/>
                  </a:lnTo>
                  <a:lnTo>
                    <a:pt x="1250" y="14980"/>
                  </a:lnTo>
                  <a:lnTo>
                    <a:pt x="1527" y="14746"/>
                  </a:lnTo>
                  <a:lnTo>
                    <a:pt x="1805" y="14512"/>
                  </a:lnTo>
                  <a:lnTo>
                    <a:pt x="2083" y="14746"/>
                  </a:lnTo>
                  <a:lnTo>
                    <a:pt x="2083" y="14980"/>
                  </a:lnTo>
                  <a:lnTo>
                    <a:pt x="2083" y="15448"/>
                  </a:lnTo>
                  <a:lnTo>
                    <a:pt x="1805" y="15448"/>
                  </a:lnTo>
                  <a:lnTo>
                    <a:pt x="1388" y="15916"/>
                  </a:lnTo>
                  <a:lnTo>
                    <a:pt x="1250" y="16150"/>
                  </a:lnTo>
                  <a:lnTo>
                    <a:pt x="1111" y="16384"/>
                  </a:lnTo>
                  <a:lnTo>
                    <a:pt x="1388" y="16384"/>
                  </a:lnTo>
                  <a:lnTo>
                    <a:pt x="1527" y="16384"/>
                  </a:lnTo>
                  <a:lnTo>
                    <a:pt x="1944" y="15916"/>
                  </a:lnTo>
                  <a:lnTo>
                    <a:pt x="2222" y="15682"/>
                  </a:lnTo>
                  <a:lnTo>
                    <a:pt x="2638" y="15448"/>
                  </a:lnTo>
                  <a:lnTo>
                    <a:pt x="2777" y="14746"/>
                  </a:lnTo>
                  <a:lnTo>
                    <a:pt x="3055" y="14512"/>
                  </a:lnTo>
                  <a:lnTo>
                    <a:pt x="4027" y="13809"/>
                  </a:lnTo>
                  <a:lnTo>
                    <a:pt x="4304" y="13341"/>
                  </a:lnTo>
                  <a:lnTo>
                    <a:pt x="4582" y="13341"/>
                  </a:lnTo>
                  <a:lnTo>
                    <a:pt x="4999" y="13107"/>
                  </a:lnTo>
                  <a:close/>
                </a:path>
              </a:pathLst>
            </a:custGeom>
            <a:grpFill/>
            <a:ln w="9525">
              <a:solidFill>
                <a:schemeClr val="tx1">
                  <a:lumMod val="65000"/>
                  <a:lumOff val="35000"/>
                </a:schemeClr>
              </a:solidFill>
              <a:prstDash val="solid"/>
              <a:round/>
              <a:headEnd/>
              <a:tailEnd/>
            </a:ln>
          </p:spPr>
          <p:txBody>
            <a:bodyPr wrap="none"/>
            <a:lstStyle/>
            <a:p>
              <a:pPr>
                <a:defRPr/>
              </a:pPr>
              <a:endParaRPr lang="en-US" dirty="0"/>
            </a:p>
          </p:txBody>
        </p:sp>
        <p:sp>
          <p:nvSpPr>
            <p:cNvPr id="158" name="ny4"/>
            <p:cNvSpPr>
              <a:spLocks/>
            </p:cNvSpPr>
            <p:nvPr/>
          </p:nvSpPr>
          <p:spPr bwMode="auto">
            <a:xfrm>
              <a:off x="-385" y="-35336"/>
              <a:ext cx="16086" cy="167"/>
            </a:xfrm>
            <a:custGeom>
              <a:avLst/>
              <a:gdLst/>
              <a:ahLst/>
              <a:cxnLst>
                <a:cxn ang="0">
                  <a:pos x="11465" y="13146"/>
                </a:cxn>
                <a:cxn ang="0">
                  <a:pos x="11850" y="13294"/>
                </a:cxn>
                <a:cxn ang="0">
                  <a:pos x="12106" y="13686"/>
                </a:cxn>
                <a:cxn ang="0">
                  <a:pos x="12406" y="14471"/>
                </a:cxn>
                <a:cxn ang="0">
                  <a:pos x="12919" y="14618"/>
                </a:cxn>
                <a:cxn ang="0">
                  <a:pos x="14202" y="15207"/>
                </a:cxn>
                <a:cxn ang="0">
                  <a:pos x="15571" y="16041"/>
                </a:cxn>
                <a:cxn ang="0">
                  <a:pos x="15913" y="16286"/>
                </a:cxn>
                <a:cxn ang="0">
                  <a:pos x="15999" y="15844"/>
                </a:cxn>
                <a:cxn ang="0">
                  <a:pos x="15913" y="15109"/>
                </a:cxn>
                <a:cxn ang="0">
                  <a:pos x="16042" y="13392"/>
                </a:cxn>
                <a:cxn ang="0">
                  <a:pos x="15700" y="10252"/>
                </a:cxn>
                <a:cxn ang="0">
                  <a:pos x="15700" y="8584"/>
                </a:cxn>
                <a:cxn ang="0">
                  <a:pos x="15528" y="7800"/>
                </a:cxn>
                <a:cxn ang="0">
                  <a:pos x="15357" y="6868"/>
                </a:cxn>
                <a:cxn ang="0">
                  <a:pos x="15143" y="5494"/>
                </a:cxn>
                <a:cxn ang="0">
                  <a:pos x="14887" y="5298"/>
                </a:cxn>
                <a:cxn ang="0">
                  <a:pos x="14716" y="5494"/>
                </a:cxn>
                <a:cxn ang="0">
                  <a:pos x="14673" y="4709"/>
                </a:cxn>
                <a:cxn ang="0">
                  <a:pos x="14416" y="4121"/>
                </a:cxn>
                <a:cxn ang="0">
                  <a:pos x="14245" y="3238"/>
                </a:cxn>
                <a:cxn ang="0">
                  <a:pos x="14288" y="2453"/>
                </a:cxn>
                <a:cxn ang="0">
                  <a:pos x="14031" y="1717"/>
                </a:cxn>
                <a:cxn ang="0">
                  <a:pos x="13775" y="736"/>
                </a:cxn>
                <a:cxn ang="0">
                  <a:pos x="12106" y="491"/>
                </a:cxn>
                <a:cxn ang="0">
                  <a:pos x="10481" y="932"/>
                </a:cxn>
                <a:cxn ang="0">
                  <a:pos x="9967" y="1079"/>
                </a:cxn>
                <a:cxn ang="0">
                  <a:pos x="9240" y="1815"/>
                </a:cxn>
                <a:cxn ang="0">
                  <a:pos x="8342" y="3532"/>
                </a:cxn>
                <a:cxn ang="0">
                  <a:pos x="7999" y="4366"/>
                </a:cxn>
                <a:cxn ang="0">
                  <a:pos x="7187" y="5298"/>
                </a:cxn>
                <a:cxn ang="0">
                  <a:pos x="7443" y="5837"/>
                </a:cxn>
                <a:cxn ang="0">
                  <a:pos x="7486" y="5494"/>
                </a:cxn>
                <a:cxn ang="0">
                  <a:pos x="7743" y="5494"/>
                </a:cxn>
                <a:cxn ang="0">
                  <a:pos x="7743" y="6132"/>
                </a:cxn>
                <a:cxn ang="0">
                  <a:pos x="7529" y="6328"/>
                </a:cxn>
                <a:cxn ang="0">
                  <a:pos x="7871" y="7015"/>
                </a:cxn>
                <a:cxn ang="0">
                  <a:pos x="7614" y="7554"/>
                </a:cxn>
                <a:cxn ang="0">
                  <a:pos x="7272" y="7898"/>
                </a:cxn>
                <a:cxn ang="0">
                  <a:pos x="6973" y="8241"/>
                </a:cxn>
                <a:cxn ang="0">
                  <a:pos x="6631" y="8633"/>
                </a:cxn>
                <a:cxn ang="0">
                  <a:pos x="6288" y="8928"/>
                </a:cxn>
                <a:cxn ang="0">
                  <a:pos x="5262" y="9026"/>
                </a:cxn>
                <a:cxn ang="0">
                  <a:pos x="4834" y="9271"/>
                </a:cxn>
                <a:cxn ang="0">
                  <a:pos x="4149" y="9026"/>
                </a:cxn>
                <a:cxn ang="0">
                  <a:pos x="3166" y="9173"/>
                </a:cxn>
                <a:cxn ang="0">
                  <a:pos x="2053" y="9516"/>
                </a:cxn>
                <a:cxn ang="0">
                  <a:pos x="1283" y="10252"/>
                </a:cxn>
                <a:cxn ang="0">
                  <a:pos x="1283" y="10694"/>
                </a:cxn>
                <a:cxn ang="0">
                  <a:pos x="1540" y="11086"/>
                </a:cxn>
                <a:cxn ang="0">
                  <a:pos x="1754" y="11331"/>
                </a:cxn>
                <a:cxn ang="0">
                  <a:pos x="1626" y="12067"/>
                </a:cxn>
                <a:cxn ang="0">
                  <a:pos x="1412" y="12705"/>
                </a:cxn>
                <a:cxn ang="0">
                  <a:pos x="898" y="13146"/>
                </a:cxn>
                <a:cxn ang="0">
                  <a:pos x="128" y="14078"/>
                </a:cxn>
                <a:cxn ang="0">
                  <a:pos x="2267" y="14814"/>
                </a:cxn>
                <a:cxn ang="0">
                  <a:pos x="7144" y="13735"/>
                </a:cxn>
                <a:cxn ang="0">
                  <a:pos x="10823" y="12852"/>
                </a:cxn>
              </a:cxnLst>
              <a:rect l="0" t="0" r="r" b="b"/>
              <a:pathLst>
                <a:path w="16384" h="16384">
                  <a:moveTo>
                    <a:pt x="11037" y="12803"/>
                  </a:moveTo>
                  <a:lnTo>
                    <a:pt x="11165" y="12754"/>
                  </a:lnTo>
                  <a:lnTo>
                    <a:pt x="11293" y="12901"/>
                  </a:lnTo>
                  <a:lnTo>
                    <a:pt x="11379" y="12950"/>
                  </a:lnTo>
                  <a:lnTo>
                    <a:pt x="11465" y="13146"/>
                  </a:lnTo>
                  <a:lnTo>
                    <a:pt x="11507" y="13245"/>
                  </a:lnTo>
                  <a:lnTo>
                    <a:pt x="11593" y="13245"/>
                  </a:lnTo>
                  <a:lnTo>
                    <a:pt x="11721" y="13195"/>
                  </a:lnTo>
                  <a:lnTo>
                    <a:pt x="11764" y="13245"/>
                  </a:lnTo>
                  <a:lnTo>
                    <a:pt x="11850" y="13294"/>
                  </a:lnTo>
                  <a:lnTo>
                    <a:pt x="11892" y="13343"/>
                  </a:lnTo>
                  <a:lnTo>
                    <a:pt x="11935" y="13441"/>
                  </a:lnTo>
                  <a:lnTo>
                    <a:pt x="12021" y="13539"/>
                  </a:lnTo>
                  <a:lnTo>
                    <a:pt x="12106" y="13588"/>
                  </a:lnTo>
                  <a:lnTo>
                    <a:pt x="12106" y="13686"/>
                  </a:lnTo>
                  <a:lnTo>
                    <a:pt x="12149" y="14078"/>
                  </a:lnTo>
                  <a:lnTo>
                    <a:pt x="12192" y="14128"/>
                  </a:lnTo>
                  <a:lnTo>
                    <a:pt x="12277" y="14226"/>
                  </a:lnTo>
                  <a:lnTo>
                    <a:pt x="12363" y="14373"/>
                  </a:lnTo>
                  <a:lnTo>
                    <a:pt x="12406" y="14471"/>
                  </a:lnTo>
                  <a:lnTo>
                    <a:pt x="12491" y="14520"/>
                  </a:lnTo>
                  <a:lnTo>
                    <a:pt x="12577" y="14520"/>
                  </a:lnTo>
                  <a:lnTo>
                    <a:pt x="12705" y="14569"/>
                  </a:lnTo>
                  <a:lnTo>
                    <a:pt x="12833" y="14618"/>
                  </a:lnTo>
                  <a:lnTo>
                    <a:pt x="12919" y="14618"/>
                  </a:lnTo>
                  <a:lnTo>
                    <a:pt x="13047" y="14569"/>
                  </a:lnTo>
                  <a:lnTo>
                    <a:pt x="13090" y="14667"/>
                  </a:lnTo>
                  <a:lnTo>
                    <a:pt x="13176" y="14716"/>
                  </a:lnTo>
                  <a:lnTo>
                    <a:pt x="13218" y="14814"/>
                  </a:lnTo>
                  <a:lnTo>
                    <a:pt x="14202" y="15207"/>
                  </a:lnTo>
                  <a:lnTo>
                    <a:pt x="14587" y="15305"/>
                  </a:lnTo>
                  <a:lnTo>
                    <a:pt x="14716" y="15354"/>
                  </a:lnTo>
                  <a:lnTo>
                    <a:pt x="15571" y="15697"/>
                  </a:lnTo>
                  <a:lnTo>
                    <a:pt x="15614" y="16041"/>
                  </a:lnTo>
                  <a:lnTo>
                    <a:pt x="15571" y="16041"/>
                  </a:lnTo>
                  <a:lnTo>
                    <a:pt x="15742" y="16384"/>
                  </a:lnTo>
                  <a:lnTo>
                    <a:pt x="15700" y="16384"/>
                  </a:lnTo>
                  <a:lnTo>
                    <a:pt x="15657" y="16237"/>
                  </a:lnTo>
                  <a:lnTo>
                    <a:pt x="15913" y="16335"/>
                  </a:lnTo>
                  <a:lnTo>
                    <a:pt x="15913" y="16286"/>
                  </a:lnTo>
                  <a:lnTo>
                    <a:pt x="15871" y="16139"/>
                  </a:lnTo>
                  <a:lnTo>
                    <a:pt x="15828" y="16090"/>
                  </a:lnTo>
                  <a:lnTo>
                    <a:pt x="15871" y="16041"/>
                  </a:lnTo>
                  <a:lnTo>
                    <a:pt x="15999" y="15943"/>
                  </a:lnTo>
                  <a:lnTo>
                    <a:pt x="15999" y="15844"/>
                  </a:lnTo>
                  <a:lnTo>
                    <a:pt x="16042" y="15795"/>
                  </a:lnTo>
                  <a:lnTo>
                    <a:pt x="16085" y="15697"/>
                  </a:lnTo>
                  <a:lnTo>
                    <a:pt x="16127" y="15599"/>
                  </a:lnTo>
                  <a:lnTo>
                    <a:pt x="16127" y="15452"/>
                  </a:lnTo>
                  <a:lnTo>
                    <a:pt x="15913" y="15109"/>
                  </a:lnTo>
                  <a:lnTo>
                    <a:pt x="16298" y="14667"/>
                  </a:lnTo>
                  <a:lnTo>
                    <a:pt x="16384" y="14520"/>
                  </a:lnTo>
                  <a:lnTo>
                    <a:pt x="16170" y="14275"/>
                  </a:lnTo>
                  <a:lnTo>
                    <a:pt x="16127" y="14029"/>
                  </a:lnTo>
                  <a:lnTo>
                    <a:pt x="16042" y="13392"/>
                  </a:lnTo>
                  <a:lnTo>
                    <a:pt x="15956" y="12803"/>
                  </a:lnTo>
                  <a:lnTo>
                    <a:pt x="15742" y="11381"/>
                  </a:lnTo>
                  <a:lnTo>
                    <a:pt x="15657" y="11233"/>
                  </a:lnTo>
                  <a:lnTo>
                    <a:pt x="15700" y="10890"/>
                  </a:lnTo>
                  <a:lnTo>
                    <a:pt x="15700" y="10252"/>
                  </a:lnTo>
                  <a:lnTo>
                    <a:pt x="15700" y="9762"/>
                  </a:lnTo>
                  <a:lnTo>
                    <a:pt x="15742" y="9516"/>
                  </a:lnTo>
                  <a:lnTo>
                    <a:pt x="15742" y="9173"/>
                  </a:lnTo>
                  <a:lnTo>
                    <a:pt x="15742" y="8732"/>
                  </a:lnTo>
                  <a:lnTo>
                    <a:pt x="15700" y="8584"/>
                  </a:lnTo>
                  <a:lnTo>
                    <a:pt x="15657" y="8437"/>
                  </a:lnTo>
                  <a:lnTo>
                    <a:pt x="15614" y="8290"/>
                  </a:lnTo>
                  <a:lnTo>
                    <a:pt x="15657" y="8241"/>
                  </a:lnTo>
                  <a:lnTo>
                    <a:pt x="15571" y="7996"/>
                  </a:lnTo>
                  <a:lnTo>
                    <a:pt x="15528" y="7800"/>
                  </a:lnTo>
                  <a:lnTo>
                    <a:pt x="15486" y="7603"/>
                  </a:lnTo>
                  <a:lnTo>
                    <a:pt x="15443" y="7309"/>
                  </a:lnTo>
                  <a:lnTo>
                    <a:pt x="15443" y="7162"/>
                  </a:lnTo>
                  <a:lnTo>
                    <a:pt x="15400" y="6966"/>
                  </a:lnTo>
                  <a:lnTo>
                    <a:pt x="15357" y="6868"/>
                  </a:lnTo>
                  <a:lnTo>
                    <a:pt x="15272" y="6377"/>
                  </a:lnTo>
                  <a:lnTo>
                    <a:pt x="15229" y="6132"/>
                  </a:lnTo>
                  <a:lnTo>
                    <a:pt x="15186" y="5837"/>
                  </a:lnTo>
                  <a:lnTo>
                    <a:pt x="15143" y="5739"/>
                  </a:lnTo>
                  <a:lnTo>
                    <a:pt x="15143" y="5494"/>
                  </a:lnTo>
                  <a:lnTo>
                    <a:pt x="15101" y="5494"/>
                  </a:lnTo>
                  <a:lnTo>
                    <a:pt x="15058" y="5445"/>
                  </a:lnTo>
                  <a:lnTo>
                    <a:pt x="15015" y="5396"/>
                  </a:lnTo>
                  <a:lnTo>
                    <a:pt x="14972" y="5298"/>
                  </a:lnTo>
                  <a:lnTo>
                    <a:pt x="14887" y="5298"/>
                  </a:lnTo>
                  <a:lnTo>
                    <a:pt x="14844" y="5298"/>
                  </a:lnTo>
                  <a:lnTo>
                    <a:pt x="14801" y="5347"/>
                  </a:lnTo>
                  <a:lnTo>
                    <a:pt x="14758" y="5445"/>
                  </a:lnTo>
                  <a:lnTo>
                    <a:pt x="14758" y="5543"/>
                  </a:lnTo>
                  <a:lnTo>
                    <a:pt x="14716" y="5494"/>
                  </a:lnTo>
                  <a:lnTo>
                    <a:pt x="14630" y="5200"/>
                  </a:lnTo>
                  <a:lnTo>
                    <a:pt x="14630" y="5053"/>
                  </a:lnTo>
                  <a:lnTo>
                    <a:pt x="14673" y="4905"/>
                  </a:lnTo>
                  <a:lnTo>
                    <a:pt x="14673" y="4807"/>
                  </a:lnTo>
                  <a:lnTo>
                    <a:pt x="14673" y="4709"/>
                  </a:lnTo>
                  <a:lnTo>
                    <a:pt x="14630" y="4660"/>
                  </a:lnTo>
                  <a:lnTo>
                    <a:pt x="14587" y="4562"/>
                  </a:lnTo>
                  <a:lnTo>
                    <a:pt x="14545" y="4415"/>
                  </a:lnTo>
                  <a:lnTo>
                    <a:pt x="14502" y="4268"/>
                  </a:lnTo>
                  <a:lnTo>
                    <a:pt x="14416" y="4121"/>
                  </a:lnTo>
                  <a:lnTo>
                    <a:pt x="14373" y="4022"/>
                  </a:lnTo>
                  <a:lnTo>
                    <a:pt x="14331" y="3875"/>
                  </a:lnTo>
                  <a:lnTo>
                    <a:pt x="14245" y="3679"/>
                  </a:lnTo>
                  <a:lnTo>
                    <a:pt x="14245" y="3385"/>
                  </a:lnTo>
                  <a:lnTo>
                    <a:pt x="14245" y="3238"/>
                  </a:lnTo>
                  <a:lnTo>
                    <a:pt x="14288" y="3139"/>
                  </a:lnTo>
                  <a:lnTo>
                    <a:pt x="14373" y="2943"/>
                  </a:lnTo>
                  <a:lnTo>
                    <a:pt x="14373" y="2796"/>
                  </a:lnTo>
                  <a:lnTo>
                    <a:pt x="14331" y="2649"/>
                  </a:lnTo>
                  <a:lnTo>
                    <a:pt x="14288" y="2453"/>
                  </a:lnTo>
                  <a:lnTo>
                    <a:pt x="14245" y="2256"/>
                  </a:lnTo>
                  <a:lnTo>
                    <a:pt x="14202" y="2060"/>
                  </a:lnTo>
                  <a:lnTo>
                    <a:pt x="14117" y="1913"/>
                  </a:lnTo>
                  <a:lnTo>
                    <a:pt x="14031" y="1766"/>
                  </a:lnTo>
                  <a:lnTo>
                    <a:pt x="14031" y="1717"/>
                  </a:lnTo>
                  <a:lnTo>
                    <a:pt x="13988" y="1570"/>
                  </a:lnTo>
                  <a:lnTo>
                    <a:pt x="13903" y="1275"/>
                  </a:lnTo>
                  <a:lnTo>
                    <a:pt x="13903" y="883"/>
                  </a:lnTo>
                  <a:lnTo>
                    <a:pt x="13860" y="785"/>
                  </a:lnTo>
                  <a:lnTo>
                    <a:pt x="13775" y="736"/>
                  </a:lnTo>
                  <a:lnTo>
                    <a:pt x="13732" y="589"/>
                  </a:lnTo>
                  <a:lnTo>
                    <a:pt x="13775" y="245"/>
                  </a:lnTo>
                  <a:lnTo>
                    <a:pt x="13732" y="196"/>
                  </a:lnTo>
                  <a:lnTo>
                    <a:pt x="13689" y="0"/>
                  </a:lnTo>
                  <a:lnTo>
                    <a:pt x="12106" y="491"/>
                  </a:lnTo>
                  <a:lnTo>
                    <a:pt x="11678" y="589"/>
                  </a:lnTo>
                  <a:lnTo>
                    <a:pt x="11293" y="736"/>
                  </a:lnTo>
                  <a:lnTo>
                    <a:pt x="10994" y="785"/>
                  </a:lnTo>
                  <a:lnTo>
                    <a:pt x="10695" y="834"/>
                  </a:lnTo>
                  <a:lnTo>
                    <a:pt x="10481" y="932"/>
                  </a:lnTo>
                  <a:lnTo>
                    <a:pt x="10438" y="981"/>
                  </a:lnTo>
                  <a:lnTo>
                    <a:pt x="10267" y="932"/>
                  </a:lnTo>
                  <a:lnTo>
                    <a:pt x="10181" y="932"/>
                  </a:lnTo>
                  <a:lnTo>
                    <a:pt x="10053" y="1079"/>
                  </a:lnTo>
                  <a:lnTo>
                    <a:pt x="9967" y="1079"/>
                  </a:lnTo>
                  <a:lnTo>
                    <a:pt x="9839" y="1177"/>
                  </a:lnTo>
                  <a:lnTo>
                    <a:pt x="9753" y="1324"/>
                  </a:lnTo>
                  <a:lnTo>
                    <a:pt x="9668" y="1423"/>
                  </a:lnTo>
                  <a:lnTo>
                    <a:pt x="9368" y="1668"/>
                  </a:lnTo>
                  <a:lnTo>
                    <a:pt x="9240" y="1815"/>
                  </a:lnTo>
                  <a:lnTo>
                    <a:pt x="8855" y="2453"/>
                  </a:lnTo>
                  <a:lnTo>
                    <a:pt x="8556" y="2992"/>
                  </a:lnTo>
                  <a:lnTo>
                    <a:pt x="8385" y="3287"/>
                  </a:lnTo>
                  <a:lnTo>
                    <a:pt x="8299" y="3483"/>
                  </a:lnTo>
                  <a:lnTo>
                    <a:pt x="8342" y="3532"/>
                  </a:lnTo>
                  <a:lnTo>
                    <a:pt x="8342" y="3679"/>
                  </a:lnTo>
                  <a:lnTo>
                    <a:pt x="8299" y="3777"/>
                  </a:lnTo>
                  <a:lnTo>
                    <a:pt x="8256" y="3924"/>
                  </a:lnTo>
                  <a:lnTo>
                    <a:pt x="8085" y="4170"/>
                  </a:lnTo>
                  <a:lnTo>
                    <a:pt x="7999" y="4366"/>
                  </a:lnTo>
                  <a:lnTo>
                    <a:pt x="7871" y="4562"/>
                  </a:lnTo>
                  <a:lnTo>
                    <a:pt x="7614" y="4807"/>
                  </a:lnTo>
                  <a:lnTo>
                    <a:pt x="7272" y="5151"/>
                  </a:lnTo>
                  <a:lnTo>
                    <a:pt x="7229" y="5200"/>
                  </a:lnTo>
                  <a:lnTo>
                    <a:pt x="7187" y="5298"/>
                  </a:lnTo>
                  <a:lnTo>
                    <a:pt x="7187" y="5396"/>
                  </a:lnTo>
                  <a:lnTo>
                    <a:pt x="7315" y="5494"/>
                  </a:lnTo>
                  <a:lnTo>
                    <a:pt x="7401" y="5690"/>
                  </a:lnTo>
                  <a:lnTo>
                    <a:pt x="7443" y="5788"/>
                  </a:lnTo>
                  <a:lnTo>
                    <a:pt x="7443" y="5837"/>
                  </a:lnTo>
                  <a:lnTo>
                    <a:pt x="7529" y="5837"/>
                  </a:lnTo>
                  <a:lnTo>
                    <a:pt x="7572" y="5739"/>
                  </a:lnTo>
                  <a:lnTo>
                    <a:pt x="7572" y="5592"/>
                  </a:lnTo>
                  <a:lnTo>
                    <a:pt x="7486" y="5543"/>
                  </a:lnTo>
                  <a:lnTo>
                    <a:pt x="7486" y="5494"/>
                  </a:lnTo>
                  <a:lnTo>
                    <a:pt x="7486" y="5445"/>
                  </a:lnTo>
                  <a:lnTo>
                    <a:pt x="7572" y="5445"/>
                  </a:lnTo>
                  <a:lnTo>
                    <a:pt x="7614" y="5445"/>
                  </a:lnTo>
                  <a:lnTo>
                    <a:pt x="7657" y="5543"/>
                  </a:lnTo>
                  <a:lnTo>
                    <a:pt x="7743" y="5494"/>
                  </a:lnTo>
                  <a:lnTo>
                    <a:pt x="7743" y="5543"/>
                  </a:lnTo>
                  <a:lnTo>
                    <a:pt x="7657" y="5739"/>
                  </a:lnTo>
                  <a:lnTo>
                    <a:pt x="7786" y="5788"/>
                  </a:lnTo>
                  <a:lnTo>
                    <a:pt x="7786" y="5985"/>
                  </a:lnTo>
                  <a:lnTo>
                    <a:pt x="7743" y="6132"/>
                  </a:lnTo>
                  <a:lnTo>
                    <a:pt x="7657" y="6181"/>
                  </a:lnTo>
                  <a:lnTo>
                    <a:pt x="7614" y="6132"/>
                  </a:lnTo>
                  <a:lnTo>
                    <a:pt x="7572" y="6132"/>
                  </a:lnTo>
                  <a:lnTo>
                    <a:pt x="7529" y="6230"/>
                  </a:lnTo>
                  <a:lnTo>
                    <a:pt x="7529" y="6328"/>
                  </a:lnTo>
                  <a:lnTo>
                    <a:pt x="7572" y="6377"/>
                  </a:lnTo>
                  <a:lnTo>
                    <a:pt x="7700" y="6524"/>
                  </a:lnTo>
                  <a:lnTo>
                    <a:pt x="7743" y="6671"/>
                  </a:lnTo>
                  <a:lnTo>
                    <a:pt x="7828" y="6868"/>
                  </a:lnTo>
                  <a:lnTo>
                    <a:pt x="7871" y="7015"/>
                  </a:lnTo>
                  <a:lnTo>
                    <a:pt x="7871" y="7211"/>
                  </a:lnTo>
                  <a:lnTo>
                    <a:pt x="7871" y="7309"/>
                  </a:lnTo>
                  <a:lnTo>
                    <a:pt x="7828" y="7456"/>
                  </a:lnTo>
                  <a:lnTo>
                    <a:pt x="7786" y="7554"/>
                  </a:lnTo>
                  <a:lnTo>
                    <a:pt x="7614" y="7554"/>
                  </a:lnTo>
                  <a:lnTo>
                    <a:pt x="7486" y="7554"/>
                  </a:lnTo>
                  <a:lnTo>
                    <a:pt x="7401" y="7603"/>
                  </a:lnTo>
                  <a:lnTo>
                    <a:pt x="7315" y="7701"/>
                  </a:lnTo>
                  <a:lnTo>
                    <a:pt x="7315" y="7800"/>
                  </a:lnTo>
                  <a:lnTo>
                    <a:pt x="7272" y="7898"/>
                  </a:lnTo>
                  <a:lnTo>
                    <a:pt x="7272" y="7947"/>
                  </a:lnTo>
                  <a:lnTo>
                    <a:pt x="7101" y="7947"/>
                  </a:lnTo>
                  <a:lnTo>
                    <a:pt x="7058" y="8094"/>
                  </a:lnTo>
                  <a:lnTo>
                    <a:pt x="6973" y="8143"/>
                  </a:lnTo>
                  <a:lnTo>
                    <a:pt x="6973" y="8241"/>
                  </a:lnTo>
                  <a:lnTo>
                    <a:pt x="6887" y="8339"/>
                  </a:lnTo>
                  <a:lnTo>
                    <a:pt x="6887" y="8486"/>
                  </a:lnTo>
                  <a:lnTo>
                    <a:pt x="6844" y="8486"/>
                  </a:lnTo>
                  <a:lnTo>
                    <a:pt x="6759" y="8486"/>
                  </a:lnTo>
                  <a:lnTo>
                    <a:pt x="6631" y="8633"/>
                  </a:lnTo>
                  <a:lnTo>
                    <a:pt x="6588" y="8683"/>
                  </a:lnTo>
                  <a:lnTo>
                    <a:pt x="6417" y="8732"/>
                  </a:lnTo>
                  <a:lnTo>
                    <a:pt x="6331" y="8732"/>
                  </a:lnTo>
                  <a:lnTo>
                    <a:pt x="6331" y="8830"/>
                  </a:lnTo>
                  <a:lnTo>
                    <a:pt x="6288" y="8928"/>
                  </a:lnTo>
                  <a:lnTo>
                    <a:pt x="6203" y="8830"/>
                  </a:lnTo>
                  <a:lnTo>
                    <a:pt x="5946" y="8879"/>
                  </a:lnTo>
                  <a:lnTo>
                    <a:pt x="5689" y="8928"/>
                  </a:lnTo>
                  <a:lnTo>
                    <a:pt x="5433" y="8977"/>
                  </a:lnTo>
                  <a:lnTo>
                    <a:pt x="5262" y="9026"/>
                  </a:lnTo>
                  <a:lnTo>
                    <a:pt x="5176" y="9075"/>
                  </a:lnTo>
                  <a:lnTo>
                    <a:pt x="5005" y="9173"/>
                  </a:lnTo>
                  <a:lnTo>
                    <a:pt x="4962" y="9271"/>
                  </a:lnTo>
                  <a:lnTo>
                    <a:pt x="4919" y="9369"/>
                  </a:lnTo>
                  <a:lnTo>
                    <a:pt x="4834" y="9271"/>
                  </a:lnTo>
                  <a:lnTo>
                    <a:pt x="4748" y="9320"/>
                  </a:lnTo>
                  <a:lnTo>
                    <a:pt x="4663" y="9271"/>
                  </a:lnTo>
                  <a:lnTo>
                    <a:pt x="4492" y="9173"/>
                  </a:lnTo>
                  <a:lnTo>
                    <a:pt x="4321" y="9075"/>
                  </a:lnTo>
                  <a:lnTo>
                    <a:pt x="4149" y="9026"/>
                  </a:lnTo>
                  <a:lnTo>
                    <a:pt x="3850" y="9075"/>
                  </a:lnTo>
                  <a:lnTo>
                    <a:pt x="3679" y="9075"/>
                  </a:lnTo>
                  <a:lnTo>
                    <a:pt x="3465" y="9075"/>
                  </a:lnTo>
                  <a:lnTo>
                    <a:pt x="3251" y="9173"/>
                  </a:lnTo>
                  <a:lnTo>
                    <a:pt x="3166" y="9173"/>
                  </a:lnTo>
                  <a:lnTo>
                    <a:pt x="3037" y="9222"/>
                  </a:lnTo>
                  <a:lnTo>
                    <a:pt x="2695" y="9320"/>
                  </a:lnTo>
                  <a:lnTo>
                    <a:pt x="2567" y="9320"/>
                  </a:lnTo>
                  <a:lnTo>
                    <a:pt x="2396" y="9369"/>
                  </a:lnTo>
                  <a:lnTo>
                    <a:pt x="2053" y="9516"/>
                  </a:lnTo>
                  <a:lnTo>
                    <a:pt x="1668" y="9713"/>
                  </a:lnTo>
                  <a:lnTo>
                    <a:pt x="1369" y="9860"/>
                  </a:lnTo>
                  <a:lnTo>
                    <a:pt x="1241" y="9909"/>
                  </a:lnTo>
                  <a:lnTo>
                    <a:pt x="1283" y="10056"/>
                  </a:lnTo>
                  <a:lnTo>
                    <a:pt x="1283" y="10252"/>
                  </a:lnTo>
                  <a:lnTo>
                    <a:pt x="1326" y="10448"/>
                  </a:lnTo>
                  <a:lnTo>
                    <a:pt x="1283" y="10498"/>
                  </a:lnTo>
                  <a:lnTo>
                    <a:pt x="1241" y="10547"/>
                  </a:lnTo>
                  <a:lnTo>
                    <a:pt x="1241" y="10596"/>
                  </a:lnTo>
                  <a:lnTo>
                    <a:pt x="1283" y="10694"/>
                  </a:lnTo>
                  <a:lnTo>
                    <a:pt x="1326" y="10694"/>
                  </a:lnTo>
                  <a:lnTo>
                    <a:pt x="1412" y="10792"/>
                  </a:lnTo>
                  <a:lnTo>
                    <a:pt x="1412" y="10890"/>
                  </a:lnTo>
                  <a:lnTo>
                    <a:pt x="1412" y="10988"/>
                  </a:lnTo>
                  <a:lnTo>
                    <a:pt x="1540" y="11086"/>
                  </a:lnTo>
                  <a:lnTo>
                    <a:pt x="1540" y="11184"/>
                  </a:lnTo>
                  <a:lnTo>
                    <a:pt x="1583" y="11086"/>
                  </a:lnTo>
                  <a:lnTo>
                    <a:pt x="1668" y="11086"/>
                  </a:lnTo>
                  <a:lnTo>
                    <a:pt x="1754" y="11184"/>
                  </a:lnTo>
                  <a:lnTo>
                    <a:pt x="1754" y="11331"/>
                  </a:lnTo>
                  <a:lnTo>
                    <a:pt x="1839" y="11479"/>
                  </a:lnTo>
                  <a:lnTo>
                    <a:pt x="1925" y="11675"/>
                  </a:lnTo>
                  <a:lnTo>
                    <a:pt x="1925" y="11822"/>
                  </a:lnTo>
                  <a:lnTo>
                    <a:pt x="1839" y="11920"/>
                  </a:lnTo>
                  <a:lnTo>
                    <a:pt x="1626" y="12067"/>
                  </a:lnTo>
                  <a:lnTo>
                    <a:pt x="1583" y="12116"/>
                  </a:lnTo>
                  <a:lnTo>
                    <a:pt x="1540" y="12214"/>
                  </a:lnTo>
                  <a:lnTo>
                    <a:pt x="1497" y="12362"/>
                  </a:lnTo>
                  <a:lnTo>
                    <a:pt x="1454" y="12558"/>
                  </a:lnTo>
                  <a:lnTo>
                    <a:pt x="1412" y="12705"/>
                  </a:lnTo>
                  <a:lnTo>
                    <a:pt x="1326" y="12754"/>
                  </a:lnTo>
                  <a:lnTo>
                    <a:pt x="1198" y="12852"/>
                  </a:lnTo>
                  <a:lnTo>
                    <a:pt x="1027" y="12999"/>
                  </a:lnTo>
                  <a:lnTo>
                    <a:pt x="941" y="13097"/>
                  </a:lnTo>
                  <a:lnTo>
                    <a:pt x="898" y="13146"/>
                  </a:lnTo>
                  <a:lnTo>
                    <a:pt x="813" y="13195"/>
                  </a:lnTo>
                  <a:lnTo>
                    <a:pt x="770" y="13343"/>
                  </a:lnTo>
                  <a:lnTo>
                    <a:pt x="727" y="13392"/>
                  </a:lnTo>
                  <a:lnTo>
                    <a:pt x="471" y="13735"/>
                  </a:lnTo>
                  <a:lnTo>
                    <a:pt x="128" y="14078"/>
                  </a:lnTo>
                  <a:lnTo>
                    <a:pt x="0" y="14226"/>
                  </a:lnTo>
                  <a:lnTo>
                    <a:pt x="128" y="15207"/>
                  </a:lnTo>
                  <a:lnTo>
                    <a:pt x="513" y="15158"/>
                  </a:lnTo>
                  <a:lnTo>
                    <a:pt x="1882" y="14863"/>
                  </a:lnTo>
                  <a:lnTo>
                    <a:pt x="2267" y="14814"/>
                  </a:lnTo>
                  <a:lnTo>
                    <a:pt x="3764" y="14471"/>
                  </a:lnTo>
                  <a:lnTo>
                    <a:pt x="4021" y="14422"/>
                  </a:lnTo>
                  <a:lnTo>
                    <a:pt x="5176" y="14177"/>
                  </a:lnTo>
                  <a:lnTo>
                    <a:pt x="5518" y="14128"/>
                  </a:lnTo>
                  <a:lnTo>
                    <a:pt x="7144" y="13735"/>
                  </a:lnTo>
                  <a:lnTo>
                    <a:pt x="7229" y="13735"/>
                  </a:lnTo>
                  <a:lnTo>
                    <a:pt x="8171" y="13490"/>
                  </a:lnTo>
                  <a:lnTo>
                    <a:pt x="9197" y="13245"/>
                  </a:lnTo>
                  <a:lnTo>
                    <a:pt x="9283" y="13245"/>
                  </a:lnTo>
                  <a:lnTo>
                    <a:pt x="10823" y="12852"/>
                  </a:lnTo>
                  <a:lnTo>
                    <a:pt x="11037" y="12803"/>
                  </a:lnTo>
                  <a:close/>
                </a:path>
              </a:pathLst>
            </a:custGeom>
            <a:grpFill/>
            <a:ln w="9525">
              <a:solidFill>
                <a:schemeClr val="tx1">
                  <a:lumMod val="65000"/>
                  <a:lumOff val="35000"/>
                </a:schemeClr>
              </a:solidFill>
              <a:prstDash val="solid"/>
              <a:round/>
              <a:headEnd/>
              <a:tailEnd/>
            </a:ln>
          </p:spPr>
          <p:txBody>
            <a:bodyPr wrap="none"/>
            <a:lstStyle/>
            <a:p>
              <a:pPr>
                <a:defRPr/>
              </a:pPr>
              <a:endParaRPr lang="en-US" dirty="0"/>
            </a:p>
          </p:txBody>
        </p:sp>
      </p:grpSp>
      <p:sp>
        <p:nvSpPr>
          <p:cNvPr id="159" name="North_Carolina"/>
          <p:cNvSpPr>
            <a:spLocks/>
          </p:cNvSpPr>
          <p:nvPr/>
        </p:nvSpPr>
        <p:spPr bwMode="auto">
          <a:xfrm>
            <a:off x="6584950" y="3713162"/>
            <a:ext cx="1411288" cy="665163"/>
          </a:xfrm>
          <a:custGeom>
            <a:avLst/>
            <a:gdLst/>
            <a:ahLst/>
            <a:cxnLst>
              <a:cxn ang="0">
                <a:pos x="15179" y="6338"/>
              </a:cxn>
              <a:cxn ang="0">
                <a:pos x="15511" y="6540"/>
              </a:cxn>
              <a:cxn ang="0">
                <a:pos x="15902" y="5866"/>
              </a:cxn>
              <a:cxn ang="0">
                <a:pos x="16233" y="4989"/>
              </a:cxn>
              <a:cxn ang="0">
                <a:pos x="16354" y="3641"/>
              </a:cxn>
              <a:cxn ang="0">
                <a:pos x="15812" y="3439"/>
              </a:cxn>
              <a:cxn ang="0">
                <a:pos x="15631" y="4585"/>
              </a:cxn>
              <a:cxn ang="0">
                <a:pos x="15601" y="3641"/>
              </a:cxn>
              <a:cxn ang="0">
                <a:pos x="15119" y="3506"/>
              </a:cxn>
              <a:cxn ang="0">
                <a:pos x="14426" y="3911"/>
              </a:cxn>
              <a:cxn ang="0">
                <a:pos x="14155" y="2427"/>
              </a:cxn>
              <a:cxn ang="0">
                <a:pos x="14246" y="1888"/>
              </a:cxn>
              <a:cxn ang="0">
                <a:pos x="14487" y="3169"/>
              </a:cxn>
              <a:cxn ang="0">
                <a:pos x="14999" y="2562"/>
              </a:cxn>
              <a:cxn ang="0">
                <a:pos x="15149" y="2292"/>
              </a:cxn>
              <a:cxn ang="0">
                <a:pos x="15480" y="2158"/>
              </a:cxn>
              <a:cxn ang="0">
                <a:pos x="15360" y="1551"/>
              </a:cxn>
              <a:cxn ang="0">
                <a:pos x="15571" y="1281"/>
              </a:cxn>
              <a:cxn ang="0">
                <a:pos x="16023" y="2158"/>
              </a:cxn>
              <a:cxn ang="0">
                <a:pos x="15601" y="607"/>
              </a:cxn>
              <a:cxn ang="0">
                <a:pos x="15300" y="337"/>
              </a:cxn>
              <a:cxn ang="0">
                <a:pos x="12077" y="1483"/>
              </a:cxn>
              <a:cxn ang="0">
                <a:pos x="7650" y="3236"/>
              </a:cxn>
              <a:cxn ang="0">
                <a:pos x="4578" y="4922"/>
              </a:cxn>
              <a:cxn ang="0">
                <a:pos x="4126" y="6742"/>
              </a:cxn>
              <a:cxn ang="0">
                <a:pos x="3433" y="7282"/>
              </a:cxn>
              <a:cxn ang="0">
                <a:pos x="2952" y="7484"/>
              </a:cxn>
              <a:cxn ang="0">
                <a:pos x="2500" y="8833"/>
              </a:cxn>
              <a:cxn ang="0">
                <a:pos x="1747" y="10046"/>
              </a:cxn>
              <a:cxn ang="0">
                <a:pos x="904" y="10923"/>
              </a:cxn>
              <a:cxn ang="0">
                <a:pos x="392" y="12676"/>
              </a:cxn>
              <a:cxn ang="0">
                <a:pos x="1476" y="13822"/>
              </a:cxn>
              <a:cxn ang="0">
                <a:pos x="3162" y="12608"/>
              </a:cxn>
              <a:cxn ang="0">
                <a:pos x="3885" y="12001"/>
              </a:cxn>
              <a:cxn ang="0">
                <a:pos x="6355" y="11732"/>
              </a:cxn>
              <a:cxn ang="0">
                <a:pos x="9698" y="13080"/>
              </a:cxn>
              <a:cxn ang="0">
                <a:pos x="12318" y="15912"/>
              </a:cxn>
              <a:cxn ang="0">
                <a:pos x="12890" y="14698"/>
              </a:cxn>
              <a:cxn ang="0">
                <a:pos x="13131" y="13485"/>
              </a:cxn>
              <a:cxn ang="0">
                <a:pos x="13673" y="11732"/>
              </a:cxn>
              <a:cxn ang="0">
                <a:pos x="13583" y="10720"/>
              </a:cxn>
              <a:cxn ang="0">
                <a:pos x="14005" y="11462"/>
              </a:cxn>
              <a:cxn ang="0">
                <a:pos x="14095" y="10451"/>
              </a:cxn>
              <a:cxn ang="0">
                <a:pos x="14968" y="10181"/>
              </a:cxn>
              <a:cxn ang="0">
                <a:pos x="15149" y="9776"/>
              </a:cxn>
              <a:cxn ang="0">
                <a:pos x="15480" y="9304"/>
              </a:cxn>
              <a:cxn ang="0">
                <a:pos x="15511" y="8428"/>
              </a:cxn>
              <a:cxn ang="0">
                <a:pos x="15420" y="8563"/>
              </a:cxn>
              <a:cxn ang="0">
                <a:pos x="15119" y="8698"/>
              </a:cxn>
              <a:cxn ang="0">
                <a:pos x="14999" y="9170"/>
              </a:cxn>
              <a:cxn ang="0">
                <a:pos x="14577" y="9304"/>
              </a:cxn>
              <a:cxn ang="0">
                <a:pos x="14125" y="8361"/>
              </a:cxn>
              <a:cxn ang="0">
                <a:pos x="14818" y="8698"/>
              </a:cxn>
              <a:cxn ang="0">
                <a:pos x="14968" y="7889"/>
              </a:cxn>
              <a:cxn ang="0">
                <a:pos x="15119" y="7147"/>
              </a:cxn>
              <a:cxn ang="0">
                <a:pos x="14758" y="6945"/>
              </a:cxn>
              <a:cxn ang="0">
                <a:pos x="14366" y="6742"/>
              </a:cxn>
              <a:cxn ang="0">
                <a:pos x="14306" y="6473"/>
              </a:cxn>
              <a:cxn ang="0">
                <a:pos x="14788" y="6675"/>
              </a:cxn>
              <a:cxn ang="0">
                <a:pos x="14878" y="5866"/>
              </a:cxn>
            </a:cxnLst>
            <a:rect l="0" t="0" r="r" b="b"/>
            <a:pathLst>
              <a:path w="16384" h="16384">
                <a:moveTo>
                  <a:pt x="14968" y="5596"/>
                </a:moveTo>
                <a:lnTo>
                  <a:pt x="14999" y="5596"/>
                </a:lnTo>
                <a:lnTo>
                  <a:pt x="15059" y="5664"/>
                </a:lnTo>
                <a:lnTo>
                  <a:pt x="15029" y="5798"/>
                </a:lnTo>
                <a:lnTo>
                  <a:pt x="15059" y="5866"/>
                </a:lnTo>
                <a:lnTo>
                  <a:pt x="14908" y="6001"/>
                </a:lnTo>
                <a:lnTo>
                  <a:pt x="14908" y="6068"/>
                </a:lnTo>
                <a:lnTo>
                  <a:pt x="14938" y="6203"/>
                </a:lnTo>
                <a:lnTo>
                  <a:pt x="14999" y="6608"/>
                </a:lnTo>
                <a:lnTo>
                  <a:pt x="15089" y="6540"/>
                </a:lnTo>
                <a:lnTo>
                  <a:pt x="15119" y="6405"/>
                </a:lnTo>
                <a:lnTo>
                  <a:pt x="15179" y="6338"/>
                </a:lnTo>
                <a:lnTo>
                  <a:pt x="15179" y="6203"/>
                </a:lnTo>
                <a:lnTo>
                  <a:pt x="15209" y="6203"/>
                </a:lnTo>
                <a:lnTo>
                  <a:pt x="15270" y="6203"/>
                </a:lnTo>
                <a:lnTo>
                  <a:pt x="15240" y="6473"/>
                </a:lnTo>
                <a:lnTo>
                  <a:pt x="15300" y="6608"/>
                </a:lnTo>
                <a:lnTo>
                  <a:pt x="15330" y="6608"/>
                </a:lnTo>
                <a:lnTo>
                  <a:pt x="15360" y="6608"/>
                </a:lnTo>
                <a:lnTo>
                  <a:pt x="15330" y="6405"/>
                </a:lnTo>
                <a:lnTo>
                  <a:pt x="15360" y="6338"/>
                </a:lnTo>
                <a:lnTo>
                  <a:pt x="15390" y="6338"/>
                </a:lnTo>
                <a:lnTo>
                  <a:pt x="15450" y="6540"/>
                </a:lnTo>
                <a:lnTo>
                  <a:pt x="15511" y="6540"/>
                </a:lnTo>
                <a:lnTo>
                  <a:pt x="15511" y="6405"/>
                </a:lnTo>
                <a:lnTo>
                  <a:pt x="15571" y="6405"/>
                </a:lnTo>
                <a:lnTo>
                  <a:pt x="15631" y="6540"/>
                </a:lnTo>
                <a:lnTo>
                  <a:pt x="15752" y="6540"/>
                </a:lnTo>
                <a:lnTo>
                  <a:pt x="15782" y="6405"/>
                </a:lnTo>
                <a:lnTo>
                  <a:pt x="15812" y="6338"/>
                </a:lnTo>
                <a:lnTo>
                  <a:pt x="15872" y="6270"/>
                </a:lnTo>
                <a:lnTo>
                  <a:pt x="15872" y="6203"/>
                </a:lnTo>
                <a:lnTo>
                  <a:pt x="15872" y="6068"/>
                </a:lnTo>
                <a:lnTo>
                  <a:pt x="15842" y="5866"/>
                </a:lnTo>
                <a:lnTo>
                  <a:pt x="15872" y="5798"/>
                </a:lnTo>
                <a:lnTo>
                  <a:pt x="15902" y="5866"/>
                </a:lnTo>
                <a:lnTo>
                  <a:pt x="15962" y="5933"/>
                </a:lnTo>
                <a:lnTo>
                  <a:pt x="15992" y="5933"/>
                </a:lnTo>
                <a:lnTo>
                  <a:pt x="15992" y="5731"/>
                </a:lnTo>
                <a:lnTo>
                  <a:pt x="16023" y="5596"/>
                </a:lnTo>
                <a:lnTo>
                  <a:pt x="16023" y="5394"/>
                </a:lnTo>
                <a:lnTo>
                  <a:pt x="16023" y="5326"/>
                </a:lnTo>
                <a:lnTo>
                  <a:pt x="16113" y="5259"/>
                </a:lnTo>
                <a:lnTo>
                  <a:pt x="16113" y="5057"/>
                </a:lnTo>
                <a:lnTo>
                  <a:pt x="16113" y="4855"/>
                </a:lnTo>
                <a:lnTo>
                  <a:pt x="16143" y="4855"/>
                </a:lnTo>
                <a:lnTo>
                  <a:pt x="16203" y="4922"/>
                </a:lnTo>
                <a:lnTo>
                  <a:pt x="16233" y="4989"/>
                </a:lnTo>
                <a:lnTo>
                  <a:pt x="16294" y="4922"/>
                </a:lnTo>
                <a:lnTo>
                  <a:pt x="16384" y="4720"/>
                </a:lnTo>
                <a:lnTo>
                  <a:pt x="16384" y="4652"/>
                </a:lnTo>
                <a:lnTo>
                  <a:pt x="16384" y="4517"/>
                </a:lnTo>
                <a:lnTo>
                  <a:pt x="16294" y="4315"/>
                </a:lnTo>
                <a:lnTo>
                  <a:pt x="16294" y="4248"/>
                </a:lnTo>
                <a:lnTo>
                  <a:pt x="16324" y="4248"/>
                </a:lnTo>
                <a:lnTo>
                  <a:pt x="16384" y="4248"/>
                </a:lnTo>
                <a:lnTo>
                  <a:pt x="16384" y="4180"/>
                </a:lnTo>
                <a:lnTo>
                  <a:pt x="16354" y="3978"/>
                </a:lnTo>
                <a:lnTo>
                  <a:pt x="16354" y="3776"/>
                </a:lnTo>
                <a:lnTo>
                  <a:pt x="16354" y="3641"/>
                </a:lnTo>
                <a:lnTo>
                  <a:pt x="16324" y="3573"/>
                </a:lnTo>
                <a:lnTo>
                  <a:pt x="16294" y="3439"/>
                </a:lnTo>
                <a:lnTo>
                  <a:pt x="16203" y="3304"/>
                </a:lnTo>
                <a:lnTo>
                  <a:pt x="16173" y="3101"/>
                </a:lnTo>
                <a:lnTo>
                  <a:pt x="15992" y="2899"/>
                </a:lnTo>
                <a:lnTo>
                  <a:pt x="15992" y="3034"/>
                </a:lnTo>
                <a:lnTo>
                  <a:pt x="15962" y="3101"/>
                </a:lnTo>
                <a:lnTo>
                  <a:pt x="15932" y="3101"/>
                </a:lnTo>
                <a:lnTo>
                  <a:pt x="15962" y="3304"/>
                </a:lnTo>
                <a:lnTo>
                  <a:pt x="15872" y="3304"/>
                </a:lnTo>
                <a:lnTo>
                  <a:pt x="15842" y="3371"/>
                </a:lnTo>
                <a:lnTo>
                  <a:pt x="15812" y="3439"/>
                </a:lnTo>
                <a:lnTo>
                  <a:pt x="15782" y="3573"/>
                </a:lnTo>
                <a:lnTo>
                  <a:pt x="15842" y="3843"/>
                </a:lnTo>
                <a:lnTo>
                  <a:pt x="15812" y="3978"/>
                </a:lnTo>
                <a:lnTo>
                  <a:pt x="15842" y="4248"/>
                </a:lnTo>
                <a:lnTo>
                  <a:pt x="15812" y="4383"/>
                </a:lnTo>
                <a:lnTo>
                  <a:pt x="15812" y="4652"/>
                </a:lnTo>
                <a:lnTo>
                  <a:pt x="15812" y="4720"/>
                </a:lnTo>
                <a:lnTo>
                  <a:pt x="15721" y="4720"/>
                </a:lnTo>
                <a:lnTo>
                  <a:pt x="15631" y="4720"/>
                </a:lnTo>
                <a:lnTo>
                  <a:pt x="15601" y="4652"/>
                </a:lnTo>
                <a:lnTo>
                  <a:pt x="15571" y="4585"/>
                </a:lnTo>
                <a:lnTo>
                  <a:pt x="15631" y="4585"/>
                </a:lnTo>
                <a:lnTo>
                  <a:pt x="15752" y="4652"/>
                </a:lnTo>
                <a:lnTo>
                  <a:pt x="15752" y="4517"/>
                </a:lnTo>
                <a:lnTo>
                  <a:pt x="15721" y="4383"/>
                </a:lnTo>
                <a:lnTo>
                  <a:pt x="15721" y="4248"/>
                </a:lnTo>
                <a:lnTo>
                  <a:pt x="15691" y="4248"/>
                </a:lnTo>
                <a:lnTo>
                  <a:pt x="15631" y="4180"/>
                </a:lnTo>
                <a:lnTo>
                  <a:pt x="15631" y="4113"/>
                </a:lnTo>
                <a:lnTo>
                  <a:pt x="15691" y="4045"/>
                </a:lnTo>
                <a:lnTo>
                  <a:pt x="15691" y="3978"/>
                </a:lnTo>
                <a:lnTo>
                  <a:pt x="15661" y="3708"/>
                </a:lnTo>
                <a:lnTo>
                  <a:pt x="15631" y="3641"/>
                </a:lnTo>
                <a:lnTo>
                  <a:pt x="15601" y="3641"/>
                </a:lnTo>
                <a:lnTo>
                  <a:pt x="15631" y="3573"/>
                </a:lnTo>
                <a:lnTo>
                  <a:pt x="15691" y="3506"/>
                </a:lnTo>
                <a:lnTo>
                  <a:pt x="15691" y="3236"/>
                </a:lnTo>
                <a:lnTo>
                  <a:pt x="15631" y="3236"/>
                </a:lnTo>
                <a:lnTo>
                  <a:pt x="15661" y="3101"/>
                </a:lnTo>
                <a:lnTo>
                  <a:pt x="15631" y="3034"/>
                </a:lnTo>
                <a:lnTo>
                  <a:pt x="15571" y="3034"/>
                </a:lnTo>
                <a:lnTo>
                  <a:pt x="15420" y="3101"/>
                </a:lnTo>
                <a:lnTo>
                  <a:pt x="15270" y="3236"/>
                </a:lnTo>
                <a:lnTo>
                  <a:pt x="15149" y="3371"/>
                </a:lnTo>
                <a:lnTo>
                  <a:pt x="15149" y="3439"/>
                </a:lnTo>
                <a:lnTo>
                  <a:pt x="15119" y="3506"/>
                </a:lnTo>
                <a:lnTo>
                  <a:pt x="15059" y="3573"/>
                </a:lnTo>
                <a:lnTo>
                  <a:pt x="15029" y="3573"/>
                </a:lnTo>
                <a:lnTo>
                  <a:pt x="14999" y="3573"/>
                </a:lnTo>
                <a:lnTo>
                  <a:pt x="14999" y="3506"/>
                </a:lnTo>
                <a:lnTo>
                  <a:pt x="14968" y="3371"/>
                </a:lnTo>
                <a:lnTo>
                  <a:pt x="14938" y="3371"/>
                </a:lnTo>
                <a:lnTo>
                  <a:pt x="14908" y="3371"/>
                </a:lnTo>
                <a:lnTo>
                  <a:pt x="14848" y="3439"/>
                </a:lnTo>
                <a:lnTo>
                  <a:pt x="14818" y="3573"/>
                </a:lnTo>
                <a:lnTo>
                  <a:pt x="14758" y="3641"/>
                </a:lnTo>
                <a:lnTo>
                  <a:pt x="14667" y="3641"/>
                </a:lnTo>
                <a:lnTo>
                  <a:pt x="14426" y="3911"/>
                </a:lnTo>
                <a:lnTo>
                  <a:pt x="14336" y="3978"/>
                </a:lnTo>
                <a:lnTo>
                  <a:pt x="14336" y="3911"/>
                </a:lnTo>
                <a:lnTo>
                  <a:pt x="14336" y="3843"/>
                </a:lnTo>
                <a:lnTo>
                  <a:pt x="14336" y="3641"/>
                </a:lnTo>
                <a:lnTo>
                  <a:pt x="14396" y="3573"/>
                </a:lnTo>
                <a:lnTo>
                  <a:pt x="14396" y="3506"/>
                </a:lnTo>
                <a:lnTo>
                  <a:pt x="14366" y="3439"/>
                </a:lnTo>
                <a:lnTo>
                  <a:pt x="14336" y="3304"/>
                </a:lnTo>
                <a:lnTo>
                  <a:pt x="14246" y="3034"/>
                </a:lnTo>
                <a:lnTo>
                  <a:pt x="14185" y="2697"/>
                </a:lnTo>
                <a:lnTo>
                  <a:pt x="14155" y="2495"/>
                </a:lnTo>
                <a:lnTo>
                  <a:pt x="14155" y="2427"/>
                </a:lnTo>
                <a:lnTo>
                  <a:pt x="14185" y="2360"/>
                </a:lnTo>
                <a:lnTo>
                  <a:pt x="14216" y="2292"/>
                </a:lnTo>
                <a:lnTo>
                  <a:pt x="14216" y="2225"/>
                </a:lnTo>
                <a:lnTo>
                  <a:pt x="14216" y="2090"/>
                </a:lnTo>
                <a:lnTo>
                  <a:pt x="14216" y="2023"/>
                </a:lnTo>
                <a:lnTo>
                  <a:pt x="14155" y="1955"/>
                </a:lnTo>
                <a:lnTo>
                  <a:pt x="14125" y="1888"/>
                </a:lnTo>
                <a:lnTo>
                  <a:pt x="14095" y="1753"/>
                </a:lnTo>
                <a:lnTo>
                  <a:pt x="14125" y="1686"/>
                </a:lnTo>
                <a:lnTo>
                  <a:pt x="14155" y="1686"/>
                </a:lnTo>
                <a:lnTo>
                  <a:pt x="14216" y="1820"/>
                </a:lnTo>
                <a:lnTo>
                  <a:pt x="14246" y="1888"/>
                </a:lnTo>
                <a:lnTo>
                  <a:pt x="14306" y="1888"/>
                </a:lnTo>
                <a:lnTo>
                  <a:pt x="14306" y="2023"/>
                </a:lnTo>
                <a:lnTo>
                  <a:pt x="14306" y="2158"/>
                </a:lnTo>
                <a:lnTo>
                  <a:pt x="14246" y="2360"/>
                </a:lnTo>
                <a:lnTo>
                  <a:pt x="14246" y="2562"/>
                </a:lnTo>
                <a:lnTo>
                  <a:pt x="14276" y="2764"/>
                </a:lnTo>
                <a:lnTo>
                  <a:pt x="14336" y="2899"/>
                </a:lnTo>
                <a:lnTo>
                  <a:pt x="14336" y="3034"/>
                </a:lnTo>
                <a:lnTo>
                  <a:pt x="14366" y="3169"/>
                </a:lnTo>
                <a:lnTo>
                  <a:pt x="14426" y="3236"/>
                </a:lnTo>
                <a:lnTo>
                  <a:pt x="14456" y="3236"/>
                </a:lnTo>
                <a:lnTo>
                  <a:pt x="14487" y="3169"/>
                </a:lnTo>
                <a:lnTo>
                  <a:pt x="14577" y="3236"/>
                </a:lnTo>
                <a:lnTo>
                  <a:pt x="14697" y="3304"/>
                </a:lnTo>
                <a:lnTo>
                  <a:pt x="14758" y="3236"/>
                </a:lnTo>
                <a:lnTo>
                  <a:pt x="14818" y="3101"/>
                </a:lnTo>
                <a:lnTo>
                  <a:pt x="14848" y="2967"/>
                </a:lnTo>
                <a:lnTo>
                  <a:pt x="14818" y="2899"/>
                </a:lnTo>
                <a:lnTo>
                  <a:pt x="14788" y="2832"/>
                </a:lnTo>
                <a:lnTo>
                  <a:pt x="14818" y="2764"/>
                </a:lnTo>
                <a:lnTo>
                  <a:pt x="14938" y="2764"/>
                </a:lnTo>
                <a:lnTo>
                  <a:pt x="14968" y="2697"/>
                </a:lnTo>
                <a:lnTo>
                  <a:pt x="14999" y="2697"/>
                </a:lnTo>
                <a:lnTo>
                  <a:pt x="14999" y="2562"/>
                </a:lnTo>
                <a:lnTo>
                  <a:pt x="14938" y="2562"/>
                </a:lnTo>
                <a:lnTo>
                  <a:pt x="14848" y="2495"/>
                </a:lnTo>
                <a:lnTo>
                  <a:pt x="14848" y="2360"/>
                </a:lnTo>
                <a:lnTo>
                  <a:pt x="14878" y="2360"/>
                </a:lnTo>
                <a:lnTo>
                  <a:pt x="14908" y="2360"/>
                </a:lnTo>
                <a:lnTo>
                  <a:pt x="14999" y="2427"/>
                </a:lnTo>
                <a:lnTo>
                  <a:pt x="15149" y="2562"/>
                </a:lnTo>
                <a:lnTo>
                  <a:pt x="15209" y="2562"/>
                </a:lnTo>
                <a:lnTo>
                  <a:pt x="15209" y="2495"/>
                </a:lnTo>
                <a:lnTo>
                  <a:pt x="15209" y="2427"/>
                </a:lnTo>
                <a:lnTo>
                  <a:pt x="15179" y="2427"/>
                </a:lnTo>
                <a:lnTo>
                  <a:pt x="15149" y="2292"/>
                </a:lnTo>
                <a:lnTo>
                  <a:pt x="15149" y="2225"/>
                </a:lnTo>
                <a:lnTo>
                  <a:pt x="15089" y="2158"/>
                </a:lnTo>
                <a:lnTo>
                  <a:pt x="15059" y="2090"/>
                </a:lnTo>
                <a:lnTo>
                  <a:pt x="15089" y="2090"/>
                </a:lnTo>
                <a:lnTo>
                  <a:pt x="15149" y="2090"/>
                </a:lnTo>
                <a:lnTo>
                  <a:pt x="15209" y="2225"/>
                </a:lnTo>
                <a:lnTo>
                  <a:pt x="15300" y="2360"/>
                </a:lnTo>
                <a:lnTo>
                  <a:pt x="15330" y="2360"/>
                </a:lnTo>
                <a:lnTo>
                  <a:pt x="15330" y="2292"/>
                </a:lnTo>
                <a:lnTo>
                  <a:pt x="15360" y="2225"/>
                </a:lnTo>
                <a:lnTo>
                  <a:pt x="15450" y="2225"/>
                </a:lnTo>
                <a:lnTo>
                  <a:pt x="15480" y="2158"/>
                </a:lnTo>
                <a:lnTo>
                  <a:pt x="15511" y="2090"/>
                </a:lnTo>
                <a:lnTo>
                  <a:pt x="15480" y="2023"/>
                </a:lnTo>
                <a:lnTo>
                  <a:pt x="15420" y="1955"/>
                </a:lnTo>
                <a:lnTo>
                  <a:pt x="15330" y="1888"/>
                </a:lnTo>
                <a:lnTo>
                  <a:pt x="15330" y="1686"/>
                </a:lnTo>
                <a:lnTo>
                  <a:pt x="15300" y="1686"/>
                </a:lnTo>
                <a:lnTo>
                  <a:pt x="15240" y="1618"/>
                </a:lnTo>
                <a:lnTo>
                  <a:pt x="15209" y="1551"/>
                </a:lnTo>
                <a:lnTo>
                  <a:pt x="15209" y="1483"/>
                </a:lnTo>
                <a:lnTo>
                  <a:pt x="15240" y="1416"/>
                </a:lnTo>
                <a:lnTo>
                  <a:pt x="15300" y="1416"/>
                </a:lnTo>
                <a:lnTo>
                  <a:pt x="15360" y="1551"/>
                </a:lnTo>
                <a:lnTo>
                  <a:pt x="15390" y="1686"/>
                </a:lnTo>
                <a:lnTo>
                  <a:pt x="15450" y="1686"/>
                </a:lnTo>
                <a:lnTo>
                  <a:pt x="15631" y="1888"/>
                </a:lnTo>
                <a:lnTo>
                  <a:pt x="15721" y="1955"/>
                </a:lnTo>
                <a:lnTo>
                  <a:pt x="15721" y="1888"/>
                </a:lnTo>
                <a:lnTo>
                  <a:pt x="15721" y="1820"/>
                </a:lnTo>
                <a:lnTo>
                  <a:pt x="15661" y="1820"/>
                </a:lnTo>
                <a:lnTo>
                  <a:pt x="15631" y="1753"/>
                </a:lnTo>
                <a:lnTo>
                  <a:pt x="15631" y="1618"/>
                </a:lnTo>
                <a:lnTo>
                  <a:pt x="15631" y="1551"/>
                </a:lnTo>
                <a:lnTo>
                  <a:pt x="15601" y="1416"/>
                </a:lnTo>
                <a:lnTo>
                  <a:pt x="15571" y="1281"/>
                </a:lnTo>
                <a:lnTo>
                  <a:pt x="15601" y="1281"/>
                </a:lnTo>
                <a:lnTo>
                  <a:pt x="15631" y="1281"/>
                </a:lnTo>
                <a:lnTo>
                  <a:pt x="15691" y="1551"/>
                </a:lnTo>
                <a:lnTo>
                  <a:pt x="15752" y="1618"/>
                </a:lnTo>
                <a:lnTo>
                  <a:pt x="15782" y="1753"/>
                </a:lnTo>
                <a:lnTo>
                  <a:pt x="15812" y="1820"/>
                </a:lnTo>
                <a:lnTo>
                  <a:pt x="15842" y="1888"/>
                </a:lnTo>
                <a:lnTo>
                  <a:pt x="15902" y="2090"/>
                </a:lnTo>
                <a:lnTo>
                  <a:pt x="15932" y="2225"/>
                </a:lnTo>
                <a:lnTo>
                  <a:pt x="16023" y="2292"/>
                </a:lnTo>
                <a:lnTo>
                  <a:pt x="16023" y="2225"/>
                </a:lnTo>
                <a:lnTo>
                  <a:pt x="16023" y="2158"/>
                </a:lnTo>
                <a:lnTo>
                  <a:pt x="15992" y="2090"/>
                </a:lnTo>
                <a:lnTo>
                  <a:pt x="15962" y="2023"/>
                </a:lnTo>
                <a:lnTo>
                  <a:pt x="15932" y="1888"/>
                </a:lnTo>
                <a:lnTo>
                  <a:pt x="15902" y="1753"/>
                </a:lnTo>
                <a:lnTo>
                  <a:pt x="15902" y="1618"/>
                </a:lnTo>
                <a:lnTo>
                  <a:pt x="15872" y="1551"/>
                </a:lnTo>
                <a:lnTo>
                  <a:pt x="15782" y="1348"/>
                </a:lnTo>
                <a:lnTo>
                  <a:pt x="15752" y="1079"/>
                </a:lnTo>
                <a:lnTo>
                  <a:pt x="15691" y="809"/>
                </a:lnTo>
                <a:lnTo>
                  <a:pt x="15661" y="674"/>
                </a:lnTo>
                <a:lnTo>
                  <a:pt x="15631" y="607"/>
                </a:lnTo>
                <a:lnTo>
                  <a:pt x="15601" y="607"/>
                </a:lnTo>
                <a:lnTo>
                  <a:pt x="15601" y="674"/>
                </a:lnTo>
                <a:lnTo>
                  <a:pt x="15571" y="809"/>
                </a:lnTo>
                <a:lnTo>
                  <a:pt x="15541" y="742"/>
                </a:lnTo>
                <a:lnTo>
                  <a:pt x="15511" y="607"/>
                </a:lnTo>
                <a:lnTo>
                  <a:pt x="15541" y="539"/>
                </a:lnTo>
                <a:lnTo>
                  <a:pt x="15511" y="472"/>
                </a:lnTo>
                <a:lnTo>
                  <a:pt x="15450" y="472"/>
                </a:lnTo>
                <a:lnTo>
                  <a:pt x="15420" y="405"/>
                </a:lnTo>
                <a:lnTo>
                  <a:pt x="15390" y="337"/>
                </a:lnTo>
                <a:lnTo>
                  <a:pt x="15360" y="337"/>
                </a:lnTo>
                <a:lnTo>
                  <a:pt x="15330" y="337"/>
                </a:lnTo>
                <a:lnTo>
                  <a:pt x="15300" y="337"/>
                </a:lnTo>
                <a:lnTo>
                  <a:pt x="15270" y="270"/>
                </a:lnTo>
                <a:lnTo>
                  <a:pt x="15300" y="135"/>
                </a:lnTo>
                <a:lnTo>
                  <a:pt x="15360" y="135"/>
                </a:lnTo>
                <a:lnTo>
                  <a:pt x="15330" y="0"/>
                </a:lnTo>
                <a:lnTo>
                  <a:pt x="15209" y="67"/>
                </a:lnTo>
                <a:lnTo>
                  <a:pt x="14788" y="270"/>
                </a:lnTo>
                <a:lnTo>
                  <a:pt x="14487" y="405"/>
                </a:lnTo>
                <a:lnTo>
                  <a:pt x="14426" y="472"/>
                </a:lnTo>
                <a:lnTo>
                  <a:pt x="13673" y="809"/>
                </a:lnTo>
                <a:lnTo>
                  <a:pt x="13222" y="1011"/>
                </a:lnTo>
                <a:lnTo>
                  <a:pt x="12890" y="1146"/>
                </a:lnTo>
                <a:lnTo>
                  <a:pt x="12077" y="1483"/>
                </a:lnTo>
                <a:lnTo>
                  <a:pt x="11836" y="1618"/>
                </a:lnTo>
                <a:lnTo>
                  <a:pt x="11565" y="1753"/>
                </a:lnTo>
                <a:lnTo>
                  <a:pt x="11053" y="1955"/>
                </a:lnTo>
                <a:lnTo>
                  <a:pt x="10812" y="2090"/>
                </a:lnTo>
                <a:lnTo>
                  <a:pt x="10270" y="2292"/>
                </a:lnTo>
                <a:lnTo>
                  <a:pt x="10120" y="2360"/>
                </a:lnTo>
                <a:lnTo>
                  <a:pt x="9487" y="2562"/>
                </a:lnTo>
                <a:lnTo>
                  <a:pt x="9336" y="2630"/>
                </a:lnTo>
                <a:lnTo>
                  <a:pt x="8794" y="2832"/>
                </a:lnTo>
                <a:lnTo>
                  <a:pt x="8373" y="2967"/>
                </a:lnTo>
                <a:lnTo>
                  <a:pt x="7770" y="3236"/>
                </a:lnTo>
                <a:lnTo>
                  <a:pt x="7650" y="3236"/>
                </a:lnTo>
                <a:lnTo>
                  <a:pt x="6957" y="3439"/>
                </a:lnTo>
                <a:lnTo>
                  <a:pt x="6686" y="3573"/>
                </a:lnTo>
                <a:lnTo>
                  <a:pt x="6234" y="3708"/>
                </a:lnTo>
                <a:lnTo>
                  <a:pt x="6144" y="3708"/>
                </a:lnTo>
                <a:lnTo>
                  <a:pt x="5210" y="3978"/>
                </a:lnTo>
                <a:lnTo>
                  <a:pt x="4668" y="4045"/>
                </a:lnTo>
                <a:lnTo>
                  <a:pt x="4608" y="4113"/>
                </a:lnTo>
                <a:lnTo>
                  <a:pt x="4578" y="4315"/>
                </a:lnTo>
                <a:lnTo>
                  <a:pt x="4578" y="4450"/>
                </a:lnTo>
                <a:lnTo>
                  <a:pt x="4608" y="4585"/>
                </a:lnTo>
                <a:lnTo>
                  <a:pt x="4608" y="4720"/>
                </a:lnTo>
                <a:lnTo>
                  <a:pt x="4578" y="4922"/>
                </a:lnTo>
                <a:lnTo>
                  <a:pt x="4548" y="5124"/>
                </a:lnTo>
                <a:lnTo>
                  <a:pt x="4578" y="5259"/>
                </a:lnTo>
                <a:lnTo>
                  <a:pt x="4608" y="5326"/>
                </a:lnTo>
                <a:lnTo>
                  <a:pt x="4638" y="5461"/>
                </a:lnTo>
                <a:lnTo>
                  <a:pt x="4548" y="5461"/>
                </a:lnTo>
                <a:lnTo>
                  <a:pt x="4457" y="5461"/>
                </a:lnTo>
                <a:lnTo>
                  <a:pt x="4397" y="5461"/>
                </a:lnTo>
                <a:lnTo>
                  <a:pt x="4337" y="5664"/>
                </a:lnTo>
                <a:lnTo>
                  <a:pt x="4247" y="6001"/>
                </a:lnTo>
                <a:lnTo>
                  <a:pt x="4247" y="6068"/>
                </a:lnTo>
                <a:lnTo>
                  <a:pt x="4186" y="6338"/>
                </a:lnTo>
                <a:lnTo>
                  <a:pt x="4126" y="6742"/>
                </a:lnTo>
                <a:lnTo>
                  <a:pt x="4066" y="6877"/>
                </a:lnTo>
                <a:lnTo>
                  <a:pt x="4006" y="6945"/>
                </a:lnTo>
                <a:lnTo>
                  <a:pt x="3945" y="6945"/>
                </a:lnTo>
                <a:lnTo>
                  <a:pt x="3915" y="6945"/>
                </a:lnTo>
                <a:lnTo>
                  <a:pt x="3885" y="6877"/>
                </a:lnTo>
                <a:lnTo>
                  <a:pt x="3795" y="6810"/>
                </a:lnTo>
                <a:lnTo>
                  <a:pt x="3735" y="6877"/>
                </a:lnTo>
                <a:lnTo>
                  <a:pt x="3674" y="6945"/>
                </a:lnTo>
                <a:lnTo>
                  <a:pt x="3614" y="6945"/>
                </a:lnTo>
                <a:lnTo>
                  <a:pt x="3554" y="7012"/>
                </a:lnTo>
                <a:lnTo>
                  <a:pt x="3494" y="7080"/>
                </a:lnTo>
                <a:lnTo>
                  <a:pt x="3433" y="7282"/>
                </a:lnTo>
                <a:lnTo>
                  <a:pt x="3403" y="7349"/>
                </a:lnTo>
                <a:lnTo>
                  <a:pt x="3403" y="7484"/>
                </a:lnTo>
                <a:lnTo>
                  <a:pt x="3343" y="7686"/>
                </a:lnTo>
                <a:lnTo>
                  <a:pt x="3283" y="7821"/>
                </a:lnTo>
                <a:lnTo>
                  <a:pt x="3253" y="7956"/>
                </a:lnTo>
                <a:lnTo>
                  <a:pt x="3162" y="7956"/>
                </a:lnTo>
                <a:lnTo>
                  <a:pt x="3102" y="8023"/>
                </a:lnTo>
                <a:lnTo>
                  <a:pt x="3042" y="8023"/>
                </a:lnTo>
                <a:lnTo>
                  <a:pt x="3012" y="7956"/>
                </a:lnTo>
                <a:lnTo>
                  <a:pt x="3012" y="7821"/>
                </a:lnTo>
                <a:lnTo>
                  <a:pt x="3012" y="7619"/>
                </a:lnTo>
                <a:lnTo>
                  <a:pt x="2952" y="7484"/>
                </a:lnTo>
                <a:lnTo>
                  <a:pt x="2921" y="7484"/>
                </a:lnTo>
                <a:lnTo>
                  <a:pt x="2741" y="7889"/>
                </a:lnTo>
                <a:lnTo>
                  <a:pt x="2711" y="8023"/>
                </a:lnTo>
                <a:lnTo>
                  <a:pt x="2711" y="8158"/>
                </a:lnTo>
                <a:lnTo>
                  <a:pt x="2680" y="8293"/>
                </a:lnTo>
                <a:lnTo>
                  <a:pt x="2620" y="8361"/>
                </a:lnTo>
                <a:lnTo>
                  <a:pt x="2530" y="8293"/>
                </a:lnTo>
                <a:lnTo>
                  <a:pt x="2500" y="8361"/>
                </a:lnTo>
                <a:lnTo>
                  <a:pt x="2470" y="8428"/>
                </a:lnTo>
                <a:lnTo>
                  <a:pt x="2500" y="8630"/>
                </a:lnTo>
                <a:lnTo>
                  <a:pt x="2530" y="8698"/>
                </a:lnTo>
                <a:lnTo>
                  <a:pt x="2500" y="8833"/>
                </a:lnTo>
                <a:lnTo>
                  <a:pt x="2440" y="9035"/>
                </a:lnTo>
                <a:lnTo>
                  <a:pt x="2409" y="9102"/>
                </a:lnTo>
                <a:lnTo>
                  <a:pt x="2349" y="9237"/>
                </a:lnTo>
                <a:lnTo>
                  <a:pt x="2319" y="9237"/>
                </a:lnTo>
                <a:lnTo>
                  <a:pt x="2229" y="9237"/>
                </a:lnTo>
                <a:lnTo>
                  <a:pt x="2138" y="9372"/>
                </a:lnTo>
                <a:lnTo>
                  <a:pt x="2048" y="9507"/>
                </a:lnTo>
                <a:lnTo>
                  <a:pt x="1928" y="9709"/>
                </a:lnTo>
                <a:lnTo>
                  <a:pt x="1867" y="9844"/>
                </a:lnTo>
                <a:lnTo>
                  <a:pt x="1837" y="9979"/>
                </a:lnTo>
                <a:lnTo>
                  <a:pt x="1807" y="10046"/>
                </a:lnTo>
                <a:lnTo>
                  <a:pt x="1747" y="10046"/>
                </a:lnTo>
                <a:lnTo>
                  <a:pt x="1717" y="10114"/>
                </a:lnTo>
                <a:lnTo>
                  <a:pt x="1656" y="10181"/>
                </a:lnTo>
                <a:lnTo>
                  <a:pt x="1626" y="10316"/>
                </a:lnTo>
                <a:lnTo>
                  <a:pt x="1566" y="10383"/>
                </a:lnTo>
                <a:lnTo>
                  <a:pt x="1536" y="10451"/>
                </a:lnTo>
                <a:lnTo>
                  <a:pt x="1476" y="10653"/>
                </a:lnTo>
                <a:lnTo>
                  <a:pt x="1416" y="10720"/>
                </a:lnTo>
                <a:lnTo>
                  <a:pt x="1265" y="10720"/>
                </a:lnTo>
                <a:lnTo>
                  <a:pt x="1144" y="10720"/>
                </a:lnTo>
                <a:lnTo>
                  <a:pt x="1084" y="10788"/>
                </a:lnTo>
                <a:lnTo>
                  <a:pt x="994" y="10855"/>
                </a:lnTo>
                <a:lnTo>
                  <a:pt x="904" y="10923"/>
                </a:lnTo>
                <a:lnTo>
                  <a:pt x="813" y="11058"/>
                </a:lnTo>
                <a:lnTo>
                  <a:pt x="693" y="11327"/>
                </a:lnTo>
                <a:lnTo>
                  <a:pt x="602" y="11529"/>
                </a:lnTo>
                <a:lnTo>
                  <a:pt x="542" y="11664"/>
                </a:lnTo>
                <a:lnTo>
                  <a:pt x="512" y="11867"/>
                </a:lnTo>
                <a:lnTo>
                  <a:pt x="512" y="12001"/>
                </a:lnTo>
                <a:lnTo>
                  <a:pt x="512" y="12136"/>
                </a:lnTo>
                <a:lnTo>
                  <a:pt x="482" y="12271"/>
                </a:lnTo>
                <a:lnTo>
                  <a:pt x="512" y="12339"/>
                </a:lnTo>
                <a:lnTo>
                  <a:pt x="512" y="12473"/>
                </a:lnTo>
                <a:lnTo>
                  <a:pt x="452" y="12541"/>
                </a:lnTo>
                <a:lnTo>
                  <a:pt x="392" y="12676"/>
                </a:lnTo>
                <a:lnTo>
                  <a:pt x="331" y="12743"/>
                </a:lnTo>
                <a:lnTo>
                  <a:pt x="241" y="12811"/>
                </a:lnTo>
                <a:lnTo>
                  <a:pt x="181" y="12811"/>
                </a:lnTo>
                <a:lnTo>
                  <a:pt x="151" y="12743"/>
                </a:lnTo>
                <a:lnTo>
                  <a:pt x="90" y="12676"/>
                </a:lnTo>
                <a:lnTo>
                  <a:pt x="30" y="12878"/>
                </a:lnTo>
                <a:lnTo>
                  <a:pt x="0" y="13013"/>
                </a:lnTo>
                <a:lnTo>
                  <a:pt x="30" y="14226"/>
                </a:lnTo>
                <a:lnTo>
                  <a:pt x="361" y="14226"/>
                </a:lnTo>
                <a:lnTo>
                  <a:pt x="632" y="14092"/>
                </a:lnTo>
                <a:lnTo>
                  <a:pt x="753" y="14092"/>
                </a:lnTo>
                <a:lnTo>
                  <a:pt x="1476" y="13822"/>
                </a:lnTo>
                <a:lnTo>
                  <a:pt x="1596" y="13822"/>
                </a:lnTo>
                <a:lnTo>
                  <a:pt x="2349" y="13552"/>
                </a:lnTo>
                <a:lnTo>
                  <a:pt x="2379" y="13552"/>
                </a:lnTo>
                <a:lnTo>
                  <a:pt x="2590" y="13350"/>
                </a:lnTo>
                <a:lnTo>
                  <a:pt x="2620" y="13283"/>
                </a:lnTo>
                <a:lnTo>
                  <a:pt x="2831" y="13013"/>
                </a:lnTo>
                <a:lnTo>
                  <a:pt x="2952" y="12878"/>
                </a:lnTo>
                <a:lnTo>
                  <a:pt x="2982" y="12878"/>
                </a:lnTo>
                <a:lnTo>
                  <a:pt x="3042" y="12945"/>
                </a:lnTo>
                <a:lnTo>
                  <a:pt x="3072" y="12878"/>
                </a:lnTo>
                <a:lnTo>
                  <a:pt x="3162" y="12743"/>
                </a:lnTo>
                <a:lnTo>
                  <a:pt x="3162" y="12608"/>
                </a:lnTo>
                <a:lnTo>
                  <a:pt x="3162" y="12541"/>
                </a:lnTo>
                <a:lnTo>
                  <a:pt x="3192" y="12541"/>
                </a:lnTo>
                <a:lnTo>
                  <a:pt x="3253" y="12541"/>
                </a:lnTo>
                <a:lnTo>
                  <a:pt x="3343" y="12406"/>
                </a:lnTo>
                <a:lnTo>
                  <a:pt x="3524" y="12204"/>
                </a:lnTo>
                <a:lnTo>
                  <a:pt x="3554" y="12136"/>
                </a:lnTo>
                <a:lnTo>
                  <a:pt x="3614" y="12136"/>
                </a:lnTo>
                <a:lnTo>
                  <a:pt x="3674" y="12001"/>
                </a:lnTo>
                <a:lnTo>
                  <a:pt x="3704" y="11934"/>
                </a:lnTo>
                <a:lnTo>
                  <a:pt x="3735" y="12001"/>
                </a:lnTo>
                <a:lnTo>
                  <a:pt x="3795" y="12001"/>
                </a:lnTo>
                <a:lnTo>
                  <a:pt x="3885" y="12001"/>
                </a:lnTo>
                <a:lnTo>
                  <a:pt x="3945" y="11934"/>
                </a:lnTo>
                <a:lnTo>
                  <a:pt x="4066" y="11867"/>
                </a:lnTo>
                <a:lnTo>
                  <a:pt x="4518" y="11732"/>
                </a:lnTo>
                <a:lnTo>
                  <a:pt x="4728" y="11732"/>
                </a:lnTo>
                <a:lnTo>
                  <a:pt x="4939" y="11664"/>
                </a:lnTo>
                <a:lnTo>
                  <a:pt x="5722" y="11462"/>
                </a:lnTo>
                <a:lnTo>
                  <a:pt x="5813" y="11462"/>
                </a:lnTo>
                <a:lnTo>
                  <a:pt x="6385" y="11327"/>
                </a:lnTo>
                <a:lnTo>
                  <a:pt x="6385" y="11462"/>
                </a:lnTo>
                <a:lnTo>
                  <a:pt x="6385" y="11597"/>
                </a:lnTo>
                <a:lnTo>
                  <a:pt x="6355" y="11664"/>
                </a:lnTo>
                <a:lnTo>
                  <a:pt x="6355" y="11732"/>
                </a:lnTo>
                <a:lnTo>
                  <a:pt x="6415" y="11867"/>
                </a:lnTo>
                <a:lnTo>
                  <a:pt x="6566" y="11529"/>
                </a:lnTo>
                <a:lnTo>
                  <a:pt x="6656" y="11664"/>
                </a:lnTo>
                <a:lnTo>
                  <a:pt x="6776" y="11934"/>
                </a:lnTo>
                <a:lnTo>
                  <a:pt x="6957" y="12406"/>
                </a:lnTo>
                <a:lnTo>
                  <a:pt x="6987" y="13013"/>
                </a:lnTo>
                <a:lnTo>
                  <a:pt x="7469" y="12878"/>
                </a:lnTo>
                <a:lnTo>
                  <a:pt x="7891" y="12676"/>
                </a:lnTo>
                <a:lnTo>
                  <a:pt x="8704" y="12406"/>
                </a:lnTo>
                <a:lnTo>
                  <a:pt x="9126" y="12271"/>
                </a:lnTo>
                <a:lnTo>
                  <a:pt x="9156" y="12271"/>
                </a:lnTo>
                <a:lnTo>
                  <a:pt x="9698" y="13080"/>
                </a:lnTo>
                <a:lnTo>
                  <a:pt x="10571" y="14496"/>
                </a:lnTo>
                <a:lnTo>
                  <a:pt x="11565" y="15979"/>
                </a:lnTo>
                <a:lnTo>
                  <a:pt x="11746" y="16317"/>
                </a:lnTo>
                <a:lnTo>
                  <a:pt x="11836" y="16384"/>
                </a:lnTo>
                <a:lnTo>
                  <a:pt x="11927" y="16317"/>
                </a:lnTo>
                <a:lnTo>
                  <a:pt x="11987" y="16114"/>
                </a:lnTo>
                <a:lnTo>
                  <a:pt x="12047" y="16047"/>
                </a:lnTo>
                <a:lnTo>
                  <a:pt x="12077" y="15912"/>
                </a:lnTo>
                <a:lnTo>
                  <a:pt x="12137" y="15912"/>
                </a:lnTo>
                <a:lnTo>
                  <a:pt x="12137" y="15979"/>
                </a:lnTo>
                <a:lnTo>
                  <a:pt x="12198" y="15979"/>
                </a:lnTo>
                <a:lnTo>
                  <a:pt x="12318" y="15912"/>
                </a:lnTo>
                <a:lnTo>
                  <a:pt x="12408" y="15777"/>
                </a:lnTo>
                <a:lnTo>
                  <a:pt x="12469" y="15845"/>
                </a:lnTo>
                <a:lnTo>
                  <a:pt x="12559" y="15845"/>
                </a:lnTo>
                <a:lnTo>
                  <a:pt x="12649" y="15777"/>
                </a:lnTo>
                <a:lnTo>
                  <a:pt x="12740" y="15777"/>
                </a:lnTo>
                <a:lnTo>
                  <a:pt x="12770" y="15710"/>
                </a:lnTo>
                <a:lnTo>
                  <a:pt x="12770" y="15642"/>
                </a:lnTo>
                <a:lnTo>
                  <a:pt x="12830" y="15507"/>
                </a:lnTo>
                <a:lnTo>
                  <a:pt x="12860" y="15305"/>
                </a:lnTo>
                <a:lnTo>
                  <a:pt x="12860" y="15036"/>
                </a:lnTo>
                <a:lnTo>
                  <a:pt x="12860" y="14698"/>
                </a:lnTo>
                <a:lnTo>
                  <a:pt x="12890" y="14698"/>
                </a:lnTo>
                <a:lnTo>
                  <a:pt x="12920" y="14833"/>
                </a:lnTo>
                <a:lnTo>
                  <a:pt x="12920" y="15170"/>
                </a:lnTo>
                <a:lnTo>
                  <a:pt x="12951" y="15305"/>
                </a:lnTo>
                <a:lnTo>
                  <a:pt x="12981" y="15305"/>
                </a:lnTo>
                <a:lnTo>
                  <a:pt x="13011" y="15238"/>
                </a:lnTo>
                <a:lnTo>
                  <a:pt x="12981" y="15103"/>
                </a:lnTo>
                <a:lnTo>
                  <a:pt x="13011" y="14901"/>
                </a:lnTo>
                <a:lnTo>
                  <a:pt x="12981" y="14631"/>
                </a:lnTo>
                <a:lnTo>
                  <a:pt x="13011" y="14361"/>
                </a:lnTo>
                <a:lnTo>
                  <a:pt x="13041" y="14024"/>
                </a:lnTo>
                <a:lnTo>
                  <a:pt x="13101" y="13620"/>
                </a:lnTo>
                <a:lnTo>
                  <a:pt x="13131" y="13485"/>
                </a:lnTo>
                <a:lnTo>
                  <a:pt x="13161" y="13417"/>
                </a:lnTo>
                <a:lnTo>
                  <a:pt x="13222" y="13215"/>
                </a:lnTo>
                <a:lnTo>
                  <a:pt x="13372" y="12743"/>
                </a:lnTo>
                <a:lnTo>
                  <a:pt x="13463" y="12541"/>
                </a:lnTo>
                <a:lnTo>
                  <a:pt x="13493" y="12406"/>
                </a:lnTo>
                <a:lnTo>
                  <a:pt x="13553" y="12271"/>
                </a:lnTo>
                <a:lnTo>
                  <a:pt x="13704" y="12069"/>
                </a:lnTo>
                <a:lnTo>
                  <a:pt x="13794" y="11934"/>
                </a:lnTo>
                <a:lnTo>
                  <a:pt x="13824" y="11799"/>
                </a:lnTo>
                <a:lnTo>
                  <a:pt x="13794" y="11732"/>
                </a:lnTo>
                <a:lnTo>
                  <a:pt x="13764" y="11732"/>
                </a:lnTo>
                <a:lnTo>
                  <a:pt x="13673" y="11732"/>
                </a:lnTo>
                <a:lnTo>
                  <a:pt x="13643" y="11597"/>
                </a:lnTo>
                <a:lnTo>
                  <a:pt x="13613" y="11529"/>
                </a:lnTo>
                <a:lnTo>
                  <a:pt x="13613" y="11462"/>
                </a:lnTo>
                <a:lnTo>
                  <a:pt x="13704" y="11395"/>
                </a:lnTo>
                <a:lnTo>
                  <a:pt x="13704" y="11260"/>
                </a:lnTo>
                <a:lnTo>
                  <a:pt x="13704" y="11192"/>
                </a:lnTo>
                <a:lnTo>
                  <a:pt x="13643" y="11125"/>
                </a:lnTo>
                <a:lnTo>
                  <a:pt x="13613" y="11125"/>
                </a:lnTo>
                <a:lnTo>
                  <a:pt x="13583" y="11058"/>
                </a:lnTo>
                <a:lnTo>
                  <a:pt x="13553" y="10788"/>
                </a:lnTo>
                <a:lnTo>
                  <a:pt x="13553" y="10720"/>
                </a:lnTo>
                <a:lnTo>
                  <a:pt x="13583" y="10720"/>
                </a:lnTo>
                <a:lnTo>
                  <a:pt x="13613" y="10855"/>
                </a:lnTo>
                <a:lnTo>
                  <a:pt x="13643" y="10923"/>
                </a:lnTo>
                <a:lnTo>
                  <a:pt x="13734" y="10990"/>
                </a:lnTo>
                <a:lnTo>
                  <a:pt x="13734" y="11125"/>
                </a:lnTo>
                <a:lnTo>
                  <a:pt x="13794" y="11260"/>
                </a:lnTo>
                <a:lnTo>
                  <a:pt x="13734" y="11395"/>
                </a:lnTo>
                <a:lnTo>
                  <a:pt x="13734" y="11462"/>
                </a:lnTo>
                <a:lnTo>
                  <a:pt x="13764" y="11529"/>
                </a:lnTo>
                <a:lnTo>
                  <a:pt x="13854" y="11664"/>
                </a:lnTo>
                <a:lnTo>
                  <a:pt x="13884" y="11664"/>
                </a:lnTo>
                <a:lnTo>
                  <a:pt x="13914" y="11597"/>
                </a:lnTo>
                <a:lnTo>
                  <a:pt x="14005" y="11462"/>
                </a:lnTo>
                <a:lnTo>
                  <a:pt x="14065" y="11395"/>
                </a:lnTo>
                <a:lnTo>
                  <a:pt x="14035" y="11260"/>
                </a:lnTo>
                <a:lnTo>
                  <a:pt x="14065" y="11192"/>
                </a:lnTo>
                <a:lnTo>
                  <a:pt x="14125" y="11125"/>
                </a:lnTo>
                <a:lnTo>
                  <a:pt x="14155" y="11125"/>
                </a:lnTo>
                <a:lnTo>
                  <a:pt x="14155" y="11058"/>
                </a:lnTo>
                <a:lnTo>
                  <a:pt x="14155" y="10990"/>
                </a:lnTo>
                <a:lnTo>
                  <a:pt x="14155" y="10855"/>
                </a:lnTo>
                <a:lnTo>
                  <a:pt x="14155" y="10720"/>
                </a:lnTo>
                <a:lnTo>
                  <a:pt x="14155" y="10653"/>
                </a:lnTo>
                <a:lnTo>
                  <a:pt x="14125" y="10518"/>
                </a:lnTo>
                <a:lnTo>
                  <a:pt x="14095" y="10451"/>
                </a:lnTo>
                <a:lnTo>
                  <a:pt x="14095" y="10383"/>
                </a:lnTo>
                <a:lnTo>
                  <a:pt x="14125" y="10383"/>
                </a:lnTo>
                <a:lnTo>
                  <a:pt x="14155" y="10383"/>
                </a:lnTo>
                <a:lnTo>
                  <a:pt x="14185" y="10586"/>
                </a:lnTo>
                <a:lnTo>
                  <a:pt x="14246" y="10653"/>
                </a:lnTo>
                <a:lnTo>
                  <a:pt x="14246" y="10788"/>
                </a:lnTo>
                <a:lnTo>
                  <a:pt x="14276" y="10788"/>
                </a:lnTo>
                <a:lnTo>
                  <a:pt x="14336" y="10720"/>
                </a:lnTo>
                <a:lnTo>
                  <a:pt x="14607" y="10383"/>
                </a:lnTo>
                <a:lnTo>
                  <a:pt x="14728" y="10316"/>
                </a:lnTo>
                <a:lnTo>
                  <a:pt x="14968" y="10248"/>
                </a:lnTo>
                <a:lnTo>
                  <a:pt x="14968" y="10181"/>
                </a:lnTo>
                <a:lnTo>
                  <a:pt x="14968" y="10114"/>
                </a:lnTo>
                <a:lnTo>
                  <a:pt x="14938" y="10114"/>
                </a:lnTo>
                <a:lnTo>
                  <a:pt x="14878" y="10114"/>
                </a:lnTo>
                <a:lnTo>
                  <a:pt x="14908" y="9911"/>
                </a:lnTo>
                <a:lnTo>
                  <a:pt x="14999" y="9776"/>
                </a:lnTo>
                <a:lnTo>
                  <a:pt x="14999" y="9844"/>
                </a:lnTo>
                <a:lnTo>
                  <a:pt x="15029" y="10046"/>
                </a:lnTo>
                <a:lnTo>
                  <a:pt x="15089" y="10181"/>
                </a:lnTo>
                <a:lnTo>
                  <a:pt x="15119" y="10114"/>
                </a:lnTo>
                <a:lnTo>
                  <a:pt x="15119" y="10046"/>
                </a:lnTo>
                <a:lnTo>
                  <a:pt x="15119" y="9844"/>
                </a:lnTo>
                <a:lnTo>
                  <a:pt x="15149" y="9776"/>
                </a:lnTo>
                <a:lnTo>
                  <a:pt x="15209" y="9844"/>
                </a:lnTo>
                <a:lnTo>
                  <a:pt x="15209" y="9911"/>
                </a:lnTo>
                <a:lnTo>
                  <a:pt x="15209" y="10046"/>
                </a:lnTo>
                <a:lnTo>
                  <a:pt x="15270" y="10114"/>
                </a:lnTo>
                <a:lnTo>
                  <a:pt x="15330" y="10046"/>
                </a:lnTo>
                <a:lnTo>
                  <a:pt x="15360" y="9979"/>
                </a:lnTo>
                <a:lnTo>
                  <a:pt x="15360" y="9776"/>
                </a:lnTo>
                <a:lnTo>
                  <a:pt x="15420" y="9642"/>
                </a:lnTo>
                <a:lnTo>
                  <a:pt x="15420" y="9574"/>
                </a:lnTo>
                <a:lnTo>
                  <a:pt x="15420" y="9507"/>
                </a:lnTo>
                <a:lnTo>
                  <a:pt x="15480" y="9372"/>
                </a:lnTo>
                <a:lnTo>
                  <a:pt x="15480" y="9304"/>
                </a:lnTo>
                <a:lnTo>
                  <a:pt x="15480" y="9170"/>
                </a:lnTo>
                <a:lnTo>
                  <a:pt x="15541" y="9170"/>
                </a:lnTo>
                <a:lnTo>
                  <a:pt x="15601" y="9035"/>
                </a:lnTo>
                <a:lnTo>
                  <a:pt x="15631" y="8967"/>
                </a:lnTo>
                <a:lnTo>
                  <a:pt x="15601" y="8900"/>
                </a:lnTo>
                <a:lnTo>
                  <a:pt x="15601" y="8833"/>
                </a:lnTo>
                <a:lnTo>
                  <a:pt x="15631" y="8765"/>
                </a:lnTo>
                <a:lnTo>
                  <a:pt x="15661" y="8698"/>
                </a:lnTo>
                <a:lnTo>
                  <a:pt x="15631" y="8563"/>
                </a:lnTo>
                <a:lnTo>
                  <a:pt x="15601" y="8428"/>
                </a:lnTo>
                <a:lnTo>
                  <a:pt x="15571" y="8361"/>
                </a:lnTo>
                <a:lnTo>
                  <a:pt x="15511" y="8428"/>
                </a:lnTo>
                <a:lnTo>
                  <a:pt x="15541" y="8563"/>
                </a:lnTo>
                <a:lnTo>
                  <a:pt x="15511" y="8698"/>
                </a:lnTo>
                <a:lnTo>
                  <a:pt x="15511" y="8833"/>
                </a:lnTo>
                <a:lnTo>
                  <a:pt x="15480" y="8833"/>
                </a:lnTo>
                <a:lnTo>
                  <a:pt x="15450" y="8833"/>
                </a:lnTo>
                <a:lnTo>
                  <a:pt x="15450" y="8765"/>
                </a:lnTo>
                <a:lnTo>
                  <a:pt x="15420" y="8833"/>
                </a:lnTo>
                <a:lnTo>
                  <a:pt x="15360" y="8900"/>
                </a:lnTo>
                <a:lnTo>
                  <a:pt x="15360" y="8833"/>
                </a:lnTo>
                <a:lnTo>
                  <a:pt x="15360" y="8765"/>
                </a:lnTo>
                <a:lnTo>
                  <a:pt x="15390" y="8630"/>
                </a:lnTo>
                <a:lnTo>
                  <a:pt x="15420" y="8563"/>
                </a:lnTo>
                <a:lnTo>
                  <a:pt x="15360" y="8495"/>
                </a:lnTo>
                <a:lnTo>
                  <a:pt x="15360" y="8361"/>
                </a:lnTo>
                <a:lnTo>
                  <a:pt x="15360" y="8226"/>
                </a:lnTo>
                <a:lnTo>
                  <a:pt x="15300" y="8226"/>
                </a:lnTo>
                <a:lnTo>
                  <a:pt x="15270" y="8293"/>
                </a:lnTo>
                <a:lnTo>
                  <a:pt x="15300" y="8361"/>
                </a:lnTo>
                <a:lnTo>
                  <a:pt x="15270" y="8495"/>
                </a:lnTo>
                <a:lnTo>
                  <a:pt x="15270" y="8563"/>
                </a:lnTo>
                <a:lnTo>
                  <a:pt x="15270" y="8698"/>
                </a:lnTo>
                <a:lnTo>
                  <a:pt x="15209" y="8698"/>
                </a:lnTo>
                <a:lnTo>
                  <a:pt x="15149" y="8630"/>
                </a:lnTo>
                <a:lnTo>
                  <a:pt x="15119" y="8698"/>
                </a:lnTo>
                <a:lnTo>
                  <a:pt x="15119" y="8833"/>
                </a:lnTo>
                <a:lnTo>
                  <a:pt x="15179" y="8967"/>
                </a:lnTo>
                <a:lnTo>
                  <a:pt x="15179" y="9035"/>
                </a:lnTo>
                <a:lnTo>
                  <a:pt x="15179" y="9102"/>
                </a:lnTo>
                <a:lnTo>
                  <a:pt x="15119" y="9035"/>
                </a:lnTo>
                <a:lnTo>
                  <a:pt x="15089" y="8967"/>
                </a:lnTo>
                <a:lnTo>
                  <a:pt x="15029" y="8833"/>
                </a:lnTo>
                <a:lnTo>
                  <a:pt x="14968" y="8833"/>
                </a:lnTo>
                <a:lnTo>
                  <a:pt x="14968" y="8900"/>
                </a:lnTo>
                <a:lnTo>
                  <a:pt x="14968" y="8967"/>
                </a:lnTo>
                <a:lnTo>
                  <a:pt x="15029" y="9102"/>
                </a:lnTo>
                <a:lnTo>
                  <a:pt x="14999" y="9170"/>
                </a:lnTo>
                <a:lnTo>
                  <a:pt x="14938" y="9237"/>
                </a:lnTo>
                <a:lnTo>
                  <a:pt x="14938" y="9102"/>
                </a:lnTo>
                <a:lnTo>
                  <a:pt x="14938" y="9035"/>
                </a:lnTo>
                <a:lnTo>
                  <a:pt x="14908" y="8967"/>
                </a:lnTo>
                <a:lnTo>
                  <a:pt x="14848" y="9035"/>
                </a:lnTo>
                <a:lnTo>
                  <a:pt x="14818" y="9170"/>
                </a:lnTo>
                <a:lnTo>
                  <a:pt x="14818" y="9304"/>
                </a:lnTo>
                <a:lnTo>
                  <a:pt x="14758" y="9304"/>
                </a:lnTo>
                <a:lnTo>
                  <a:pt x="14728" y="9304"/>
                </a:lnTo>
                <a:lnTo>
                  <a:pt x="14667" y="9237"/>
                </a:lnTo>
                <a:lnTo>
                  <a:pt x="14637" y="9304"/>
                </a:lnTo>
                <a:lnTo>
                  <a:pt x="14577" y="9304"/>
                </a:lnTo>
                <a:lnTo>
                  <a:pt x="14487" y="9170"/>
                </a:lnTo>
                <a:lnTo>
                  <a:pt x="14426" y="9170"/>
                </a:lnTo>
                <a:lnTo>
                  <a:pt x="14366" y="9102"/>
                </a:lnTo>
                <a:lnTo>
                  <a:pt x="14306" y="8967"/>
                </a:lnTo>
                <a:lnTo>
                  <a:pt x="14155" y="8698"/>
                </a:lnTo>
                <a:lnTo>
                  <a:pt x="14065" y="8630"/>
                </a:lnTo>
                <a:lnTo>
                  <a:pt x="14065" y="8563"/>
                </a:lnTo>
                <a:lnTo>
                  <a:pt x="14065" y="8495"/>
                </a:lnTo>
                <a:lnTo>
                  <a:pt x="14065" y="8361"/>
                </a:lnTo>
                <a:lnTo>
                  <a:pt x="14065" y="8293"/>
                </a:lnTo>
                <a:lnTo>
                  <a:pt x="14095" y="8293"/>
                </a:lnTo>
                <a:lnTo>
                  <a:pt x="14125" y="8361"/>
                </a:lnTo>
                <a:lnTo>
                  <a:pt x="14246" y="8563"/>
                </a:lnTo>
                <a:lnTo>
                  <a:pt x="14276" y="8630"/>
                </a:lnTo>
                <a:lnTo>
                  <a:pt x="14336" y="8630"/>
                </a:lnTo>
                <a:lnTo>
                  <a:pt x="14366" y="8630"/>
                </a:lnTo>
                <a:lnTo>
                  <a:pt x="14426" y="8765"/>
                </a:lnTo>
                <a:lnTo>
                  <a:pt x="14487" y="8833"/>
                </a:lnTo>
                <a:lnTo>
                  <a:pt x="14517" y="8833"/>
                </a:lnTo>
                <a:lnTo>
                  <a:pt x="14637" y="8967"/>
                </a:lnTo>
                <a:lnTo>
                  <a:pt x="14697" y="8967"/>
                </a:lnTo>
                <a:lnTo>
                  <a:pt x="14728" y="8833"/>
                </a:lnTo>
                <a:lnTo>
                  <a:pt x="14818" y="8765"/>
                </a:lnTo>
                <a:lnTo>
                  <a:pt x="14818" y="8698"/>
                </a:lnTo>
                <a:lnTo>
                  <a:pt x="14878" y="8563"/>
                </a:lnTo>
                <a:lnTo>
                  <a:pt x="14908" y="8563"/>
                </a:lnTo>
                <a:lnTo>
                  <a:pt x="14938" y="8495"/>
                </a:lnTo>
                <a:lnTo>
                  <a:pt x="14968" y="8226"/>
                </a:lnTo>
                <a:lnTo>
                  <a:pt x="14999" y="8158"/>
                </a:lnTo>
                <a:lnTo>
                  <a:pt x="15059" y="8091"/>
                </a:lnTo>
                <a:lnTo>
                  <a:pt x="15059" y="8023"/>
                </a:lnTo>
                <a:lnTo>
                  <a:pt x="15119" y="7889"/>
                </a:lnTo>
                <a:lnTo>
                  <a:pt x="15089" y="7821"/>
                </a:lnTo>
                <a:lnTo>
                  <a:pt x="15059" y="7754"/>
                </a:lnTo>
                <a:lnTo>
                  <a:pt x="15029" y="7821"/>
                </a:lnTo>
                <a:lnTo>
                  <a:pt x="14968" y="7889"/>
                </a:lnTo>
                <a:lnTo>
                  <a:pt x="14878" y="7889"/>
                </a:lnTo>
                <a:lnTo>
                  <a:pt x="14848" y="7821"/>
                </a:lnTo>
                <a:lnTo>
                  <a:pt x="14878" y="7754"/>
                </a:lnTo>
                <a:lnTo>
                  <a:pt x="14938" y="7686"/>
                </a:lnTo>
                <a:lnTo>
                  <a:pt x="14968" y="7551"/>
                </a:lnTo>
                <a:lnTo>
                  <a:pt x="15059" y="7619"/>
                </a:lnTo>
                <a:lnTo>
                  <a:pt x="15089" y="7551"/>
                </a:lnTo>
                <a:lnTo>
                  <a:pt x="15089" y="7484"/>
                </a:lnTo>
                <a:lnTo>
                  <a:pt x="14999" y="7417"/>
                </a:lnTo>
                <a:lnTo>
                  <a:pt x="15059" y="7349"/>
                </a:lnTo>
                <a:lnTo>
                  <a:pt x="15119" y="7349"/>
                </a:lnTo>
                <a:lnTo>
                  <a:pt x="15119" y="7147"/>
                </a:lnTo>
                <a:lnTo>
                  <a:pt x="15119" y="7012"/>
                </a:lnTo>
                <a:lnTo>
                  <a:pt x="15089" y="6945"/>
                </a:lnTo>
                <a:lnTo>
                  <a:pt x="15059" y="6945"/>
                </a:lnTo>
                <a:lnTo>
                  <a:pt x="14999" y="7012"/>
                </a:lnTo>
                <a:lnTo>
                  <a:pt x="14938" y="6945"/>
                </a:lnTo>
                <a:lnTo>
                  <a:pt x="14908" y="6945"/>
                </a:lnTo>
                <a:lnTo>
                  <a:pt x="14848" y="7012"/>
                </a:lnTo>
                <a:lnTo>
                  <a:pt x="14848" y="7147"/>
                </a:lnTo>
                <a:lnTo>
                  <a:pt x="14818" y="7147"/>
                </a:lnTo>
                <a:lnTo>
                  <a:pt x="14788" y="7147"/>
                </a:lnTo>
                <a:lnTo>
                  <a:pt x="14788" y="7012"/>
                </a:lnTo>
                <a:lnTo>
                  <a:pt x="14758" y="6945"/>
                </a:lnTo>
                <a:lnTo>
                  <a:pt x="14697" y="6945"/>
                </a:lnTo>
                <a:lnTo>
                  <a:pt x="14577" y="7080"/>
                </a:lnTo>
                <a:lnTo>
                  <a:pt x="14547" y="7080"/>
                </a:lnTo>
                <a:lnTo>
                  <a:pt x="14547" y="7012"/>
                </a:lnTo>
                <a:lnTo>
                  <a:pt x="14577" y="6945"/>
                </a:lnTo>
                <a:lnTo>
                  <a:pt x="14577" y="6810"/>
                </a:lnTo>
                <a:lnTo>
                  <a:pt x="14547" y="6810"/>
                </a:lnTo>
                <a:lnTo>
                  <a:pt x="14487" y="6877"/>
                </a:lnTo>
                <a:lnTo>
                  <a:pt x="14426" y="6945"/>
                </a:lnTo>
                <a:lnTo>
                  <a:pt x="14426" y="6877"/>
                </a:lnTo>
                <a:lnTo>
                  <a:pt x="14426" y="6742"/>
                </a:lnTo>
                <a:lnTo>
                  <a:pt x="14366" y="6742"/>
                </a:lnTo>
                <a:lnTo>
                  <a:pt x="14306" y="6742"/>
                </a:lnTo>
                <a:lnTo>
                  <a:pt x="14276" y="6742"/>
                </a:lnTo>
                <a:lnTo>
                  <a:pt x="14246" y="6742"/>
                </a:lnTo>
                <a:lnTo>
                  <a:pt x="14185" y="6675"/>
                </a:lnTo>
                <a:lnTo>
                  <a:pt x="14125" y="6742"/>
                </a:lnTo>
                <a:lnTo>
                  <a:pt x="14095" y="6675"/>
                </a:lnTo>
                <a:lnTo>
                  <a:pt x="14065" y="6608"/>
                </a:lnTo>
                <a:lnTo>
                  <a:pt x="14005" y="6540"/>
                </a:lnTo>
                <a:lnTo>
                  <a:pt x="13975" y="6473"/>
                </a:lnTo>
                <a:lnTo>
                  <a:pt x="14005" y="6405"/>
                </a:lnTo>
                <a:lnTo>
                  <a:pt x="14035" y="6405"/>
                </a:lnTo>
                <a:lnTo>
                  <a:pt x="14306" y="6473"/>
                </a:lnTo>
                <a:lnTo>
                  <a:pt x="14336" y="6473"/>
                </a:lnTo>
                <a:lnTo>
                  <a:pt x="14366" y="6473"/>
                </a:lnTo>
                <a:lnTo>
                  <a:pt x="14366" y="6338"/>
                </a:lnTo>
                <a:lnTo>
                  <a:pt x="14396" y="6270"/>
                </a:lnTo>
                <a:lnTo>
                  <a:pt x="14426" y="6338"/>
                </a:lnTo>
                <a:lnTo>
                  <a:pt x="14426" y="6473"/>
                </a:lnTo>
                <a:lnTo>
                  <a:pt x="14456" y="6540"/>
                </a:lnTo>
                <a:lnTo>
                  <a:pt x="14547" y="6540"/>
                </a:lnTo>
                <a:lnTo>
                  <a:pt x="14637" y="6540"/>
                </a:lnTo>
                <a:lnTo>
                  <a:pt x="14667" y="6473"/>
                </a:lnTo>
                <a:lnTo>
                  <a:pt x="14697" y="6540"/>
                </a:lnTo>
                <a:lnTo>
                  <a:pt x="14788" y="6675"/>
                </a:lnTo>
                <a:lnTo>
                  <a:pt x="14818" y="6608"/>
                </a:lnTo>
                <a:lnTo>
                  <a:pt x="14848" y="6540"/>
                </a:lnTo>
                <a:lnTo>
                  <a:pt x="14848" y="6405"/>
                </a:lnTo>
                <a:lnTo>
                  <a:pt x="14788" y="6270"/>
                </a:lnTo>
                <a:lnTo>
                  <a:pt x="14788" y="6136"/>
                </a:lnTo>
                <a:lnTo>
                  <a:pt x="14728" y="6068"/>
                </a:lnTo>
                <a:lnTo>
                  <a:pt x="14667" y="6001"/>
                </a:lnTo>
                <a:lnTo>
                  <a:pt x="14637" y="5933"/>
                </a:lnTo>
                <a:lnTo>
                  <a:pt x="14667" y="5866"/>
                </a:lnTo>
                <a:lnTo>
                  <a:pt x="14697" y="5798"/>
                </a:lnTo>
                <a:lnTo>
                  <a:pt x="14818" y="5933"/>
                </a:lnTo>
                <a:lnTo>
                  <a:pt x="14878" y="5866"/>
                </a:lnTo>
                <a:lnTo>
                  <a:pt x="14938" y="5866"/>
                </a:lnTo>
                <a:lnTo>
                  <a:pt x="14968" y="5798"/>
                </a:lnTo>
                <a:lnTo>
                  <a:pt x="14968" y="5664"/>
                </a:lnTo>
                <a:lnTo>
                  <a:pt x="14968" y="5596"/>
                </a:lnTo>
                <a:close/>
              </a:path>
            </a:pathLst>
          </a:custGeom>
          <a:solidFill>
            <a:srgbClr val="CC9900"/>
          </a:solidFill>
          <a:ln w="9525">
            <a:solidFill>
              <a:schemeClr val="tx1">
                <a:lumMod val="65000"/>
                <a:lumOff val="35000"/>
              </a:schemeClr>
            </a:solidFill>
            <a:prstDash val="solid"/>
            <a:round/>
            <a:headEnd/>
            <a:tailEnd/>
          </a:ln>
        </p:spPr>
        <p:txBody>
          <a:bodyPr wrap="none"/>
          <a:lstStyle/>
          <a:p>
            <a:pPr>
              <a:defRPr/>
            </a:pPr>
            <a:endParaRPr lang="en-US" dirty="0"/>
          </a:p>
        </p:txBody>
      </p:sp>
      <p:sp>
        <p:nvSpPr>
          <p:cNvPr id="160" name="North_Dakota"/>
          <p:cNvSpPr>
            <a:spLocks/>
          </p:cNvSpPr>
          <p:nvPr/>
        </p:nvSpPr>
        <p:spPr bwMode="auto">
          <a:xfrm>
            <a:off x="3441700" y="1301750"/>
            <a:ext cx="1092200" cy="715962"/>
          </a:xfrm>
          <a:custGeom>
            <a:avLst/>
            <a:gdLst/>
            <a:ahLst/>
            <a:cxnLst>
              <a:cxn ang="0">
                <a:pos x="9473" y="16070"/>
              </a:cxn>
              <a:cxn ang="0">
                <a:pos x="11609" y="16258"/>
              </a:cxn>
              <a:cxn ang="0">
                <a:pos x="13239" y="16321"/>
              </a:cxn>
              <a:cxn ang="0">
                <a:pos x="16345" y="16384"/>
              </a:cxn>
              <a:cxn ang="0">
                <a:pos x="16306" y="16070"/>
              </a:cxn>
              <a:cxn ang="0">
                <a:pos x="16384" y="15819"/>
              </a:cxn>
              <a:cxn ang="0">
                <a:pos x="16345" y="15442"/>
              </a:cxn>
              <a:cxn ang="0">
                <a:pos x="16306" y="14815"/>
              </a:cxn>
              <a:cxn ang="0">
                <a:pos x="16190" y="14312"/>
              </a:cxn>
              <a:cxn ang="0">
                <a:pos x="16035" y="13810"/>
              </a:cxn>
              <a:cxn ang="0">
                <a:pos x="15957" y="13245"/>
              </a:cxn>
              <a:cxn ang="0">
                <a:pos x="15879" y="12743"/>
              </a:cxn>
              <a:cxn ang="0">
                <a:pos x="15879" y="12115"/>
              </a:cxn>
              <a:cxn ang="0">
                <a:pos x="15957" y="11488"/>
              </a:cxn>
              <a:cxn ang="0">
                <a:pos x="15802" y="10923"/>
              </a:cxn>
              <a:cxn ang="0">
                <a:pos x="15840" y="10672"/>
              </a:cxn>
              <a:cxn ang="0">
                <a:pos x="15802" y="10358"/>
              </a:cxn>
              <a:cxn ang="0">
                <a:pos x="15802" y="9918"/>
              </a:cxn>
              <a:cxn ang="0">
                <a:pos x="15802" y="9479"/>
              </a:cxn>
              <a:cxn ang="0">
                <a:pos x="15802" y="9165"/>
              </a:cxn>
              <a:cxn ang="0">
                <a:pos x="15802" y="8663"/>
              </a:cxn>
              <a:cxn ang="0">
                <a:pos x="15763" y="8474"/>
              </a:cxn>
              <a:cxn ang="0">
                <a:pos x="15763" y="8223"/>
              </a:cxn>
              <a:cxn ang="0">
                <a:pos x="15724" y="7910"/>
              </a:cxn>
              <a:cxn ang="0">
                <a:pos x="15646" y="7533"/>
              </a:cxn>
              <a:cxn ang="0">
                <a:pos x="15530" y="7093"/>
              </a:cxn>
              <a:cxn ang="0">
                <a:pos x="15413" y="6717"/>
              </a:cxn>
              <a:cxn ang="0">
                <a:pos x="15336" y="6340"/>
              </a:cxn>
              <a:cxn ang="0">
                <a:pos x="15336" y="5964"/>
              </a:cxn>
              <a:cxn ang="0">
                <a:pos x="15180" y="5461"/>
              </a:cxn>
              <a:cxn ang="0">
                <a:pos x="15180" y="5147"/>
              </a:cxn>
              <a:cxn ang="0">
                <a:pos x="15180" y="4771"/>
              </a:cxn>
              <a:cxn ang="0">
                <a:pos x="15142" y="4331"/>
              </a:cxn>
              <a:cxn ang="0">
                <a:pos x="15180" y="3892"/>
              </a:cxn>
              <a:cxn ang="0">
                <a:pos x="15180" y="3453"/>
              </a:cxn>
              <a:cxn ang="0">
                <a:pos x="15142" y="3264"/>
              </a:cxn>
              <a:cxn ang="0">
                <a:pos x="15258" y="3013"/>
              </a:cxn>
              <a:cxn ang="0">
                <a:pos x="15258" y="2699"/>
              </a:cxn>
              <a:cxn ang="0">
                <a:pos x="15180" y="2448"/>
              </a:cxn>
              <a:cxn ang="0">
                <a:pos x="15103" y="1820"/>
              </a:cxn>
              <a:cxn ang="0">
                <a:pos x="15025" y="1507"/>
              </a:cxn>
              <a:cxn ang="0">
                <a:pos x="13550" y="1130"/>
              </a:cxn>
              <a:cxn ang="0">
                <a:pos x="10211" y="1004"/>
              </a:cxn>
              <a:cxn ang="0">
                <a:pos x="6134" y="628"/>
              </a:cxn>
              <a:cxn ang="0">
                <a:pos x="3145" y="314"/>
              </a:cxn>
              <a:cxn ang="0">
                <a:pos x="738" y="1820"/>
              </a:cxn>
              <a:cxn ang="0">
                <a:pos x="582" y="5022"/>
              </a:cxn>
              <a:cxn ang="0">
                <a:pos x="388" y="8223"/>
              </a:cxn>
              <a:cxn ang="0">
                <a:pos x="194" y="12178"/>
              </a:cxn>
              <a:cxn ang="0">
                <a:pos x="0" y="15129"/>
              </a:cxn>
              <a:cxn ang="0">
                <a:pos x="2446" y="15442"/>
              </a:cxn>
              <a:cxn ang="0">
                <a:pos x="7726" y="15945"/>
              </a:cxn>
            </a:cxnLst>
            <a:rect l="0" t="0" r="r" b="b"/>
            <a:pathLst>
              <a:path w="16384" h="16384">
                <a:moveTo>
                  <a:pt x="9124" y="16070"/>
                </a:moveTo>
                <a:lnTo>
                  <a:pt x="9473" y="16070"/>
                </a:lnTo>
                <a:lnTo>
                  <a:pt x="11026" y="16196"/>
                </a:lnTo>
                <a:lnTo>
                  <a:pt x="11609" y="16258"/>
                </a:lnTo>
                <a:lnTo>
                  <a:pt x="13200" y="16321"/>
                </a:lnTo>
                <a:lnTo>
                  <a:pt x="13239" y="16321"/>
                </a:lnTo>
                <a:lnTo>
                  <a:pt x="14870" y="16321"/>
                </a:lnTo>
                <a:lnTo>
                  <a:pt x="16345" y="16384"/>
                </a:lnTo>
                <a:lnTo>
                  <a:pt x="16306" y="16196"/>
                </a:lnTo>
                <a:lnTo>
                  <a:pt x="16306" y="16070"/>
                </a:lnTo>
                <a:lnTo>
                  <a:pt x="16345" y="15945"/>
                </a:lnTo>
                <a:lnTo>
                  <a:pt x="16384" y="15819"/>
                </a:lnTo>
                <a:lnTo>
                  <a:pt x="16384" y="15631"/>
                </a:lnTo>
                <a:lnTo>
                  <a:pt x="16345" y="15442"/>
                </a:lnTo>
                <a:lnTo>
                  <a:pt x="16306" y="15317"/>
                </a:lnTo>
                <a:lnTo>
                  <a:pt x="16306" y="14815"/>
                </a:lnTo>
                <a:lnTo>
                  <a:pt x="16268" y="14438"/>
                </a:lnTo>
                <a:lnTo>
                  <a:pt x="16190" y="14312"/>
                </a:lnTo>
                <a:lnTo>
                  <a:pt x="16073" y="14061"/>
                </a:lnTo>
                <a:lnTo>
                  <a:pt x="16035" y="13810"/>
                </a:lnTo>
                <a:lnTo>
                  <a:pt x="15996" y="13685"/>
                </a:lnTo>
                <a:lnTo>
                  <a:pt x="15957" y="13245"/>
                </a:lnTo>
                <a:lnTo>
                  <a:pt x="15879" y="12931"/>
                </a:lnTo>
                <a:lnTo>
                  <a:pt x="15879" y="12743"/>
                </a:lnTo>
                <a:lnTo>
                  <a:pt x="15879" y="12555"/>
                </a:lnTo>
                <a:lnTo>
                  <a:pt x="15879" y="12115"/>
                </a:lnTo>
                <a:lnTo>
                  <a:pt x="15918" y="11739"/>
                </a:lnTo>
                <a:lnTo>
                  <a:pt x="15957" y="11488"/>
                </a:lnTo>
                <a:lnTo>
                  <a:pt x="15802" y="11111"/>
                </a:lnTo>
                <a:lnTo>
                  <a:pt x="15802" y="10923"/>
                </a:lnTo>
                <a:lnTo>
                  <a:pt x="15802" y="10860"/>
                </a:lnTo>
                <a:lnTo>
                  <a:pt x="15840" y="10672"/>
                </a:lnTo>
                <a:lnTo>
                  <a:pt x="15802" y="10483"/>
                </a:lnTo>
                <a:lnTo>
                  <a:pt x="15802" y="10358"/>
                </a:lnTo>
                <a:lnTo>
                  <a:pt x="15802" y="10044"/>
                </a:lnTo>
                <a:lnTo>
                  <a:pt x="15802" y="9918"/>
                </a:lnTo>
                <a:lnTo>
                  <a:pt x="15763" y="9730"/>
                </a:lnTo>
                <a:lnTo>
                  <a:pt x="15802" y="9479"/>
                </a:lnTo>
                <a:lnTo>
                  <a:pt x="15802" y="9291"/>
                </a:lnTo>
                <a:lnTo>
                  <a:pt x="15802" y="9165"/>
                </a:lnTo>
                <a:lnTo>
                  <a:pt x="15763" y="8914"/>
                </a:lnTo>
                <a:lnTo>
                  <a:pt x="15802" y="8663"/>
                </a:lnTo>
                <a:lnTo>
                  <a:pt x="15763" y="8600"/>
                </a:lnTo>
                <a:lnTo>
                  <a:pt x="15763" y="8474"/>
                </a:lnTo>
                <a:lnTo>
                  <a:pt x="15763" y="8349"/>
                </a:lnTo>
                <a:lnTo>
                  <a:pt x="15763" y="8223"/>
                </a:lnTo>
                <a:lnTo>
                  <a:pt x="15763" y="8098"/>
                </a:lnTo>
                <a:lnTo>
                  <a:pt x="15724" y="7910"/>
                </a:lnTo>
                <a:lnTo>
                  <a:pt x="15685" y="7784"/>
                </a:lnTo>
                <a:lnTo>
                  <a:pt x="15646" y="7533"/>
                </a:lnTo>
                <a:lnTo>
                  <a:pt x="15608" y="7282"/>
                </a:lnTo>
                <a:lnTo>
                  <a:pt x="15530" y="7093"/>
                </a:lnTo>
                <a:lnTo>
                  <a:pt x="15491" y="6842"/>
                </a:lnTo>
                <a:lnTo>
                  <a:pt x="15413" y="6717"/>
                </a:lnTo>
                <a:lnTo>
                  <a:pt x="15375" y="6466"/>
                </a:lnTo>
                <a:lnTo>
                  <a:pt x="15336" y="6340"/>
                </a:lnTo>
                <a:lnTo>
                  <a:pt x="15336" y="6152"/>
                </a:lnTo>
                <a:lnTo>
                  <a:pt x="15336" y="5964"/>
                </a:lnTo>
                <a:lnTo>
                  <a:pt x="15297" y="5838"/>
                </a:lnTo>
                <a:lnTo>
                  <a:pt x="15180" y="5461"/>
                </a:lnTo>
                <a:lnTo>
                  <a:pt x="15142" y="5273"/>
                </a:lnTo>
                <a:lnTo>
                  <a:pt x="15180" y="5147"/>
                </a:lnTo>
                <a:lnTo>
                  <a:pt x="15180" y="4959"/>
                </a:lnTo>
                <a:lnTo>
                  <a:pt x="15180" y="4771"/>
                </a:lnTo>
                <a:lnTo>
                  <a:pt x="15180" y="4520"/>
                </a:lnTo>
                <a:lnTo>
                  <a:pt x="15142" y="4331"/>
                </a:lnTo>
                <a:lnTo>
                  <a:pt x="15180" y="4080"/>
                </a:lnTo>
                <a:lnTo>
                  <a:pt x="15180" y="3892"/>
                </a:lnTo>
                <a:lnTo>
                  <a:pt x="15180" y="3578"/>
                </a:lnTo>
                <a:lnTo>
                  <a:pt x="15180" y="3453"/>
                </a:lnTo>
                <a:lnTo>
                  <a:pt x="15142" y="3327"/>
                </a:lnTo>
                <a:lnTo>
                  <a:pt x="15142" y="3264"/>
                </a:lnTo>
                <a:lnTo>
                  <a:pt x="15180" y="3139"/>
                </a:lnTo>
                <a:lnTo>
                  <a:pt x="15258" y="3013"/>
                </a:lnTo>
                <a:lnTo>
                  <a:pt x="15297" y="2825"/>
                </a:lnTo>
                <a:lnTo>
                  <a:pt x="15258" y="2699"/>
                </a:lnTo>
                <a:lnTo>
                  <a:pt x="15219" y="2511"/>
                </a:lnTo>
                <a:lnTo>
                  <a:pt x="15180" y="2448"/>
                </a:lnTo>
                <a:lnTo>
                  <a:pt x="15103" y="2134"/>
                </a:lnTo>
                <a:lnTo>
                  <a:pt x="15103" y="1820"/>
                </a:lnTo>
                <a:lnTo>
                  <a:pt x="15103" y="1695"/>
                </a:lnTo>
                <a:lnTo>
                  <a:pt x="15025" y="1507"/>
                </a:lnTo>
                <a:lnTo>
                  <a:pt x="15025" y="1193"/>
                </a:lnTo>
                <a:lnTo>
                  <a:pt x="13550" y="1130"/>
                </a:lnTo>
                <a:lnTo>
                  <a:pt x="11337" y="1067"/>
                </a:lnTo>
                <a:lnTo>
                  <a:pt x="10211" y="1004"/>
                </a:lnTo>
                <a:lnTo>
                  <a:pt x="8852" y="879"/>
                </a:lnTo>
                <a:lnTo>
                  <a:pt x="6134" y="628"/>
                </a:lnTo>
                <a:lnTo>
                  <a:pt x="5047" y="502"/>
                </a:lnTo>
                <a:lnTo>
                  <a:pt x="3145" y="314"/>
                </a:lnTo>
                <a:lnTo>
                  <a:pt x="815" y="0"/>
                </a:lnTo>
                <a:lnTo>
                  <a:pt x="738" y="1820"/>
                </a:lnTo>
                <a:lnTo>
                  <a:pt x="660" y="3013"/>
                </a:lnTo>
                <a:lnTo>
                  <a:pt x="582" y="5022"/>
                </a:lnTo>
                <a:lnTo>
                  <a:pt x="388" y="7910"/>
                </a:lnTo>
                <a:lnTo>
                  <a:pt x="388" y="8223"/>
                </a:lnTo>
                <a:lnTo>
                  <a:pt x="194" y="11613"/>
                </a:lnTo>
                <a:lnTo>
                  <a:pt x="194" y="12178"/>
                </a:lnTo>
                <a:lnTo>
                  <a:pt x="116" y="13434"/>
                </a:lnTo>
                <a:lnTo>
                  <a:pt x="0" y="15129"/>
                </a:lnTo>
                <a:lnTo>
                  <a:pt x="2329" y="15380"/>
                </a:lnTo>
                <a:lnTo>
                  <a:pt x="2446" y="15442"/>
                </a:lnTo>
                <a:lnTo>
                  <a:pt x="4465" y="15693"/>
                </a:lnTo>
                <a:lnTo>
                  <a:pt x="7726" y="15945"/>
                </a:lnTo>
                <a:lnTo>
                  <a:pt x="9124" y="16070"/>
                </a:lnTo>
                <a:close/>
              </a:path>
            </a:pathLst>
          </a:custGeom>
          <a:solidFill>
            <a:srgbClr val="FFFFCC"/>
          </a:solidFill>
          <a:ln w="9525">
            <a:solidFill>
              <a:schemeClr val="tx1">
                <a:lumMod val="65000"/>
                <a:lumOff val="35000"/>
              </a:schemeClr>
            </a:solidFill>
            <a:prstDash val="solid"/>
            <a:round/>
            <a:headEnd/>
            <a:tailEnd/>
          </a:ln>
        </p:spPr>
        <p:txBody>
          <a:bodyPr wrap="none"/>
          <a:lstStyle/>
          <a:p>
            <a:pPr>
              <a:defRPr/>
            </a:pPr>
            <a:endParaRPr lang="en-US" dirty="0"/>
          </a:p>
        </p:txBody>
      </p:sp>
      <p:sp>
        <p:nvSpPr>
          <p:cNvPr id="161" name="Ohio"/>
          <p:cNvSpPr>
            <a:spLocks/>
          </p:cNvSpPr>
          <p:nvPr/>
        </p:nvSpPr>
        <p:spPr bwMode="auto">
          <a:xfrm>
            <a:off x="6346825" y="2682875"/>
            <a:ext cx="688975" cy="820737"/>
          </a:xfrm>
          <a:custGeom>
            <a:avLst/>
            <a:gdLst/>
            <a:ahLst/>
            <a:cxnLst>
              <a:cxn ang="0">
                <a:pos x="6775" y="3441"/>
              </a:cxn>
              <a:cxn ang="0">
                <a:pos x="7638" y="3004"/>
              </a:cxn>
              <a:cxn ang="0">
                <a:pos x="7330" y="2840"/>
              </a:cxn>
              <a:cxn ang="0">
                <a:pos x="7083" y="3004"/>
              </a:cxn>
              <a:cxn ang="0">
                <a:pos x="6344" y="2785"/>
              </a:cxn>
              <a:cxn ang="0">
                <a:pos x="5667" y="2676"/>
              </a:cxn>
              <a:cxn ang="0">
                <a:pos x="5235" y="2512"/>
              </a:cxn>
              <a:cxn ang="0">
                <a:pos x="4743" y="2731"/>
              </a:cxn>
              <a:cxn ang="0">
                <a:pos x="3264" y="2567"/>
              </a:cxn>
              <a:cxn ang="0">
                <a:pos x="62" y="3823"/>
              </a:cxn>
              <a:cxn ang="0">
                <a:pos x="370" y="6171"/>
              </a:cxn>
              <a:cxn ang="0">
                <a:pos x="678" y="8957"/>
              </a:cxn>
              <a:cxn ang="0">
                <a:pos x="986" y="11687"/>
              </a:cxn>
              <a:cxn ang="0">
                <a:pos x="1355" y="14363"/>
              </a:cxn>
              <a:cxn ang="0">
                <a:pos x="1971" y="14418"/>
              </a:cxn>
              <a:cxn ang="0">
                <a:pos x="2649" y="14199"/>
              </a:cxn>
              <a:cxn ang="0">
                <a:pos x="3018" y="14418"/>
              </a:cxn>
              <a:cxn ang="0">
                <a:pos x="3511" y="14746"/>
              </a:cxn>
              <a:cxn ang="0">
                <a:pos x="3757" y="15346"/>
              </a:cxn>
              <a:cxn ang="0">
                <a:pos x="4804" y="15401"/>
              </a:cxn>
              <a:cxn ang="0">
                <a:pos x="5359" y="15674"/>
              </a:cxn>
              <a:cxn ang="0">
                <a:pos x="6098" y="15838"/>
              </a:cxn>
              <a:cxn ang="0">
                <a:pos x="7145" y="15674"/>
              </a:cxn>
              <a:cxn ang="0">
                <a:pos x="7822" y="15729"/>
              </a:cxn>
              <a:cxn ang="0">
                <a:pos x="8808" y="15128"/>
              </a:cxn>
              <a:cxn ang="0">
                <a:pos x="9178" y="15674"/>
              </a:cxn>
              <a:cxn ang="0">
                <a:pos x="10163" y="16111"/>
              </a:cxn>
              <a:cxn ang="0">
                <a:pos x="10656" y="16329"/>
              </a:cxn>
              <a:cxn ang="0">
                <a:pos x="11580" y="15456"/>
              </a:cxn>
              <a:cxn ang="0">
                <a:pos x="11456" y="14691"/>
              </a:cxn>
              <a:cxn ang="0">
                <a:pos x="11703" y="13817"/>
              </a:cxn>
              <a:cxn ang="0">
                <a:pos x="12380" y="13653"/>
              </a:cxn>
              <a:cxn ang="0">
                <a:pos x="12504" y="14036"/>
              </a:cxn>
              <a:cxn ang="0">
                <a:pos x="12812" y="13708"/>
              </a:cxn>
              <a:cxn ang="0">
                <a:pos x="12750" y="13271"/>
              </a:cxn>
              <a:cxn ang="0">
                <a:pos x="12935" y="12670"/>
              </a:cxn>
              <a:cxn ang="0">
                <a:pos x="13181" y="12179"/>
              </a:cxn>
              <a:cxn ang="0">
                <a:pos x="13797" y="11633"/>
              </a:cxn>
              <a:cxn ang="0">
                <a:pos x="14228" y="11742"/>
              </a:cxn>
              <a:cxn ang="0">
                <a:pos x="15029" y="11141"/>
              </a:cxn>
              <a:cxn ang="0">
                <a:pos x="15706" y="10377"/>
              </a:cxn>
              <a:cxn ang="0">
                <a:pos x="15953" y="9830"/>
              </a:cxn>
              <a:cxn ang="0">
                <a:pos x="15953" y="9175"/>
              </a:cxn>
              <a:cxn ang="0">
                <a:pos x="16014" y="8793"/>
              </a:cxn>
              <a:cxn ang="0">
                <a:pos x="16076" y="7919"/>
              </a:cxn>
              <a:cxn ang="0">
                <a:pos x="16322" y="7209"/>
              </a:cxn>
              <a:cxn ang="0">
                <a:pos x="16199" y="6717"/>
              </a:cxn>
              <a:cxn ang="0">
                <a:pos x="15891" y="6007"/>
              </a:cxn>
              <a:cxn ang="0">
                <a:pos x="16384" y="5734"/>
              </a:cxn>
              <a:cxn ang="0">
                <a:pos x="16014" y="3604"/>
              </a:cxn>
              <a:cxn ang="0">
                <a:pos x="15337" y="0"/>
              </a:cxn>
              <a:cxn ang="0">
                <a:pos x="13920" y="655"/>
              </a:cxn>
              <a:cxn ang="0">
                <a:pos x="13181" y="1092"/>
              </a:cxn>
              <a:cxn ang="0">
                <a:pos x="12134" y="1911"/>
              </a:cxn>
              <a:cxn ang="0">
                <a:pos x="11149" y="2676"/>
              </a:cxn>
              <a:cxn ang="0">
                <a:pos x="10101" y="2785"/>
              </a:cxn>
              <a:cxn ang="0">
                <a:pos x="8993" y="3277"/>
              </a:cxn>
              <a:cxn ang="0">
                <a:pos x="7884" y="3168"/>
              </a:cxn>
              <a:cxn ang="0">
                <a:pos x="7514" y="3222"/>
              </a:cxn>
            </a:cxnLst>
            <a:rect l="0" t="0" r="r" b="b"/>
            <a:pathLst>
              <a:path w="16384" h="16384">
                <a:moveTo>
                  <a:pt x="7206" y="3441"/>
                </a:moveTo>
                <a:lnTo>
                  <a:pt x="7022" y="3441"/>
                </a:lnTo>
                <a:lnTo>
                  <a:pt x="6960" y="3495"/>
                </a:lnTo>
                <a:lnTo>
                  <a:pt x="6775" y="3441"/>
                </a:lnTo>
                <a:lnTo>
                  <a:pt x="6775" y="3386"/>
                </a:lnTo>
                <a:lnTo>
                  <a:pt x="6899" y="3277"/>
                </a:lnTo>
                <a:lnTo>
                  <a:pt x="7514" y="3058"/>
                </a:lnTo>
                <a:lnTo>
                  <a:pt x="7638" y="3004"/>
                </a:lnTo>
                <a:lnTo>
                  <a:pt x="7699" y="2895"/>
                </a:lnTo>
                <a:lnTo>
                  <a:pt x="7638" y="2895"/>
                </a:lnTo>
                <a:lnTo>
                  <a:pt x="7391" y="2895"/>
                </a:lnTo>
                <a:lnTo>
                  <a:pt x="7330" y="2840"/>
                </a:lnTo>
                <a:lnTo>
                  <a:pt x="7330" y="2731"/>
                </a:lnTo>
                <a:lnTo>
                  <a:pt x="7145" y="2785"/>
                </a:lnTo>
                <a:lnTo>
                  <a:pt x="7145" y="2949"/>
                </a:lnTo>
                <a:lnTo>
                  <a:pt x="7083" y="3004"/>
                </a:lnTo>
                <a:lnTo>
                  <a:pt x="6837" y="3058"/>
                </a:lnTo>
                <a:lnTo>
                  <a:pt x="6714" y="3004"/>
                </a:lnTo>
                <a:lnTo>
                  <a:pt x="6529" y="2895"/>
                </a:lnTo>
                <a:lnTo>
                  <a:pt x="6344" y="2785"/>
                </a:lnTo>
                <a:lnTo>
                  <a:pt x="6098" y="2731"/>
                </a:lnTo>
                <a:lnTo>
                  <a:pt x="5975" y="2731"/>
                </a:lnTo>
                <a:lnTo>
                  <a:pt x="5790" y="2676"/>
                </a:lnTo>
                <a:lnTo>
                  <a:pt x="5667" y="2676"/>
                </a:lnTo>
                <a:lnTo>
                  <a:pt x="5543" y="2567"/>
                </a:lnTo>
                <a:lnTo>
                  <a:pt x="5359" y="2458"/>
                </a:lnTo>
                <a:lnTo>
                  <a:pt x="5235" y="2458"/>
                </a:lnTo>
                <a:lnTo>
                  <a:pt x="5235" y="2512"/>
                </a:lnTo>
                <a:lnTo>
                  <a:pt x="5112" y="2567"/>
                </a:lnTo>
                <a:lnTo>
                  <a:pt x="4989" y="2567"/>
                </a:lnTo>
                <a:lnTo>
                  <a:pt x="4866" y="2621"/>
                </a:lnTo>
                <a:lnTo>
                  <a:pt x="4743" y="2731"/>
                </a:lnTo>
                <a:lnTo>
                  <a:pt x="4804" y="2458"/>
                </a:lnTo>
                <a:lnTo>
                  <a:pt x="4866" y="2348"/>
                </a:lnTo>
                <a:lnTo>
                  <a:pt x="3696" y="2512"/>
                </a:lnTo>
                <a:lnTo>
                  <a:pt x="3264" y="2567"/>
                </a:lnTo>
                <a:lnTo>
                  <a:pt x="1540" y="2840"/>
                </a:lnTo>
                <a:lnTo>
                  <a:pt x="1417" y="2840"/>
                </a:lnTo>
                <a:lnTo>
                  <a:pt x="0" y="3058"/>
                </a:lnTo>
                <a:lnTo>
                  <a:pt x="62" y="3823"/>
                </a:lnTo>
                <a:lnTo>
                  <a:pt x="123" y="4260"/>
                </a:lnTo>
                <a:lnTo>
                  <a:pt x="185" y="4915"/>
                </a:lnTo>
                <a:lnTo>
                  <a:pt x="185" y="5024"/>
                </a:lnTo>
                <a:lnTo>
                  <a:pt x="370" y="6171"/>
                </a:lnTo>
                <a:lnTo>
                  <a:pt x="370" y="6444"/>
                </a:lnTo>
                <a:lnTo>
                  <a:pt x="493" y="7318"/>
                </a:lnTo>
                <a:lnTo>
                  <a:pt x="554" y="8028"/>
                </a:lnTo>
                <a:lnTo>
                  <a:pt x="678" y="8957"/>
                </a:lnTo>
                <a:lnTo>
                  <a:pt x="678" y="9120"/>
                </a:lnTo>
                <a:lnTo>
                  <a:pt x="862" y="10431"/>
                </a:lnTo>
                <a:lnTo>
                  <a:pt x="924" y="10813"/>
                </a:lnTo>
                <a:lnTo>
                  <a:pt x="986" y="11687"/>
                </a:lnTo>
                <a:lnTo>
                  <a:pt x="1109" y="12397"/>
                </a:lnTo>
                <a:lnTo>
                  <a:pt x="1109" y="12561"/>
                </a:lnTo>
                <a:lnTo>
                  <a:pt x="1232" y="13489"/>
                </a:lnTo>
                <a:lnTo>
                  <a:pt x="1355" y="14363"/>
                </a:lnTo>
                <a:lnTo>
                  <a:pt x="1540" y="14254"/>
                </a:lnTo>
                <a:lnTo>
                  <a:pt x="1663" y="14254"/>
                </a:lnTo>
                <a:lnTo>
                  <a:pt x="1786" y="14363"/>
                </a:lnTo>
                <a:lnTo>
                  <a:pt x="1971" y="14418"/>
                </a:lnTo>
                <a:lnTo>
                  <a:pt x="2094" y="14418"/>
                </a:lnTo>
                <a:lnTo>
                  <a:pt x="2341" y="14363"/>
                </a:lnTo>
                <a:lnTo>
                  <a:pt x="2525" y="14309"/>
                </a:lnTo>
                <a:lnTo>
                  <a:pt x="2649" y="14199"/>
                </a:lnTo>
                <a:lnTo>
                  <a:pt x="2772" y="14199"/>
                </a:lnTo>
                <a:lnTo>
                  <a:pt x="2833" y="14254"/>
                </a:lnTo>
                <a:lnTo>
                  <a:pt x="2895" y="14363"/>
                </a:lnTo>
                <a:lnTo>
                  <a:pt x="3018" y="14418"/>
                </a:lnTo>
                <a:lnTo>
                  <a:pt x="3203" y="14473"/>
                </a:lnTo>
                <a:lnTo>
                  <a:pt x="3326" y="14582"/>
                </a:lnTo>
                <a:lnTo>
                  <a:pt x="3388" y="14636"/>
                </a:lnTo>
                <a:lnTo>
                  <a:pt x="3511" y="14746"/>
                </a:lnTo>
                <a:lnTo>
                  <a:pt x="3634" y="14909"/>
                </a:lnTo>
                <a:lnTo>
                  <a:pt x="3757" y="15073"/>
                </a:lnTo>
                <a:lnTo>
                  <a:pt x="3757" y="15183"/>
                </a:lnTo>
                <a:lnTo>
                  <a:pt x="3757" y="15346"/>
                </a:lnTo>
                <a:lnTo>
                  <a:pt x="4065" y="15401"/>
                </a:lnTo>
                <a:lnTo>
                  <a:pt x="4312" y="15456"/>
                </a:lnTo>
                <a:lnTo>
                  <a:pt x="4496" y="15456"/>
                </a:lnTo>
                <a:lnTo>
                  <a:pt x="4804" y="15401"/>
                </a:lnTo>
                <a:lnTo>
                  <a:pt x="4989" y="15456"/>
                </a:lnTo>
                <a:lnTo>
                  <a:pt x="5051" y="15456"/>
                </a:lnTo>
                <a:lnTo>
                  <a:pt x="5174" y="15510"/>
                </a:lnTo>
                <a:lnTo>
                  <a:pt x="5359" y="15674"/>
                </a:lnTo>
                <a:lnTo>
                  <a:pt x="5667" y="15838"/>
                </a:lnTo>
                <a:lnTo>
                  <a:pt x="5851" y="15892"/>
                </a:lnTo>
                <a:lnTo>
                  <a:pt x="6036" y="15892"/>
                </a:lnTo>
                <a:lnTo>
                  <a:pt x="6098" y="15838"/>
                </a:lnTo>
                <a:lnTo>
                  <a:pt x="6159" y="15674"/>
                </a:lnTo>
                <a:lnTo>
                  <a:pt x="6529" y="15565"/>
                </a:lnTo>
                <a:lnTo>
                  <a:pt x="6837" y="15619"/>
                </a:lnTo>
                <a:lnTo>
                  <a:pt x="7145" y="15674"/>
                </a:lnTo>
                <a:lnTo>
                  <a:pt x="7330" y="15783"/>
                </a:lnTo>
                <a:lnTo>
                  <a:pt x="7453" y="15892"/>
                </a:lnTo>
                <a:lnTo>
                  <a:pt x="7638" y="15783"/>
                </a:lnTo>
                <a:lnTo>
                  <a:pt x="7822" y="15729"/>
                </a:lnTo>
                <a:lnTo>
                  <a:pt x="8069" y="15729"/>
                </a:lnTo>
                <a:lnTo>
                  <a:pt x="8130" y="15510"/>
                </a:lnTo>
                <a:lnTo>
                  <a:pt x="8438" y="15292"/>
                </a:lnTo>
                <a:lnTo>
                  <a:pt x="8808" y="15128"/>
                </a:lnTo>
                <a:lnTo>
                  <a:pt x="8931" y="15128"/>
                </a:lnTo>
                <a:lnTo>
                  <a:pt x="9054" y="15346"/>
                </a:lnTo>
                <a:lnTo>
                  <a:pt x="9116" y="15456"/>
                </a:lnTo>
                <a:lnTo>
                  <a:pt x="9178" y="15674"/>
                </a:lnTo>
                <a:lnTo>
                  <a:pt x="9362" y="15783"/>
                </a:lnTo>
                <a:lnTo>
                  <a:pt x="9732" y="15838"/>
                </a:lnTo>
                <a:lnTo>
                  <a:pt x="9978" y="16002"/>
                </a:lnTo>
                <a:lnTo>
                  <a:pt x="10163" y="16111"/>
                </a:lnTo>
                <a:lnTo>
                  <a:pt x="10286" y="16275"/>
                </a:lnTo>
                <a:lnTo>
                  <a:pt x="10348" y="16329"/>
                </a:lnTo>
                <a:lnTo>
                  <a:pt x="10348" y="16384"/>
                </a:lnTo>
                <a:lnTo>
                  <a:pt x="10656" y="16329"/>
                </a:lnTo>
                <a:lnTo>
                  <a:pt x="11272" y="16111"/>
                </a:lnTo>
                <a:lnTo>
                  <a:pt x="11333" y="15565"/>
                </a:lnTo>
                <a:lnTo>
                  <a:pt x="11333" y="15510"/>
                </a:lnTo>
                <a:lnTo>
                  <a:pt x="11580" y="15456"/>
                </a:lnTo>
                <a:lnTo>
                  <a:pt x="11641" y="15401"/>
                </a:lnTo>
                <a:lnTo>
                  <a:pt x="11580" y="15128"/>
                </a:lnTo>
                <a:lnTo>
                  <a:pt x="11518" y="14909"/>
                </a:lnTo>
                <a:lnTo>
                  <a:pt x="11456" y="14691"/>
                </a:lnTo>
                <a:lnTo>
                  <a:pt x="11456" y="14527"/>
                </a:lnTo>
                <a:lnTo>
                  <a:pt x="11641" y="14309"/>
                </a:lnTo>
                <a:lnTo>
                  <a:pt x="11641" y="14036"/>
                </a:lnTo>
                <a:lnTo>
                  <a:pt x="11703" y="13817"/>
                </a:lnTo>
                <a:lnTo>
                  <a:pt x="11826" y="13653"/>
                </a:lnTo>
                <a:lnTo>
                  <a:pt x="12011" y="13489"/>
                </a:lnTo>
                <a:lnTo>
                  <a:pt x="12134" y="13599"/>
                </a:lnTo>
                <a:lnTo>
                  <a:pt x="12380" y="13653"/>
                </a:lnTo>
                <a:lnTo>
                  <a:pt x="12504" y="13763"/>
                </a:lnTo>
                <a:lnTo>
                  <a:pt x="12504" y="13872"/>
                </a:lnTo>
                <a:lnTo>
                  <a:pt x="12442" y="14036"/>
                </a:lnTo>
                <a:lnTo>
                  <a:pt x="12504" y="14036"/>
                </a:lnTo>
                <a:lnTo>
                  <a:pt x="12565" y="14036"/>
                </a:lnTo>
                <a:lnTo>
                  <a:pt x="12688" y="13981"/>
                </a:lnTo>
                <a:lnTo>
                  <a:pt x="12750" y="13763"/>
                </a:lnTo>
                <a:lnTo>
                  <a:pt x="12812" y="13708"/>
                </a:lnTo>
                <a:lnTo>
                  <a:pt x="12996" y="13763"/>
                </a:lnTo>
                <a:lnTo>
                  <a:pt x="12935" y="13599"/>
                </a:lnTo>
                <a:lnTo>
                  <a:pt x="12935" y="13435"/>
                </a:lnTo>
                <a:lnTo>
                  <a:pt x="12750" y="13271"/>
                </a:lnTo>
                <a:lnTo>
                  <a:pt x="12688" y="13162"/>
                </a:lnTo>
                <a:lnTo>
                  <a:pt x="12935" y="13107"/>
                </a:lnTo>
                <a:lnTo>
                  <a:pt x="12996" y="12998"/>
                </a:lnTo>
                <a:lnTo>
                  <a:pt x="12935" y="12670"/>
                </a:lnTo>
                <a:lnTo>
                  <a:pt x="12935" y="12506"/>
                </a:lnTo>
                <a:lnTo>
                  <a:pt x="13058" y="12452"/>
                </a:lnTo>
                <a:lnTo>
                  <a:pt x="13058" y="12233"/>
                </a:lnTo>
                <a:lnTo>
                  <a:pt x="13181" y="12179"/>
                </a:lnTo>
                <a:lnTo>
                  <a:pt x="13489" y="12179"/>
                </a:lnTo>
                <a:lnTo>
                  <a:pt x="13551" y="12015"/>
                </a:lnTo>
                <a:lnTo>
                  <a:pt x="13551" y="11851"/>
                </a:lnTo>
                <a:lnTo>
                  <a:pt x="13797" y="11633"/>
                </a:lnTo>
                <a:lnTo>
                  <a:pt x="13859" y="11523"/>
                </a:lnTo>
                <a:lnTo>
                  <a:pt x="14043" y="11578"/>
                </a:lnTo>
                <a:lnTo>
                  <a:pt x="14167" y="11687"/>
                </a:lnTo>
                <a:lnTo>
                  <a:pt x="14228" y="11742"/>
                </a:lnTo>
                <a:lnTo>
                  <a:pt x="14475" y="11578"/>
                </a:lnTo>
                <a:lnTo>
                  <a:pt x="14721" y="11523"/>
                </a:lnTo>
                <a:lnTo>
                  <a:pt x="14906" y="11250"/>
                </a:lnTo>
                <a:lnTo>
                  <a:pt x="15029" y="11141"/>
                </a:lnTo>
                <a:lnTo>
                  <a:pt x="15091" y="11087"/>
                </a:lnTo>
                <a:lnTo>
                  <a:pt x="15337" y="10704"/>
                </a:lnTo>
                <a:lnTo>
                  <a:pt x="15460" y="10540"/>
                </a:lnTo>
                <a:lnTo>
                  <a:pt x="15706" y="10377"/>
                </a:lnTo>
                <a:lnTo>
                  <a:pt x="15830" y="10322"/>
                </a:lnTo>
                <a:lnTo>
                  <a:pt x="15891" y="9994"/>
                </a:lnTo>
                <a:lnTo>
                  <a:pt x="15953" y="9885"/>
                </a:lnTo>
                <a:lnTo>
                  <a:pt x="15953" y="9830"/>
                </a:lnTo>
                <a:lnTo>
                  <a:pt x="15830" y="9667"/>
                </a:lnTo>
                <a:lnTo>
                  <a:pt x="15891" y="9448"/>
                </a:lnTo>
                <a:lnTo>
                  <a:pt x="15891" y="9284"/>
                </a:lnTo>
                <a:lnTo>
                  <a:pt x="15953" y="9175"/>
                </a:lnTo>
                <a:lnTo>
                  <a:pt x="15891" y="9066"/>
                </a:lnTo>
                <a:lnTo>
                  <a:pt x="15891" y="8957"/>
                </a:lnTo>
                <a:lnTo>
                  <a:pt x="16014" y="8902"/>
                </a:lnTo>
                <a:lnTo>
                  <a:pt x="16014" y="8793"/>
                </a:lnTo>
                <a:lnTo>
                  <a:pt x="16076" y="8465"/>
                </a:lnTo>
                <a:lnTo>
                  <a:pt x="16014" y="8465"/>
                </a:lnTo>
                <a:lnTo>
                  <a:pt x="16014" y="8356"/>
                </a:lnTo>
                <a:lnTo>
                  <a:pt x="16076" y="7919"/>
                </a:lnTo>
                <a:lnTo>
                  <a:pt x="16138" y="7755"/>
                </a:lnTo>
                <a:lnTo>
                  <a:pt x="16199" y="7537"/>
                </a:lnTo>
                <a:lnTo>
                  <a:pt x="16261" y="7373"/>
                </a:lnTo>
                <a:lnTo>
                  <a:pt x="16322" y="7209"/>
                </a:lnTo>
                <a:lnTo>
                  <a:pt x="16322" y="7100"/>
                </a:lnTo>
                <a:lnTo>
                  <a:pt x="16199" y="6936"/>
                </a:lnTo>
                <a:lnTo>
                  <a:pt x="16199" y="6827"/>
                </a:lnTo>
                <a:lnTo>
                  <a:pt x="16199" y="6717"/>
                </a:lnTo>
                <a:lnTo>
                  <a:pt x="16199" y="6554"/>
                </a:lnTo>
                <a:lnTo>
                  <a:pt x="16138" y="6390"/>
                </a:lnTo>
                <a:lnTo>
                  <a:pt x="15891" y="6062"/>
                </a:lnTo>
                <a:lnTo>
                  <a:pt x="15891" y="6007"/>
                </a:lnTo>
                <a:lnTo>
                  <a:pt x="15891" y="5953"/>
                </a:lnTo>
                <a:lnTo>
                  <a:pt x="16014" y="5844"/>
                </a:lnTo>
                <a:lnTo>
                  <a:pt x="16261" y="5789"/>
                </a:lnTo>
                <a:lnTo>
                  <a:pt x="16384" y="5734"/>
                </a:lnTo>
                <a:lnTo>
                  <a:pt x="16261" y="4806"/>
                </a:lnTo>
                <a:lnTo>
                  <a:pt x="16199" y="4588"/>
                </a:lnTo>
                <a:lnTo>
                  <a:pt x="16014" y="3659"/>
                </a:lnTo>
                <a:lnTo>
                  <a:pt x="16014" y="3604"/>
                </a:lnTo>
                <a:lnTo>
                  <a:pt x="15706" y="2130"/>
                </a:lnTo>
                <a:lnTo>
                  <a:pt x="15706" y="2021"/>
                </a:lnTo>
                <a:lnTo>
                  <a:pt x="15398" y="546"/>
                </a:lnTo>
                <a:lnTo>
                  <a:pt x="15337" y="0"/>
                </a:lnTo>
                <a:lnTo>
                  <a:pt x="14906" y="164"/>
                </a:lnTo>
                <a:lnTo>
                  <a:pt x="14598" y="328"/>
                </a:lnTo>
                <a:lnTo>
                  <a:pt x="14290" y="492"/>
                </a:lnTo>
                <a:lnTo>
                  <a:pt x="13920" y="655"/>
                </a:lnTo>
                <a:lnTo>
                  <a:pt x="13674" y="710"/>
                </a:lnTo>
                <a:lnTo>
                  <a:pt x="13551" y="765"/>
                </a:lnTo>
                <a:lnTo>
                  <a:pt x="13366" y="874"/>
                </a:lnTo>
                <a:lnTo>
                  <a:pt x="13181" y="1092"/>
                </a:lnTo>
                <a:lnTo>
                  <a:pt x="12750" y="1256"/>
                </a:lnTo>
                <a:lnTo>
                  <a:pt x="12565" y="1311"/>
                </a:lnTo>
                <a:lnTo>
                  <a:pt x="12504" y="1475"/>
                </a:lnTo>
                <a:lnTo>
                  <a:pt x="12134" y="1911"/>
                </a:lnTo>
                <a:lnTo>
                  <a:pt x="11888" y="2130"/>
                </a:lnTo>
                <a:lnTo>
                  <a:pt x="11518" y="2512"/>
                </a:lnTo>
                <a:lnTo>
                  <a:pt x="11272" y="2621"/>
                </a:lnTo>
                <a:lnTo>
                  <a:pt x="11149" y="2676"/>
                </a:lnTo>
                <a:lnTo>
                  <a:pt x="10841" y="2731"/>
                </a:lnTo>
                <a:lnTo>
                  <a:pt x="10779" y="2785"/>
                </a:lnTo>
                <a:lnTo>
                  <a:pt x="10471" y="2731"/>
                </a:lnTo>
                <a:lnTo>
                  <a:pt x="10101" y="2785"/>
                </a:lnTo>
                <a:lnTo>
                  <a:pt x="9670" y="3004"/>
                </a:lnTo>
                <a:lnTo>
                  <a:pt x="9301" y="3168"/>
                </a:lnTo>
                <a:lnTo>
                  <a:pt x="9116" y="3222"/>
                </a:lnTo>
                <a:lnTo>
                  <a:pt x="8993" y="3277"/>
                </a:lnTo>
                <a:lnTo>
                  <a:pt x="8685" y="3441"/>
                </a:lnTo>
                <a:lnTo>
                  <a:pt x="8562" y="3495"/>
                </a:lnTo>
                <a:lnTo>
                  <a:pt x="8069" y="3277"/>
                </a:lnTo>
                <a:lnTo>
                  <a:pt x="7884" y="3168"/>
                </a:lnTo>
                <a:lnTo>
                  <a:pt x="7822" y="3168"/>
                </a:lnTo>
                <a:lnTo>
                  <a:pt x="7699" y="3222"/>
                </a:lnTo>
                <a:lnTo>
                  <a:pt x="7638" y="3222"/>
                </a:lnTo>
                <a:lnTo>
                  <a:pt x="7514" y="3222"/>
                </a:lnTo>
                <a:lnTo>
                  <a:pt x="7330" y="3277"/>
                </a:lnTo>
                <a:lnTo>
                  <a:pt x="7206" y="3441"/>
                </a:lnTo>
                <a:close/>
              </a:path>
            </a:pathLst>
          </a:custGeom>
          <a:solidFill>
            <a:srgbClr val="CC9900"/>
          </a:solidFill>
          <a:ln w="9525">
            <a:solidFill>
              <a:schemeClr val="tx1">
                <a:lumMod val="65000"/>
                <a:lumOff val="35000"/>
              </a:schemeClr>
            </a:solidFill>
            <a:prstDash val="solid"/>
            <a:round/>
            <a:headEnd/>
            <a:tailEnd/>
          </a:ln>
        </p:spPr>
        <p:txBody>
          <a:bodyPr wrap="none"/>
          <a:lstStyle/>
          <a:p>
            <a:pPr>
              <a:defRPr/>
            </a:pPr>
            <a:endParaRPr lang="en-US" dirty="0"/>
          </a:p>
        </p:txBody>
      </p:sp>
      <p:sp>
        <p:nvSpPr>
          <p:cNvPr id="162" name="Oklahoma"/>
          <p:cNvSpPr>
            <a:spLocks/>
          </p:cNvSpPr>
          <p:nvPr/>
        </p:nvSpPr>
        <p:spPr bwMode="auto">
          <a:xfrm>
            <a:off x="3443288" y="3929062"/>
            <a:ext cx="1430337" cy="776288"/>
          </a:xfrm>
          <a:custGeom>
            <a:avLst/>
            <a:gdLst/>
            <a:ahLst/>
            <a:cxnLst>
              <a:cxn ang="0">
                <a:pos x="9367" y="865"/>
              </a:cxn>
              <a:cxn ang="0">
                <a:pos x="6631" y="750"/>
              </a:cxn>
              <a:cxn ang="0">
                <a:pos x="3776" y="462"/>
              </a:cxn>
              <a:cxn ang="0">
                <a:pos x="1487" y="231"/>
              </a:cxn>
              <a:cxn ang="0">
                <a:pos x="0" y="2365"/>
              </a:cxn>
              <a:cxn ang="0">
                <a:pos x="3955" y="2827"/>
              </a:cxn>
              <a:cxn ang="0">
                <a:pos x="5620" y="7038"/>
              </a:cxn>
              <a:cxn ang="0">
                <a:pos x="5531" y="11942"/>
              </a:cxn>
              <a:cxn ang="0">
                <a:pos x="5828" y="12173"/>
              </a:cxn>
              <a:cxn ang="0">
                <a:pos x="6125" y="12807"/>
              </a:cxn>
              <a:cxn ang="0">
                <a:pos x="6393" y="12692"/>
              </a:cxn>
              <a:cxn ang="0">
                <a:pos x="6720" y="12750"/>
              </a:cxn>
              <a:cxn ang="0">
                <a:pos x="6869" y="12692"/>
              </a:cxn>
              <a:cxn ang="0">
                <a:pos x="7107" y="13038"/>
              </a:cxn>
              <a:cxn ang="0">
                <a:pos x="7285" y="13730"/>
              </a:cxn>
              <a:cxn ang="0">
                <a:pos x="7612" y="13846"/>
              </a:cxn>
              <a:cxn ang="0">
                <a:pos x="7939" y="14076"/>
              </a:cxn>
              <a:cxn ang="0">
                <a:pos x="8237" y="13903"/>
              </a:cxn>
              <a:cxn ang="0">
                <a:pos x="8445" y="14423"/>
              </a:cxn>
              <a:cxn ang="0">
                <a:pos x="8683" y="14019"/>
              </a:cxn>
              <a:cxn ang="0">
                <a:pos x="9069" y="14192"/>
              </a:cxn>
              <a:cxn ang="0">
                <a:pos x="9248" y="14249"/>
              </a:cxn>
              <a:cxn ang="0">
                <a:pos x="9426" y="14711"/>
              </a:cxn>
              <a:cxn ang="0">
                <a:pos x="9485" y="15346"/>
              </a:cxn>
              <a:cxn ang="0">
                <a:pos x="9783" y="15288"/>
              </a:cxn>
              <a:cxn ang="0">
                <a:pos x="10021" y="14826"/>
              </a:cxn>
              <a:cxn ang="0">
                <a:pos x="10259" y="15288"/>
              </a:cxn>
              <a:cxn ang="0">
                <a:pos x="10467" y="15576"/>
              </a:cxn>
              <a:cxn ang="0">
                <a:pos x="10824" y="15461"/>
              </a:cxn>
              <a:cxn ang="0">
                <a:pos x="11032" y="15519"/>
              </a:cxn>
              <a:cxn ang="0">
                <a:pos x="11091" y="16153"/>
              </a:cxn>
              <a:cxn ang="0">
                <a:pos x="11151" y="15634"/>
              </a:cxn>
              <a:cxn ang="0">
                <a:pos x="11418" y="15403"/>
              </a:cxn>
              <a:cxn ang="0">
                <a:pos x="11626" y="15519"/>
              </a:cxn>
              <a:cxn ang="0">
                <a:pos x="11894" y="15692"/>
              </a:cxn>
              <a:cxn ang="0">
                <a:pos x="12102" y="15403"/>
              </a:cxn>
              <a:cxn ang="0">
                <a:pos x="12102" y="15576"/>
              </a:cxn>
              <a:cxn ang="0">
                <a:pos x="12400" y="15980"/>
              </a:cxn>
              <a:cxn ang="0">
                <a:pos x="12697" y="16269"/>
              </a:cxn>
              <a:cxn ang="0">
                <a:pos x="12935" y="16038"/>
              </a:cxn>
              <a:cxn ang="0">
                <a:pos x="13351" y="15576"/>
              </a:cxn>
              <a:cxn ang="0">
                <a:pos x="13708" y="15461"/>
              </a:cxn>
              <a:cxn ang="0">
                <a:pos x="13886" y="15230"/>
              </a:cxn>
              <a:cxn ang="0">
                <a:pos x="14213" y="15057"/>
              </a:cxn>
              <a:cxn ang="0">
                <a:pos x="14540" y="15403"/>
              </a:cxn>
              <a:cxn ang="0">
                <a:pos x="14808" y="15057"/>
              </a:cxn>
              <a:cxn ang="0">
                <a:pos x="15135" y="15230"/>
              </a:cxn>
              <a:cxn ang="0">
                <a:pos x="15403" y="15576"/>
              </a:cxn>
              <a:cxn ang="0">
                <a:pos x="15760" y="15980"/>
              </a:cxn>
              <a:cxn ang="0">
                <a:pos x="15968" y="16096"/>
              </a:cxn>
              <a:cxn ang="0">
                <a:pos x="16176" y="16269"/>
              </a:cxn>
              <a:cxn ang="0">
                <a:pos x="16325" y="13846"/>
              </a:cxn>
              <a:cxn ang="0">
                <a:pos x="16354" y="8134"/>
              </a:cxn>
              <a:cxn ang="0">
                <a:pos x="15997" y="3231"/>
              </a:cxn>
              <a:cxn ang="0">
                <a:pos x="15105" y="923"/>
              </a:cxn>
              <a:cxn ang="0">
                <a:pos x="13351" y="923"/>
              </a:cxn>
            </a:cxnLst>
            <a:rect l="0" t="0" r="r" b="b"/>
            <a:pathLst>
              <a:path w="16384" h="16384">
                <a:moveTo>
                  <a:pt x="11953" y="981"/>
                </a:moveTo>
                <a:lnTo>
                  <a:pt x="11151" y="981"/>
                </a:lnTo>
                <a:lnTo>
                  <a:pt x="10586" y="923"/>
                </a:lnTo>
                <a:lnTo>
                  <a:pt x="9931" y="923"/>
                </a:lnTo>
                <a:lnTo>
                  <a:pt x="9367" y="865"/>
                </a:lnTo>
                <a:lnTo>
                  <a:pt x="8921" y="865"/>
                </a:lnTo>
                <a:lnTo>
                  <a:pt x="8534" y="865"/>
                </a:lnTo>
                <a:lnTo>
                  <a:pt x="7672" y="750"/>
                </a:lnTo>
                <a:lnTo>
                  <a:pt x="6780" y="750"/>
                </a:lnTo>
                <a:lnTo>
                  <a:pt x="6631" y="750"/>
                </a:lnTo>
                <a:lnTo>
                  <a:pt x="5769" y="635"/>
                </a:lnTo>
                <a:lnTo>
                  <a:pt x="5620" y="635"/>
                </a:lnTo>
                <a:lnTo>
                  <a:pt x="4609" y="519"/>
                </a:lnTo>
                <a:lnTo>
                  <a:pt x="4014" y="462"/>
                </a:lnTo>
                <a:lnTo>
                  <a:pt x="3776" y="462"/>
                </a:lnTo>
                <a:lnTo>
                  <a:pt x="2855" y="346"/>
                </a:lnTo>
                <a:lnTo>
                  <a:pt x="1963" y="231"/>
                </a:lnTo>
                <a:lnTo>
                  <a:pt x="1903" y="231"/>
                </a:lnTo>
                <a:lnTo>
                  <a:pt x="1784" y="231"/>
                </a:lnTo>
                <a:lnTo>
                  <a:pt x="1487" y="231"/>
                </a:lnTo>
                <a:lnTo>
                  <a:pt x="1070" y="173"/>
                </a:lnTo>
                <a:lnTo>
                  <a:pt x="595" y="115"/>
                </a:lnTo>
                <a:lnTo>
                  <a:pt x="327" y="58"/>
                </a:lnTo>
                <a:lnTo>
                  <a:pt x="89" y="0"/>
                </a:lnTo>
                <a:lnTo>
                  <a:pt x="0" y="2365"/>
                </a:lnTo>
                <a:lnTo>
                  <a:pt x="1635" y="2538"/>
                </a:lnTo>
                <a:lnTo>
                  <a:pt x="1903" y="2596"/>
                </a:lnTo>
                <a:lnTo>
                  <a:pt x="2646" y="2711"/>
                </a:lnTo>
                <a:lnTo>
                  <a:pt x="3687" y="2827"/>
                </a:lnTo>
                <a:lnTo>
                  <a:pt x="3955" y="2827"/>
                </a:lnTo>
                <a:lnTo>
                  <a:pt x="4698" y="2885"/>
                </a:lnTo>
                <a:lnTo>
                  <a:pt x="5739" y="3000"/>
                </a:lnTo>
                <a:lnTo>
                  <a:pt x="5679" y="5077"/>
                </a:lnTo>
                <a:lnTo>
                  <a:pt x="5650" y="5827"/>
                </a:lnTo>
                <a:lnTo>
                  <a:pt x="5620" y="7038"/>
                </a:lnTo>
                <a:lnTo>
                  <a:pt x="5620" y="7961"/>
                </a:lnTo>
                <a:lnTo>
                  <a:pt x="5590" y="9057"/>
                </a:lnTo>
                <a:lnTo>
                  <a:pt x="5560" y="9750"/>
                </a:lnTo>
                <a:lnTo>
                  <a:pt x="5560" y="11077"/>
                </a:lnTo>
                <a:lnTo>
                  <a:pt x="5531" y="11942"/>
                </a:lnTo>
                <a:lnTo>
                  <a:pt x="5560" y="11884"/>
                </a:lnTo>
                <a:lnTo>
                  <a:pt x="5650" y="11884"/>
                </a:lnTo>
                <a:lnTo>
                  <a:pt x="5679" y="11942"/>
                </a:lnTo>
                <a:lnTo>
                  <a:pt x="5739" y="12000"/>
                </a:lnTo>
                <a:lnTo>
                  <a:pt x="5828" y="12173"/>
                </a:lnTo>
                <a:lnTo>
                  <a:pt x="5888" y="12173"/>
                </a:lnTo>
                <a:lnTo>
                  <a:pt x="5888" y="12346"/>
                </a:lnTo>
                <a:lnTo>
                  <a:pt x="5977" y="12576"/>
                </a:lnTo>
                <a:lnTo>
                  <a:pt x="6066" y="12750"/>
                </a:lnTo>
                <a:lnTo>
                  <a:pt x="6125" y="12807"/>
                </a:lnTo>
                <a:lnTo>
                  <a:pt x="6185" y="12807"/>
                </a:lnTo>
                <a:lnTo>
                  <a:pt x="6274" y="12865"/>
                </a:lnTo>
                <a:lnTo>
                  <a:pt x="6304" y="12865"/>
                </a:lnTo>
                <a:lnTo>
                  <a:pt x="6363" y="12692"/>
                </a:lnTo>
                <a:lnTo>
                  <a:pt x="6393" y="12692"/>
                </a:lnTo>
                <a:lnTo>
                  <a:pt x="6482" y="12692"/>
                </a:lnTo>
                <a:lnTo>
                  <a:pt x="6542" y="12692"/>
                </a:lnTo>
                <a:lnTo>
                  <a:pt x="6631" y="12865"/>
                </a:lnTo>
                <a:lnTo>
                  <a:pt x="6661" y="12865"/>
                </a:lnTo>
                <a:lnTo>
                  <a:pt x="6720" y="12750"/>
                </a:lnTo>
                <a:lnTo>
                  <a:pt x="6720" y="12576"/>
                </a:lnTo>
                <a:lnTo>
                  <a:pt x="6750" y="12519"/>
                </a:lnTo>
                <a:lnTo>
                  <a:pt x="6780" y="12519"/>
                </a:lnTo>
                <a:lnTo>
                  <a:pt x="6839" y="12576"/>
                </a:lnTo>
                <a:lnTo>
                  <a:pt x="6869" y="12692"/>
                </a:lnTo>
                <a:lnTo>
                  <a:pt x="6899" y="12750"/>
                </a:lnTo>
                <a:lnTo>
                  <a:pt x="6958" y="12807"/>
                </a:lnTo>
                <a:lnTo>
                  <a:pt x="7017" y="12923"/>
                </a:lnTo>
                <a:lnTo>
                  <a:pt x="7047" y="13038"/>
                </a:lnTo>
                <a:lnTo>
                  <a:pt x="7107" y="13038"/>
                </a:lnTo>
                <a:lnTo>
                  <a:pt x="7107" y="13211"/>
                </a:lnTo>
                <a:lnTo>
                  <a:pt x="7077" y="13499"/>
                </a:lnTo>
                <a:lnTo>
                  <a:pt x="7077" y="13615"/>
                </a:lnTo>
                <a:lnTo>
                  <a:pt x="7136" y="13673"/>
                </a:lnTo>
                <a:lnTo>
                  <a:pt x="7285" y="13730"/>
                </a:lnTo>
                <a:lnTo>
                  <a:pt x="7374" y="13730"/>
                </a:lnTo>
                <a:lnTo>
                  <a:pt x="7434" y="13673"/>
                </a:lnTo>
                <a:lnTo>
                  <a:pt x="7493" y="13673"/>
                </a:lnTo>
                <a:lnTo>
                  <a:pt x="7553" y="13730"/>
                </a:lnTo>
                <a:lnTo>
                  <a:pt x="7612" y="13846"/>
                </a:lnTo>
                <a:lnTo>
                  <a:pt x="7701" y="13903"/>
                </a:lnTo>
                <a:lnTo>
                  <a:pt x="7761" y="13961"/>
                </a:lnTo>
                <a:lnTo>
                  <a:pt x="7850" y="13961"/>
                </a:lnTo>
                <a:lnTo>
                  <a:pt x="7910" y="14019"/>
                </a:lnTo>
                <a:lnTo>
                  <a:pt x="7939" y="14076"/>
                </a:lnTo>
                <a:lnTo>
                  <a:pt x="7999" y="14076"/>
                </a:lnTo>
                <a:lnTo>
                  <a:pt x="8058" y="14019"/>
                </a:lnTo>
                <a:lnTo>
                  <a:pt x="8118" y="13961"/>
                </a:lnTo>
                <a:lnTo>
                  <a:pt x="8177" y="13961"/>
                </a:lnTo>
                <a:lnTo>
                  <a:pt x="8237" y="13903"/>
                </a:lnTo>
                <a:lnTo>
                  <a:pt x="8296" y="14019"/>
                </a:lnTo>
                <a:lnTo>
                  <a:pt x="8326" y="14076"/>
                </a:lnTo>
                <a:lnTo>
                  <a:pt x="8356" y="14249"/>
                </a:lnTo>
                <a:lnTo>
                  <a:pt x="8415" y="14365"/>
                </a:lnTo>
                <a:lnTo>
                  <a:pt x="8445" y="14423"/>
                </a:lnTo>
                <a:lnTo>
                  <a:pt x="8534" y="14423"/>
                </a:lnTo>
                <a:lnTo>
                  <a:pt x="8593" y="14365"/>
                </a:lnTo>
                <a:lnTo>
                  <a:pt x="8623" y="14365"/>
                </a:lnTo>
                <a:lnTo>
                  <a:pt x="8653" y="14076"/>
                </a:lnTo>
                <a:lnTo>
                  <a:pt x="8683" y="14019"/>
                </a:lnTo>
                <a:lnTo>
                  <a:pt x="8742" y="14019"/>
                </a:lnTo>
                <a:lnTo>
                  <a:pt x="8772" y="14019"/>
                </a:lnTo>
                <a:lnTo>
                  <a:pt x="8861" y="14134"/>
                </a:lnTo>
                <a:lnTo>
                  <a:pt x="9010" y="14192"/>
                </a:lnTo>
                <a:lnTo>
                  <a:pt x="9069" y="14192"/>
                </a:lnTo>
                <a:lnTo>
                  <a:pt x="9099" y="14134"/>
                </a:lnTo>
                <a:lnTo>
                  <a:pt x="9158" y="14076"/>
                </a:lnTo>
                <a:lnTo>
                  <a:pt x="9188" y="14076"/>
                </a:lnTo>
                <a:lnTo>
                  <a:pt x="9248" y="14134"/>
                </a:lnTo>
                <a:lnTo>
                  <a:pt x="9248" y="14249"/>
                </a:lnTo>
                <a:lnTo>
                  <a:pt x="9218" y="14365"/>
                </a:lnTo>
                <a:lnTo>
                  <a:pt x="9218" y="14596"/>
                </a:lnTo>
                <a:lnTo>
                  <a:pt x="9277" y="14711"/>
                </a:lnTo>
                <a:lnTo>
                  <a:pt x="9337" y="14769"/>
                </a:lnTo>
                <a:lnTo>
                  <a:pt x="9426" y="14711"/>
                </a:lnTo>
                <a:lnTo>
                  <a:pt x="9485" y="14826"/>
                </a:lnTo>
                <a:lnTo>
                  <a:pt x="9515" y="14884"/>
                </a:lnTo>
                <a:lnTo>
                  <a:pt x="9485" y="14999"/>
                </a:lnTo>
                <a:lnTo>
                  <a:pt x="9456" y="15173"/>
                </a:lnTo>
                <a:lnTo>
                  <a:pt x="9485" y="15346"/>
                </a:lnTo>
                <a:lnTo>
                  <a:pt x="9604" y="15461"/>
                </a:lnTo>
                <a:lnTo>
                  <a:pt x="9634" y="15519"/>
                </a:lnTo>
                <a:lnTo>
                  <a:pt x="9694" y="15519"/>
                </a:lnTo>
                <a:lnTo>
                  <a:pt x="9723" y="15461"/>
                </a:lnTo>
                <a:lnTo>
                  <a:pt x="9783" y="15288"/>
                </a:lnTo>
                <a:lnTo>
                  <a:pt x="9842" y="15115"/>
                </a:lnTo>
                <a:lnTo>
                  <a:pt x="9872" y="15057"/>
                </a:lnTo>
                <a:lnTo>
                  <a:pt x="9931" y="14999"/>
                </a:lnTo>
                <a:lnTo>
                  <a:pt x="9961" y="14884"/>
                </a:lnTo>
                <a:lnTo>
                  <a:pt x="10021" y="14826"/>
                </a:lnTo>
                <a:lnTo>
                  <a:pt x="10080" y="14884"/>
                </a:lnTo>
                <a:lnTo>
                  <a:pt x="10169" y="14942"/>
                </a:lnTo>
                <a:lnTo>
                  <a:pt x="10199" y="15057"/>
                </a:lnTo>
                <a:lnTo>
                  <a:pt x="10229" y="15230"/>
                </a:lnTo>
                <a:lnTo>
                  <a:pt x="10259" y="15288"/>
                </a:lnTo>
                <a:lnTo>
                  <a:pt x="10318" y="15173"/>
                </a:lnTo>
                <a:lnTo>
                  <a:pt x="10348" y="15230"/>
                </a:lnTo>
                <a:lnTo>
                  <a:pt x="10407" y="15230"/>
                </a:lnTo>
                <a:lnTo>
                  <a:pt x="10467" y="15346"/>
                </a:lnTo>
                <a:lnTo>
                  <a:pt x="10467" y="15576"/>
                </a:lnTo>
                <a:lnTo>
                  <a:pt x="10526" y="15692"/>
                </a:lnTo>
                <a:lnTo>
                  <a:pt x="10615" y="15749"/>
                </a:lnTo>
                <a:lnTo>
                  <a:pt x="10734" y="15461"/>
                </a:lnTo>
                <a:lnTo>
                  <a:pt x="10794" y="15461"/>
                </a:lnTo>
                <a:lnTo>
                  <a:pt x="10824" y="15461"/>
                </a:lnTo>
                <a:lnTo>
                  <a:pt x="10883" y="15288"/>
                </a:lnTo>
                <a:lnTo>
                  <a:pt x="10913" y="15230"/>
                </a:lnTo>
                <a:lnTo>
                  <a:pt x="10972" y="15288"/>
                </a:lnTo>
                <a:lnTo>
                  <a:pt x="11032" y="15403"/>
                </a:lnTo>
                <a:lnTo>
                  <a:pt x="11032" y="15519"/>
                </a:lnTo>
                <a:lnTo>
                  <a:pt x="11002" y="15692"/>
                </a:lnTo>
                <a:lnTo>
                  <a:pt x="10942" y="15807"/>
                </a:lnTo>
                <a:lnTo>
                  <a:pt x="10972" y="15980"/>
                </a:lnTo>
                <a:lnTo>
                  <a:pt x="11032" y="16153"/>
                </a:lnTo>
                <a:lnTo>
                  <a:pt x="11091" y="16153"/>
                </a:lnTo>
                <a:lnTo>
                  <a:pt x="11151" y="16096"/>
                </a:lnTo>
                <a:lnTo>
                  <a:pt x="11180" y="15980"/>
                </a:lnTo>
                <a:lnTo>
                  <a:pt x="11180" y="15749"/>
                </a:lnTo>
                <a:lnTo>
                  <a:pt x="11210" y="15692"/>
                </a:lnTo>
                <a:lnTo>
                  <a:pt x="11151" y="15634"/>
                </a:lnTo>
                <a:lnTo>
                  <a:pt x="11180" y="15519"/>
                </a:lnTo>
                <a:lnTo>
                  <a:pt x="11210" y="15519"/>
                </a:lnTo>
                <a:lnTo>
                  <a:pt x="11270" y="15576"/>
                </a:lnTo>
                <a:lnTo>
                  <a:pt x="11299" y="15634"/>
                </a:lnTo>
                <a:lnTo>
                  <a:pt x="11418" y="15403"/>
                </a:lnTo>
                <a:lnTo>
                  <a:pt x="11389" y="15057"/>
                </a:lnTo>
                <a:lnTo>
                  <a:pt x="11478" y="15057"/>
                </a:lnTo>
                <a:lnTo>
                  <a:pt x="11537" y="14999"/>
                </a:lnTo>
                <a:lnTo>
                  <a:pt x="11597" y="15115"/>
                </a:lnTo>
                <a:lnTo>
                  <a:pt x="11626" y="15519"/>
                </a:lnTo>
                <a:lnTo>
                  <a:pt x="11656" y="15576"/>
                </a:lnTo>
                <a:lnTo>
                  <a:pt x="11686" y="15519"/>
                </a:lnTo>
                <a:lnTo>
                  <a:pt x="11775" y="15519"/>
                </a:lnTo>
                <a:lnTo>
                  <a:pt x="11835" y="15634"/>
                </a:lnTo>
                <a:lnTo>
                  <a:pt x="11894" y="15692"/>
                </a:lnTo>
                <a:lnTo>
                  <a:pt x="11924" y="15634"/>
                </a:lnTo>
                <a:lnTo>
                  <a:pt x="11983" y="15403"/>
                </a:lnTo>
                <a:lnTo>
                  <a:pt x="12043" y="15230"/>
                </a:lnTo>
                <a:lnTo>
                  <a:pt x="12102" y="15288"/>
                </a:lnTo>
                <a:lnTo>
                  <a:pt x="12102" y="15403"/>
                </a:lnTo>
                <a:lnTo>
                  <a:pt x="12132" y="15403"/>
                </a:lnTo>
                <a:lnTo>
                  <a:pt x="12191" y="15346"/>
                </a:lnTo>
                <a:lnTo>
                  <a:pt x="12191" y="15461"/>
                </a:lnTo>
                <a:lnTo>
                  <a:pt x="12132" y="15519"/>
                </a:lnTo>
                <a:lnTo>
                  <a:pt x="12102" y="15576"/>
                </a:lnTo>
                <a:lnTo>
                  <a:pt x="12132" y="15692"/>
                </a:lnTo>
                <a:lnTo>
                  <a:pt x="12281" y="15749"/>
                </a:lnTo>
                <a:lnTo>
                  <a:pt x="12310" y="15865"/>
                </a:lnTo>
                <a:lnTo>
                  <a:pt x="12340" y="15922"/>
                </a:lnTo>
                <a:lnTo>
                  <a:pt x="12400" y="15980"/>
                </a:lnTo>
                <a:lnTo>
                  <a:pt x="12459" y="15922"/>
                </a:lnTo>
                <a:lnTo>
                  <a:pt x="12518" y="16038"/>
                </a:lnTo>
                <a:lnTo>
                  <a:pt x="12578" y="16153"/>
                </a:lnTo>
                <a:lnTo>
                  <a:pt x="12637" y="16269"/>
                </a:lnTo>
                <a:lnTo>
                  <a:pt x="12697" y="16269"/>
                </a:lnTo>
                <a:lnTo>
                  <a:pt x="12727" y="16038"/>
                </a:lnTo>
                <a:lnTo>
                  <a:pt x="12786" y="16038"/>
                </a:lnTo>
                <a:lnTo>
                  <a:pt x="12846" y="15980"/>
                </a:lnTo>
                <a:lnTo>
                  <a:pt x="12875" y="16038"/>
                </a:lnTo>
                <a:lnTo>
                  <a:pt x="12935" y="16038"/>
                </a:lnTo>
                <a:lnTo>
                  <a:pt x="12994" y="15922"/>
                </a:lnTo>
                <a:lnTo>
                  <a:pt x="13054" y="15692"/>
                </a:lnTo>
                <a:lnTo>
                  <a:pt x="13143" y="15634"/>
                </a:lnTo>
                <a:lnTo>
                  <a:pt x="13232" y="15519"/>
                </a:lnTo>
                <a:lnTo>
                  <a:pt x="13351" y="15576"/>
                </a:lnTo>
                <a:lnTo>
                  <a:pt x="13381" y="15634"/>
                </a:lnTo>
                <a:lnTo>
                  <a:pt x="13440" y="15461"/>
                </a:lnTo>
                <a:lnTo>
                  <a:pt x="13500" y="15461"/>
                </a:lnTo>
                <a:lnTo>
                  <a:pt x="13619" y="15461"/>
                </a:lnTo>
                <a:lnTo>
                  <a:pt x="13708" y="15461"/>
                </a:lnTo>
                <a:lnTo>
                  <a:pt x="13767" y="15461"/>
                </a:lnTo>
                <a:lnTo>
                  <a:pt x="13767" y="15346"/>
                </a:lnTo>
                <a:lnTo>
                  <a:pt x="13797" y="15288"/>
                </a:lnTo>
                <a:lnTo>
                  <a:pt x="13857" y="15288"/>
                </a:lnTo>
                <a:lnTo>
                  <a:pt x="13886" y="15230"/>
                </a:lnTo>
                <a:lnTo>
                  <a:pt x="13946" y="15288"/>
                </a:lnTo>
                <a:lnTo>
                  <a:pt x="14005" y="15173"/>
                </a:lnTo>
                <a:lnTo>
                  <a:pt x="14094" y="15057"/>
                </a:lnTo>
                <a:lnTo>
                  <a:pt x="14184" y="15057"/>
                </a:lnTo>
                <a:lnTo>
                  <a:pt x="14213" y="15057"/>
                </a:lnTo>
                <a:lnTo>
                  <a:pt x="14243" y="15288"/>
                </a:lnTo>
                <a:lnTo>
                  <a:pt x="14273" y="15346"/>
                </a:lnTo>
                <a:lnTo>
                  <a:pt x="14362" y="15346"/>
                </a:lnTo>
                <a:lnTo>
                  <a:pt x="14481" y="15346"/>
                </a:lnTo>
                <a:lnTo>
                  <a:pt x="14540" y="15403"/>
                </a:lnTo>
                <a:lnTo>
                  <a:pt x="14600" y="15346"/>
                </a:lnTo>
                <a:lnTo>
                  <a:pt x="14689" y="15288"/>
                </a:lnTo>
                <a:lnTo>
                  <a:pt x="14719" y="15288"/>
                </a:lnTo>
                <a:lnTo>
                  <a:pt x="14778" y="15230"/>
                </a:lnTo>
                <a:lnTo>
                  <a:pt x="14808" y="15057"/>
                </a:lnTo>
                <a:lnTo>
                  <a:pt x="14838" y="14942"/>
                </a:lnTo>
                <a:lnTo>
                  <a:pt x="15016" y="14999"/>
                </a:lnTo>
                <a:lnTo>
                  <a:pt x="15046" y="15057"/>
                </a:lnTo>
                <a:lnTo>
                  <a:pt x="15105" y="15115"/>
                </a:lnTo>
                <a:lnTo>
                  <a:pt x="15135" y="15230"/>
                </a:lnTo>
                <a:lnTo>
                  <a:pt x="15195" y="15346"/>
                </a:lnTo>
                <a:lnTo>
                  <a:pt x="15284" y="15403"/>
                </a:lnTo>
                <a:lnTo>
                  <a:pt x="15343" y="15346"/>
                </a:lnTo>
                <a:lnTo>
                  <a:pt x="15403" y="15403"/>
                </a:lnTo>
                <a:lnTo>
                  <a:pt x="15403" y="15576"/>
                </a:lnTo>
                <a:lnTo>
                  <a:pt x="15522" y="15807"/>
                </a:lnTo>
                <a:lnTo>
                  <a:pt x="15611" y="15922"/>
                </a:lnTo>
                <a:lnTo>
                  <a:pt x="15670" y="15865"/>
                </a:lnTo>
                <a:lnTo>
                  <a:pt x="15730" y="15865"/>
                </a:lnTo>
                <a:lnTo>
                  <a:pt x="15760" y="15980"/>
                </a:lnTo>
                <a:lnTo>
                  <a:pt x="15819" y="16038"/>
                </a:lnTo>
                <a:lnTo>
                  <a:pt x="15849" y="16096"/>
                </a:lnTo>
                <a:lnTo>
                  <a:pt x="15879" y="16096"/>
                </a:lnTo>
                <a:lnTo>
                  <a:pt x="15908" y="16153"/>
                </a:lnTo>
                <a:lnTo>
                  <a:pt x="15968" y="16096"/>
                </a:lnTo>
                <a:lnTo>
                  <a:pt x="15997" y="16153"/>
                </a:lnTo>
                <a:lnTo>
                  <a:pt x="15997" y="16211"/>
                </a:lnTo>
                <a:lnTo>
                  <a:pt x="16027" y="16211"/>
                </a:lnTo>
                <a:lnTo>
                  <a:pt x="16087" y="16211"/>
                </a:lnTo>
                <a:lnTo>
                  <a:pt x="16176" y="16269"/>
                </a:lnTo>
                <a:lnTo>
                  <a:pt x="16206" y="16384"/>
                </a:lnTo>
                <a:lnTo>
                  <a:pt x="16325" y="16384"/>
                </a:lnTo>
                <a:lnTo>
                  <a:pt x="16325" y="16326"/>
                </a:lnTo>
                <a:lnTo>
                  <a:pt x="16325" y="14999"/>
                </a:lnTo>
                <a:lnTo>
                  <a:pt x="16325" y="13846"/>
                </a:lnTo>
                <a:lnTo>
                  <a:pt x="16325" y="12403"/>
                </a:lnTo>
                <a:lnTo>
                  <a:pt x="16354" y="11365"/>
                </a:lnTo>
                <a:lnTo>
                  <a:pt x="16354" y="10269"/>
                </a:lnTo>
                <a:lnTo>
                  <a:pt x="16384" y="8365"/>
                </a:lnTo>
                <a:lnTo>
                  <a:pt x="16354" y="8134"/>
                </a:lnTo>
                <a:lnTo>
                  <a:pt x="16295" y="7154"/>
                </a:lnTo>
                <a:lnTo>
                  <a:pt x="16265" y="6692"/>
                </a:lnTo>
                <a:lnTo>
                  <a:pt x="16116" y="5077"/>
                </a:lnTo>
                <a:lnTo>
                  <a:pt x="16087" y="4731"/>
                </a:lnTo>
                <a:lnTo>
                  <a:pt x="15997" y="3231"/>
                </a:lnTo>
                <a:lnTo>
                  <a:pt x="15968" y="2423"/>
                </a:lnTo>
                <a:lnTo>
                  <a:pt x="15968" y="1961"/>
                </a:lnTo>
                <a:lnTo>
                  <a:pt x="15968" y="865"/>
                </a:lnTo>
                <a:lnTo>
                  <a:pt x="15254" y="923"/>
                </a:lnTo>
                <a:lnTo>
                  <a:pt x="15105" y="923"/>
                </a:lnTo>
                <a:lnTo>
                  <a:pt x="14451" y="923"/>
                </a:lnTo>
                <a:lnTo>
                  <a:pt x="14273" y="923"/>
                </a:lnTo>
                <a:lnTo>
                  <a:pt x="13738" y="923"/>
                </a:lnTo>
                <a:lnTo>
                  <a:pt x="13410" y="923"/>
                </a:lnTo>
                <a:lnTo>
                  <a:pt x="13351" y="923"/>
                </a:lnTo>
                <a:lnTo>
                  <a:pt x="12370" y="981"/>
                </a:lnTo>
                <a:lnTo>
                  <a:pt x="11953" y="981"/>
                </a:lnTo>
                <a:close/>
              </a:path>
            </a:pathLst>
          </a:custGeom>
          <a:solidFill>
            <a:srgbClr val="FFFF00"/>
          </a:solidFill>
          <a:ln w="9525">
            <a:solidFill>
              <a:schemeClr val="tx1">
                <a:lumMod val="65000"/>
                <a:lumOff val="35000"/>
              </a:schemeClr>
            </a:solidFill>
            <a:prstDash val="solid"/>
            <a:round/>
            <a:headEnd/>
            <a:tailEnd/>
          </a:ln>
        </p:spPr>
        <p:txBody>
          <a:bodyPr wrap="none"/>
          <a:lstStyle/>
          <a:p>
            <a:pPr>
              <a:defRPr/>
            </a:pPr>
            <a:endParaRPr lang="en-US" dirty="0"/>
          </a:p>
        </p:txBody>
      </p:sp>
      <p:sp>
        <p:nvSpPr>
          <p:cNvPr id="163" name="Oregon"/>
          <p:cNvSpPr>
            <a:spLocks/>
          </p:cNvSpPr>
          <p:nvPr/>
        </p:nvSpPr>
        <p:spPr bwMode="auto">
          <a:xfrm>
            <a:off x="312738" y="1316037"/>
            <a:ext cx="1328737" cy="1173163"/>
          </a:xfrm>
          <a:custGeom>
            <a:avLst/>
            <a:gdLst/>
            <a:ahLst/>
            <a:cxnLst>
              <a:cxn ang="0">
                <a:pos x="7296" y="2948"/>
              </a:cxn>
              <a:cxn ang="0">
                <a:pos x="6816" y="2948"/>
              </a:cxn>
              <a:cxn ang="0">
                <a:pos x="5792" y="2833"/>
              </a:cxn>
              <a:cxn ang="0">
                <a:pos x="5376" y="2297"/>
              </a:cxn>
              <a:cxn ang="0">
                <a:pos x="5440" y="1991"/>
              </a:cxn>
              <a:cxn ang="0">
                <a:pos x="5504" y="1569"/>
              </a:cxn>
              <a:cxn ang="0">
                <a:pos x="5120" y="689"/>
              </a:cxn>
              <a:cxn ang="0">
                <a:pos x="4832" y="689"/>
              </a:cxn>
              <a:cxn ang="0">
                <a:pos x="4608" y="459"/>
              </a:cxn>
              <a:cxn ang="0">
                <a:pos x="4416" y="345"/>
              </a:cxn>
              <a:cxn ang="0">
                <a:pos x="4064" y="191"/>
              </a:cxn>
              <a:cxn ang="0">
                <a:pos x="4000" y="345"/>
              </a:cxn>
              <a:cxn ang="0">
                <a:pos x="3712" y="38"/>
              </a:cxn>
              <a:cxn ang="0">
                <a:pos x="3712" y="612"/>
              </a:cxn>
              <a:cxn ang="0">
                <a:pos x="3520" y="995"/>
              </a:cxn>
              <a:cxn ang="0">
                <a:pos x="3456" y="1646"/>
              </a:cxn>
              <a:cxn ang="0">
                <a:pos x="3360" y="2220"/>
              </a:cxn>
              <a:cxn ang="0">
                <a:pos x="3104" y="2527"/>
              </a:cxn>
              <a:cxn ang="0">
                <a:pos x="2848" y="3369"/>
              </a:cxn>
              <a:cxn ang="0">
                <a:pos x="2720" y="3790"/>
              </a:cxn>
              <a:cxn ang="0">
                <a:pos x="2464" y="4402"/>
              </a:cxn>
              <a:cxn ang="0">
                <a:pos x="2272" y="5168"/>
              </a:cxn>
              <a:cxn ang="0">
                <a:pos x="2048" y="5742"/>
              </a:cxn>
              <a:cxn ang="0">
                <a:pos x="1664" y="6814"/>
              </a:cxn>
              <a:cxn ang="0">
                <a:pos x="1440" y="7312"/>
              </a:cxn>
              <a:cxn ang="0">
                <a:pos x="1024" y="8077"/>
              </a:cxn>
              <a:cxn ang="0">
                <a:pos x="608" y="8766"/>
              </a:cxn>
              <a:cxn ang="0">
                <a:pos x="160" y="9455"/>
              </a:cxn>
              <a:cxn ang="0">
                <a:pos x="256" y="9991"/>
              </a:cxn>
              <a:cxn ang="0">
                <a:pos x="192" y="10604"/>
              </a:cxn>
              <a:cxn ang="0">
                <a:pos x="64" y="11178"/>
              </a:cxn>
              <a:cxn ang="0">
                <a:pos x="32" y="11829"/>
              </a:cxn>
              <a:cxn ang="0">
                <a:pos x="800" y="12365"/>
              </a:cxn>
              <a:cxn ang="0">
                <a:pos x="5120" y="13896"/>
              </a:cxn>
              <a:cxn ang="0">
                <a:pos x="9120" y="15159"/>
              </a:cxn>
              <a:cxn ang="0">
                <a:pos x="14336" y="11063"/>
              </a:cxn>
              <a:cxn ang="0">
                <a:pos x="14624" y="10297"/>
              </a:cxn>
              <a:cxn ang="0">
                <a:pos x="14784" y="9876"/>
              </a:cxn>
              <a:cxn ang="0">
                <a:pos x="14496" y="9570"/>
              </a:cxn>
              <a:cxn ang="0">
                <a:pos x="14336" y="9340"/>
              </a:cxn>
              <a:cxn ang="0">
                <a:pos x="14432" y="8843"/>
              </a:cxn>
              <a:cxn ang="0">
                <a:pos x="14944" y="8154"/>
              </a:cxn>
              <a:cxn ang="0">
                <a:pos x="15264" y="7886"/>
              </a:cxn>
              <a:cxn ang="0">
                <a:pos x="15360" y="7465"/>
              </a:cxn>
              <a:cxn ang="0">
                <a:pos x="15680" y="7082"/>
              </a:cxn>
              <a:cxn ang="0">
                <a:pos x="16128" y="6316"/>
              </a:cxn>
              <a:cxn ang="0">
                <a:pos x="16320" y="5627"/>
              </a:cxn>
              <a:cxn ang="0">
                <a:pos x="16064" y="5130"/>
              </a:cxn>
              <a:cxn ang="0">
                <a:pos x="15872" y="4823"/>
              </a:cxn>
              <a:cxn ang="0">
                <a:pos x="14560" y="4173"/>
              </a:cxn>
              <a:cxn ang="0">
                <a:pos x="12128" y="3522"/>
              </a:cxn>
              <a:cxn ang="0">
                <a:pos x="11520" y="3522"/>
              </a:cxn>
              <a:cxn ang="0">
                <a:pos x="11136" y="3445"/>
              </a:cxn>
              <a:cxn ang="0">
                <a:pos x="10592" y="3560"/>
              </a:cxn>
              <a:cxn ang="0">
                <a:pos x="10016" y="3560"/>
              </a:cxn>
              <a:cxn ang="0">
                <a:pos x="9248" y="3484"/>
              </a:cxn>
              <a:cxn ang="0">
                <a:pos x="8512" y="3484"/>
              </a:cxn>
              <a:cxn ang="0">
                <a:pos x="8064" y="3330"/>
              </a:cxn>
              <a:cxn ang="0">
                <a:pos x="7712" y="3062"/>
              </a:cxn>
            </a:cxnLst>
            <a:rect l="0" t="0" r="r" b="b"/>
            <a:pathLst>
              <a:path w="16384" h="16384">
                <a:moveTo>
                  <a:pt x="7712" y="3062"/>
                </a:moveTo>
                <a:lnTo>
                  <a:pt x="7552" y="2986"/>
                </a:lnTo>
                <a:lnTo>
                  <a:pt x="7488" y="2948"/>
                </a:lnTo>
                <a:lnTo>
                  <a:pt x="7296" y="2948"/>
                </a:lnTo>
                <a:lnTo>
                  <a:pt x="7104" y="2871"/>
                </a:lnTo>
                <a:lnTo>
                  <a:pt x="7008" y="2833"/>
                </a:lnTo>
                <a:lnTo>
                  <a:pt x="6880" y="2871"/>
                </a:lnTo>
                <a:lnTo>
                  <a:pt x="6816" y="2948"/>
                </a:lnTo>
                <a:lnTo>
                  <a:pt x="6176" y="3024"/>
                </a:lnTo>
                <a:lnTo>
                  <a:pt x="6048" y="3024"/>
                </a:lnTo>
                <a:lnTo>
                  <a:pt x="5952" y="2909"/>
                </a:lnTo>
                <a:lnTo>
                  <a:pt x="5792" y="2833"/>
                </a:lnTo>
                <a:lnTo>
                  <a:pt x="5536" y="2680"/>
                </a:lnTo>
                <a:lnTo>
                  <a:pt x="5408" y="2527"/>
                </a:lnTo>
                <a:lnTo>
                  <a:pt x="5376" y="2450"/>
                </a:lnTo>
                <a:lnTo>
                  <a:pt x="5376" y="2297"/>
                </a:lnTo>
                <a:lnTo>
                  <a:pt x="5376" y="2220"/>
                </a:lnTo>
                <a:lnTo>
                  <a:pt x="5408" y="2144"/>
                </a:lnTo>
                <a:lnTo>
                  <a:pt x="5440" y="2067"/>
                </a:lnTo>
                <a:lnTo>
                  <a:pt x="5440" y="1991"/>
                </a:lnTo>
                <a:lnTo>
                  <a:pt x="5440" y="1914"/>
                </a:lnTo>
                <a:lnTo>
                  <a:pt x="5472" y="1837"/>
                </a:lnTo>
                <a:lnTo>
                  <a:pt x="5472" y="1723"/>
                </a:lnTo>
                <a:lnTo>
                  <a:pt x="5504" y="1569"/>
                </a:lnTo>
                <a:lnTo>
                  <a:pt x="5472" y="1416"/>
                </a:lnTo>
                <a:lnTo>
                  <a:pt x="5408" y="1110"/>
                </a:lnTo>
                <a:lnTo>
                  <a:pt x="5312" y="919"/>
                </a:lnTo>
                <a:lnTo>
                  <a:pt x="5120" y="689"/>
                </a:lnTo>
                <a:lnTo>
                  <a:pt x="5024" y="651"/>
                </a:lnTo>
                <a:lnTo>
                  <a:pt x="4960" y="651"/>
                </a:lnTo>
                <a:lnTo>
                  <a:pt x="4896" y="651"/>
                </a:lnTo>
                <a:lnTo>
                  <a:pt x="4832" y="689"/>
                </a:lnTo>
                <a:lnTo>
                  <a:pt x="4736" y="651"/>
                </a:lnTo>
                <a:lnTo>
                  <a:pt x="4672" y="612"/>
                </a:lnTo>
                <a:lnTo>
                  <a:pt x="4640" y="498"/>
                </a:lnTo>
                <a:lnTo>
                  <a:pt x="4608" y="459"/>
                </a:lnTo>
                <a:lnTo>
                  <a:pt x="4640" y="345"/>
                </a:lnTo>
                <a:lnTo>
                  <a:pt x="4576" y="306"/>
                </a:lnTo>
                <a:lnTo>
                  <a:pt x="4480" y="306"/>
                </a:lnTo>
                <a:lnTo>
                  <a:pt x="4416" y="345"/>
                </a:lnTo>
                <a:lnTo>
                  <a:pt x="4288" y="345"/>
                </a:lnTo>
                <a:lnTo>
                  <a:pt x="4192" y="306"/>
                </a:lnTo>
                <a:lnTo>
                  <a:pt x="4128" y="191"/>
                </a:lnTo>
                <a:lnTo>
                  <a:pt x="4064" y="191"/>
                </a:lnTo>
                <a:lnTo>
                  <a:pt x="3968" y="191"/>
                </a:lnTo>
                <a:lnTo>
                  <a:pt x="4032" y="306"/>
                </a:lnTo>
                <a:lnTo>
                  <a:pt x="4032" y="345"/>
                </a:lnTo>
                <a:lnTo>
                  <a:pt x="4000" y="345"/>
                </a:lnTo>
                <a:lnTo>
                  <a:pt x="3904" y="230"/>
                </a:lnTo>
                <a:lnTo>
                  <a:pt x="3808" y="38"/>
                </a:lnTo>
                <a:lnTo>
                  <a:pt x="3744" y="0"/>
                </a:lnTo>
                <a:lnTo>
                  <a:pt x="3712" y="38"/>
                </a:lnTo>
                <a:lnTo>
                  <a:pt x="3744" y="153"/>
                </a:lnTo>
                <a:lnTo>
                  <a:pt x="3744" y="306"/>
                </a:lnTo>
                <a:lnTo>
                  <a:pt x="3744" y="459"/>
                </a:lnTo>
                <a:lnTo>
                  <a:pt x="3712" y="612"/>
                </a:lnTo>
                <a:lnTo>
                  <a:pt x="3648" y="689"/>
                </a:lnTo>
                <a:lnTo>
                  <a:pt x="3552" y="766"/>
                </a:lnTo>
                <a:lnTo>
                  <a:pt x="3552" y="880"/>
                </a:lnTo>
                <a:lnTo>
                  <a:pt x="3520" y="995"/>
                </a:lnTo>
                <a:lnTo>
                  <a:pt x="3456" y="1225"/>
                </a:lnTo>
                <a:lnTo>
                  <a:pt x="3424" y="1378"/>
                </a:lnTo>
                <a:lnTo>
                  <a:pt x="3424" y="1455"/>
                </a:lnTo>
                <a:lnTo>
                  <a:pt x="3456" y="1646"/>
                </a:lnTo>
                <a:lnTo>
                  <a:pt x="3360" y="1761"/>
                </a:lnTo>
                <a:lnTo>
                  <a:pt x="3360" y="1876"/>
                </a:lnTo>
                <a:lnTo>
                  <a:pt x="3392" y="2144"/>
                </a:lnTo>
                <a:lnTo>
                  <a:pt x="3360" y="2220"/>
                </a:lnTo>
                <a:lnTo>
                  <a:pt x="3264" y="2105"/>
                </a:lnTo>
                <a:lnTo>
                  <a:pt x="3232" y="2182"/>
                </a:lnTo>
                <a:lnTo>
                  <a:pt x="3232" y="2373"/>
                </a:lnTo>
                <a:lnTo>
                  <a:pt x="3104" y="2527"/>
                </a:lnTo>
                <a:lnTo>
                  <a:pt x="3104" y="2718"/>
                </a:lnTo>
                <a:lnTo>
                  <a:pt x="3008" y="2948"/>
                </a:lnTo>
                <a:lnTo>
                  <a:pt x="3008" y="3062"/>
                </a:lnTo>
                <a:lnTo>
                  <a:pt x="2848" y="3369"/>
                </a:lnTo>
                <a:lnTo>
                  <a:pt x="2816" y="3445"/>
                </a:lnTo>
                <a:lnTo>
                  <a:pt x="2784" y="3522"/>
                </a:lnTo>
                <a:lnTo>
                  <a:pt x="2784" y="3637"/>
                </a:lnTo>
                <a:lnTo>
                  <a:pt x="2720" y="3790"/>
                </a:lnTo>
                <a:lnTo>
                  <a:pt x="2592" y="4019"/>
                </a:lnTo>
                <a:lnTo>
                  <a:pt x="2528" y="4134"/>
                </a:lnTo>
                <a:lnTo>
                  <a:pt x="2528" y="4326"/>
                </a:lnTo>
                <a:lnTo>
                  <a:pt x="2464" y="4402"/>
                </a:lnTo>
                <a:lnTo>
                  <a:pt x="2464" y="4555"/>
                </a:lnTo>
                <a:lnTo>
                  <a:pt x="2368" y="4747"/>
                </a:lnTo>
                <a:lnTo>
                  <a:pt x="2304" y="4938"/>
                </a:lnTo>
                <a:lnTo>
                  <a:pt x="2272" y="5168"/>
                </a:lnTo>
                <a:lnTo>
                  <a:pt x="2208" y="5283"/>
                </a:lnTo>
                <a:lnTo>
                  <a:pt x="2144" y="5512"/>
                </a:lnTo>
                <a:lnTo>
                  <a:pt x="2080" y="5627"/>
                </a:lnTo>
                <a:lnTo>
                  <a:pt x="2048" y="5742"/>
                </a:lnTo>
                <a:lnTo>
                  <a:pt x="1952" y="5933"/>
                </a:lnTo>
                <a:lnTo>
                  <a:pt x="1888" y="6125"/>
                </a:lnTo>
                <a:lnTo>
                  <a:pt x="1728" y="6584"/>
                </a:lnTo>
                <a:lnTo>
                  <a:pt x="1664" y="6814"/>
                </a:lnTo>
                <a:lnTo>
                  <a:pt x="1632" y="6890"/>
                </a:lnTo>
                <a:lnTo>
                  <a:pt x="1504" y="7197"/>
                </a:lnTo>
                <a:lnTo>
                  <a:pt x="1504" y="7273"/>
                </a:lnTo>
                <a:lnTo>
                  <a:pt x="1440" y="7312"/>
                </a:lnTo>
                <a:lnTo>
                  <a:pt x="1440" y="7388"/>
                </a:lnTo>
                <a:lnTo>
                  <a:pt x="1376" y="7503"/>
                </a:lnTo>
                <a:lnTo>
                  <a:pt x="1248" y="7771"/>
                </a:lnTo>
                <a:lnTo>
                  <a:pt x="1024" y="8077"/>
                </a:lnTo>
                <a:lnTo>
                  <a:pt x="896" y="8154"/>
                </a:lnTo>
                <a:lnTo>
                  <a:pt x="864" y="8230"/>
                </a:lnTo>
                <a:lnTo>
                  <a:pt x="832" y="8383"/>
                </a:lnTo>
                <a:lnTo>
                  <a:pt x="608" y="8766"/>
                </a:lnTo>
                <a:lnTo>
                  <a:pt x="480" y="9111"/>
                </a:lnTo>
                <a:lnTo>
                  <a:pt x="416" y="9226"/>
                </a:lnTo>
                <a:lnTo>
                  <a:pt x="352" y="9302"/>
                </a:lnTo>
                <a:lnTo>
                  <a:pt x="160" y="9455"/>
                </a:lnTo>
                <a:lnTo>
                  <a:pt x="224" y="9608"/>
                </a:lnTo>
                <a:lnTo>
                  <a:pt x="224" y="9761"/>
                </a:lnTo>
                <a:lnTo>
                  <a:pt x="288" y="9876"/>
                </a:lnTo>
                <a:lnTo>
                  <a:pt x="256" y="9991"/>
                </a:lnTo>
                <a:lnTo>
                  <a:pt x="320" y="10106"/>
                </a:lnTo>
                <a:lnTo>
                  <a:pt x="288" y="10221"/>
                </a:lnTo>
                <a:lnTo>
                  <a:pt x="288" y="10412"/>
                </a:lnTo>
                <a:lnTo>
                  <a:pt x="192" y="10604"/>
                </a:lnTo>
                <a:lnTo>
                  <a:pt x="128" y="10719"/>
                </a:lnTo>
                <a:lnTo>
                  <a:pt x="96" y="10948"/>
                </a:lnTo>
                <a:lnTo>
                  <a:pt x="32" y="11025"/>
                </a:lnTo>
                <a:lnTo>
                  <a:pt x="64" y="11178"/>
                </a:lnTo>
                <a:lnTo>
                  <a:pt x="0" y="11293"/>
                </a:lnTo>
                <a:lnTo>
                  <a:pt x="32" y="11369"/>
                </a:lnTo>
                <a:lnTo>
                  <a:pt x="0" y="11599"/>
                </a:lnTo>
                <a:lnTo>
                  <a:pt x="32" y="11829"/>
                </a:lnTo>
                <a:lnTo>
                  <a:pt x="96" y="11943"/>
                </a:lnTo>
                <a:lnTo>
                  <a:pt x="160" y="12097"/>
                </a:lnTo>
                <a:lnTo>
                  <a:pt x="160" y="12173"/>
                </a:lnTo>
                <a:lnTo>
                  <a:pt x="800" y="12365"/>
                </a:lnTo>
                <a:lnTo>
                  <a:pt x="1344" y="12594"/>
                </a:lnTo>
                <a:lnTo>
                  <a:pt x="1888" y="12786"/>
                </a:lnTo>
                <a:lnTo>
                  <a:pt x="3616" y="13360"/>
                </a:lnTo>
                <a:lnTo>
                  <a:pt x="5120" y="13896"/>
                </a:lnTo>
                <a:lnTo>
                  <a:pt x="6208" y="14202"/>
                </a:lnTo>
                <a:lnTo>
                  <a:pt x="7808" y="14738"/>
                </a:lnTo>
                <a:lnTo>
                  <a:pt x="8992" y="15121"/>
                </a:lnTo>
                <a:lnTo>
                  <a:pt x="9120" y="15159"/>
                </a:lnTo>
                <a:lnTo>
                  <a:pt x="11168" y="15733"/>
                </a:lnTo>
                <a:lnTo>
                  <a:pt x="13344" y="16384"/>
                </a:lnTo>
                <a:lnTo>
                  <a:pt x="14272" y="11369"/>
                </a:lnTo>
                <a:lnTo>
                  <a:pt x="14336" y="11063"/>
                </a:lnTo>
                <a:lnTo>
                  <a:pt x="14464" y="10795"/>
                </a:lnTo>
                <a:lnTo>
                  <a:pt x="14560" y="10604"/>
                </a:lnTo>
                <a:lnTo>
                  <a:pt x="14624" y="10451"/>
                </a:lnTo>
                <a:lnTo>
                  <a:pt x="14624" y="10297"/>
                </a:lnTo>
                <a:lnTo>
                  <a:pt x="14656" y="10221"/>
                </a:lnTo>
                <a:lnTo>
                  <a:pt x="14720" y="10106"/>
                </a:lnTo>
                <a:lnTo>
                  <a:pt x="14752" y="10029"/>
                </a:lnTo>
                <a:lnTo>
                  <a:pt x="14784" y="9876"/>
                </a:lnTo>
                <a:lnTo>
                  <a:pt x="14720" y="9800"/>
                </a:lnTo>
                <a:lnTo>
                  <a:pt x="14656" y="9685"/>
                </a:lnTo>
                <a:lnTo>
                  <a:pt x="14560" y="9723"/>
                </a:lnTo>
                <a:lnTo>
                  <a:pt x="14496" y="9570"/>
                </a:lnTo>
                <a:lnTo>
                  <a:pt x="14368" y="9608"/>
                </a:lnTo>
                <a:lnTo>
                  <a:pt x="14304" y="9494"/>
                </a:lnTo>
                <a:lnTo>
                  <a:pt x="14304" y="9417"/>
                </a:lnTo>
                <a:lnTo>
                  <a:pt x="14336" y="9340"/>
                </a:lnTo>
                <a:lnTo>
                  <a:pt x="14304" y="9264"/>
                </a:lnTo>
                <a:lnTo>
                  <a:pt x="14304" y="9149"/>
                </a:lnTo>
                <a:lnTo>
                  <a:pt x="14400" y="8996"/>
                </a:lnTo>
                <a:lnTo>
                  <a:pt x="14432" y="8843"/>
                </a:lnTo>
                <a:lnTo>
                  <a:pt x="14560" y="8728"/>
                </a:lnTo>
                <a:lnTo>
                  <a:pt x="14752" y="8383"/>
                </a:lnTo>
                <a:lnTo>
                  <a:pt x="14848" y="8192"/>
                </a:lnTo>
                <a:lnTo>
                  <a:pt x="14944" y="8154"/>
                </a:lnTo>
                <a:lnTo>
                  <a:pt x="15072" y="8115"/>
                </a:lnTo>
                <a:lnTo>
                  <a:pt x="15104" y="8039"/>
                </a:lnTo>
                <a:lnTo>
                  <a:pt x="15200" y="8001"/>
                </a:lnTo>
                <a:lnTo>
                  <a:pt x="15264" y="7886"/>
                </a:lnTo>
                <a:lnTo>
                  <a:pt x="15360" y="7694"/>
                </a:lnTo>
                <a:lnTo>
                  <a:pt x="15392" y="7580"/>
                </a:lnTo>
                <a:lnTo>
                  <a:pt x="15328" y="7541"/>
                </a:lnTo>
                <a:lnTo>
                  <a:pt x="15360" y="7465"/>
                </a:lnTo>
                <a:lnTo>
                  <a:pt x="15488" y="7350"/>
                </a:lnTo>
                <a:lnTo>
                  <a:pt x="15520" y="7312"/>
                </a:lnTo>
                <a:lnTo>
                  <a:pt x="15584" y="7235"/>
                </a:lnTo>
                <a:lnTo>
                  <a:pt x="15680" y="7082"/>
                </a:lnTo>
                <a:lnTo>
                  <a:pt x="15776" y="6929"/>
                </a:lnTo>
                <a:lnTo>
                  <a:pt x="15808" y="6814"/>
                </a:lnTo>
                <a:lnTo>
                  <a:pt x="15840" y="6699"/>
                </a:lnTo>
                <a:lnTo>
                  <a:pt x="16128" y="6316"/>
                </a:lnTo>
                <a:lnTo>
                  <a:pt x="16160" y="6163"/>
                </a:lnTo>
                <a:lnTo>
                  <a:pt x="16352" y="5895"/>
                </a:lnTo>
                <a:lnTo>
                  <a:pt x="16384" y="5819"/>
                </a:lnTo>
                <a:lnTo>
                  <a:pt x="16320" y="5627"/>
                </a:lnTo>
                <a:lnTo>
                  <a:pt x="16288" y="5398"/>
                </a:lnTo>
                <a:lnTo>
                  <a:pt x="16256" y="5321"/>
                </a:lnTo>
                <a:lnTo>
                  <a:pt x="16128" y="5283"/>
                </a:lnTo>
                <a:lnTo>
                  <a:pt x="16064" y="5130"/>
                </a:lnTo>
                <a:lnTo>
                  <a:pt x="15968" y="5206"/>
                </a:lnTo>
                <a:lnTo>
                  <a:pt x="15936" y="5053"/>
                </a:lnTo>
                <a:lnTo>
                  <a:pt x="15904" y="4938"/>
                </a:lnTo>
                <a:lnTo>
                  <a:pt x="15872" y="4823"/>
                </a:lnTo>
                <a:lnTo>
                  <a:pt x="15808" y="4632"/>
                </a:lnTo>
                <a:lnTo>
                  <a:pt x="15776" y="4517"/>
                </a:lnTo>
                <a:lnTo>
                  <a:pt x="14816" y="4249"/>
                </a:lnTo>
                <a:lnTo>
                  <a:pt x="14560" y="4173"/>
                </a:lnTo>
                <a:lnTo>
                  <a:pt x="13920" y="4019"/>
                </a:lnTo>
                <a:lnTo>
                  <a:pt x="13888" y="3981"/>
                </a:lnTo>
                <a:lnTo>
                  <a:pt x="12192" y="3522"/>
                </a:lnTo>
                <a:lnTo>
                  <a:pt x="12128" y="3522"/>
                </a:lnTo>
                <a:lnTo>
                  <a:pt x="12000" y="3598"/>
                </a:lnTo>
                <a:lnTo>
                  <a:pt x="11776" y="3637"/>
                </a:lnTo>
                <a:lnTo>
                  <a:pt x="11648" y="3598"/>
                </a:lnTo>
                <a:lnTo>
                  <a:pt x="11520" y="3522"/>
                </a:lnTo>
                <a:lnTo>
                  <a:pt x="11424" y="3560"/>
                </a:lnTo>
                <a:lnTo>
                  <a:pt x="11328" y="3560"/>
                </a:lnTo>
                <a:lnTo>
                  <a:pt x="11232" y="3522"/>
                </a:lnTo>
                <a:lnTo>
                  <a:pt x="11136" y="3445"/>
                </a:lnTo>
                <a:lnTo>
                  <a:pt x="11040" y="3445"/>
                </a:lnTo>
                <a:lnTo>
                  <a:pt x="10944" y="3522"/>
                </a:lnTo>
                <a:lnTo>
                  <a:pt x="10848" y="3560"/>
                </a:lnTo>
                <a:lnTo>
                  <a:pt x="10592" y="3560"/>
                </a:lnTo>
                <a:lnTo>
                  <a:pt x="10528" y="3522"/>
                </a:lnTo>
                <a:lnTo>
                  <a:pt x="10272" y="3560"/>
                </a:lnTo>
                <a:lnTo>
                  <a:pt x="10144" y="3560"/>
                </a:lnTo>
                <a:lnTo>
                  <a:pt x="10016" y="3560"/>
                </a:lnTo>
                <a:lnTo>
                  <a:pt x="9856" y="3637"/>
                </a:lnTo>
                <a:lnTo>
                  <a:pt x="9408" y="3637"/>
                </a:lnTo>
                <a:lnTo>
                  <a:pt x="9312" y="3560"/>
                </a:lnTo>
                <a:lnTo>
                  <a:pt x="9248" y="3484"/>
                </a:lnTo>
                <a:lnTo>
                  <a:pt x="9184" y="3407"/>
                </a:lnTo>
                <a:lnTo>
                  <a:pt x="9088" y="3407"/>
                </a:lnTo>
                <a:lnTo>
                  <a:pt x="8608" y="3522"/>
                </a:lnTo>
                <a:lnTo>
                  <a:pt x="8512" y="3484"/>
                </a:lnTo>
                <a:lnTo>
                  <a:pt x="8320" y="3407"/>
                </a:lnTo>
                <a:lnTo>
                  <a:pt x="8192" y="3484"/>
                </a:lnTo>
                <a:lnTo>
                  <a:pt x="8096" y="3484"/>
                </a:lnTo>
                <a:lnTo>
                  <a:pt x="8064" y="3330"/>
                </a:lnTo>
                <a:lnTo>
                  <a:pt x="7968" y="3216"/>
                </a:lnTo>
                <a:lnTo>
                  <a:pt x="7904" y="3139"/>
                </a:lnTo>
                <a:lnTo>
                  <a:pt x="7808" y="3101"/>
                </a:lnTo>
                <a:lnTo>
                  <a:pt x="7712" y="3062"/>
                </a:lnTo>
                <a:close/>
              </a:path>
            </a:pathLst>
          </a:custGeom>
          <a:solidFill>
            <a:srgbClr val="FFFF00"/>
          </a:solidFill>
          <a:ln w="9525">
            <a:solidFill>
              <a:schemeClr val="tx1">
                <a:lumMod val="65000"/>
                <a:lumOff val="35000"/>
              </a:schemeClr>
            </a:solidFill>
            <a:prstDash val="solid"/>
            <a:round/>
            <a:headEnd/>
            <a:tailEnd/>
          </a:ln>
        </p:spPr>
        <p:txBody>
          <a:bodyPr wrap="none"/>
          <a:lstStyle/>
          <a:p>
            <a:pPr>
              <a:defRPr/>
            </a:pPr>
            <a:endParaRPr lang="en-US" dirty="0"/>
          </a:p>
        </p:txBody>
      </p:sp>
      <p:sp>
        <p:nvSpPr>
          <p:cNvPr id="164" name="Pennsylvania"/>
          <p:cNvSpPr>
            <a:spLocks/>
          </p:cNvSpPr>
          <p:nvPr/>
        </p:nvSpPr>
        <p:spPr bwMode="auto">
          <a:xfrm>
            <a:off x="6992938" y="2516187"/>
            <a:ext cx="963612" cy="652463"/>
          </a:xfrm>
          <a:custGeom>
            <a:avLst/>
            <a:gdLst/>
            <a:ahLst/>
            <a:cxnLst>
              <a:cxn ang="0">
                <a:pos x="10687" y="13699"/>
              </a:cxn>
              <a:cxn ang="0">
                <a:pos x="12719" y="13080"/>
              </a:cxn>
              <a:cxn ang="0">
                <a:pos x="13955" y="12598"/>
              </a:cxn>
              <a:cxn ang="0">
                <a:pos x="14043" y="12254"/>
              </a:cxn>
              <a:cxn ang="0">
                <a:pos x="14264" y="11909"/>
              </a:cxn>
              <a:cxn ang="0">
                <a:pos x="14618" y="11772"/>
              </a:cxn>
              <a:cxn ang="0">
                <a:pos x="14927" y="11772"/>
              </a:cxn>
              <a:cxn ang="0">
                <a:pos x="15280" y="11496"/>
              </a:cxn>
              <a:cxn ang="0">
                <a:pos x="15457" y="11221"/>
              </a:cxn>
              <a:cxn ang="0">
                <a:pos x="15501" y="10808"/>
              </a:cxn>
              <a:cxn ang="0">
                <a:pos x="15810" y="10188"/>
              </a:cxn>
              <a:cxn ang="0">
                <a:pos x="16119" y="9706"/>
              </a:cxn>
              <a:cxn ang="0">
                <a:pos x="16384" y="9431"/>
              </a:cxn>
              <a:cxn ang="0">
                <a:pos x="16075" y="9018"/>
              </a:cxn>
              <a:cxn ang="0">
                <a:pos x="15854" y="8674"/>
              </a:cxn>
              <a:cxn ang="0">
                <a:pos x="15677" y="8467"/>
              </a:cxn>
              <a:cxn ang="0">
                <a:pos x="15324" y="8192"/>
              </a:cxn>
              <a:cxn ang="0">
                <a:pos x="15192" y="7572"/>
              </a:cxn>
              <a:cxn ang="0">
                <a:pos x="14971" y="7504"/>
              </a:cxn>
              <a:cxn ang="0">
                <a:pos x="14750" y="7366"/>
              </a:cxn>
              <a:cxn ang="0">
                <a:pos x="14706" y="6884"/>
              </a:cxn>
              <a:cxn ang="0">
                <a:pos x="14838" y="6402"/>
              </a:cxn>
              <a:cxn ang="0">
                <a:pos x="14927" y="5920"/>
              </a:cxn>
              <a:cxn ang="0">
                <a:pos x="14750" y="5507"/>
              </a:cxn>
              <a:cxn ang="0">
                <a:pos x="14706" y="5232"/>
              </a:cxn>
              <a:cxn ang="0">
                <a:pos x="14971" y="4612"/>
              </a:cxn>
              <a:cxn ang="0">
                <a:pos x="15103" y="4268"/>
              </a:cxn>
              <a:cxn ang="0">
                <a:pos x="15192" y="3511"/>
              </a:cxn>
              <a:cxn ang="0">
                <a:pos x="15457" y="2891"/>
              </a:cxn>
              <a:cxn ang="0">
                <a:pos x="15280" y="2547"/>
              </a:cxn>
              <a:cxn ang="0">
                <a:pos x="14927" y="2547"/>
              </a:cxn>
              <a:cxn ang="0">
                <a:pos x="14618" y="2409"/>
              </a:cxn>
              <a:cxn ang="0">
                <a:pos x="14397" y="1928"/>
              </a:cxn>
              <a:cxn ang="0">
                <a:pos x="14308" y="1170"/>
              </a:cxn>
              <a:cxn ang="0">
                <a:pos x="14088" y="826"/>
              </a:cxn>
              <a:cxn ang="0">
                <a:pos x="13911" y="620"/>
              </a:cxn>
              <a:cxn ang="0">
                <a:pos x="13646" y="551"/>
              </a:cxn>
              <a:cxn ang="0">
                <a:pos x="13337" y="0"/>
              </a:cxn>
              <a:cxn ang="0">
                <a:pos x="11394" y="688"/>
              </a:cxn>
              <a:cxn ang="0">
                <a:pos x="9274" y="1377"/>
              </a:cxn>
              <a:cxn ang="0">
                <a:pos x="7154" y="1996"/>
              </a:cxn>
              <a:cxn ang="0">
                <a:pos x="4151" y="2891"/>
              </a:cxn>
              <a:cxn ang="0">
                <a:pos x="1943" y="3442"/>
              </a:cxn>
              <a:cxn ang="0">
                <a:pos x="1281" y="2685"/>
              </a:cxn>
              <a:cxn ang="0">
                <a:pos x="1016" y="2891"/>
              </a:cxn>
              <a:cxn ang="0">
                <a:pos x="927" y="2891"/>
              </a:cxn>
              <a:cxn ang="0">
                <a:pos x="707" y="3304"/>
              </a:cxn>
              <a:cxn ang="0">
                <a:pos x="221" y="3924"/>
              </a:cxn>
              <a:cxn ang="0">
                <a:pos x="44" y="4819"/>
              </a:cxn>
              <a:cxn ang="0">
                <a:pos x="486" y="8674"/>
              </a:cxn>
              <a:cxn ang="0">
                <a:pos x="662" y="10188"/>
              </a:cxn>
              <a:cxn ang="0">
                <a:pos x="883" y="12667"/>
              </a:cxn>
              <a:cxn ang="0">
                <a:pos x="1148" y="15145"/>
              </a:cxn>
              <a:cxn ang="0">
                <a:pos x="3003" y="15902"/>
              </a:cxn>
              <a:cxn ang="0">
                <a:pos x="4284" y="15558"/>
              </a:cxn>
              <a:cxn ang="0">
                <a:pos x="7022" y="14801"/>
              </a:cxn>
              <a:cxn ang="0">
                <a:pos x="9451" y="14112"/>
              </a:cxn>
            </a:cxnLst>
            <a:rect l="0" t="0" r="r" b="b"/>
            <a:pathLst>
              <a:path w="16384" h="16384">
                <a:moveTo>
                  <a:pt x="9495" y="14112"/>
                </a:moveTo>
                <a:lnTo>
                  <a:pt x="10069" y="13906"/>
                </a:lnTo>
                <a:lnTo>
                  <a:pt x="10687" y="13699"/>
                </a:lnTo>
                <a:lnTo>
                  <a:pt x="11217" y="13493"/>
                </a:lnTo>
                <a:lnTo>
                  <a:pt x="11835" y="13355"/>
                </a:lnTo>
                <a:lnTo>
                  <a:pt x="12719" y="13080"/>
                </a:lnTo>
                <a:lnTo>
                  <a:pt x="13072" y="12942"/>
                </a:lnTo>
                <a:lnTo>
                  <a:pt x="13867" y="12667"/>
                </a:lnTo>
                <a:lnTo>
                  <a:pt x="13955" y="12598"/>
                </a:lnTo>
                <a:lnTo>
                  <a:pt x="13999" y="12460"/>
                </a:lnTo>
                <a:lnTo>
                  <a:pt x="13999" y="12322"/>
                </a:lnTo>
                <a:lnTo>
                  <a:pt x="14043" y="12254"/>
                </a:lnTo>
                <a:lnTo>
                  <a:pt x="14132" y="12116"/>
                </a:lnTo>
                <a:lnTo>
                  <a:pt x="14220" y="11978"/>
                </a:lnTo>
                <a:lnTo>
                  <a:pt x="14264" y="11909"/>
                </a:lnTo>
                <a:lnTo>
                  <a:pt x="14397" y="11841"/>
                </a:lnTo>
                <a:lnTo>
                  <a:pt x="14529" y="11772"/>
                </a:lnTo>
                <a:lnTo>
                  <a:pt x="14618" y="11772"/>
                </a:lnTo>
                <a:lnTo>
                  <a:pt x="14750" y="11841"/>
                </a:lnTo>
                <a:lnTo>
                  <a:pt x="14838" y="11909"/>
                </a:lnTo>
                <a:lnTo>
                  <a:pt x="14927" y="11772"/>
                </a:lnTo>
                <a:lnTo>
                  <a:pt x="15015" y="11634"/>
                </a:lnTo>
                <a:lnTo>
                  <a:pt x="15147" y="11565"/>
                </a:lnTo>
                <a:lnTo>
                  <a:pt x="15280" y="11496"/>
                </a:lnTo>
                <a:lnTo>
                  <a:pt x="15324" y="11427"/>
                </a:lnTo>
                <a:lnTo>
                  <a:pt x="15457" y="11290"/>
                </a:lnTo>
                <a:lnTo>
                  <a:pt x="15457" y="11221"/>
                </a:lnTo>
                <a:lnTo>
                  <a:pt x="15501" y="11083"/>
                </a:lnTo>
                <a:lnTo>
                  <a:pt x="15501" y="10946"/>
                </a:lnTo>
                <a:lnTo>
                  <a:pt x="15501" y="10808"/>
                </a:lnTo>
                <a:lnTo>
                  <a:pt x="15589" y="10670"/>
                </a:lnTo>
                <a:lnTo>
                  <a:pt x="15677" y="10533"/>
                </a:lnTo>
                <a:lnTo>
                  <a:pt x="15810" y="10188"/>
                </a:lnTo>
                <a:lnTo>
                  <a:pt x="15942" y="9982"/>
                </a:lnTo>
                <a:lnTo>
                  <a:pt x="16075" y="9844"/>
                </a:lnTo>
                <a:lnTo>
                  <a:pt x="16119" y="9706"/>
                </a:lnTo>
                <a:lnTo>
                  <a:pt x="16207" y="9638"/>
                </a:lnTo>
                <a:lnTo>
                  <a:pt x="16296" y="9500"/>
                </a:lnTo>
                <a:lnTo>
                  <a:pt x="16384" y="9431"/>
                </a:lnTo>
                <a:lnTo>
                  <a:pt x="16340" y="9362"/>
                </a:lnTo>
                <a:lnTo>
                  <a:pt x="16163" y="9018"/>
                </a:lnTo>
                <a:lnTo>
                  <a:pt x="16075" y="9018"/>
                </a:lnTo>
                <a:lnTo>
                  <a:pt x="16031" y="8880"/>
                </a:lnTo>
                <a:lnTo>
                  <a:pt x="15942" y="8812"/>
                </a:lnTo>
                <a:lnTo>
                  <a:pt x="15854" y="8674"/>
                </a:lnTo>
                <a:lnTo>
                  <a:pt x="15810" y="8674"/>
                </a:lnTo>
                <a:lnTo>
                  <a:pt x="15722" y="8605"/>
                </a:lnTo>
                <a:lnTo>
                  <a:pt x="15677" y="8467"/>
                </a:lnTo>
                <a:lnTo>
                  <a:pt x="15545" y="8261"/>
                </a:lnTo>
                <a:lnTo>
                  <a:pt x="15412" y="8261"/>
                </a:lnTo>
                <a:lnTo>
                  <a:pt x="15324" y="8192"/>
                </a:lnTo>
                <a:lnTo>
                  <a:pt x="15280" y="8123"/>
                </a:lnTo>
                <a:lnTo>
                  <a:pt x="15236" y="7985"/>
                </a:lnTo>
                <a:lnTo>
                  <a:pt x="15192" y="7572"/>
                </a:lnTo>
                <a:lnTo>
                  <a:pt x="15147" y="7504"/>
                </a:lnTo>
                <a:lnTo>
                  <a:pt x="15015" y="7504"/>
                </a:lnTo>
                <a:lnTo>
                  <a:pt x="14971" y="7504"/>
                </a:lnTo>
                <a:lnTo>
                  <a:pt x="14883" y="7572"/>
                </a:lnTo>
                <a:lnTo>
                  <a:pt x="14794" y="7435"/>
                </a:lnTo>
                <a:lnTo>
                  <a:pt x="14750" y="7366"/>
                </a:lnTo>
                <a:lnTo>
                  <a:pt x="14750" y="7159"/>
                </a:lnTo>
                <a:lnTo>
                  <a:pt x="14794" y="6953"/>
                </a:lnTo>
                <a:lnTo>
                  <a:pt x="14706" y="6884"/>
                </a:lnTo>
                <a:lnTo>
                  <a:pt x="14706" y="6609"/>
                </a:lnTo>
                <a:lnTo>
                  <a:pt x="14750" y="6471"/>
                </a:lnTo>
                <a:lnTo>
                  <a:pt x="14838" y="6402"/>
                </a:lnTo>
                <a:lnTo>
                  <a:pt x="14883" y="6333"/>
                </a:lnTo>
                <a:lnTo>
                  <a:pt x="14883" y="5989"/>
                </a:lnTo>
                <a:lnTo>
                  <a:pt x="14927" y="5920"/>
                </a:lnTo>
                <a:lnTo>
                  <a:pt x="14927" y="5714"/>
                </a:lnTo>
                <a:lnTo>
                  <a:pt x="14838" y="5576"/>
                </a:lnTo>
                <a:lnTo>
                  <a:pt x="14750" y="5507"/>
                </a:lnTo>
                <a:lnTo>
                  <a:pt x="14706" y="5438"/>
                </a:lnTo>
                <a:lnTo>
                  <a:pt x="14706" y="5301"/>
                </a:lnTo>
                <a:lnTo>
                  <a:pt x="14706" y="5232"/>
                </a:lnTo>
                <a:lnTo>
                  <a:pt x="14794" y="5025"/>
                </a:lnTo>
                <a:lnTo>
                  <a:pt x="14927" y="4819"/>
                </a:lnTo>
                <a:lnTo>
                  <a:pt x="14971" y="4612"/>
                </a:lnTo>
                <a:lnTo>
                  <a:pt x="14971" y="4543"/>
                </a:lnTo>
                <a:lnTo>
                  <a:pt x="15059" y="4406"/>
                </a:lnTo>
                <a:lnTo>
                  <a:pt x="15103" y="4268"/>
                </a:lnTo>
                <a:lnTo>
                  <a:pt x="15147" y="3993"/>
                </a:lnTo>
                <a:lnTo>
                  <a:pt x="15192" y="3717"/>
                </a:lnTo>
                <a:lnTo>
                  <a:pt x="15192" y="3511"/>
                </a:lnTo>
                <a:lnTo>
                  <a:pt x="15280" y="3235"/>
                </a:lnTo>
                <a:lnTo>
                  <a:pt x="15368" y="3098"/>
                </a:lnTo>
                <a:lnTo>
                  <a:pt x="15457" y="2891"/>
                </a:lnTo>
                <a:lnTo>
                  <a:pt x="15412" y="2754"/>
                </a:lnTo>
                <a:lnTo>
                  <a:pt x="15324" y="2685"/>
                </a:lnTo>
                <a:lnTo>
                  <a:pt x="15280" y="2547"/>
                </a:lnTo>
                <a:lnTo>
                  <a:pt x="15147" y="2616"/>
                </a:lnTo>
                <a:lnTo>
                  <a:pt x="15059" y="2616"/>
                </a:lnTo>
                <a:lnTo>
                  <a:pt x="14927" y="2547"/>
                </a:lnTo>
                <a:lnTo>
                  <a:pt x="14794" y="2478"/>
                </a:lnTo>
                <a:lnTo>
                  <a:pt x="14706" y="2478"/>
                </a:lnTo>
                <a:lnTo>
                  <a:pt x="14618" y="2409"/>
                </a:lnTo>
                <a:lnTo>
                  <a:pt x="14573" y="2272"/>
                </a:lnTo>
                <a:lnTo>
                  <a:pt x="14485" y="2065"/>
                </a:lnTo>
                <a:lnTo>
                  <a:pt x="14397" y="1928"/>
                </a:lnTo>
                <a:lnTo>
                  <a:pt x="14353" y="1859"/>
                </a:lnTo>
                <a:lnTo>
                  <a:pt x="14308" y="1308"/>
                </a:lnTo>
                <a:lnTo>
                  <a:pt x="14308" y="1170"/>
                </a:lnTo>
                <a:lnTo>
                  <a:pt x="14220" y="1101"/>
                </a:lnTo>
                <a:lnTo>
                  <a:pt x="14132" y="964"/>
                </a:lnTo>
                <a:lnTo>
                  <a:pt x="14088" y="826"/>
                </a:lnTo>
                <a:lnTo>
                  <a:pt x="14043" y="757"/>
                </a:lnTo>
                <a:lnTo>
                  <a:pt x="13955" y="688"/>
                </a:lnTo>
                <a:lnTo>
                  <a:pt x="13911" y="620"/>
                </a:lnTo>
                <a:lnTo>
                  <a:pt x="13778" y="688"/>
                </a:lnTo>
                <a:lnTo>
                  <a:pt x="13690" y="688"/>
                </a:lnTo>
                <a:lnTo>
                  <a:pt x="13646" y="551"/>
                </a:lnTo>
                <a:lnTo>
                  <a:pt x="13558" y="275"/>
                </a:lnTo>
                <a:lnTo>
                  <a:pt x="13469" y="207"/>
                </a:lnTo>
                <a:lnTo>
                  <a:pt x="13337" y="0"/>
                </a:lnTo>
                <a:lnTo>
                  <a:pt x="13204" y="69"/>
                </a:lnTo>
                <a:lnTo>
                  <a:pt x="12984" y="138"/>
                </a:lnTo>
                <a:lnTo>
                  <a:pt x="11394" y="688"/>
                </a:lnTo>
                <a:lnTo>
                  <a:pt x="11305" y="688"/>
                </a:lnTo>
                <a:lnTo>
                  <a:pt x="10246" y="1033"/>
                </a:lnTo>
                <a:lnTo>
                  <a:pt x="9274" y="1377"/>
                </a:lnTo>
                <a:lnTo>
                  <a:pt x="9186" y="1377"/>
                </a:lnTo>
                <a:lnTo>
                  <a:pt x="7507" y="1928"/>
                </a:lnTo>
                <a:lnTo>
                  <a:pt x="7154" y="1996"/>
                </a:lnTo>
                <a:lnTo>
                  <a:pt x="5962" y="2341"/>
                </a:lnTo>
                <a:lnTo>
                  <a:pt x="5697" y="2409"/>
                </a:lnTo>
                <a:lnTo>
                  <a:pt x="4151" y="2891"/>
                </a:lnTo>
                <a:lnTo>
                  <a:pt x="3754" y="2960"/>
                </a:lnTo>
                <a:lnTo>
                  <a:pt x="2341" y="3373"/>
                </a:lnTo>
                <a:lnTo>
                  <a:pt x="1943" y="3442"/>
                </a:lnTo>
                <a:lnTo>
                  <a:pt x="1811" y="2065"/>
                </a:lnTo>
                <a:lnTo>
                  <a:pt x="1546" y="2341"/>
                </a:lnTo>
                <a:lnTo>
                  <a:pt x="1281" y="2685"/>
                </a:lnTo>
                <a:lnTo>
                  <a:pt x="1060" y="3029"/>
                </a:lnTo>
                <a:lnTo>
                  <a:pt x="972" y="3029"/>
                </a:lnTo>
                <a:lnTo>
                  <a:pt x="1016" y="2891"/>
                </a:lnTo>
                <a:lnTo>
                  <a:pt x="1016" y="2822"/>
                </a:lnTo>
                <a:lnTo>
                  <a:pt x="972" y="2822"/>
                </a:lnTo>
                <a:lnTo>
                  <a:pt x="927" y="2891"/>
                </a:lnTo>
                <a:lnTo>
                  <a:pt x="839" y="3098"/>
                </a:lnTo>
                <a:lnTo>
                  <a:pt x="795" y="3235"/>
                </a:lnTo>
                <a:lnTo>
                  <a:pt x="707" y="3304"/>
                </a:lnTo>
                <a:lnTo>
                  <a:pt x="662" y="3442"/>
                </a:lnTo>
                <a:lnTo>
                  <a:pt x="442" y="3786"/>
                </a:lnTo>
                <a:lnTo>
                  <a:pt x="221" y="3924"/>
                </a:lnTo>
                <a:lnTo>
                  <a:pt x="132" y="4062"/>
                </a:lnTo>
                <a:lnTo>
                  <a:pt x="0" y="4130"/>
                </a:lnTo>
                <a:lnTo>
                  <a:pt x="44" y="4819"/>
                </a:lnTo>
                <a:lnTo>
                  <a:pt x="265" y="6678"/>
                </a:lnTo>
                <a:lnTo>
                  <a:pt x="265" y="6815"/>
                </a:lnTo>
                <a:lnTo>
                  <a:pt x="486" y="8674"/>
                </a:lnTo>
                <a:lnTo>
                  <a:pt x="486" y="8743"/>
                </a:lnTo>
                <a:lnTo>
                  <a:pt x="618" y="9913"/>
                </a:lnTo>
                <a:lnTo>
                  <a:pt x="662" y="10188"/>
                </a:lnTo>
                <a:lnTo>
                  <a:pt x="751" y="11359"/>
                </a:lnTo>
                <a:lnTo>
                  <a:pt x="839" y="12254"/>
                </a:lnTo>
                <a:lnTo>
                  <a:pt x="883" y="12667"/>
                </a:lnTo>
                <a:lnTo>
                  <a:pt x="1060" y="13975"/>
                </a:lnTo>
                <a:lnTo>
                  <a:pt x="1104" y="14801"/>
                </a:lnTo>
                <a:lnTo>
                  <a:pt x="1148" y="15145"/>
                </a:lnTo>
                <a:lnTo>
                  <a:pt x="1281" y="16384"/>
                </a:lnTo>
                <a:lnTo>
                  <a:pt x="1590" y="16315"/>
                </a:lnTo>
                <a:lnTo>
                  <a:pt x="3003" y="15902"/>
                </a:lnTo>
                <a:lnTo>
                  <a:pt x="3312" y="15833"/>
                </a:lnTo>
                <a:lnTo>
                  <a:pt x="4019" y="15696"/>
                </a:lnTo>
                <a:lnTo>
                  <a:pt x="4284" y="15558"/>
                </a:lnTo>
                <a:lnTo>
                  <a:pt x="5564" y="15214"/>
                </a:lnTo>
                <a:lnTo>
                  <a:pt x="5874" y="15145"/>
                </a:lnTo>
                <a:lnTo>
                  <a:pt x="7022" y="14801"/>
                </a:lnTo>
                <a:lnTo>
                  <a:pt x="7154" y="14801"/>
                </a:lnTo>
                <a:lnTo>
                  <a:pt x="7772" y="14594"/>
                </a:lnTo>
                <a:lnTo>
                  <a:pt x="9451" y="14112"/>
                </a:lnTo>
                <a:lnTo>
                  <a:pt x="9495" y="14112"/>
                </a:lnTo>
                <a:close/>
              </a:path>
            </a:pathLst>
          </a:custGeom>
          <a:solidFill>
            <a:srgbClr val="CC9900"/>
          </a:solidFill>
          <a:ln w="9525">
            <a:solidFill>
              <a:schemeClr val="tx1">
                <a:lumMod val="65000"/>
                <a:lumOff val="35000"/>
              </a:schemeClr>
            </a:solidFill>
            <a:prstDash val="solid"/>
            <a:round/>
            <a:headEnd/>
            <a:tailEnd/>
          </a:ln>
        </p:spPr>
        <p:txBody>
          <a:bodyPr wrap="none"/>
          <a:lstStyle/>
          <a:p>
            <a:pPr>
              <a:defRPr/>
            </a:pPr>
            <a:endParaRPr lang="en-US" dirty="0"/>
          </a:p>
        </p:txBody>
      </p:sp>
      <p:sp>
        <p:nvSpPr>
          <p:cNvPr id="165" name="Rhode_Island"/>
          <p:cNvSpPr>
            <a:spLocks/>
          </p:cNvSpPr>
          <p:nvPr/>
        </p:nvSpPr>
        <p:spPr bwMode="auto">
          <a:xfrm>
            <a:off x="8310563" y="2360612"/>
            <a:ext cx="128587" cy="173038"/>
          </a:xfrm>
          <a:custGeom>
            <a:avLst/>
            <a:gdLst/>
            <a:ahLst/>
            <a:cxnLst>
              <a:cxn ang="0">
                <a:pos x="3678" y="13003"/>
              </a:cxn>
              <a:cxn ang="0">
                <a:pos x="3678" y="13783"/>
              </a:cxn>
              <a:cxn ang="0">
                <a:pos x="3009" y="14303"/>
              </a:cxn>
              <a:cxn ang="0">
                <a:pos x="3344" y="15604"/>
              </a:cxn>
              <a:cxn ang="0">
                <a:pos x="4347" y="16124"/>
              </a:cxn>
              <a:cxn ang="0">
                <a:pos x="4681" y="15604"/>
              </a:cxn>
              <a:cxn ang="0">
                <a:pos x="7356" y="14564"/>
              </a:cxn>
              <a:cxn ang="0">
                <a:pos x="9028" y="13263"/>
              </a:cxn>
              <a:cxn ang="0">
                <a:pos x="9697" y="13263"/>
              </a:cxn>
              <a:cxn ang="0">
                <a:pos x="10365" y="13523"/>
              </a:cxn>
              <a:cxn ang="0">
                <a:pos x="10031" y="12483"/>
              </a:cxn>
              <a:cxn ang="0">
                <a:pos x="10700" y="11443"/>
              </a:cxn>
              <a:cxn ang="0">
                <a:pos x="9697" y="9622"/>
              </a:cxn>
              <a:cxn ang="0">
                <a:pos x="10031" y="8582"/>
              </a:cxn>
              <a:cxn ang="0">
                <a:pos x="10031" y="7542"/>
              </a:cxn>
              <a:cxn ang="0">
                <a:pos x="11034" y="7282"/>
              </a:cxn>
              <a:cxn ang="0">
                <a:pos x="12037" y="8582"/>
              </a:cxn>
              <a:cxn ang="0">
                <a:pos x="12372" y="11183"/>
              </a:cxn>
              <a:cxn ang="0">
                <a:pos x="13375" y="11703"/>
              </a:cxn>
              <a:cxn ang="0">
                <a:pos x="14378" y="11183"/>
              </a:cxn>
              <a:cxn ang="0">
                <a:pos x="14043" y="9882"/>
              </a:cxn>
              <a:cxn ang="0">
                <a:pos x="14712" y="9622"/>
              </a:cxn>
              <a:cxn ang="0">
                <a:pos x="15715" y="10142"/>
              </a:cxn>
              <a:cxn ang="0">
                <a:pos x="16384" y="8582"/>
              </a:cxn>
              <a:cxn ang="0">
                <a:pos x="14378" y="5981"/>
              </a:cxn>
              <a:cxn ang="0">
                <a:pos x="13709" y="4941"/>
              </a:cxn>
              <a:cxn ang="0">
                <a:pos x="11703" y="4941"/>
              </a:cxn>
              <a:cxn ang="0">
                <a:pos x="10031" y="4421"/>
              </a:cxn>
              <a:cxn ang="0">
                <a:pos x="9362" y="2341"/>
              </a:cxn>
              <a:cxn ang="0">
                <a:pos x="8025" y="780"/>
              </a:cxn>
              <a:cxn ang="0">
                <a:pos x="5684" y="520"/>
              </a:cxn>
              <a:cxn ang="0">
                <a:pos x="2006" y="7542"/>
              </a:cxn>
              <a:cxn ang="0">
                <a:pos x="2675" y="10142"/>
              </a:cxn>
            </a:cxnLst>
            <a:rect l="0" t="0" r="r" b="b"/>
            <a:pathLst>
              <a:path w="16384" h="16384">
                <a:moveTo>
                  <a:pt x="2675" y="10142"/>
                </a:moveTo>
                <a:lnTo>
                  <a:pt x="3678" y="13003"/>
                </a:lnTo>
                <a:lnTo>
                  <a:pt x="3678" y="13523"/>
                </a:lnTo>
                <a:lnTo>
                  <a:pt x="3678" y="13783"/>
                </a:lnTo>
                <a:lnTo>
                  <a:pt x="3009" y="14043"/>
                </a:lnTo>
                <a:lnTo>
                  <a:pt x="3009" y="14303"/>
                </a:lnTo>
                <a:lnTo>
                  <a:pt x="3009" y="14564"/>
                </a:lnTo>
                <a:lnTo>
                  <a:pt x="3344" y="15604"/>
                </a:lnTo>
                <a:lnTo>
                  <a:pt x="3344" y="16384"/>
                </a:lnTo>
                <a:lnTo>
                  <a:pt x="4347" y="16124"/>
                </a:lnTo>
                <a:lnTo>
                  <a:pt x="4347" y="15864"/>
                </a:lnTo>
                <a:lnTo>
                  <a:pt x="4681" y="15604"/>
                </a:lnTo>
                <a:lnTo>
                  <a:pt x="5350" y="15344"/>
                </a:lnTo>
                <a:lnTo>
                  <a:pt x="7356" y="14564"/>
                </a:lnTo>
                <a:lnTo>
                  <a:pt x="8694" y="13523"/>
                </a:lnTo>
                <a:lnTo>
                  <a:pt x="9028" y="13263"/>
                </a:lnTo>
                <a:lnTo>
                  <a:pt x="9697" y="12483"/>
                </a:lnTo>
                <a:lnTo>
                  <a:pt x="9697" y="13263"/>
                </a:lnTo>
                <a:lnTo>
                  <a:pt x="10031" y="13523"/>
                </a:lnTo>
                <a:lnTo>
                  <a:pt x="10365" y="13523"/>
                </a:lnTo>
                <a:lnTo>
                  <a:pt x="10365" y="13003"/>
                </a:lnTo>
                <a:lnTo>
                  <a:pt x="10031" y="12483"/>
                </a:lnTo>
                <a:lnTo>
                  <a:pt x="10031" y="11963"/>
                </a:lnTo>
                <a:lnTo>
                  <a:pt x="10700" y="11443"/>
                </a:lnTo>
                <a:lnTo>
                  <a:pt x="10365" y="10923"/>
                </a:lnTo>
                <a:lnTo>
                  <a:pt x="9697" y="9622"/>
                </a:lnTo>
                <a:lnTo>
                  <a:pt x="9362" y="9362"/>
                </a:lnTo>
                <a:lnTo>
                  <a:pt x="10031" y="8582"/>
                </a:lnTo>
                <a:lnTo>
                  <a:pt x="10031" y="8062"/>
                </a:lnTo>
                <a:lnTo>
                  <a:pt x="10031" y="7542"/>
                </a:lnTo>
                <a:lnTo>
                  <a:pt x="10700" y="7282"/>
                </a:lnTo>
                <a:lnTo>
                  <a:pt x="11034" y="7282"/>
                </a:lnTo>
                <a:lnTo>
                  <a:pt x="11703" y="7802"/>
                </a:lnTo>
                <a:lnTo>
                  <a:pt x="12037" y="8582"/>
                </a:lnTo>
                <a:lnTo>
                  <a:pt x="12372" y="9882"/>
                </a:lnTo>
                <a:lnTo>
                  <a:pt x="12372" y="11183"/>
                </a:lnTo>
                <a:lnTo>
                  <a:pt x="12706" y="11703"/>
                </a:lnTo>
                <a:lnTo>
                  <a:pt x="13375" y="11703"/>
                </a:lnTo>
                <a:lnTo>
                  <a:pt x="14378" y="11443"/>
                </a:lnTo>
                <a:lnTo>
                  <a:pt x="14378" y="11183"/>
                </a:lnTo>
                <a:lnTo>
                  <a:pt x="14712" y="10663"/>
                </a:lnTo>
                <a:lnTo>
                  <a:pt x="14043" y="9882"/>
                </a:lnTo>
                <a:lnTo>
                  <a:pt x="14378" y="9622"/>
                </a:lnTo>
                <a:lnTo>
                  <a:pt x="14712" y="9622"/>
                </a:lnTo>
                <a:lnTo>
                  <a:pt x="15381" y="10663"/>
                </a:lnTo>
                <a:lnTo>
                  <a:pt x="15715" y="10142"/>
                </a:lnTo>
                <a:lnTo>
                  <a:pt x="16384" y="9362"/>
                </a:lnTo>
                <a:lnTo>
                  <a:pt x="16384" y="8582"/>
                </a:lnTo>
                <a:lnTo>
                  <a:pt x="15047" y="6502"/>
                </a:lnTo>
                <a:lnTo>
                  <a:pt x="14378" y="5981"/>
                </a:lnTo>
                <a:lnTo>
                  <a:pt x="14043" y="5461"/>
                </a:lnTo>
                <a:lnTo>
                  <a:pt x="13709" y="4941"/>
                </a:lnTo>
                <a:lnTo>
                  <a:pt x="13040" y="4941"/>
                </a:lnTo>
                <a:lnTo>
                  <a:pt x="11703" y="4941"/>
                </a:lnTo>
                <a:lnTo>
                  <a:pt x="10700" y="4941"/>
                </a:lnTo>
                <a:lnTo>
                  <a:pt x="10031" y="4421"/>
                </a:lnTo>
                <a:lnTo>
                  <a:pt x="10031" y="4161"/>
                </a:lnTo>
                <a:lnTo>
                  <a:pt x="9362" y="2341"/>
                </a:lnTo>
                <a:lnTo>
                  <a:pt x="8694" y="2341"/>
                </a:lnTo>
                <a:lnTo>
                  <a:pt x="8025" y="780"/>
                </a:lnTo>
                <a:lnTo>
                  <a:pt x="7690" y="0"/>
                </a:lnTo>
                <a:lnTo>
                  <a:pt x="5684" y="520"/>
                </a:lnTo>
                <a:lnTo>
                  <a:pt x="0" y="2081"/>
                </a:lnTo>
                <a:lnTo>
                  <a:pt x="2006" y="7542"/>
                </a:lnTo>
                <a:lnTo>
                  <a:pt x="2675" y="9362"/>
                </a:lnTo>
                <a:lnTo>
                  <a:pt x="2675" y="10142"/>
                </a:lnTo>
                <a:close/>
              </a:path>
            </a:pathLst>
          </a:custGeom>
          <a:solidFill>
            <a:srgbClr val="FFFFCC"/>
          </a:solidFill>
          <a:ln w="9525">
            <a:solidFill>
              <a:schemeClr val="tx1">
                <a:lumMod val="65000"/>
                <a:lumOff val="35000"/>
              </a:schemeClr>
            </a:solidFill>
            <a:prstDash val="solid"/>
            <a:round/>
            <a:headEnd/>
            <a:tailEnd/>
          </a:ln>
        </p:spPr>
        <p:txBody>
          <a:bodyPr wrap="none"/>
          <a:lstStyle/>
          <a:p>
            <a:pPr>
              <a:defRPr/>
            </a:pPr>
            <a:endParaRPr lang="en-US" dirty="0"/>
          </a:p>
        </p:txBody>
      </p:sp>
      <p:sp>
        <p:nvSpPr>
          <p:cNvPr id="166" name="South_Carolina"/>
          <p:cNvSpPr>
            <a:spLocks/>
          </p:cNvSpPr>
          <p:nvPr/>
        </p:nvSpPr>
        <p:spPr bwMode="auto">
          <a:xfrm>
            <a:off x="6757988" y="4173537"/>
            <a:ext cx="839787" cy="671513"/>
          </a:xfrm>
          <a:custGeom>
            <a:avLst/>
            <a:gdLst/>
            <a:ahLst/>
            <a:cxnLst>
              <a:cxn ang="0">
                <a:pos x="6473" y="11302"/>
              </a:cxn>
              <a:cxn ang="0">
                <a:pos x="7231" y="12104"/>
              </a:cxn>
              <a:cxn ang="0">
                <a:pos x="7585" y="12907"/>
              </a:cxn>
              <a:cxn ang="0">
                <a:pos x="7686" y="13508"/>
              </a:cxn>
              <a:cxn ang="0">
                <a:pos x="8141" y="13977"/>
              </a:cxn>
              <a:cxn ang="0">
                <a:pos x="8799" y="14980"/>
              </a:cxn>
              <a:cxn ang="0">
                <a:pos x="8849" y="15983"/>
              </a:cxn>
              <a:cxn ang="0">
                <a:pos x="9406" y="16250"/>
              </a:cxn>
              <a:cxn ang="0">
                <a:pos x="9861" y="16117"/>
              </a:cxn>
              <a:cxn ang="0">
                <a:pos x="10164" y="15782"/>
              </a:cxn>
              <a:cxn ang="0">
                <a:pos x="10366" y="15113"/>
              </a:cxn>
              <a:cxn ang="0">
                <a:pos x="10012" y="15314"/>
              </a:cxn>
              <a:cxn ang="0">
                <a:pos x="9861" y="14645"/>
              </a:cxn>
              <a:cxn ang="0">
                <a:pos x="10012" y="14445"/>
              </a:cxn>
              <a:cxn ang="0">
                <a:pos x="10569" y="14779"/>
              </a:cxn>
              <a:cxn ang="0">
                <a:pos x="10973" y="14110"/>
              </a:cxn>
              <a:cxn ang="0">
                <a:pos x="10720" y="13843"/>
              </a:cxn>
              <a:cxn ang="0">
                <a:pos x="11074" y="13575"/>
              </a:cxn>
              <a:cxn ang="0">
                <a:pos x="11529" y="13442"/>
              </a:cxn>
              <a:cxn ang="0">
                <a:pos x="11732" y="12907"/>
              </a:cxn>
              <a:cxn ang="0">
                <a:pos x="12187" y="12773"/>
              </a:cxn>
              <a:cxn ang="0">
                <a:pos x="12693" y="12104"/>
              </a:cxn>
              <a:cxn ang="0">
                <a:pos x="12541" y="11837"/>
              </a:cxn>
              <a:cxn ang="0">
                <a:pos x="12844" y="11837"/>
              </a:cxn>
              <a:cxn ang="0">
                <a:pos x="13350" y="11101"/>
              </a:cxn>
              <a:cxn ang="0">
                <a:pos x="13552" y="10499"/>
              </a:cxn>
              <a:cxn ang="0">
                <a:pos x="14007" y="10165"/>
              </a:cxn>
              <a:cxn ang="0">
                <a:pos x="14260" y="9697"/>
              </a:cxn>
              <a:cxn ang="0">
                <a:pos x="14614" y="9429"/>
              </a:cxn>
              <a:cxn ang="0">
                <a:pos x="14715" y="9229"/>
              </a:cxn>
              <a:cxn ang="0">
                <a:pos x="14513" y="8760"/>
              </a:cxn>
              <a:cxn ang="0">
                <a:pos x="14412" y="8159"/>
              </a:cxn>
              <a:cxn ang="0">
                <a:pos x="14564" y="8426"/>
              </a:cxn>
              <a:cxn ang="0">
                <a:pos x="14968" y="7289"/>
              </a:cxn>
              <a:cxn ang="0">
                <a:pos x="15524" y="6019"/>
              </a:cxn>
              <a:cxn ang="0">
                <a:pos x="16384" y="4949"/>
              </a:cxn>
              <a:cxn ang="0">
                <a:pos x="11985" y="936"/>
              </a:cxn>
              <a:cxn ang="0">
                <a:pos x="8344" y="1070"/>
              </a:cxn>
              <a:cxn ang="0">
                <a:pos x="7332" y="401"/>
              </a:cxn>
              <a:cxn ang="0">
                <a:pos x="6422" y="134"/>
              </a:cxn>
              <a:cxn ang="0">
                <a:pos x="3489" y="535"/>
              </a:cxn>
              <a:cxn ang="0">
                <a:pos x="2882" y="602"/>
              </a:cxn>
              <a:cxn ang="0">
                <a:pos x="2276" y="1070"/>
              </a:cxn>
              <a:cxn ang="0">
                <a:pos x="1972" y="1404"/>
              </a:cxn>
              <a:cxn ang="0">
                <a:pos x="1416" y="1672"/>
              </a:cxn>
              <a:cxn ang="0">
                <a:pos x="607" y="2474"/>
              </a:cxn>
              <a:cxn ang="0">
                <a:pos x="0" y="3745"/>
              </a:cxn>
              <a:cxn ang="0">
                <a:pos x="455" y="4280"/>
              </a:cxn>
              <a:cxn ang="0">
                <a:pos x="1112" y="4815"/>
              </a:cxn>
              <a:cxn ang="0">
                <a:pos x="1820" y="5016"/>
              </a:cxn>
              <a:cxn ang="0">
                <a:pos x="2326" y="6085"/>
              </a:cxn>
              <a:cxn ang="0">
                <a:pos x="2731" y="6754"/>
              </a:cxn>
              <a:cxn ang="0">
                <a:pos x="3085" y="7423"/>
              </a:cxn>
              <a:cxn ang="0">
                <a:pos x="3742" y="7891"/>
              </a:cxn>
              <a:cxn ang="0">
                <a:pos x="4349" y="8560"/>
              </a:cxn>
              <a:cxn ang="0">
                <a:pos x="4855" y="9028"/>
              </a:cxn>
              <a:cxn ang="0">
                <a:pos x="5461" y="9697"/>
              </a:cxn>
              <a:cxn ang="0">
                <a:pos x="5512" y="10232"/>
              </a:cxn>
              <a:cxn ang="0">
                <a:pos x="5967" y="10834"/>
              </a:cxn>
            </a:cxnLst>
            <a:rect l="0" t="0" r="r" b="b"/>
            <a:pathLst>
              <a:path w="16384" h="16384">
                <a:moveTo>
                  <a:pt x="6169" y="10900"/>
                </a:moveTo>
                <a:lnTo>
                  <a:pt x="6119" y="10967"/>
                </a:lnTo>
                <a:lnTo>
                  <a:pt x="6220" y="11101"/>
                </a:lnTo>
                <a:lnTo>
                  <a:pt x="6270" y="11235"/>
                </a:lnTo>
                <a:lnTo>
                  <a:pt x="6473" y="11302"/>
                </a:lnTo>
                <a:lnTo>
                  <a:pt x="6675" y="11368"/>
                </a:lnTo>
                <a:lnTo>
                  <a:pt x="6928" y="11569"/>
                </a:lnTo>
                <a:lnTo>
                  <a:pt x="7130" y="11636"/>
                </a:lnTo>
                <a:lnTo>
                  <a:pt x="7181" y="11770"/>
                </a:lnTo>
                <a:lnTo>
                  <a:pt x="7231" y="12104"/>
                </a:lnTo>
                <a:lnTo>
                  <a:pt x="7282" y="12171"/>
                </a:lnTo>
                <a:lnTo>
                  <a:pt x="7383" y="12305"/>
                </a:lnTo>
                <a:lnTo>
                  <a:pt x="7433" y="12505"/>
                </a:lnTo>
                <a:lnTo>
                  <a:pt x="7535" y="12505"/>
                </a:lnTo>
                <a:lnTo>
                  <a:pt x="7585" y="12907"/>
                </a:lnTo>
                <a:lnTo>
                  <a:pt x="7636" y="13107"/>
                </a:lnTo>
                <a:lnTo>
                  <a:pt x="7585" y="13174"/>
                </a:lnTo>
                <a:lnTo>
                  <a:pt x="7585" y="13308"/>
                </a:lnTo>
                <a:lnTo>
                  <a:pt x="7686" y="13375"/>
                </a:lnTo>
                <a:lnTo>
                  <a:pt x="7686" y="13508"/>
                </a:lnTo>
                <a:lnTo>
                  <a:pt x="7686" y="13642"/>
                </a:lnTo>
                <a:lnTo>
                  <a:pt x="7737" y="13776"/>
                </a:lnTo>
                <a:lnTo>
                  <a:pt x="7889" y="13910"/>
                </a:lnTo>
                <a:lnTo>
                  <a:pt x="7990" y="13910"/>
                </a:lnTo>
                <a:lnTo>
                  <a:pt x="8141" y="13977"/>
                </a:lnTo>
                <a:lnTo>
                  <a:pt x="8495" y="14311"/>
                </a:lnTo>
                <a:lnTo>
                  <a:pt x="8546" y="14378"/>
                </a:lnTo>
                <a:lnTo>
                  <a:pt x="8597" y="14578"/>
                </a:lnTo>
                <a:lnTo>
                  <a:pt x="8698" y="14846"/>
                </a:lnTo>
                <a:lnTo>
                  <a:pt x="8799" y="14980"/>
                </a:lnTo>
                <a:lnTo>
                  <a:pt x="8849" y="15113"/>
                </a:lnTo>
                <a:lnTo>
                  <a:pt x="8849" y="15180"/>
                </a:lnTo>
                <a:lnTo>
                  <a:pt x="8799" y="15582"/>
                </a:lnTo>
                <a:lnTo>
                  <a:pt x="8799" y="15849"/>
                </a:lnTo>
                <a:lnTo>
                  <a:pt x="8849" y="15983"/>
                </a:lnTo>
                <a:lnTo>
                  <a:pt x="8900" y="16117"/>
                </a:lnTo>
                <a:lnTo>
                  <a:pt x="9001" y="16183"/>
                </a:lnTo>
                <a:lnTo>
                  <a:pt x="9102" y="16250"/>
                </a:lnTo>
                <a:lnTo>
                  <a:pt x="9254" y="16250"/>
                </a:lnTo>
                <a:lnTo>
                  <a:pt x="9406" y="16250"/>
                </a:lnTo>
                <a:lnTo>
                  <a:pt x="9557" y="16317"/>
                </a:lnTo>
                <a:lnTo>
                  <a:pt x="9709" y="16384"/>
                </a:lnTo>
                <a:lnTo>
                  <a:pt x="9810" y="16384"/>
                </a:lnTo>
                <a:lnTo>
                  <a:pt x="9810" y="16183"/>
                </a:lnTo>
                <a:lnTo>
                  <a:pt x="9861" y="16117"/>
                </a:lnTo>
                <a:lnTo>
                  <a:pt x="9911" y="16050"/>
                </a:lnTo>
                <a:lnTo>
                  <a:pt x="9911" y="15849"/>
                </a:lnTo>
                <a:lnTo>
                  <a:pt x="9962" y="15849"/>
                </a:lnTo>
                <a:lnTo>
                  <a:pt x="10063" y="15916"/>
                </a:lnTo>
                <a:lnTo>
                  <a:pt x="10164" y="15782"/>
                </a:lnTo>
                <a:lnTo>
                  <a:pt x="10265" y="15715"/>
                </a:lnTo>
                <a:lnTo>
                  <a:pt x="10366" y="15515"/>
                </a:lnTo>
                <a:lnTo>
                  <a:pt x="10417" y="15314"/>
                </a:lnTo>
                <a:lnTo>
                  <a:pt x="10417" y="15180"/>
                </a:lnTo>
                <a:lnTo>
                  <a:pt x="10366" y="15113"/>
                </a:lnTo>
                <a:lnTo>
                  <a:pt x="10265" y="15113"/>
                </a:lnTo>
                <a:lnTo>
                  <a:pt x="10215" y="15113"/>
                </a:lnTo>
                <a:lnTo>
                  <a:pt x="10164" y="15247"/>
                </a:lnTo>
                <a:lnTo>
                  <a:pt x="10063" y="15381"/>
                </a:lnTo>
                <a:lnTo>
                  <a:pt x="10012" y="15314"/>
                </a:lnTo>
                <a:lnTo>
                  <a:pt x="10012" y="15180"/>
                </a:lnTo>
                <a:lnTo>
                  <a:pt x="10063" y="15047"/>
                </a:lnTo>
                <a:lnTo>
                  <a:pt x="10012" y="14913"/>
                </a:lnTo>
                <a:lnTo>
                  <a:pt x="9962" y="14779"/>
                </a:lnTo>
                <a:lnTo>
                  <a:pt x="9861" y="14645"/>
                </a:lnTo>
                <a:lnTo>
                  <a:pt x="9760" y="14512"/>
                </a:lnTo>
                <a:lnTo>
                  <a:pt x="9760" y="14311"/>
                </a:lnTo>
                <a:lnTo>
                  <a:pt x="9810" y="14244"/>
                </a:lnTo>
                <a:lnTo>
                  <a:pt x="9861" y="14177"/>
                </a:lnTo>
                <a:lnTo>
                  <a:pt x="10012" y="14445"/>
                </a:lnTo>
                <a:lnTo>
                  <a:pt x="10114" y="14578"/>
                </a:lnTo>
                <a:lnTo>
                  <a:pt x="10316" y="14846"/>
                </a:lnTo>
                <a:lnTo>
                  <a:pt x="10468" y="14846"/>
                </a:lnTo>
                <a:lnTo>
                  <a:pt x="10518" y="14846"/>
                </a:lnTo>
                <a:lnTo>
                  <a:pt x="10569" y="14779"/>
                </a:lnTo>
                <a:lnTo>
                  <a:pt x="10670" y="14712"/>
                </a:lnTo>
                <a:lnTo>
                  <a:pt x="10720" y="14578"/>
                </a:lnTo>
                <a:lnTo>
                  <a:pt x="10822" y="14311"/>
                </a:lnTo>
                <a:lnTo>
                  <a:pt x="10872" y="14177"/>
                </a:lnTo>
                <a:lnTo>
                  <a:pt x="10973" y="14110"/>
                </a:lnTo>
                <a:lnTo>
                  <a:pt x="10973" y="14043"/>
                </a:lnTo>
                <a:lnTo>
                  <a:pt x="10973" y="13977"/>
                </a:lnTo>
                <a:lnTo>
                  <a:pt x="10872" y="13910"/>
                </a:lnTo>
                <a:lnTo>
                  <a:pt x="10771" y="13910"/>
                </a:lnTo>
                <a:lnTo>
                  <a:pt x="10720" y="13843"/>
                </a:lnTo>
                <a:lnTo>
                  <a:pt x="10670" y="13776"/>
                </a:lnTo>
                <a:lnTo>
                  <a:pt x="10720" y="13709"/>
                </a:lnTo>
                <a:lnTo>
                  <a:pt x="10771" y="13642"/>
                </a:lnTo>
                <a:lnTo>
                  <a:pt x="11024" y="13642"/>
                </a:lnTo>
                <a:lnTo>
                  <a:pt x="11074" y="13575"/>
                </a:lnTo>
                <a:lnTo>
                  <a:pt x="11176" y="13508"/>
                </a:lnTo>
                <a:lnTo>
                  <a:pt x="11277" y="13508"/>
                </a:lnTo>
                <a:lnTo>
                  <a:pt x="11378" y="13642"/>
                </a:lnTo>
                <a:lnTo>
                  <a:pt x="11479" y="13575"/>
                </a:lnTo>
                <a:lnTo>
                  <a:pt x="11529" y="13442"/>
                </a:lnTo>
                <a:lnTo>
                  <a:pt x="11631" y="13375"/>
                </a:lnTo>
                <a:lnTo>
                  <a:pt x="11732" y="13174"/>
                </a:lnTo>
                <a:lnTo>
                  <a:pt x="11732" y="13107"/>
                </a:lnTo>
                <a:lnTo>
                  <a:pt x="11681" y="12973"/>
                </a:lnTo>
                <a:lnTo>
                  <a:pt x="11732" y="12907"/>
                </a:lnTo>
                <a:lnTo>
                  <a:pt x="11833" y="12907"/>
                </a:lnTo>
                <a:lnTo>
                  <a:pt x="11883" y="12973"/>
                </a:lnTo>
                <a:lnTo>
                  <a:pt x="11985" y="12907"/>
                </a:lnTo>
                <a:lnTo>
                  <a:pt x="12035" y="12773"/>
                </a:lnTo>
                <a:lnTo>
                  <a:pt x="12187" y="12773"/>
                </a:lnTo>
                <a:lnTo>
                  <a:pt x="12339" y="12572"/>
                </a:lnTo>
                <a:lnTo>
                  <a:pt x="12440" y="12572"/>
                </a:lnTo>
                <a:lnTo>
                  <a:pt x="12541" y="12572"/>
                </a:lnTo>
                <a:lnTo>
                  <a:pt x="12591" y="12238"/>
                </a:lnTo>
                <a:lnTo>
                  <a:pt x="12693" y="12104"/>
                </a:lnTo>
                <a:lnTo>
                  <a:pt x="12693" y="12037"/>
                </a:lnTo>
                <a:lnTo>
                  <a:pt x="12693" y="11970"/>
                </a:lnTo>
                <a:lnTo>
                  <a:pt x="12591" y="11970"/>
                </a:lnTo>
                <a:lnTo>
                  <a:pt x="12541" y="11903"/>
                </a:lnTo>
                <a:lnTo>
                  <a:pt x="12541" y="11837"/>
                </a:lnTo>
                <a:lnTo>
                  <a:pt x="12591" y="11770"/>
                </a:lnTo>
                <a:lnTo>
                  <a:pt x="12591" y="11569"/>
                </a:lnTo>
                <a:lnTo>
                  <a:pt x="12693" y="11569"/>
                </a:lnTo>
                <a:lnTo>
                  <a:pt x="12794" y="11770"/>
                </a:lnTo>
                <a:lnTo>
                  <a:pt x="12844" y="11837"/>
                </a:lnTo>
                <a:lnTo>
                  <a:pt x="12945" y="11770"/>
                </a:lnTo>
                <a:lnTo>
                  <a:pt x="12996" y="11636"/>
                </a:lnTo>
                <a:lnTo>
                  <a:pt x="13148" y="11368"/>
                </a:lnTo>
                <a:lnTo>
                  <a:pt x="13249" y="11235"/>
                </a:lnTo>
                <a:lnTo>
                  <a:pt x="13350" y="11101"/>
                </a:lnTo>
                <a:lnTo>
                  <a:pt x="13451" y="10967"/>
                </a:lnTo>
                <a:lnTo>
                  <a:pt x="13400" y="10900"/>
                </a:lnTo>
                <a:lnTo>
                  <a:pt x="13400" y="10767"/>
                </a:lnTo>
                <a:lnTo>
                  <a:pt x="13400" y="10700"/>
                </a:lnTo>
                <a:lnTo>
                  <a:pt x="13552" y="10499"/>
                </a:lnTo>
                <a:lnTo>
                  <a:pt x="13704" y="10232"/>
                </a:lnTo>
                <a:lnTo>
                  <a:pt x="13805" y="10165"/>
                </a:lnTo>
                <a:lnTo>
                  <a:pt x="13856" y="10165"/>
                </a:lnTo>
                <a:lnTo>
                  <a:pt x="13906" y="10232"/>
                </a:lnTo>
                <a:lnTo>
                  <a:pt x="14007" y="10165"/>
                </a:lnTo>
                <a:lnTo>
                  <a:pt x="14058" y="9964"/>
                </a:lnTo>
                <a:lnTo>
                  <a:pt x="14108" y="9897"/>
                </a:lnTo>
                <a:lnTo>
                  <a:pt x="14210" y="9897"/>
                </a:lnTo>
                <a:lnTo>
                  <a:pt x="14260" y="9830"/>
                </a:lnTo>
                <a:lnTo>
                  <a:pt x="14260" y="9697"/>
                </a:lnTo>
                <a:lnTo>
                  <a:pt x="14311" y="9630"/>
                </a:lnTo>
                <a:lnTo>
                  <a:pt x="14412" y="9630"/>
                </a:lnTo>
                <a:lnTo>
                  <a:pt x="14513" y="9563"/>
                </a:lnTo>
                <a:lnTo>
                  <a:pt x="14564" y="9496"/>
                </a:lnTo>
                <a:lnTo>
                  <a:pt x="14614" y="9429"/>
                </a:lnTo>
                <a:lnTo>
                  <a:pt x="14614" y="9362"/>
                </a:lnTo>
                <a:lnTo>
                  <a:pt x="14564" y="9295"/>
                </a:lnTo>
                <a:lnTo>
                  <a:pt x="14614" y="9229"/>
                </a:lnTo>
                <a:lnTo>
                  <a:pt x="14665" y="9229"/>
                </a:lnTo>
                <a:lnTo>
                  <a:pt x="14715" y="9229"/>
                </a:lnTo>
                <a:lnTo>
                  <a:pt x="14766" y="9162"/>
                </a:lnTo>
                <a:lnTo>
                  <a:pt x="14766" y="8961"/>
                </a:lnTo>
                <a:lnTo>
                  <a:pt x="14715" y="8827"/>
                </a:lnTo>
                <a:lnTo>
                  <a:pt x="14614" y="8760"/>
                </a:lnTo>
                <a:lnTo>
                  <a:pt x="14513" y="8760"/>
                </a:lnTo>
                <a:lnTo>
                  <a:pt x="14412" y="8694"/>
                </a:lnTo>
                <a:lnTo>
                  <a:pt x="14361" y="8493"/>
                </a:lnTo>
                <a:lnTo>
                  <a:pt x="14361" y="8359"/>
                </a:lnTo>
                <a:lnTo>
                  <a:pt x="14361" y="8225"/>
                </a:lnTo>
                <a:lnTo>
                  <a:pt x="14412" y="8159"/>
                </a:lnTo>
                <a:lnTo>
                  <a:pt x="14412" y="8092"/>
                </a:lnTo>
                <a:lnTo>
                  <a:pt x="14462" y="8159"/>
                </a:lnTo>
                <a:lnTo>
                  <a:pt x="14513" y="8426"/>
                </a:lnTo>
                <a:lnTo>
                  <a:pt x="14513" y="8493"/>
                </a:lnTo>
                <a:lnTo>
                  <a:pt x="14564" y="8426"/>
                </a:lnTo>
                <a:lnTo>
                  <a:pt x="14665" y="8292"/>
                </a:lnTo>
                <a:lnTo>
                  <a:pt x="14766" y="8025"/>
                </a:lnTo>
                <a:lnTo>
                  <a:pt x="14816" y="7891"/>
                </a:lnTo>
                <a:lnTo>
                  <a:pt x="14816" y="7690"/>
                </a:lnTo>
                <a:lnTo>
                  <a:pt x="14968" y="7289"/>
                </a:lnTo>
                <a:lnTo>
                  <a:pt x="15069" y="7022"/>
                </a:lnTo>
                <a:lnTo>
                  <a:pt x="15120" y="6888"/>
                </a:lnTo>
                <a:lnTo>
                  <a:pt x="15221" y="6687"/>
                </a:lnTo>
                <a:lnTo>
                  <a:pt x="15373" y="6353"/>
                </a:lnTo>
                <a:lnTo>
                  <a:pt x="15524" y="6019"/>
                </a:lnTo>
                <a:lnTo>
                  <a:pt x="15727" y="5751"/>
                </a:lnTo>
                <a:lnTo>
                  <a:pt x="15929" y="5484"/>
                </a:lnTo>
                <a:lnTo>
                  <a:pt x="16131" y="5283"/>
                </a:lnTo>
                <a:lnTo>
                  <a:pt x="16283" y="5082"/>
                </a:lnTo>
                <a:lnTo>
                  <a:pt x="16384" y="4949"/>
                </a:lnTo>
                <a:lnTo>
                  <a:pt x="16081" y="4614"/>
                </a:lnTo>
                <a:lnTo>
                  <a:pt x="14412" y="3143"/>
                </a:lnTo>
                <a:lnTo>
                  <a:pt x="12945" y="1739"/>
                </a:lnTo>
                <a:lnTo>
                  <a:pt x="12035" y="936"/>
                </a:lnTo>
                <a:lnTo>
                  <a:pt x="11985" y="936"/>
                </a:lnTo>
                <a:lnTo>
                  <a:pt x="11277" y="1070"/>
                </a:lnTo>
                <a:lnTo>
                  <a:pt x="9911" y="1337"/>
                </a:lnTo>
                <a:lnTo>
                  <a:pt x="9203" y="1538"/>
                </a:lnTo>
                <a:lnTo>
                  <a:pt x="8394" y="1672"/>
                </a:lnTo>
                <a:lnTo>
                  <a:pt x="8344" y="1070"/>
                </a:lnTo>
                <a:lnTo>
                  <a:pt x="8040" y="602"/>
                </a:lnTo>
                <a:lnTo>
                  <a:pt x="7838" y="334"/>
                </a:lnTo>
                <a:lnTo>
                  <a:pt x="7686" y="201"/>
                </a:lnTo>
                <a:lnTo>
                  <a:pt x="7433" y="535"/>
                </a:lnTo>
                <a:lnTo>
                  <a:pt x="7332" y="401"/>
                </a:lnTo>
                <a:lnTo>
                  <a:pt x="7332" y="334"/>
                </a:lnTo>
                <a:lnTo>
                  <a:pt x="7383" y="267"/>
                </a:lnTo>
                <a:lnTo>
                  <a:pt x="7383" y="134"/>
                </a:lnTo>
                <a:lnTo>
                  <a:pt x="7383" y="0"/>
                </a:lnTo>
                <a:lnTo>
                  <a:pt x="6422" y="134"/>
                </a:lnTo>
                <a:lnTo>
                  <a:pt x="6270" y="134"/>
                </a:lnTo>
                <a:lnTo>
                  <a:pt x="4956" y="334"/>
                </a:lnTo>
                <a:lnTo>
                  <a:pt x="4602" y="401"/>
                </a:lnTo>
                <a:lnTo>
                  <a:pt x="4248" y="401"/>
                </a:lnTo>
                <a:lnTo>
                  <a:pt x="3489" y="535"/>
                </a:lnTo>
                <a:lnTo>
                  <a:pt x="3287" y="602"/>
                </a:lnTo>
                <a:lnTo>
                  <a:pt x="3186" y="669"/>
                </a:lnTo>
                <a:lnTo>
                  <a:pt x="3034" y="669"/>
                </a:lnTo>
                <a:lnTo>
                  <a:pt x="2933" y="669"/>
                </a:lnTo>
                <a:lnTo>
                  <a:pt x="2882" y="602"/>
                </a:lnTo>
                <a:lnTo>
                  <a:pt x="2832" y="669"/>
                </a:lnTo>
                <a:lnTo>
                  <a:pt x="2731" y="802"/>
                </a:lnTo>
                <a:lnTo>
                  <a:pt x="2630" y="802"/>
                </a:lnTo>
                <a:lnTo>
                  <a:pt x="2579" y="869"/>
                </a:lnTo>
                <a:lnTo>
                  <a:pt x="2276" y="1070"/>
                </a:lnTo>
                <a:lnTo>
                  <a:pt x="2124" y="1204"/>
                </a:lnTo>
                <a:lnTo>
                  <a:pt x="2023" y="1204"/>
                </a:lnTo>
                <a:lnTo>
                  <a:pt x="1972" y="1204"/>
                </a:lnTo>
                <a:lnTo>
                  <a:pt x="1972" y="1271"/>
                </a:lnTo>
                <a:lnTo>
                  <a:pt x="1972" y="1404"/>
                </a:lnTo>
                <a:lnTo>
                  <a:pt x="1820" y="1538"/>
                </a:lnTo>
                <a:lnTo>
                  <a:pt x="1770" y="1605"/>
                </a:lnTo>
                <a:lnTo>
                  <a:pt x="1669" y="1538"/>
                </a:lnTo>
                <a:lnTo>
                  <a:pt x="1618" y="1538"/>
                </a:lnTo>
                <a:lnTo>
                  <a:pt x="1416" y="1672"/>
                </a:lnTo>
                <a:lnTo>
                  <a:pt x="1062" y="1939"/>
                </a:lnTo>
                <a:lnTo>
                  <a:pt x="1011" y="2006"/>
                </a:lnTo>
                <a:lnTo>
                  <a:pt x="657" y="2207"/>
                </a:lnTo>
                <a:lnTo>
                  <a:pt x="607" y="2341"/>
                </a:lnTo>
                <a:lnTo>
                  <a:pt x="607" y="2474"/>
                </a:lnTo>
                <a:lnTo>
                  <a:pt x="455" y="2675"/>
                </a:lnTo>
                <a:lnTo>
                  <a:pt x="101" y="3277"/>
                </a:lnTo>
                <a:lnTo>
                  <a:pt x="101" y="3344"/>
                </a:lnTo>
                <a:lnTo>
                  <a:pt x="0" y="3678"/>
                </a:lnTo>
                <a:lnTo>
                  <a:pt x="0" y="3745"/>
                </a:lnTo>
                <a:lnTo>
                  <a:pt x="0" y="3879"/>
                </a:lnTo>
                <a:lnTo>
                  <a:pt x="51" y="4012"/>
                </a:lnTo>
                <a:lnTo>
                  <a:pt x="202" y="4079"/>
                </a:lnTo>
                <a:lnTo>
                  <a:pt x="354" y="4280"/>
                </a:lnTo>
                <a:lnTo>
                  <a:pt x="455" y="4280"/>
                </a:lnTo>
                <a:lnTo>
                  <a:pt x="556" y="4280"/>
                </a:lnTo>
                <a:lnTo>
                  <a:pt x="657" y="4347"/>
                </a:lnTo>
                <a:lnTo>
                  <a:pt x="759" y="4414"/>
                </a:lnTo>
                <a:lnTo>
                  <a:pt x="910" y="4681"/>
                </a:lnTo>
                <a:lnTo>
                  <a:pt x="1112" y="4815"/>
                </a:lnTo>
                <a:lnTo>
                  <a:pt x="1315" y="4815"/>
                </a:lnTo>
                <a:lnTo>
                  <a:pt x="1466" y="4815"/>
                </a:lnTo>
                <a:lnTo>
                  <a:pt x="1669" y="4815"/>
                </a:lnTo>
                <a:lnTo>
                  <a:pt x="1719" y="4882"/>
                </a:lnTo>
                <a:lnTo>
                  <a:pt x="1820" y="5016"/>
                </a:lnTo>
                <a:lnTo>
                  <a:pt x="1922" y="5350"/>
                </a:lnTo>
                <a:lnTo>
                  <a:pt x="1972" y="5484"/>
                </a:lnTo>
                <a:lnTo>
                  <a:pt x="2124" y="5684"/>
                </a:lnTo>
                <a:lnTo>
                  <a:pt x="2225" y="5885"/>
                </a:lnTo>
                <a:lnTo>
                  <a:pt x="2326" y="6085"/>
                </a:lnTo>
                <a:lnTo>
                  <a:pt x="2377" y="6219"/>
                </a:lnTo>
                <a:lnTo>
                  <a:pt x="2427" y="6353"/>
                </a:lnTo>
                <a:lnTo>
                  <a:pt x="2528" y="6487"/>
                </a:lnTo>
                <a:lnTo>
                  <a:pt x="2630" y="6554"/>
                </a:lnTo>
                <a:lnTo>
                  <a:pt x="2731" y="6754"/>
                </a:lnTo>
                <a:lnTo>
                  <a:pt x="2781" y="6821"/>
                </a:lnTo>
                <a:lnTo>
                  <a:pt x="2882" y="6888"/>
                </a:lnTo>
                <a:lnTo>
                  <a:pt x="2933" y="7022"/>
                </a:lnTo>
                <a:lnTo>
                  <a:pt x="3034" y="7356"/>
                </a:lnTo>
                <a:lnTo>
                  <a:pt x="3085" y="7423"/>
                </a:lnTo>
                <a:lnTo>
                  <a:pt x="3287" y="7557"/>
                </a:lnTo>
                <a:lnTo>
                  <a:pt x="3337" y="7690"/>
                </a:lnTo>
                <a:lnTo>
                  <a:pt x="3439" y="7757"/>
                </a:lnTo>
                <a:lnTo>
                  <a:pt x="3590" y="7757"/>
                </a:lnTo>
                <a:lnTo>
                  <a:pt x="3742" y="7891"/>
                </a:lnTo>
                <a:lnTo>
                  <a:pt x="3995" y="8092"/>
                </a:lnTo>
                <a:lnTo>
                  <a:pt x="4045" y="8159"/>
                </a:lnTo>
                <a:lnTo>
                  <a:pt x="4147" y="8225"/>
                </a:lnTo>
                <a:lnTo>
                  <a:pt x="4248" y="8426"/>
                </a:lnTo>
                <a:lnTo>
                  <a:pt x="4349" y="8560"/>
                </a:lnTo>
                <a:lnTo>
                  <a:pt x="4450" y="8760"/>
                </a:lnTo>
                <a:lnTo>
                  <a:pt x="4551" y="8961"/>
                </a:lnTo>
                <a:lnTo>
                  <a:pt x="4602" y="9028"/>
                </a:lnTo>
                <a:lnTo>
                  <a:pt x="4753" y="9028"/>
                </a:lnTo>
                <a:lnTo>
                  <a:pt x="4855" y="9028"/>
                </a:lnTo>
                <a:lnTo>
                  <a:pt x="5057" y="9229"/>
                </a:lnTo>
                <a:lnTo>
                  <a:pt x="5158" y="9362"/>
                </a:lnTo>
                <a:lnTo>
                  <a:pt x="5259" y="9429"/>
                </a:lnTo>
                <a:lnTo>
                  <a:pt x="5461" y="9563"/>
                </a:lnTo>
                <a:lnTo>
                  <a:pt x="5461" y="9697"/>
                </a:lnTo>
                <a:lnTo>
                  <a:pt x="5461" y="9764"/>
                </a:lnTo>
                <a:lnTo>
                  <a:pt x="5411" y="9897"/>
                </a:lnTo>
                <a:lnTo>
                  <a:pt x="5461" y="10031"/>
                </a:lnTo>
                <a:lnTo>
                  <a:pt x="5461" y="10098"/>
                </a:lnTo>
                <a:lnTo>
                  <a:pt x="5512" y="10232"/>
                </a:lnTo>
                <a:lnTo>
                  <a:pt x="5714" y="10299"/>
                </a:lnTo>
                <a:lnTo>
                  <a:pt x="5815" y="10566"/>
                </a:lnTo>
                <a:lnTo>
                  <a:pt x="5815" y="10700"/>
                </a:lnTo>
                <a:lnTo>
                  <a:pt x="5866" y="10767"/>
                </a:lnTo>
                <a:lnTo>
                  <a:pt x="5967" y="10834"/>
                </a:lnTo>
                <a:lnTo>
                  <a:pt x="6068" y="10767"/>
                </a:lnTo>
                <a:lnTo>
                  <a:pt x="6169" y="10900"/>
                </a:lnTo>
                <a:close/>
              </a:path>
            </a:pathLst>
          </a:custGeom>
          <a:solidFill>
            <a:srgbClr val="F2D81A"/>
          </a:solidFill>
          <a:ln w="9525">
            <a:solidFill>
              <a:schemeClr val="tx1">
                <a:lumMod val="65000"/>
                <a:lumOff val="35000"/>
              </a:schemeClr>
            </a:solidFill>
            <a:prstDash val="solid"/>
            <a:round/>
            <a:headEnd/>
            <a:tailEnd/>
          </a:ln>
        </p:spPr>
        <p:txBody>
          <a:bodyPr wrap="none"/>
          <a:lstStyle/>
          <a:p>
            <a:pPr>
              <a:defRPr/>
            </a:pPr>
            <a:endParaRPr lang="en-US" dirty="0"/>
          </a:p>
        </p:txBody>
      </p:sp>
      <p:sp>
        <p:nvSpPr>
          <p:cNvPr id="167" name="South_Dakota"/>
          <p:cNvSpPr>
            <a:spLocks/>
          </p:cNvSpPr>
          <p:nvPr/>
        </p:nvSpPr>
        <p:spPr bwMode="auto">
          <a:xfrm>
            <a:off x="3386138" y="1962150"/>
            <a:ext cx="1163637" cy="809625"/>
          </a:xfrm>
          <a:custGeom>
            <a:avLst/>
            <a:gdLst/>
            <a:ahLst/>
            <a:cxnLst>
              <a:cxn ang="0">
                <a:pos x="11886" y="13949"/>
              </a:cxn>
              <a:cxn ang="0">
                <a:pos x="11995" y="14115"/>
              </a:cxn>
              <a:cxn ang="0">
                <a:pos x="12142" y="14281"/>
              </a:cxn>
              <a:cxn ang="0">
                <a:pos x="12361" y="14447"/>
              </a:cxn>
              <a:cxn ang="0">
                <a:pos x="12690" y="14834"/>
              </a:cxn>
              <a:cxn ang="0">
                <a:pos x="13056" y="15056"/>
              </a:cxn>
              <a:cxn ang="0">
                <a:pos x="13275" y="14723"/>
              </a:cxn>
              <a:cxn ang="0">
                <a:pos x="13495" y="14723"/>
              </a:cxn>
              <a:cxn ang="0">
                <a:pos x="13714" y="14723"/>
              </a:cxn>
              <a:cxn ang="0">
                <a:pos x="14007" y="14668"/>
              </a:cxn>
              <a:cxn ang="0">
                <a:pos x="14263" y="14668"/>
              </a:cxn>
              <a:cxn ang="0">
                <a:pos x="14482" y="14668"/>
              </a:cxn>
              <a:cxn ang="0">
                <a:pos x="14629" y="14834"/>
              </a:cxn>
              <a:cxn ang="0">
                <a:pos x="14775" y="14945"/>
              </a:cxn>
              <a:cxn ang="0">
                <a:pos x="14994" y="15111"/>
              </a:cxn>
              <a:cxn ang="0">
                <a:pos x="15177" y="15277"/>
              </a:cxn>
              <a:cxn ang="0">
                <a:pos x="15397" y="15332"/>
              </a:cxn>
              <a:cxn ang="0">
                <a:pos x="15579" y="15443"/>
              </a:cxn>
              <a:cxn ang="0">
                <a:pos x="15762" y="15775"/>
              </a:cxn>
              <a:cxn ang="0">
                <a:pos x="15909" y="15997"/>
              </a:cxn>
              <a:cxn ang="0">
                <a:pos x="16091" y="16273"/>
              </a:cxn>
              <a:cxn ang="0">
                <a:pos x="16238" y="16384"/>
              </a:cxn>
              <a:cxn ang="0">
                <a:pos x="16311" y="16329"/>
              </a:cxn>
              <a:cxn ang="0">
                <a:pos x="16274" y="16052"/>
              </a:cxn>
              <a:cxn ang="0">
                <a:pos x="16018" y="15443"/>
              </a:cxn>
              <a:cxn ang="0">
                <a:pos x="16018" y="15056"/>
              </a:cxn>
              <a:cxn ang="0">
                <a:pos x="16165" y="14502"/>
              </a:cxn>
              <a:cxn ang="0">
                <a:pos x="16201" y="14115"/>
              </a:cxn>
              <a:cxn ang="0">
                <a:pos x="16347" y="13782"/>
              </a:cxn>
              <a:cxn ang="0">
                <a:pos x="16347" y="13506"/>
              </a:cxn>
              <a:cxn ang="0">
                <a:pos x="16311" y="13174"/>
              </a:cxn>
              <a:cxn ang="0">
                <a:pos x="16165" y="13063"/>
              </a:cxn>
              <a:cxn ang="0">
                <a:pos x="16055" y="12786"/>
              </a:cxn>
              <a:cxn ang="0">
                <a:pos x="16201" y="12565"/>
              </a:cxn>
              <a:cxn ang="0">
                <a:pos x="16055" y="12177"/>
              </a:cxn>
              <a:cxn ang="0">
                <a:pos x="16384" y="11845"/>
              </a:cxn>
              <a:cxn ang="0">
                <a:pos x="16384" y="8690"/>
              </a:cxn>
              <a:cxn ang="0">
                <a:pos x="16384" y="6033"/>
              </a:cxn>
              <a:cxn ang="0">
                <a:pos x="16384" y="3930"/>
              </a:cxn>
              <a:cxn ang="0">
                <a:pos x="16238" y="3542"/>
              </a:cxn>
              <a:cxn ang="0">
                <a:pos x="15799" y="3044"/>
              </a:cxn>
              <a:cxn ang="0">
                <a:pos x="15579" y="2602"/>
              </a:cxn>
              <a:cxn ang="0">
                <a:pos x="15616" y="2269"/>
              </a:cxn>
              <a:cxn ang="0">
                <a:pos x="16091" y="1605"/>
              </a:cxn>
              <a:cxn ang="0">
                <a:pos x="16165" y="1218"/>
              </a:cxn>
              <a:cxn ang="0">
                <a:pos x="13239" y="1052"/>
              </a:cxn>
              <a:cxn ang="0">
                <a:pos x="11154" y="941"/>
              </a:cxn>
              <a:cxn ang="0">
                <a:pos x="8046" y="720"/>
              </a:cxn>
              <a:cxn ang="0">
                <a:pos x="2962" y="221"/>
              </a:cxn>
              <a:cxn ang="0">
                <a:pos x="585" y="3155"/>
              </a:cxn>
              <a:cxn ang="0">
                <a:pos x="329" y="7694"/>
              </a:cxn>
              <a:cxn ang="0">
                <a:pos x="146" y="10683"/>
              </a:cxn>
              <a:cxn ang="0">
                <a:pos x="1170" y="13008"/>
              </a:cxn>
              <a:cxn ang="0">
                <a:pos x="4242" y="13395"/>
              </a:cxn>
              <a:cxn ang="0">
                <a:pos x="9691" y="13838"/>
              </a:cxn>
            </a:cxnLst>
            <a:rect l="0" t="0" r="r" b="b"/>
            <a:pathLst>
              <a:path w="16384" h="16384">
                <a:moveTo>
                  <a:pt x="9691" y="13838"/>
                </a:moveTo>
                <a:lnTo>
                  <a:pt x="10277" y="13838"/>
                </a:lnTo>
                <a:lnTo>
                  <a:pt x="11886" y="13949"/>
                </a:lnTo>
                <a:lnTo>
                  <a:pt x="11922" y="13949"/>
                </a:lnTo>
                <a:lnTo>
                  <a:pt x="11959" y="14004"/>
                </a:lnTo>
                <a:lnTo>
                  <a:pt x="11995" y="14115"/>
                </a:lnTo>
                <a:lnTo>
                  <a:pt x="11995" y="14170"/>
                </a:lnTo>
                <a:lnTo>
                  <a:pt x="12105" y="14225"/>
                </a:lnTo>
                <a:lnTo>
                  <a:pt x="12142" y="14281"/>
                </a:lnTo>
                <a:lnTo>
                  <a:pt x="12251" y="14447"/>
                </a:lnTo>
                <a:lnTo>
                  <a:pt x="12325" y="14502"/>
                </a:lnTo>
                <a:lnTo>
                  <a:pt x="12361" y="14447"/>
                </a:lnTo>
                <a:lnTo>
                  <a:pt x="12471" y="14613"/>
                </a:lnTo>
                <a:lnTo>
                  <a:pt x="12581" y="14668"/>
                </a:lnTo>
                <a:lnTo>
                  <a:pt x="12690" y="14834"/>
                </a:lnTo>
                <a:lnTo>
                  <a:pt x="12800" y="14945"/>
                </a:lnTo>
                <a:lnTo>
                  <a:pt x="12910" y="15000"/>
                </a:lnTo>
                <a:lnTo>
                  <a:pt x="13056" y="15056"/>
                </a:lnTo>
                <a:lnTo>
                  <a:pt x="13129" y="15000"/>
                </a:lnTo>
                <a:lnTo>
                  <a:pt x="13202" y="14890"/>
                </a:lnTo>
                <a:lnTo>
                  <a:pt x="13275" y="14723"/>
                </a:lnTo>
                <a:lnTo>
                  <a:pt x="13312" y="14668"/>
                </a:lnTo>
                <a:lnTo>
                  <a:pt x="13422" y="14723"/>
                </a:lnTo>
                <a:lnTo>
                  <a:pt x="13495" y="14723"/>
                </a:lnTo>
                <a:lnTo>
                  <a:pt x="13568" y="14668"/>
                </a:lnTo>
                <a:lnTo>
                  <a:pt x="13641" y="14779"/>
                </a:lnTo>
                <a:lnTo>
                  <a:pt x="13714" y="14723"/>
                </a:lnTo>
                <a:lnTo>
                  <a:pt x="13787" y="14723"/>
                </a:lnTo>
                <a:lnTo>
                  <a:pt x="13861" y="14723"/>
                </a:lnTo>
                <a:lnTo>
                  <a:pt x="14007" y="14668"/>
                </a:lnTo>
                <a:lnTo>
                  <a:pt x="14117" y="14723"/>
                </a:lnTo>
                <a:lnTo>
                  <a:pt x="14190" y="14723"/>
                </a:lnTo>
                <a:lnTo>
                  <a:pt x="14263" y="14668"/>
                </a:lnTo>
                <a:lnTo>
                  <a:pt x="14373" y="14613"/>
                </a:lnTo>
                <a:lnTo>
                  <a:pt x="14409" y="14613"/>
                </a:lnTo>
                <a:lnTo>
                  <a:pt x="14482" y="14668"/>
                </a:lnTo>
                <a:lnTo>
                  <a:pt x="14629" y="14723"/>
                </a:lnTo>
                <a:lnTo>
                  <a:pt x="14629" y="14779"/>
                </a:lnTo>
                <a:lnTo>
                  <a:pt x="14629" y="14834"/>
                </a:lnTo>
                <a:lnTo>
                  <a:pt x="14665" y="14890"/>
                </a:lnTo>
                <a:lnTo>
                  <a:pt x="14738" y="14890"/>
                </a:lnTo>
                <a:lnTo>
                  <a:pt x="14775" y="14945"/>
                </a:lnTo>
                <a:lnTo>
                  <a:pt x="14811" y="15000"/>
                </a:lnTo>
                <a:lnTo>
                  <a:pt x="14921" y="15111"/>
                </a:lnTo>
                <a:lnTo>
                  <a:pt x="14994" y="15111"/>
                </a:lnTo>
                <a:lnTo>
                  <a:pt x="15104" y="15166"/>
                </a:lnTo>
                <a:lnTo>
                  <a:pt x="15141" y="15166"/>
                </a:lnTo>
                <a:lnTo>
                  <a:pt x="15177" y="15277"/>
                </a:lnTo>
                <a:lnTo>
                  <a:pt x="15214" y="15277"/>
                </a:lnTo>
                <a:lnTo>
                  <a:pt x="15287" y="15277"/>
                </a:lnTo>
                <a:lnTo>
                  <a:pt x="15397" y="15332"/>
                </a:lnTo>
                <a:lnTo>
                  <a:pt x="15470" y="15332"/>
                </a:lnTo>
                <a:lnTo>
                  <a:pt x="15543" y="15388"/>
                </a:lnTo>
                <a:lnTo>
                  <a:pt x="15579" y="15443"/>
                </a:lnTo>
                <a:lnTo>
                  <a:pt x="15689" y="15498"/>
                </a:lnTo>
                <a:lnTo>
                  <a:pt x="15726" y="15664"/>
                </a:lnTo>
                <a:lnTo>
                  <a:pt x="15762" y="15775"/>
                </a:lnTo>
                <a:lnTo>
                  <a:pt x="15799" y="15886"/>
                </a:lnTo>
                <a:lnTo>
                  <a:pt x="15872" y="15941"/>
                </a:lnTo>
                <a:lnTo>
                  <a:pt x="15909" y="15997"/>
                </a:lnTo>
                <a:lnTo>
                  <a:pt x="15982" y="16218"/>
                </a:lnTo>
                <a:lnTo>
                  <a:pt x="16055" y="16163"/>
                </a:lnTo>
                <a:lnTo>
                  <a:pt x="16091" y="16273"/>
                </a:lnTo>
                <a:lnTo>
                  <a:pt x="16165" y="16329"/>
                </a:lnTo>
                <a:lnTo>
                  <a:pt x="16201" y="16384"/>
                </a:lnTo>
                <a:lnTo>
                  <a:pt x="16238" y="16384"/>
                </a:lnTo>
                <a:lnTo>
                  <a:pt x="16311" y="16329"/>
                </a:lnTo>
                <a:lnTo>
                  <a:pt x="16347" y="16384"/>
                </a:lnTo>
                <a:lnTo>
                  <a:pt x="16311" y="16329"/>
                </a:lnTo>
                <a:lnTo>
                  <a:pt x="16274" y="16218"/>
                </a:lnTo>
                <a:lnTo>
                  <a:pt x="16274" y="16163"/>
                </a:lnTo>
                <a:lnTo>
                  <a:pt x="16274" y="16052"/>
                </a:lnTo>
                <a:lnTo>
                  <a:pt x="16274" y="15941"/>
                </a:lnTo>
                <a:lnTo>
                  <a:pt x="16091" y="15498"/>
                </a:lnTo>
                <a:lnTo>
                  <a:pt x="16018" y="15443"/>
                </a:lnTo>
                <a:lnTo>
                  <a:pt x="15982" y="15332"/>
                </a:lnTo>
                <a:lnTo>
                  <a:pt x="15982" y="15222"/>
                </a:lnTo>
                <a:lnTo>
                  <a:pt x="16018" y="15056"/>
                </a:lnTo>
                <a:lnTo>
                  <a:pt x="16091" y="14890"/>
                </a:lnTo>
                <a:lnTo>
                  <a:pt x="16165" y="14613"/>
                </a:lnTo>
                <a:lnTo>
                  <a:pt x="16165" y="14502"/>
                </a:lnTo>
                <a:lnTo>
                  <a:pt x="16165" y="14391"/>
                </a:lnTo>
                <a:lnTo>
                  <a:pt x="16201" y="14336"/>
                </a:lnTo>
                <a:lnTo>
                  <a:pt x="16201" y="14115"/>
                </a:lnTo>
                <a:lnTo>
                  <a:pt x="16238" y="14004"/>
                </a:lnTo>
                <a:lnTo>
                  <a:pt x="16165" y="13893"/>
                </a:lnTo>
                <a:lnTo>
                  <a:pt x="16347" y="13782"/>
                </a:lnTo>
                <a:lnTo>
                  <a:pt x="16347" y="13672"/>
                </a:lnTo>
                <a:lnTo>
                  <a:pt x="16347" y="13561"/>
                </a:lnTo>
                <a:lnTo>
                  <a:pt x="16347" y="13506"/>
                </a:lnTo>
                <a:lnTo>
                  <a:pt x="16347" y="13395"/>
                </a:lnTo>
                <a:lnTo>
                  <a:pt x="16311" y="13284"/>
                </a:lnTo>
                <a:lnTo>
                  <a:pt x="16311" y="13174"/>
                </a:lnTo>
                <a:lnTo>
                  <a:pt x="16274" y="13118"/>
                </a:lnTo>
                <a:lnTo>
                  <a:pt x="16238" y="13063"/>
                </a:lnTo>
                <a:lnTo>
                  <a:pt x="16165" y="13063"/>
                </a:lnTo>
                <a:lnTo>
                  <a:pt x="16091" y="13008"/>
                </a:lnTo>
                <a:lnTo>
                  <a:pt x="16091" y="12897"/>
                </a:lnTo>
                <a:lnTo>
                  <a:pt x="16055" y="12786"/>
                </a:lnTo>
                <a:lnTo>
                  <a:pt x="16091" y="12731"/>
                </a:lnTo>
                <a:lnTo>
                  <a:pt x="16165" y="12675"/>
                </a:lnTo>
                <a:lnTo>
                  <a:pt x="16201" y="12565"/>
                </a:lnTo>
                <a:lnTo>
                  <a:pt x="16201" y="12399"/>
                </a:lnTo>
                <a:lnTo>
                  <a:pt x="16165" y="12288"/>
                </a:lnTo>
                <a:lnTo>
                  <a:pt x="16055" y="12177"/>
                </a:lnTo>
                <a:lnTo>
                  <a:pt x="16018" y="12011"/>
                </a:lnTo>
                <a:lnTo>
                  <a:pt x="16055" y="11845"/>
                </a:lnTo>
                <a:lnTo>
                  <a:pt x="16384" y="11845"/>
                </a:lnTo>
                <a:lnTo>
                  <a:pt x="16384" y="10295"/>
                </a:lnTo>
                <a:lnTo>
                  <a:pt x="16384" y="8746"/>
                </a:lnTo>
                <a:lnTo>
                  <a:pt x="16384" y="8690"/>
                </a:lnTo>
                <a:lnTo>
                  <a:pt x="16384" y="7251"/>
                </a:lnTo>
                <a:lnTo>
                  <a:pt x="16384" y="6808"/>
                </a:lnTo>
                <a:lnTo>
                  <a:pt x="16384" y="6033"/>
                </a:lnTo>
                <a:lnTo>
                  <a:pt x="16384" y="5314"/>
                </a:lnTo>
                <a:lnTo>
                  <a:pt x="16384" y="4041"/>
                </a:lnTo>
                <a:lnTo>
                  <a:pt x="16384" y="3930"/>
                </a:lnTo>
                <a:lnTo>
                  <a:pt x="16384" y="3819"/>
                </a:lnTo>
                <a:lnTo>
                  <a:pt x="16347" y="3653"/>
                </a:lnTo>
                <a:lnTo>
                  <a:pt x="16238" y="3542"/>
                </a:lnTo>
                <a:lnTo>
                  <a:pt x="16091" y="3432"/>
                </a:lnTo>
                <a:lnTo>
                  <a:pt x="15872" y="3266"/>
                </a:lnTo>
                <a:lnTo>
                  <a:pt x="15799" y="3044"/>
                </a:lnTo>
                <a:lnTo>
                  <a:pt x="15689" y="2768"/>
                </a:lnTo>
                <a:lnTo>
                  <a:pt x="15616" y="2657"/>
                </a:lnTo>
                <a:lnTo>
                  <a:pt x="15579" y="2602"/>
                </a:lnTo>
                <a:lnTo>
                  <a:pt x="15579" y="2435"/>
                </a:lnTo>
                <a:lnTo>
                  <a:pt x="15579" y="2380"/>
                </a:lnTo>
                <a:lnTo>
                  <a:pt x="15616" y="2269"/>
                </a:lnTo>
                <a:lnTo>
                  <a:pt x="15689" y="2214"/>
                </a:lnTo>
                <a:lnTo>
                  <a:pt x="15945" y="1882"/>
                </a:lnTo>
                <a:lnTo>
                  <a:pt x="16091" y="1605"/>
                </a:lnTo>
                <a:lnTo>
                  <a:pt x="16128" y="1494"/>
                </a:lnTo>
                <a:lnTo>
                  <a:pt x="16165" y="1384"/>
                </a:lnTo>
                <a:lnTo>
                  <a:pt x="16165" y="1218"/>
                </a:lnTo>
                <a:lnTo>
                  <a:pt x="16165" y="1107"/>
                </a:lnTo>
                <a:lnTo>
                  <a:pt x="14775" y="1052"/>
                </a:lnTo>
                <a:lnTo>
                  <a:pt x="13239" y="1052"/>
                </a:lnTo>
                <a:lnTo>
                  <a:pt x="13202" y="1052"/>
                </a:lnTo>
                <a:lnTo>
                  <a:pt x="11703" y="996"/>
                </a:lnTo>
                <a:lnTo>
                  <a:pt x="11154" y="941"/>
                </a:lnTo>
                <a:lnTo>
                  <a:pt x="9691" y="830"/>
                </a:lnTo>
                <a:lnTo>
                  <a:pt x="9362" y="830"/>
                </a:lnTo>
                <a:lnTo>
                  <a:pt x="8046" y="720"/>
                </a:lnTo>
                <a:lnTo>
                  <a:pt x="4974" y="498"/>
                </a:lnTo>
                <a:lnTo>
                  <a:pt x="3072" y="277"/>
                </a:lnTo>
                <a:lnTo>
                  <a:pt x="2962" y="221"/>
                </a:lnTo>
                <a:lnTo>
                  <a:pt x="768" y="0"/>
                </a:lnTo>
                <a:lnTo>
                  <a:pt x="768" y="277"/>
                </a:lnTo>
                <a:lnTo>
                  <a:pt x="585" y="3155"/>
                </a:lnTo>
                <a:lnTo>
                  <a:pt x="549" y="4096"/>
                </a:lnTo>
                <a:lnTo>
                  <a:pt x="439" y="5923"/>
                </a:lnTo>
                <a:lnTo>
                  <a:pt x="329" y="7694"/>
                </a:lnTo>
                <a:lnTo>
                  <a:pt x="293" y="7915"/>
                </a:lnTo>
                <a:lnTo>
                  <a:pt x="219" y="9133"/>
                </a:lnTo>
                <a:lnTo>
                  <a:pt x="146" y="10683"/>
                </a:lnTo>
                <a:lnTo>
                  <a:pt x="110" y="10794"/>
                </a:lnTo>
                <a:lnTo>
                  <a:pt x="0" y="12897"/>
                </a:lnTo>
                <a:lnTo>
                  <a:pt x="1170" y="13008"/>
                </a:lnTo>
                <a:lnTo>
                  <a:pt x="2267" y="13174"/>
                </a:lnTo>
                <a:lnTo>
                  <a:pt x="2743" y="13229"/>
                </a:lnTo>
                <a:lnTo>
                  <a:pt x="4242" y="13395"/>
                </a:lnTo>
                <a:lnTo>
                  <a:pt x="6071" y="13561"/>
                </a:lnTo>
                <a:lnTo>
                  <a:pt x="8265" y="13727"/>
                </a:lnTo>
                <a:lnTo>
                  <a:pt x="9691" y="13838"/>
                </a:lnTo>
                <a:close/>
              </a:path>
            </a:pathLst>
          </a:custGeom>
          <a:solidFill>
            <a:srgbClr val="FFFFCC"/>
          </a:solidFill>
          <a:ln w="9525">
            <a:solidFill>
              <a:schemeClr val="tx1">
                <a:lumMod val="65000"/>
                <a:lumOff val="35000"/>
              </a:schemeClr>
            </a:solidFill>
            <a:prstDash val="solid"/>
            <a:round/>
            <a:headEnd/>
            <a:tailEnd/>
          </a:ln>
        </p:spPr>
        <p:txBody>
          <a:bodyPr wrap="none"/>
          <a:lstStyle/>
          <a:p>
            <a:pPr>
              <a:defRPr/>
            </a:pPr>
            <a:endParaRPr lang="en-US" dirty="0"/>
          </a:p>
        </p:txBody>
      </p:sp>
      <p:sp>
        <p:nvSpPr>
          <p:cNvPr id="168" name="Tennessee"/>
          <p:cNvSpPr>
            <a:spLocks/>
          </p:cNvSpPr>
          <p:nvPr/>
        </p:nvSpPr>
        <p:spPr bwMode="auto">
          <a:xfrm>
            <a:off x="5578475" y="3873500"/>
            <a:ext cx="1408113" cy="511175"/>
          </a:xfrm>
          <a:custGeom>
            <a:avLst/>
            <a:gdLst/>
            <a:ahLst/>
            <a:cxnLst>
              <a:cxn ang="0">
                <a:pos x="13246" y="8499"/>
              </a:cxn>
              <a:cxn ang="0">
                <a:pos x="13457" y="7973"/>
              </a:cxn>
              <a:cxn ang="0">
                <a:pos x="13759" y="7272"/>
              </a:cxn>
              <a:cxn ang="0">
                <a:pos x="14121" y="6746"/>
              </a:cxn>
              <a:cxn ang="0">
                <a:pos x="14181" y="5870"/>
              </a:cxn>
              <a:cxn ang="0">
                <a:pos x="14423" y="5520"/>
              </a:cxn>
              <a:cxn ang="0">
                <a:pos x="14724" y="4819"/>
              </a:cxn>
              <a:cxn ang="0">
                <a:pos x="14875" y="5257"/>
              </a:cxn>
              <a:cxn ang="0">
                <a:pos x="15117" y="4468"/>
              </a:cxn>
              <a:cxn ang="0">
                <a:pos x="15388" y="3943"/>
              </a:cxn>
              <a:cxn ang="0">
                <a:pos x="15660" y="3943"/>
              </a:cxn>
              <a:cxn ang="0">
                <a:pos x="15962" y="2804"/>
              </a:cxn>
              <a:cxn ang="0">
                <a:pos x="16263" y="2015"/>
              </a:cxn>
              <a:cxn ang="0">
                <a:pos x="16293" y="1314"/>
              </a:cxn>
              <a:cxn ang="0">
                <a:pos x="16324" y="263"/>
              </a:cxn>
              <a:cxn ang="0">
                <a:pos x="15841" y="438"/>
              </a:cxn>
              <a:cxn ang="0">
                <a:pos x="12884" y="1665"/>
              </a:cxn>
              <a:cxn ang="0">
                <a:pos x="12341" y="1928"/>
              </a:cxn>
              <a:cxn ang="0">
                <a:pos x="10017" y="2453"/>
              </a:cxn>
              <a:cxn ang="0">
                <a:pos x="8086" y="2979"/>
              </a:cxn>
              <a:cxn ang="0">
                <a:pos x="7000" y="3242"/>
              </a:cxn>
              <a:cxn ang="0">
                <a:pos x="5974" y="3505"/>
              </a:cxn>
              <a:cxn ang="0">
                <a:pos x="4496" y="3943"/>
              </a:cxn>
              <a:cxn ang="0">
                <a:pos x="4073" y="4030"/>
              </a:cxn>
              <a:cxn ang="0">
                <a:pos x="3259" y="5082"/>
              </a:cxn>
              <a:cxn ang="0">
                <a:pos x="1509" y="5520"/>
              </a:cxn>
              <a:cxn ang="0">
                <a:pos x="1358" y="5783"/>
              </a:cxn>
              <a:cxn ang="0">
                <a:pos x="1177" y="5257"/>
              </a:cxn>
              <a:cxn ang="0">
                <a:pos x="1237" y="6045"/>
              </a:cxn>
              <a:cxn ang="0">
                <a:pos x="1147" y="6659"/>
              </a:cxn>
              <a:cxn ang="0">
                <a:pos x="1207" y="7360"/>
              </a:cxn>
              <a:cxn ang="0">
                <a:pos x="1147" y="7798"/>
              </a:cxn>
              <a:cxn ang="0">
                <a:pos x="1026" y="8761"/>
              </a:cxn>
              <a:cxn ang="0">
                <a:pos x="1086" y="9550"/>
              </a:cxn>
              <a:cxn ang="0">
                <a:pos x="935" y="10076"/>
              </a:cxn>
              <a:cxn ang="0">
                <a:pos x="845" y="10689"/>
              </a:cxn>
              <a:cxn ang="0">
                <a:pos x="573" y="11302"/>
              </a:cxn>
              <a:cxn ang="0">
                <a:pos x="724" y="11740"/>
              </a:cxn>
              <a:cxn ang="0">
                <a:pos x="634" y="12617"/>
              </a:cxn>
              <a:cxn ang="0">
                <a:pos x="453" y="13405"/>
              </a:cxn>
              <a:cxn ang="0">
                <a:pos x="302" y="12967"/>
              </a:cxn>
              <a:cxn ang="0">
                <a:pos x="151" y="13405"/>
              </a:cxn>
              <a:cxn ang="0">
                <a:pos x="302" y="13580"/>
              </a:cxn>
              <a:cxn ang="0">
                <a:pos x="362" y="14544"/>
              </a:cxn>
              <a:cxn ang="0">
                <a:pos x="422" y="15333"/>
              </a:cxn>
              <a:cxn ang="0">
                <a:pos x="211" y="15771"/>
              </a:cxn>
              <a:cxn ang="0">
                <a:pos x="30" y="16121"/>
              </a:cxn>
              <a:cxn ang="0">
                <a:pos x="1841" y="16121"/>
              </a:cxn>
              <a:cxn ang="0">
                <a:pos x="3711" y="15683"/>
              </a:cxn>
              <a:cxn ang="0">
                <a:pos x="5280" y="15245"/>
              </a:cxn>
              <a:cxn ang="0">
                <a:pos x="7815" y="14632"/>
              </a:cxn>
              <a:cxn ang="0">
                <a:pos x="9867" y="14106"/>
              </a:cxn>
              <a:cxn ang="0">
                <a:pos x="11707" y="13493"/>
              </a:cxn>
              <a:cxn ang="0">
                <a:pos x="11858" y="11478"/>
              </a:cxn>
              <a:cxn ang="0">
                <a:pos x="12160" y="11215"/>
              </a:cxn>
              <a:cxn ang="0">
                <a:pos x="12220" y="10514"/>
              </a:cxn>
              <a:cxn ang="0">
                <a:pos x="12522" y="9287"/>
              </a:cxn>
            </a:cxnLst>
            <a:rect l="0" t="0" r="r" b="b"/>
            <a:pathLst>
              <a:path w="16384" h="16384">
                <a:moveTo>
                  <a:pt x="12854" y="8849"/>
                </a:moveTo>
                <a:lnTo>
                  <a:pt x="12974" y="8849"/>
                </a:lnTo>
                <a:lnTo>
                  <a:pt x="13125" y="8849"/>
                </a:lnTo>
                <a:lnTo>
                  <a:pt x="13186" y="8761"/>
                </a:lnTo>
                <a:lnTo>
                  <a:pt x="13246" y="8499"/>
                </a:lnTo>
                <a:lnTo>
                  <a:pt x="13276" y="8411"/>
                </a:lnTo>
                <a:lnTo>
                  <a:pt x="13337" y="8323"/>
                </a:lnTo>
                <a:lnTo>
                  <a:pt x="13367" y="8148"/>
                </a:lnTo>
                <a:lnTo>
                  <a:pt x="13427" y="8061"/>
                </a:lnTo>
                <a:lnTo>
                  <a:pt x="13457" y="7973"/>
                </a:lnTo>
                <a:lnTo>
                  <a:pt x="13518" y="7973"/>
                </a:lnTo>
                <a:lnTo>
                  <a:pt x="13548" y="7885"/>
                </a:lnTo>
                <a:lnTo>
                  <a:pt x="13578" y="7710"/>
                </a:lnTo>
                <a:lnTo>
                  <a:pt x="13638" y="7535"/>
                </a:lnTo>
                <a:lnTo>
                  <a:pt x="13759" y="7272"/>
                </a:lnTo>
                <a:lnTo>
                  <a:pt x="13849" y="7097"/>
                </a:lnTo>
                <a:lnTo>
                  <a:pt x="13940" y="6922"/>
                </a:lnTo>
                <a:lnTo>
                  <a:pt x="14030" y="6922"/>
                </a:lnTo>
                <a:lnTo>
                  <a:pt x="14061" y="6922"/>
                </a:lnTo>
                <a:lnTo>
                  <a:pt x="14121" y="6746"/>
                </a:lnTo>
                <a:lnTo>
                  <a:pt x="14151" y="6659"/>
                </a:lnTo>
                <a:lnTo>
                  <a:pt x="14212" y="6396"/>
                </a:lnTo>
                <a:lnTo>
                  <a:pt x="14242" y="6221"/>
                </a:lnTo>
                <a:lnTo>
                  <a:pt x="14212" y="6133"/>
                </a:lnTo>
                <a:lnTo>
                  <a:pt x="14181" y="5870"/>
                </a:lnTo>
                <a:lnTo>
                  <a:pt x="14212" y="5783"/>
                </a:lnTo>
                <a:lnTo>
                  <a:pt x="14242" y="5695"/>
                </a:lnTo>
                <a:lnTo>
                  <a:pt x="14332" y="5783"/>
                </a:lnTo>
                <a:lnTo>
                  <a:pt x="14393" y="5695"/>
                </a:lnTo>
                <a:lnTo>
                  <a:pt x="14423" y="5520"/>
                </a:lnTo>
                <a:lnTo>
                  <a:pt x="14423" y="5345"/>
                </a:lnTo>
                <a:lnTo>
                  <a:pt x="14453" y="5169"/>
                </a:lnTo>
                <a:lnTo>
                  <a:pt x="14634" y="4644"/>
                </a:lnTo>
                <a:lnTo>
                  <a:pt x="14664" y="4644"/>
                </a:lnTo>
                <a:lnTo>
                  <a:pt x="14724" y="4819"/>
                </a:lnTo>
                <a:lnTo>
                  <a:pt x="14724" y="5082"/>
                </a:lnTo>
                <a:lnTo>
                  <a:pt x="14724" y="5257"/>
                </a:lnTo>
                <a:lnTo>
                  <a:pt x="14755" y="5345"/>
                </a:lnTo>
                <a:lnTo>
                  <a:pt x="14815" y="5345"/>
                </a:lnTo>
                <a:lnTo>
                  <a:pt x="14875" y="5257"/>
                </a:lnTo>
                <a:lnTo>
                  <a:pt x="14966" y="5257"/>
                </a:lnTo>
                <a:lnTo>
                  <a:pt x="14996" y="5082"/>
                </a:lnTo>
                <a:lnTo>
                  <a:pt x="15056" y="4906"/>
                </a:lnTo>
                <a:lnTo>
                  <a:pt x="15117" y="4644"/>
                </a:lnTo>
                <a:lnTo>
                  <a:pt x="15117" y="4468"/>
                </a:lnTo>
                <a:lnTo>
                  <a:pt x="15147" y="4381"/>
                </a:lnTo>
                <a:lnTo>
                  <a:pt x="15207" y="4118"/>
                </a:lnTo>
                <a:lnTo>
                  <a:pt x="15268" y="4030"/>
                </a:lnTo>
                <a:lnTo>
                  <a:pt x="15328" y="3943"/>
                </a:lnTo>
                <a:lnTo>
                  <a:pt x="15388" y="3943"/>
                </a:lnTo>
                <a:lnTo>
                  <a:pt x="15449" y="3855"/>
                </a:lnTo>
                <a:lnTo>
                  <a:pt x="15509" y="3767"/>
                </a:lnTo>
                <a:lnTo>
                  <a:pt x="15599" y="3855"/>
                </a:lnTo>
                <a:lnTo>
                  <a:pt x="15630" y="3943"/>
                </a:lnTo>
                <a:lnTo>
                  <a:pt x="15660" y="3943"/>
                </a:lnTo>
                <a:lnTo>
                  <a:pt x="15720" y="3943"/>
                </a:lnTo>
                <a:lnTo>
                  <a:pt x="15781" y="3855"/>
                </a:lnTo>
                <a:lnTo>
                  <a:pt x="15841" y="3680"/>
                </a:lnTo>
                <a:lnTo>
                  <a:pt x="15901" y="3154"/>
                </a:lnTo>
                <a:lnTo>
                  <a:pt x="15962" y="2804"/>
                </a:lnTo>
                <a:lnTo>
                  <a:pt x="15962" y="2716"/>
                </a:lnTo>
                <a:lnTo>
                  <a:pt x="16052" y="2278"/>
                </a:lnTo>
                <a:lnTo>
                  <a:pt x="16112" y="2015"/>
                </a:lnTo>
                <a:lnTo>
                  <a:pt x="16173" y="2015"/>
                </a:lnTo>
                <a:lnTo>
                  <a:pt x="16263" y="2015"/>
                </a:lnTo>
                <a:lnTo>
                  <a:pt x="16354" y="2015"/>
                </a:lnTo>
                <a:lnTo>
                  <a:pt x="16324" y="1840"/>
                </a:lnTo>
                <a:lnTo>
                  <a:pt x="16293" y="1752"/>
                </a:lnTo>
                <a:lnTo>
                  <a:pt x="16263" y="1577"/>
                </a:lnTo>
                <a:lnTo>
                  <a:pt x="16293" y="1314"/>
                </a:lnTo>
                <a:lnTo>
                  <a:pt x="16324" y="1051"/>
                </a:lnTo>
                <a:lnTo>
                  <a:pt x="16324" y="876"/>
                </a:lnTo>
                <a:lnTo>
                  <a:pt x="16293" y="701"/>
                </a:lnTo>
                <a:lnTo>
                  <a:pt x="16293" y="526"/>
                </a:lnTo>
                <a:lnTo>
                  <a:pt x="16324" y="263"/>
                </a:lnTo>
                <a:lnTo>
                  <a:pt x="16384" y="175"/>
                </a:lnTo>
                <a:lnTo>
                  <a:pt x="16354" y="0"/>
                </a:lnTo>
                <a:lnTo>
                  <a:pt x="16052" y="175"/>
                </a:lnTo>
                <a:lnTo>
                  <a:pt x="15871" y="263"/>
                </a:lnTo>
                <a:lnTo>
                  <a:pt x="15841" y="438"/>
                </a:lnTo>
                <a:lnTo>
                  <a:pt x="15147" y="701"/>
                </a:lnTo>
                <a:lnTo>
                  <a:pt x="14574" y="964"/>
                </a:lnTo>
                <a:lnTo>
                  <a:pt x="14121" y="1139"/>
                </a:lnTo>
                <a:lnTo>
                  <a:pt x="13819" y="1227"/>
                </a:lnTo>
                <a:lnTo>
                  <a:pt x="12884" y="1665"/>
                </a:lnTo>
                <a:lnTo>
                  <a:pt x="12582" y="1665"/>
                </a:lnTo>
                <a:lnTo>
                  <a:pt x="12552" y="1665"/>
                </a:lnTo>
                <a:lnTo>
                  <a:pt x="12522" y="1752"/>
                </a:lnTo>
                <a:lnTo>
                  <a:pt x="12492" y="1840"/>
                </a:lnTo>
                <a:lnTo>
                  <a:pt x="12341" y="1928"/>
                </a:lnTo>
                <a:lnTo>
                  <a:pt x="11828" y="2015"/>
                </a:lnTo>
                <a:lnTo>
                  <a:pt x="11466" y="2190"/>
                </a:lnTo>
                <a:lnTo>
                  <a:pt x="10470" y="2366"/>
                </a:lnTo>
                <a:lnTo>
                  <a:pt x="10380" y="2366"/>
                </a:lnTo>
                <a:lnTo>
                  <a:pt x="10017" y="2453"/>
                </a:lnTo>
                <a:lnTo>
                  <a:pt x="9414" y="2628"/>
                </a:lnTo>
                <a:lnTo>
                  <a:pt x="9384" y="2628"/>
                </a:lnTo>
                <a:lnTo>
                  <a:pt x="9082" y="2716"/>
                </a:lnTo>
                <a:lnTo>
                  <a:pt x="8509" y="2979"/>
                </a:lnTo>
                <a:lnTo>
                  <a:pt x="8086" y="2979"/>
                </a:lnTo>
                <a:lnTo>
                  <a:pt x="7664" y="3067"/>
                </a:lnTo>
                <a:lnTo>
                  <a:pt x="7272" y="3067"/>
                </a:lnTo>
                <a:lnTo>
                  <a:pt x="7151" y="3067"/>
                </a:lnTo>
                <a:lnTo>
                  <a:pt x="7061" y="3154"/>
                </a:lnTo>
                <a:lnTo>
                  <a:pt x="7000" y="3242"/>
                </a:lnTo>
                <a:lnTo>
                  <a:pt x="6940" y="3329"/>
                </a:lnTo>
                <a:lnTo>
                  <a:pt x="6879" y="3242"/>
                </a:lnTo>
                <a:lnTo>
                  <a:pt x="6729" y="3242"/>
                </a:lnTo>
                <a:lnTo>
                  <a:pt x="6548" y="3329"/>
                </a:lnTo>
                <a:lnTo>
                  <a:pt x="5974" y="3505"/>
                </a:lnTo>
                <a:lnTo>
                  <a:pt x="5884" y="3505"/>
                </a:lnTo>
                <a:lnTo>
                  <a:pt x="5461" y="3680"/>
                </a:lnTo>
                <a:lnTo>
                  <a:pt x="4858" y="3855"/>
                </a:lnTo>
                <a:lnTo>
                  <a:pt x="4798" y="3855"/>
                </a:lnTo>
                <a:lnTo>
                  <a:pt x="4496" y="3943"/>
                </a:lnTo>
                <a:lnTo>
                  <a:pt x="4496" y="3767"/>
                </a:lnTo>
                <a:lnTo>
                  <a:pt x="4466" y="3767"/>
                </a:lnTo>
                <a:lnTo>
                  <a:pt x="4285" y="3767"/>
                </a:lnTo>
                <a:lnTo>
                  <a:pt x="4043" y="3767"/>
                </a:lnTo>
                <a:lnTo>
                  <a:pt x="4073" y="4030"/>
                </a:lnTo>
                <a:lnTo>
                  <a:pt x="4104" y="4293"/>
                </a:lnTo>
                <a:lnTo>
                  <a:pt x="4104" y="4556"/>
                </a:lnTo>
                <a:lnTo>
                  <a:pt x="4104" y="4906"/>
                </a:lnTo>
                <a:lnTo>
                  <a:pt x="4073" y="4994"/>
                </a:lnTo>
                <a:lnTo>
                  <a:pt x="3259" y="5082"/>
                </a:lnTo>
                <a:lnTo>
                  <a:pt x="3198" y="5169"/>
                </a:lnTo>
                <a:lnTo>
                  <a:pt x="2625" y="5257"/>
                </a:lnTo>
                <a:lnTo>
                  <a:pt x="2565" y="5257"/>
                </a:lnTo>
                <a:lnTo>
                  <a:pt x="1629" y="5520"/>
                </a:lnTo>
                <a:lnTo>
                  <a:pt x="1509" y="5520"/>
                </a:lnTo>
                <a:lnTo>
                  <a:pt x="1509" y="5607"/>
                </a:lnTo>
                <a:lnTo>
                  <a:pt x="1478" y="5520"/>
                </a:lnTo>
                <a:lnTo>
                  <a:pt x="1448" y="5783"/>
                </a:lnTo>
                <a:lnTo>
                  <a:pt x="1418" y="5870"/>
                </a:lnTo>
                <a:lnTo>
                  <a:pt x="1358" y="5783"/>
                </a:lnTo>
                <a:lnTo>
                  <a:pt x="1358" y="5345"/>
                </a:lnTo>
                <a:lnTo>
                  <a:pt x="1328" y="5169"/>
                </a:lnTo>
                <a:lnTo>
                  <a:pt x="1267" y="4994"/>
                </a:lnTo>
                <a:lnTo>
                  <a:pt x="1207" y="5082"/>
                </a:lnTo>
                <a:lnTo>
                  <a:pt x="1177" y="5257"/>
                </a:lnTo>
                <a:lnTo>
                  <a:pt x="1237" y="5345"/>
                </a:lnTo>
                <a:lnTo>
                  <a:pt x="1267" y="5432"/>
                </a:lnTo>
                <a:lnTo>
                  <a:pt x="1267" y="5607"/>
                </a:lnTo>
                <a:lnTo>
                  <a:pt x="1237" y="5695"/>
                </a:lnTo>
                <a:lnTo>
                  <a:pt x="1237" y="6045"/>
                </a:lnTo>
                <a:lnTo>
                  <a:pt x="1297" y="6396"/>
                </a:lnTo>
                <a:lnTo>
                  <a:pt x="1297" y="6484"/>
                </a:lnTo>
                <a:lnTo>
                  <a:pt x="1267" y="6571"/>
                </a:lnTo>
                <a:lnTo>
                  <a:pt x="1207" y="6571"/>
                </a:lnTo>
                <a:lnTo>
                  <a:pt x="1147" y="6659"/>
                </a:lnTo>
                <a:lnTo>
                  <a:pt x="1116" y="6746"/>
                </a:lnTo>
                <a:lnTo>
                  <a:pt x="1116" y="6834"/>
                </a:lnTo>
                <a:lnTo>
                  <a:pt x="1237" y="7184"/>
                </a:lnTo>
                <a:lnTo>
                  <a:pt x="1237" y="7272"/>
                </a:lnTo>
                <a:lnTo>
                  <a:pt x="1207" y="7360"/>
                </a:lnTo>
                <a:lnTo>
                  <a:pt x="1147" y="7360"/>
                </a:lnTo>
                <a:lnTo>
                  <a:pt x="1026" y="7360"/>
                </a:lnTo>
                <a:lnTo>
                  <a:pt x="996" y="7535"/>
                </a:lnTo>
                <a:lnTo>
                  <a:pt x="1026" y="7623"/>
                </a:lnTo>
                <a:lnTo>
                  <a:pt x="1147" y="7798"/>
                </a:lnTo>
                <a:lnTo>
                  <a:pt x="1177" y="7885"/>
                </a:lnTo>
                <a:lnTo>
                  <a:pt x="1177" y="8148"/>
                </a:lnTo>
                <a:lnTo>
                  <a:pt x="1116" y="8499"/>
                </a:lnTo>
                <a:lnTo>
                  <a:pt x="1086" y="8674"/>
                </a:lnTo>
                <a:lnTo>
                  <a:pt x="1026" y="8761"/>
                </a:lnTo>
                <a:lnTo>
                  <a:pt x="966" y="8937"/>
                </a:lnTo>
                <a:lnTo>
                  <a:pt x="966" y="9112"/>
                </a:lnTo>
                <a:lnTo>
                  <a:pt x="966" y="9287"/>
                </a:lnTo>
                <a:lnTo>
                  <a:pt x="1026" y="9375"/>
                </a:lnTo>
                <a:lnTo>
                  <a:pt x="1086" y="9550"/>
                </a:lnTo>
                <a:lnTo>
                  <a:pt x="1116" y="9725"/>
                </a:lnTo>
                <a:lnTo>
                  <a:pt x="1086" y="9813"/>
                </a:lnTo>
                <a:lnTo>
                  <a:pt x="996" y="9813"/>
                </a:lnTo>
                <a:lnTo>
                  <a:pt x="935" y="9900"/>
                </a:lnTo>
                <a:lnTo>
                  <a:pt x="935" y="10076"/>
                </a:lnTo>
                <a:lnTo>
                  <a:pt x="966" y="10251"/>
                </a:lnTo>
                <a:lnTo>
                  <a:pt x="966" y="10339"/>
                </a:lnTo>
                <a:lnTo>
                  <a:pt x="935" y="10426"/>
                </a:lnTo>
                <a:lnTo>
                  <a:pt x="875" y="10601"/>
                </a:lnTo>
                <a:lnTo>
                  <a:pt x="845" y="10689"/>
                </a:lnTo>
                <a:lnTo>
                  <a:pt x="815" y="10777"/>
                </a:lnTo>
                <a:lnTo>
                  <a:pt x="785" y="10864"/>
                </a:lnTo>
                <a:lnTo>
                  <a:pt x="634" y="11039"/>
                </a:lnTo>
                <a:lnTo>
                  <a:pt x="573" y="11127"/>
                </a:lnTo>
                <a:lnTo>
                  <a:pt x="573" y="11302"/>
                </a:lnTo>
                <a:lnTo>
                  <a:pt x="573" y="11478"/>
                </a:lnTo>
                <a:lnTo>
                  <a:pt x="634" y="11565"/>
                </a:lnTo>
                <a:lnTo>
                  <a:pt x="694" y="11565"/>
                </a:lnTo>
                <a:lnTo>
                  <a:pt x="724" y="11653"/>
                </a:lnTo>
                <a:lnTo>
                  <a:pt x="724" y="11740"/>
                </a:lnTo>
                <a:lnTo>
                  <a:pt x="664" y="12003"/>
                </a:lnTo>
                <a:lnTo>
                  <a:pt x="664" y="12266"/>
                </a:lnTo>
                <a:lnTo>
                  <a:pt x="664" y="12354"/>
                </a:lnTo>
                <a:lnTo>
                  <a:pt x="664" y="12529"/>
                </a:lnTo>
                <a:lnTo>
                  <a:pt x="634" y="12617"/>
                </a:lnTo>
                <a:lnTo>
                  <a:pt x="573" y="12617"/>
                </a:lnTo>
                <a:lnTo>
                  <a:pt x="513" y="12704"/>
                </a:lnTo>
                <a:lnTo>
                  <a:pt x="513" y="12792"/>
                </a:lnTo>
                <a:lnTo>
                  <a:pt x="483" y="13230"/>
                </a:lnTo>
                <a:lnTo>
                  <a:pt x="453" y="13405"/>
                </a:lnTo>
                <a:lnTo>
                  <a:pt x="422" y="13405"/>
                </a:lnTo>
                <a:lnTo>
                  <a:pt x="362" y="13405"/>
                </a:lnTo>
                <a:lnTo>
                  <a:pt x="332" y="13317"/>
                </a:lnTo>
                <a:lnTo>
                  <a:pt x="332" y="13055"/>
                </a:lnTo>
                <a:lnTo>
                  <a:pt x="302" y="12967"/>
                </a:lnTo>
                <a:lnTo>
                  <a:pt x="272" y="13055"/>
                </a:lnTo>
                <a:lnTo>
                  <a:pt x="241" y="13142"/>
                </a:lnTo>
                <a:lnTo>
                  <a:pt x="211" y="13317"/>
                </a:lnTo>
                <a:lnTo>
                  <a:pt x="181" y="13317"/>
                </a:lnTo>
                <a:lnTo>
                  <a:pt x="151" y="13405"/>
                </a:lnTo>
                <a:lnTo>
                  <a:pt x="121" y="13580"/>
                </a:lnTo>
                <a:lnTo>
                  <a:pt x="151" y="13668"/>
                </a:lnTo>
                <a:lnTo>
                  <a:pt x="181" y="13756"/>
                </a:lnTo>
                <a:lnTo>
                  <a:pt x="211" y="13756"/>
                </a:lnTo>
                <a:lnTo>
                  <a:pt x="302" y="13580"/>
                </a:lnTo>
                <a:lnTo>
                  <a:pt x="302" y="13668"/>
                </a:lnTo>
                <a:lnTo>
                  <a:pt x="332" y="13756"/>
                </a:lnTo>
                <a:lnTo>
                  <a:pt x="332" y="13931"/>
                </a:lnTo>
                <a:lnTo>
                  <a:pt x="332" y="14194"/>
                </a:lnTo>
                <a:lnTo>
                  <a:pt x="362" y="14544"/>
                </a:lnTo>
                <a:lnTo>
                  <a:pt x="392" y="14807"/>
                </a:lnTo>
                <a:lnTo>
                  <a:pt x="422" y="14982"/>
                </a:lnTo>
                <a:lnTo>
                  <a:pt x="392" y="15070"/>
                </a:lnTo>
                <a:lnTo>
                  <a:pt x="392" y="15157"/>
                </a:lnTo>
                <a:lnTo>
                  <a:pt x="422" y="15333"/>
                </a:lnTo>
                <a:lnTo>
                  <a:pt x="392" y="15595"/>
                </a:lnTo>
                <a:lnTo>
                  <a:pt x="332" y="15771"/>
                </a:lnTo>
                <a:lnTo>
                  <a:pt x="302" y="15771"/>
                </a:lnTo>
                <a:lnTo>
                  <a:pt x="241" y="15771"/>
                </a:lnTo>
                <a:lnTo>
                  <a:pt x="211" y="15771"/>
                </a:lnTo>
                <a:lnTo>
                  <a:pt x="181" y="15771"/>
                </a:lnTo>
                <a:lnTo>
                  <a:pt x="151" y="15946"/>
                </a:lnTo>
                <a:lnTo>
                  <a:pt x="121" y="16034"/>
                </a:lnTo>
                <a:lnTo>
                  <a:pt x="60" y="16121"/>
                </a:lnTo>
                <a:lnTo>
                  <a:pt x="30" y="16121"/>
                </a:lnTo>
                <a:lnTo>
                  <a:pt x="0" y="16209"/>
                </a:lnTo>
                <a:lnTo>
                  <a:pt x="0" y="16384"/>
                </a:lnTo>
                <a:lnTo>
                  <a:pt x="1116" y="16296"/>
                </a:lnTo>
                <a:lnTo>
                  <a:pt x="1267" y="16209"/>
                </a:lnTo>
                <a:lnTo>
                  <a:pt x="1841" y="16121"/>
                </a:lnTo>
                <a:lnTo>
                  <a:pt x="2142" y="16034"/>
                </a:lnTo>
                <a:lnTo>
                  <a:pt x="2504" y="16034"/>
                </a:lnTo>
                <a:lnTo>
                  <a:pt x="2866" y="15858"/>
                </a:lnTo>
                <a:lnTo>
                  <a:pt x="2927" y="15858"/>
                </a:lnTo>
                <a:lnTo>
                  <a:pt x="3711" y="15683"/>
                </a:lnTo>
                <a:lnTo>
                  <a:pt x="3772" y="15683"/>
                </a:lnTo>
                <a:lnTo>
                  <a:pt x="4104" y="15595"/>
                </a:lnTo>
                <a:lnTo>
                  <a:pt x="4134" y="15508"/>
                </a:lnTo>
                <a:lnTo>
                  <a:pt x="4526" y="15420"/>
                </a:lnTo>
                <a:lnTo>
                  <a:pt x="5280" y="15245"/>
                </a:lnTo>
                <a:lnTo>
                  <a:pt x="6035" y="15070"/>
                </a:lnTo>
                <a:lnTo>
                  <a:pt x="6065" y="15070"/>
                </a:lnTo>
                <a:lnTo>
                  <a:pt x="6819" y="14895"/>
                </a:lnTo>
                <a:lnTo>
                  <a:pt x="6910" y="14895"/>
                </a:lnTo>
                <a:lnTo>
                  <a:pt x="7815" y="14632"/>
                </a:lnTo>
                <a:lnTo>
                  <a:pt x="8720" y="14456"/>
                </a:lnTo>
                <a:lnTo>
                  <a:pt x="9203" y="14281"/>
                </a:lnTo>
                <a:lnTo>
                  <a:pt x="9505" y="14281"/>
                </a:lnTo>
                <a:lnTo>
                  <a:pt x="9686" y="14194"/>
                </a:lnTo>
                <a:lnTo>
                  <a:pt x="9867" y="14106"/>
                </a:lnTo>
                <a:lnTo>
                  <a:pt x="10410" y="13931"/>
                </a:lnTo>
                <a:lnTo>
                  <a:pt x="10742" y="13843"/>
                </a:lnTo>
                <a:lnTo>
                  <a:pt x="10832" y="13756"/>
                </a:lnTo>
                <a:lnTo>
                  <a:pt x="11134" y="13668"/>
                </a:lnTo>
                <a:lnTo>
                  <a:pt x="11707" y="13493"/>
                </a:lnTo>
                <a:lnTo>
                  <a:pt x="11737" y="13405"/>
                </a:lnTo>
                <a:lnTo>
                  <a:pt x="11707" y="11828"/>
                </a:lnTo>
                <a:lnTo>
                  <a:pt x="11737" y="11653"/>
                </a:lnTo>
                <a:lnTo>
                  <a:pt x="11798" y="11390"/>
                </a:lnTo>
                <a:lnTo>
                  <a:pt x="11858" y="11478"/>
                </a:lnTo>
                <a:lnTo>
                  <a:pt x="11888" y="11565"/>
                </a:lnTo>
                <a:lnTo>
                  <a:pt x="11949" y="11565"/>
                </a:lnTo>
                <a:lnTo>
                  <a:pt x="12039" y="11478"/>
                </a:lnTo>
                <a:lnTo>
                  <a:pt x="12099" y="11390"/>
                </a:lnTo>
                <a:lnTo>
                  <a:pt x="12160" y="11215"/>
                </a:lnTo>
                <a:lnTo>
                  <a:pt x="12220" y="11127"/>
                </a:lnTo>
                <a:lnTo>
                  <a:pt x="12220" y="10952"/>
                </a:lnTo>
                <a:lnTo>
                  <a:pt x="12190" y="10864"/>
                </a:lnTo>
                <a:lnTo>
                  <a:pt x="12220" y="10689"/>
                </a:lnTo>
                <a:lnTo>
                  <a:pt x="12220" y="10514"/>
                </a:lnTo>
                <a:lnTo>
                  <a:pt x="12220" y="10339"/>
                </a:lnTo>
                <a:lnTo>
                  <a:pt x="12250" y="10076"/>
                </a:lnTo>
                <a:lnTo>
                  <a:pt x="12311" y="9900"/>
                </a:lnTo>
                <a:lnTo>
                  <a:pt x="12401" y="9638"/>
                </a:lnTo>
                <a:lnTo>
                  <a:pt x="12522" y="9287"/>
                </a:lnTo>
                <a:lnTo>
                  <a:pt x="12612" y="9112"/>
                </a:lnTo>
                <a:lnTo>
                  <a:pt x="12703" y="9024"/>
                </a:lnTo>
                <a:lnTo>
                  <a:pt x="12793" y="8937"/>
                </a:lnTo>
                <a:lnTo>
                  <a:pt x="12854" y="8849"/>
                </a:lnTo>
                <a:close/>
              </a:path>
            </a:pathLst>
          </a:custGeom>
          <a:solidFill>
            <a:srgbClr val="F2D81A"/>
          </a:solidFill>
          <a:ln w="9525">
            <a:solidFill>
              <a:schemeClr val="tx1">
                <a:lumMod val="65000"/>
                <a:lumOff val="35000"/>
              </a:schemeClr>
            </a:solidFill>
            <a:prstDash val="solid"/>
            <a:round/>
            <a:headEnd/>
            <a:tailEnd/>
          </a:ln>
        </p:spPr>
        <p:txBody>
          <a:bodyPr wrap="none"/>
          <a:lstStyle/>
          <a:p>
            <a:pPr>
              <a:defRPr/>
            </a:pPr>
            <a:endParaRPr lang="en-US" dirty="0"/>
          </a:p>
        </p:txBody>
      </p:sp>
      <p:sp>
        <p:nvSpPr>
          <p:cNvPr id="170" name="Louisiana"/>
          <p:cNvSpPr>
            <a:spLocks/>
          </p:cNvSpPr>
          <p:nvPr/>
        </p:nvSpPr>
        <p:spPr bwMode="auto">
          <a:xfrm>
            <a:off x="4948238" y="4833937"/>
            <a:ext cx="928687" cy="855663"/>
          </a:xfrm>
          <a:custGeom>
            <a:avLst/>
            <a:gdLst/>
            <a:ahLst/>
            <a:cxnLst>
              <a:cxn ang="0">
                <a:pos x="8009" y="7224"/>
              </a:cxn>
              <a:cxn ang="0">
                <a:pos x="8284" y="6072"/>
              </a:cxn>
              <a:cxn ang="0">
                <a:pos x="8375" y="5339"/>
              </a:cxn>
              <a:cxn ang="0">
                <a:pos x="8878" y="4816"/>
              </a:cxn>
              <a:cxn ang="0">
                <a:pos x="9107" y="3821"/>
              </a:cxn>
              <a:cxn ang="0">
                <a:pos x="9199" y="3612"/>
              </a:cxn>
              <a:cxn ang="0">
                <a:pos x="9702" y="2827"/>
              </a:cxn>
              <a:cxn ang="0">
                <a:pos x="9153" y="1937"/>
              </a:cxn>
              <a:cxn ang="0">
                <a:pos x="9107" y="1518"/>
              </a:cxn>
              <a:cxn ang="0">
                <a:pos x="8924" y="838"/>
              </a:cxn>
              <a:cxn ang="0">
                <a:pos x="8741" y="52"/>
              </a:cxn>
              <a:cxn ang="0">
                <a:pos x="1602" y="209"/>
              </a:cxn>
              <a:cxn ang="0">
                <a:pos x="641" y="5077"/>
              </a:cxn>
              <a:cxn ang="0">
                <a:pos x="778" y="6020"/>
              </a:cxn>
              <a:cxn ang="0">
                <a:pos x="1144" y="6700"/>
              </a:cxn>
              <a:cxn ang="0">
                <a:pos x="1510" y="7747"/>
              </a:cxn>
              <a:cxn ang="0">
                <a:pos x="1693" y="8794"/>
              </a:cxn>
              <a:cxn ang="0">
                <a:pos x="1236" y="10103"/>
              </a:cxn>
              <a:cxn ang="0">
                <a:pos x="1098" y="11464"/>
              </a:cxn>
              <a:cxn ang="0">
                <a:pos x="1007" y="12929"/>
              </a:cxn>
              <a:cxn ang="0">
                <a:pos x="1144" y="13819"/>
              </a:cxn>
              <a:cxn ang="0">
                <a:pos x="3066" y="13610"/>
              </a:cxn>
              <a:cxn ang="0">
                <a:pos x="5538" y="14500"/>
              </a:cxn>
              <a:cxn ang="0">
                <a:pos x="6361" y="14133"/>
              </a:cxn>
              <a:cxn ang="0">
                <a:pos x="6316" y="13714"/>
              </a:cxn>
              <a:cxn ang="0">
                <a:pos x="7231" y="13296"/>
              </a:cxn>
              <a:cxn ang="0">
                <a:pos x="7963" y="13505"/>
              </a:cxn>
              <a:cxn ang="0">
                <a:pos x="8055" y="14028"/>
              </a:cxn>
              <a:cxn ang="0">
                <a:pos x="8604" y="14500"/>
              </a:cxn>
              <a:cxn ang="0">
                <a:pos x="9382" y="15023"/>
              </a:cxn>
              <a:cxn ang="0">
                <a:pos x="10206" y="15808"/>
              </a:cxn>
              <a:cxn ang="0">
                <a:pos x="11441" y="15494"/>
              </a:cxn>
              <a:cxn ang="0">
                <a:pos x="11899" y="15651"/>
              </a:cxn>
              <a:cxn ang="0">
                <a:pos x="12723" y="15965"/>
              </a:cxn>
              <a:cxn ang="0">
                <a:pos x="13043" y="14761"/>
              </a:cxn>
              <a:cxn ang="0">
                <a:pos x="13684" y="14500"/>
              </a:cxn>
              <a:cxn ang="0">
                <a:pos x="14691" y="15285"/>
              </a:cxn>
              <a:cxn ang="0">
                <a:pos x="15423" y="15913"/>
              </a:cxn>
              <a:cxn ang="0">
                <a:pos x="15743" y="15861"/>
              </a:cxn>
              <a:cxn ang="0">
                <a:pos x="16292" y="15756"/>
              </a:cxn>
              <a:cxn ang="0">
                <a:pos x="15835" y="15128"/>
              </a:cxn>
              <a:cxn ang="0">
                <a:pos x="15194" y="14657"/>
              </a:cxn>
              <a:cxn ang="0">
                <a:pos x="14462" y="14081"/>
              </a:cxn>
              <a:cxn ang="0">
                <a:pos x="14965" y="13348"/>
              </a:cxn>
              <a:cxn ang="0">
                <a:pos x="15743" y="12406"/>
              </a:cxn>
              <a:cxn ang="0">
                <a:pos x="15514" y="11568"/>
              </a:cxn>
              <a:cxn ang="0">
                <a:pos x="14645" y="11935"/>
              </a:cxn>
              <a:cxn ang="0">
                <a:pos x="13821" y="12406"/>
              </a:cxn>
              <a:cxn ang="0">
                <a:pos x="13958" y="11830"/>
              </a:cxn>
              <a:cxn ang="0">
                <a:pos x="13867" y="11621"/>
              </a:cxn>
              <a:cxn ang="0">
                <a:pos x="13409" y="11516"/>
              </a:cxn>
              <a:cxn ang="0">
                <a:pos x="12219" y="12039"/>
              </a:cxn>
              <a:cxn ang="0">
                <a:pos x="11899" y="11202"/>
              </a:cxn>
              <a:cxn ang="0">
                <a:pos x="12723" y="10731"/>
              </a:cxn>
              <a:cxn ang="0">
                <a:pos x="13501" y="11202"/>
              </a:cxn>
              <a:cxn ang="0">
                <a:pos x="14187" y="10940"/>
              </a:cxn>
              <a:cxn ang="0">
                <a:pos x="13455" y="9317"/>
              </a:cxn>
              <a:cxn ang="0">
                <a:pos x="11121" y="8218"/>
              </a:cxn>
            </a:cxnLst>
            <a:rect l="0" t="0" r="r" b="b"/>
            <a:pathLst>
              <a:path w="16384" h="16384">
                <a:moveTo>
                  <a:pt x="7917" y="8113"/>
                </a:moveTo>
                <a:lnTo>
                  <a:pt x="7872" y="8009"/>
                </a:lnTo>
                <a:lnTo>
                  <a:pt x="7780" y="7852"/>
                </a:lnTo>
                <a:lnTo>
                  <a:pt x="7780" y="7799"/>
                </a:lnTo>
                <a:lnTo>
                  <a:pt x="7780" y="7642"/>
                </a:lnTo>
                <a:lnTo>
                  <a:pt x="7780" y="7538"/>
                </a:lnTo>
                <a:lnTo>
                  <a:pt x="7734" y="7381"/>
                </a:lnTo>
                <a:lnTo>
                  <a:pt x="7689" y="7328"/>
                </a:lnTo>
                <a:lnTo>
                  <a:pt x="7780" y="7276"/>
                </a:lnTo>
                <a:lnTo>
                  <a:pt x="7917" y="7276"/>
                </a:lnTo>
                <a:lnTo>
                  <a:pt x="8009" y="7224"/>
                </a:lnTo>
                <a:lnTo>
                  <a:pt x="8009" y="7014"/>
                </a:lnTo>
                <a:lnTo>
                  <a:pt x="7917" y="6857"/>
                </a:lnTo>
                <a:lnTo>
                  <a:pt x="7917" y="6753"/>
                </a:lnTo>
                <a:lnTo>
                  <a:pt x="7917" y="6648"/>
                </a:lnTo>
                <a:lnTo>
                  <a:pt x="8055" y="6700"/>
                </a:lnTo>
                <a:lnTo>
                  <a:pt x="8192" y="6700"/>
                </a:lnTo>
                <a:lnTo>
                  <a:pt x="8192" y="6595"/>
                </a:lnTo>
                <a:lnTo>
                  <a:pt x="8100" y="6491"/>
                </a:lnTo>
                <a:lnTo>
                  <a:pt x="8055" y="6386"/>
                </a:lnTo>
                <a:lnTo>
                  <a:pt x="8055" y="6124"/>
                </a:lnTo>
                <a:lnTo>
                  <a:pt x="8284" y="6072"/>
                </a:lnTo>
                <a:lnTo>
                  <a:pt x="8329" y="5967"/>
                </a:lnTo>
                <a:lnTo>
                  <a:pt x="8329" y="5915"/>
                </a:lnTo>
                <a:lnTo>
                  <a:pt x="8284" y="5863"/>
                </a:lnTo>
                <a:lnTo>
                  <a:pt x="8100" y="5863"/>
                </a:lnTo>
                <a:lnTo>
                  <a:pt x="8055" y="5810"/>
                </a:lnTo>
                <a:lnTo>
                  <a:pt x="8100" y="5758"/>
                </a:lnTo>
                <a:lnTo>
                  <a:pt x="8146" y="5706"/>
                </a:lnTo>
                <a:lnTo>
                  <a:pt x="8329" y="5706"/>
                </a:lnTo>
                <a:lnTo>
                  <a:pt x="8375" y="5601"/>
                </a:lnTo>
                <a:lnTo>
                  <a:pt x="8329" y="5444"/>
                </a:lnTo>
                <a:lnTo>
                  <a:pt x="8375" y="5339"/>
                </a:lnTo>
                <a:lnTo>
                  <a:pt x="8467" y="5235"/>
                </a:lnTo>
                <a:lnTo>
                  <a:pt x="8604" y="5235"/>
                </a:lnTo>
                <a:lnTo>
                  <a:pt x="8741" y="5182"/>
                </a:lnTo>
                <a:lnTo>
                  <a:pt x="8695" y="5130"/>
                </a:lnTo>
                <a:lnTo>
                  <a:pt x="8558" y="5077"/>
                </a:lnTo>
                <a:lnTo>
                  <a:pt x="8467" y="5025"/>
                </a:lnTo>
                <a:lnTo>
                  <a:pt x="8467" y="4868"/>
                </a:lnTo>
                <a:lnTo>
                  <a:pt x="8512" y="4816"/>
                </a:lnTo>
                <a:lnTo>
                  <a:pt x="8604" y="4763"/>
                </a:lnTo>
                <a:lnTo>
                  <a:pt x="8695" y="4816"/>
                </a:lnTo>
                <a:lnTo>
                  <a:pt x="8878" y="4816"/>
                </a:lnTo>
                <a:lnTo>
                  <a:pt x="8833" y="4711"/>
                </a:lnTo>
                <a:lnTo>
                  <a:pt x="8833" y="4659"/>
                </a:lnTo>
                <a:lnTo>
                  <a:pt x="8833" y="4606"/>
                </a:lnTo>
                <a:lnTo>
                  <a:pt x="8924" y="4502"/>
                </a:lnTo>
                <a:lnTo>
                  <a:pt x="8970" y="4397"/>
                </a:lnTo>
                <a:lnTo>
                  <a:pt x="9062" y="4188"/>
                </a:lnTo>
                <a:lnTo>
                  <a:pt x="9199" y="4135"/>
                </a:lnTo>
                <a:lnTo>
                  <a:pt x="9245" y="4031"/>
                </a:lnTo>
                <a:lnTo>
                  <a:pt x="9199" y="3978"/>
                </a:lnTo>
                <a:lnTo>
                  <a:pt x="9107" y="3874"/>
                </a:lnTo>
                <a:lnTo>
                  <a:pt x="9107" y="3821"/>
                </a:lnTo>
                <a:lnTo>
                  <a:pt x="9199" y="3821"/>
                </a:lnTo>
                <a:lnTo>
                  <a:pt x="9336" y="3821"/>
                </a:lnTo>
                <a:lnTo>
                  <a:pt x="9382" y="3769"/>
                </a:lnTo>
                <a:lnTo>
                  <a:pt x="9473" y="3664"/>
                </a:lnTo>
                <a:lnTo>
                  <a:pt x="9519" y="3612"/>
                </a:lnTo>
                <a:lnTo>
                  <a:pt x="9611" y="3507"/>
                </a:lnTo>
                <a:lnTo>
                  <a:pt x="9611" y="3402"/>
                </a:lnTo>
                <a:lnTo>
                  <a:pt x="9565" y="3350"/>
                </a:lnTo>
                <a:lnTo>
                  <a:pt x="9473" y="3298"/>
                </a:lnTo>
                <a:lnTo>
                  <a:pt x="9428" y="3455"/>
                </a:lnTo>
                <a:lnTo>
                  <a:pt x="9199" y="3612"/>
                </a:lnTo>
                <a:lnTo>
                  <a:pt x="9153" y="3559"/>
                </a:lnTo>
                <a:lnTo>
                  <a:pt x="8970" y="3559"/>
                </a:lnTo>
                <a:lnTo>
                  <a:pt x="8970" y="3455"/>
                </a:lnTo>
                <a:lnTo>
                  <a:pt x="8970" y="3298"/>
                </a:lnTo>
                <a:lnTo>
                  <a:pt x="9062" y="3245"/>
                </a:lnTo>
                <a:lnTo>
                  <a:pt x="9153" y="3245"/>
                </a:lnTo>
                <a:lnTo>
                  <a:pt x="9199" y="3245"/>
                </a:lnTo>
                <a:lnTo>
                  <a:pt x="9519" y="3193"/>
                </a:lnTo>
                <a:lnTo>
                  <a:pt x="9611" y="3141"/>
                </a:lnTo>
                <a:lnTo>
                  <a:pt x="9656" y="2984"/>
                </a:lnTo>
                <a:lnTo>
                  <a:pt x="9702" y="2827"/>
                </a:lnTo>
                <a:lnTo>
                  <a:pt x="9748" y="2722"/>
                </a:lnTo>
                <a:lnTo>
                  <a:pt x="9748" y="2670"/>
                </a:lnTo>
                <a:lnTo>
                  <a:pt x="9565" y="2617"/>
                </a:lnTo>
                <a:lnTo>
                  <a:pt x="9428" y="2513"/>
                </a:lnTo>
                <a:lnTo>
                  <a:pt x="9382" y="2251"/>
                </a:lnTo>
                <a:lnTo>
                  <a:pt x="9336" y="2198"/>
                </a:lnTo>
                <a:lnTo>
                  <a:pt x="9245" y="2198"/>
                </a:lnTo>
                <a:lnTo>
                  <a:pt x="9153" y="2146"/>
                </a:lnTo>
                <a:lnTo>
                  <a:pt x="9107" y="2041"/>
                </a:lnTo>
                <a:lnTo>
                  <a:pt x="9107" y="1937"/>
                </a:lnTo>
                <a:lnTo>
                  <a:pt x="9153" y="1937"/>
                </a:lnTo>
                <a:lnTo>
                  <a:pt x="9382" y="2094"/>
                </a:lnTo>
                <a:lnTo>
                  <a:pt x="9428" y="2041"/>
                </a:lnTo>
                <a:lnTo>
                  <a:pt x="9428" y="1989"/>
                </a:lnTo>
                <a:lnTo>
                  <a:pt x="9336" y="1832"/>
                </a:lnTo>
                <a:lnTo>
                  <a:pt x="9245" y="1780"/>
                </a:lnTo>
                <a:lnTo>
                  <a:pt x="9245" y="1727"/>
                </a:lnTo>
                <a:lnTo>
                  <a:pt x="9336" y="1623"/>
                </a:lnTo>
                <a:lnTo>
                  <a:pt x="9382" y="1518"/>
                </a:lnTo>
                <a:lnTo>
                  <a:pt x="9336" y="1466"/>
                </a:lnTo>
                <a:lnTo>
                  <a:pt x="9245" y="1466"/>
                </a:lnTo>
                <a:lnTo>
                  <a:pt x="9107" y="1518"/>
                </a:lnTo>
                <a:lnTo>
                  <a:pt x="9016" y="1570"/>
                </a:lnTo>
                <a:lnTo>
                  <a:pt x="8970" y="1623"/>
                </a:lnTo>
                <a:lnTo>
                  <a:pt x="8970" y="1361"/>
                </a:lnTo>
                <a:lnTo>
                  <a:pt x="9016" y="1256"/>
                </a:lnTo>
                <a:lnTo>
                  <a:pt x="9107" y="1204"/>
                </a:lnTo>
                <a:lnTo>
                  <a:pt x="9153" y="1152"/>
                </a:lnTo>
                <a:lnTo>
                  <a:pt x="9199" y="1047"/>
                </a:lnTo>
                <a:lnTo>
                  <a:pt x="9153" y="995"/>
                </a:lnTo>
                <a:lnTo>
                  <a:pt x="9062" y="995"/>
                </a:lnTo>
                <a:lnTo>
                  <a:pt x="8970" y="942"/>
                </a:lnTo>
                <a:lnTo>
                  <a:pt x="8924" y="838"/>
                </a:lnTo>
                <a:lnTo>
                  <a:pt x="8924" y="680"/>
                </a:lnTo>
                <a:lnTo>
                  <a:pt x="9062" y="419"/>
                </a:lnTo>
                <a:lnTo>
                  <a:pt x="9107" y="314"/>
                </a:lnTo>
                <a:lnTo>
                  <a:pt x="9107" y="209"/>
                </a:lnTo>
                <a:lnTo>
                  <a:pt x="9016" y="157"/>
                </a:lnTo>
                <a:lnTo>
                  <a:pt x="8970" y="157"/>
                </a:lnTo>
                <a:lnTo>
                  <a:pt x="8924" y="314"/>
                </a:lnTo>
                <a:lnTo>
                  <a:pt x="8833" y="366"/>
                </a:lnTo>
                <a:lnTo>
                  <a:pt x="8741" y="366"/>
                </a:lnTo>
                <a:lnTo>
                  <a:pt x="8695" y="262"/>
                </a:lnTo>
                <a:lnTo>
                  <a:pt x="8741" y="52"/>
                </a:lnTo>
                <a:lnTo>
                  <a:pt x="8741" y="0"/>
                </a:lnTo>
                <a:lnTo>
                  <a:pt x="8467" y="0"/>
                </a:lnTo>
                <a:lnTo>
                  <a:pt x="8009" y="0"/>
                </a:lnTo>
                <a:lnTo>
                  <a:pt x="7917" y="0"/>
                </a:lnTo>
                <a:lnTo>
                  <a:pt x="6087" y="52"/>
                </a:lnTo>
                <a:lnTo>
                  <a:pt x="5995" y="105"/>
                </a:lnTo>
                <a:lnTo>
                  <a:pt x="4027" y="105"/>
                </a:lnTo>
                <a:lnTo>
                  <a:pt x="3249" y="157"/>
                </a:lnTo>
                <a:lnTo>
                  <a:pt x="2471" y="157"/>
                </a:lnTo>
                <a:lnTo>
                  <a:pt x="1693" y="157"/>
                </a:lnTo>
                <a:lnTo>
                  <a:pt x="1602" y="209"/>
                </a:lnTo>
                <a:lnTo>
                  <a:pt x="641" y="209"/>
                </a:lnTo>
                <a:lnTo>
                  <a:pt x="0" y="157"/>
                </a:lnTo>
                <a:lnTo>
                  <a:pt x="0" y="733"/>
                </a:lnTo>
                <a:lnTo>
                  <a:pt x="0" y="1518"/>
                </a:lnTo>
                <a:lnTo>
                  <a:pt x="46" y="2774"/>
                </a:lnTo>
                <a:lnTo>
                  <a:pt x="46" y="3612"/>
                </a:lnTo>
                <a:lnTo>
                  <a:pt x="46" y="4449"/>
                </a:lnTo>
                <a:lnTo>
                  <a:pt x="183" y="4554"/>
                </a:lnTo>
                <a:lnTo>
                  <a:pt x="320" y="4763"/>
                </a:lnTo>
                <a:lnTo>
                  <a:pt x="503" y="4920"/>
                </a:lnTo>
                <a:lnTo>
                  <a:pt x="641" y="5077"/>
                </a:lnTo>
                <a:lnTo>
                  <a:pt x="595" y="5182"/>
                </a:lnTo>
                <a:lnTo>
                  <a:pt x="732" y="5287"/>
                </a:lnTo>
                <a:lnTo>
                  <a:pt x="732" y="5339"/>
                </a:lnTo>
                <a:lnTo>
                  <a:pt x="732" y="5496"/>
                </a:lnTo>
                <a:lnTo>
                  <a:pt x="824" y="5601"/>
                </a:lnTo>
                <a:lnTo>
                  <a:pt x="870" y="5653"/>
                </a:lnTo>
                <a:lnTo>
                  <a:pt x="824" y="5758"/>
                </a:lnTo>
                <a:lnTo>
                  <a:pt x="778" y="5810"/>
                </a:lnTo>
                <a:lnTo>
                  <a:pt x="732" y="5863"/>
                </a:lnTo>
                <a:lnTo>
                  <a:pt x="732" y="5967"/>
                </a:lnTo>
                <a:lnTo>
                  <a:pt x="778" y="6020"/>
                </a:lnTo>
                <a:lnTo>
                  <a:pt x="778" y="6072"/>
                </a:lnTo>
                <a:lnTo>
                  <a:pt x="732" y="6072"/>
                </a:lnTo>
                <a:lnTo>
                  <a:pt x="732" y="6177"/>
                </a:lnTo>
                <a:lnTo>
                  <a:pt x="824" y="6229"/>
                </a:lnTo>
                <a:lnTo>
                  <a:pt x="870" y="6386"/>
                </a:lnTo>
                <a:lnTo>
                  <a:pt x="961" y="6438"/>
                </a:lnTo>
                <a:lnTo>
                  <a:pt x="1053" y="6438"/>
                </a:lnTo>
                <a:lnTo>
                  <a:pt x="1098" y="6491"/>
                </a:lnTo>
                <a:lnTo>
                  <a:pt x="1053" y="6543"/>
                </a:lnTo>
                <a:lnTo>
                  <a:pt x="1007" y="6648"/>
                </a:lnTo>
                <a:lnTo>
                  <a:pt x="1144" y="6700"/>
                </a:lnTo>
                <a:lnTo>
                  <a:pt x="1190" y="6910"/>
                </a:lnTo>
                <a:lnTo>
                  <a:pt x="1327" y="7067"/>
                </a:lnTo>
                <a:lnTo>
                  <a:pt x="1281" y="7119"/>
                </a:lnTo>
                <a:lnTo>
                  <a:pt x="1236" y="7224"/>
                </a:lnTo>
                <a:lnTo>
                  <a:pt x="1190" y="7276"/>
                </a:lnTo>
                <a:lnTo>
                  <a:pt x="1236" y="7381"/>
                </a:lnTo>
                <a:lnTo>
                  <a:pt x="1281" y="7381"/>
                </a:lnTo>
                <a:lnTo>
                  <a:pt x="1373" y="7433"/>
                </a:lnTo>
                <a:lnTo>
                  <a:pt x="1464" y="7538"/>
                </a:lnTo>
                <a:lnTo>
                  <a:pt x="1464" y="7642"/>
                </a:lnTo>
                <a:lnTo>
                  <a:pt x="1510" y="7747"/>
                </a:lnTo>
                <a:lnTo>
                  <a:pt x="1602" y="7799"/>
                </a:lnTo>
                <a:lnTo>
                  <a:pt x="1693" y="7799"/>
                </a:lnTo>
                <a:lnTo>
                  <a:pt x="1693" y="8009"/>
                </a:lnTo>
                <a:lnTo>
                  <a:pt x="1648" y="8218"/>
                </a:lnTo>
                <a:lnTo>
                  <a:pt x="1693" y="8375"/>
                </a:lnTo>
                <a:lnTo>
                  <a:pt x="1739" y="8428"/>
                </a:lnTo>
                <a:lnTo>
                  <a:pt x="1693" y="8532"/>
                </a:lnTo>
                <a:lnTo>
                  <a:pt x="1648" y="8585"/>
                </a:lnTo>
                <a:lnTo>
                  <a:pt x="1602" y="8637"/>
                </a:lnTo>
                <a:lnTo>
                  <a:pt x="1648" y="8742"/>
                </a:lnTo>
                <a:lnTo>
                  <a:pt x="1693" y="8794"/>
                </a:lnTo>
                <a:lnTo>
                  <a:pt x="1693" y="8846"/>
                </a:lnTo>
                <a:lnTo>
                  <a:pt x="1739" y="8899"/>
                </a:lnTo>
                <a:lnTo>
                  <a:pt x="1693" y="9003"/>
                </a:lnTo>
                <a:lnTo>
                  <a:pt x="1648" y="9056"/>
                </a:lnTo>
                <a:lnTo>
                  <a:pt x="1693" y="9160"/>
                </a:lnTo>
                <a:lnTo>
                  <a:pt x="1648" y="9265"/>
                </a:lnTo>
                <a:lnTo>
                  <a:pt x="1602" y="9317"/>
                </a:lnTo>
                <a:lnTo>
                  <a:pt x="1556" y="9422"/>
                </a:lnTo>
                <a:lnTo>
                  <a:pt x="1419" y="9789"/>
                </a:lnTo>
                <a:lnTo>
                  <a:pt x="1373" y="9946"/>
                </a:lnTo>
                <a:lnTo>
                  <a:pt x="1236" y="10103"/>
                </a:lnTo>
                <a:lnTo>
                  <a:pt x="1236" y="10155"/>
                </a:lnTo>
                <a:lnTo>
                  <a:pt x="1236" y="10260"/>
                </a:lnTo>
                <a:lnTo>
                  <a:pt x="1190" y="10312"/>
                </a:lnTo>
                <a:lnTo>
                  <a:pt x="1144" y="10417"/>
                </a:lnTo>
                <a:lnTo>
                  <a:pt x="1144" y="10574"/>
                </a:lnTo>
                <a:lnTo>
                  <a:pt x="1144" y="10731"/>
                </a:lnTo>
                <a:lnTo>
                  <a:pt x="1236" y="10940"/>
                </a:lnTo>
                <a:lnTo>
                  <a:pt x="1144" y="10992"/>
                </a:lnTo>
                <a:lnTo>
                  <a:pt x="1190" y="11097"/>
                </a:lnTo>
                <a:lnTo>
                  <a:pt x="1098" y="11149"/>
                </a:lnTo>
                <a:lnTo>
                  <a:pt x="1098" y="11464"/>
                </a:lnTo>
                <a:lnTo>
                  <a:pt x="1144" y="11516"/>
                </a:lnTo>
                <a:lnTo>
                  <a:pt x="1236" y="11673"/>
                </a:lnTo>
                <a:lnTo>
                  <a:pt x="1373" y="11778"/>
                </a:lnTo>
                <a:lnTo>
                  <a:pt x="1327" y="11882"/>
                </a:lnTo>
                <a:lnTo>
                  <a:pt x="1327" y="11987"/>
                </a:lnTo>
                <a:lnTo>
                  <a:pt x="1281" y="12249"/>
                </a:lnTo>
                <a:lnTo>
                  <a:pt x="1236" y="12458"/>
                </a:lnTo>
                <a:lnTo>
                  <a:pt x="1281" y="12563"/>
                </a:lnTo>
                <a:lnTo>
                  <a:pt x="1190" y="12668"/>
                </a:lnTo>
                <a:lnTo>
                  <a:pt x="1098" y="12772"/>
                </a:lnTo>
                <a:lnTo>
                  <a:pt x="1007" y="12929"/>
                </a:lnTo>
                <a:lnTo>
                  <a:pt x="961" y="12982"/>
                </a:lnTo>
                <a:lnTo>
                  <a:pt x="870" y="13139"/>
                </a:lnTo>
                <a:lnTo>
                  <a:pt x="778" y="13348"/>
                </a:lnTo>
                <a:lnTo>
                  <a:pt x="641" y="13453"/>
                </a:lnTo>
                <a:lnTo>
                  <a:pt x="595" y="13557"/>
                </a:lnTo>
                <a:lnTo>
                  <a:pt x="595" y="13662"/>
                </a:lnTo>
                <a:lnTo>
                  <a:pt x="641" y="13767"/>
                </a:lnTo>
                <a:lnTo>
                  <a:pt x="732" y="13767"/>
                </a:lnTo>
                <a:lnTo>
                  <a:pt x="870" y="13924"/>
                </a:lnTo>
                <a:lnTo>
                  <a:pt x="1007" y="13871"/>
                </a:lnTo>
                <a:lnTo>
                  <a:pt x="1144" y="13819"/>
                </a:lnTo>
                <a:lnTo>
                  <a:pt x="1327" y="13767"/>
                </a:lnTo>
                <a:lnTo>
                  <a:pt x="1464" y="13714"/>
                </a:lnTo>
                <a:lnTo>
                  <a:pt x="1602" y="13714"/>
                </a:lnTo>
                <a:lnTo>
                  <a:pt x="1739" y="13662"/>
                </a:lnTo>
                <a:lnTo>
                  <a:pt x="1968" y="13662"/>
                </a:lnTo>
                <a:lnTo>
                  <a:pt x="2380" y="13662"/>
                </a:lnTo>
                <a:lnTo>
                  <a:pt x="2471" y="13610"/>
                </a:lnTo>
                <a:lnTo>
                  <a:pt x="2609" y="13610"/>
                </a:lnTo>
                <a:lnTo>
                  <a:pt x="2792" y="13610"/>
                </a:lnTo>
                <a:lnTo>
                  <a:pt x="2929" y="13557"/>
                </a:lnTo>
                <a:lnTo>
                  <a:pt x="3066" y="13610"/>
                </a:lnTo>
                <a:lnTo>
                  <a:pt x="3204" y="13662"/>
                </a:lnTo>
                <a:lnTo>
                  <a:pt x="3249" y="13662"/>
                </a:lnTo>
                <a:lnTo>
                  <a:pt x="3341" y="13714"/>
                </a:lnTo>
                <a:lnTo>
                  <a:pt x="3478" y="13767"/>
                </a:lnTo>
                <a:lnTo>
                  <a:pt x="3615" y="13819"/>
                </a:lnTo>
                <a:lnTo>
                  <a:pt x="3890" y="13976"/>
                </a:lnTo>
                <a:lnTo>
                  <a:pt x="4210" y="14133"/>
                </a:lnTo>
                <a:lnTo>
                  <a:pt x="4668" y="14343"/>
                </a:lnTo>
                <a:lnTo>
                  <a:pt x="4805" y="14395"/>
                </a:lnTo>
                <a:lnTo>
                  <a:pt x="5263" y="14447"/>
                </a:lnTo>
                <a:lnTo>
                  <a:pt x="5538" y="14500"/>
                </a:lnTo>
                <a:lnTo>
                  <a:pt x="5721" y="14500"/>
                </a:lnTo>
                <a:lnTo>
                  <a:pt x="5858" y="14500"/>
                </a:lnTo>
                <a:lnTo>
                  <a:pt x="5995" y="14395"/>
                </a:lnTo>
                <a:lnTo>
                  <a:pt x="6087" y="14343"/>
                </a:lnTo>
                <a:lnTo>
                  <a:pt x="6544" y="14290"/>
                </a:lnTo>
                <a:lnTo>
                  <a:pt x="6544" y="14238"/>
                </a:lnTo>
                <a:lnTo>
                  <a:pt x="6636" y="14186"/>
                </a:lnTo>
                <a:lnTo>
                  <a:pt x="6636" y="14133"/>
                </a:lnTo>
                <a:lnTo>
                  <a:pt x="6544" y="14133"/>
                </a:lnTo>
                <a:lnTo>
                  <a:pt x="6453" y="14133"/>
                </a:lnTo>
                <a:lnTo>
                  <a:pt x="6361" y="14133"/>
                </a:lnTo>
                <a:lnTo>
                  <a:pt x="6361" y="14028"/>
                </a:lnTo>
                <a:lnTo>
                  <a:pt x="6361" y="13924"/>
                </a:lnTo>
                <a:lnTo>
                  <a:pt x="6361" y="13871"/>
                </a:lnTo>
                <a:lnTo>
                  <a:pt x="6316" y="13819"/>
                </a:lnTo>
                <a:lnTo>
                  <a:pt x="6224" y="13871"/>
                </a:lnTo>
                <a:lnTo>
                  <a:pt x="6133" y="13819"/>
                </a:lnTo>
                <a:lnTo>
                  <a:pt x="6087" y="13714"/>
                </a:lnTo>
                <a:lnTo>
                  <a:pt x="6133" y="13662"/>
                </a:lnTo>
                <a:lnTo>
                  <a:pt x="6270" y="13557"/>
                </a:lnTo>
                <a:lnTo>
                  <a:pt x="6316" y="13662"/>
                </a:lnTo>
                <a:lnTo>
                  <a:pt x="6316" y="13714"/>
                </a:lnTo>
                <a:lnTo>
                  <a:pt x="6453" y="13610"/>
                </a:lnTo>
                <a:lnTo>
                  <a:pt x="6682" y="13453"/>
                </a:lnTo>
                <a:lnTo>
                  <a:pt x="6773" y="13400"/>
                </a:lnTo>
                <a:lnTo>
                  <a:pt x="6773" y="13296"/>
                </a:lnTo>
                <a:lnTo>
                  <a:pt x="6819" y="13243"/>
                </a:lnTo>
                <a:lnTo>
                  <a:pt x="6865" y="13243"/>
                </a:lnTo>
                <a:lnTo>
                  <a:pt x="6956" y="13296"/>
                </a:lnTo>
                <a:lnTo>
                  <a:pt x="7048" y="13243"/>
                </a:lnTo>
                <a:lnTo>
                  <a:pt x="7139" y="13243"/>
                </a:lnTo>
                <a:lnTo>
                  <a:pt x="7185" y="13243"/>
                </a:lnTo>
                <a:lnTo>
                  <a:pt x="7231" y="13296"/>
                </a:lnTo>
                <a:lnTo>
                  <a:pt x="7231" y="13400"/>
                </a:lnTo>
                <a:lnTo>
                  <a:pt x="7139" y="13453"/>
                </a:lnTo>
                <a:lnTo>
                  <a:pt x="7139" y="13557"/>
                </a:lnTo>
                <a:lnTo>
                  <a:pt x="7139" y="13662"/>
                </a:lnTo>
                <a:lnTo>
                  <a:pt x="7139" y="13714"/>
                </a:lnTo>
                <a:lnTo>
                  <a:pt x="7231" y="13662"/>
                </a:lnTo>
                <a:lnTo>
                  <a:pt x="7322" y="13662"/>
                </a:lnTo>
                <a:lnTo>
                  <a:pt x="7506" y="13557"/>
                </a:lnTo>
                <a:lnTo>
                  <a:pt x="7689" y="13557"/>
                </a:lnTo>
                <a:lnTo>
                  <a:pt x="7872" y="13505"/>
                </a:lnTo>
                <a:lnTo>
                  <a:pt x="7963" y="13505"/>
                </a:lnTo>
                <a:lnTo>
                  <a:pt x="8055" y="13505"/>
                </a:lnTo>
                <a:lnTo>
                  <a:pt x="8055" y="13557"/>
                </a:lnTo>
                <a:lnTo>
                  <a:pt x="8009" y="13610"/>
                </a:lnTo>
                <a:lnTo>
                  <a:pt x="7917" y="13662"/>
                </a:lnTo>
                <a:lnTo>
                  <a:pt x="7917" y="13767"/>
                </a:lnTo>
                <a:lnTo>
                  <a:pt x="7917" y="13819"/>
                </a:lnTo>
                <a:lnTo>
                  <a:pt x="7872" y="13924"/>
                </a:lnTo>
                <a:lnTo>
                  <a:pt x="7872" y="14028"/>
                </a:lnTo>
                <a:lnTo>
                  <a:pt x="7917" y="14081"/>
                </a:lnTo>
                <a:lnTo>
                  <a:pt x="7963" y="14028"/>
                </a:lnTo>
                <a:lnTo>
                  <a:pt x="8055" y="14028"/>
                </a:lnTo>
                <a:lnTo>
                  <a:pt x="8146" y="14028"/>
                </a:lnTo>
                <a:lnTo>
                  <a:pt x="8192" y="14081"/>
                </a:lnTo>
                <a:lnTo>
                  <a:pt x="8238" y="14186"/>
                </a:lnTo>
                <a:lnTo>
                  <a:pt x="8238" y="14290"/>
                </a:lnTo>
                <a:lnTo>
                  <a:pt x="8238" y="14395"/>
                </a:lnTo>
                <a:lnTo>
                  <a:pt x="8238" y="14447"/>
                </a:lnTo>
                <a:lnTo>
                  <a:pt x="8238" y="14500"/>
                </a:lnTo>
                <a:lnTo>
                  <a:pt x="8512" y="14395"/>
                </a:lnTo>
                <a:lnTo>
                  <a:pt x="8558" y="14395"/>
                </a:lnTo>
                <a:lnTo>
                  <a:pt x="8604" y="14447"/>
                </a:lnTo>
                <a:lnTo>
                  <a:pt x="8604" y="14500"/>
                </a:lnTo>
                <a:lnTo>
                  <a:pt x="8695" y="14500"/>
                </a:lnTo>
                <a:lnTo>
                  <a:pt x="8787" y="14500"/>
                </a:lnTo>
                <a:lnTo>
                  <a:pt x="8878" y="14604"/>
                </a:lnTo>
                <a:lnTo>
                  <a:pt x="8970" y="14604"/>
                </a:lnTo>
                <a:lnTo>
                  <a:pt x="9062" y="14604"/>
                </a:lnTo>
                <a:lnTo>
                  <a:pt x="9107" y="14709"/>
                </a:lnTo>
                <a:lnTo>
                  <a:pt x="9107" y="14761"/>
                </a:lnTo>
                <a:lnTo>
                  <a:pt x="9245" y="14814"/>
                </a:lnTo>
                <a:lnTo>
                  <a:pt x="9290" y="14866"/>
                </a:lnTo>
                <a:lnTo>
                  <a:pt x="9336" y="14971"/>
                </a:lnTo>
                <a:lnTo>
                  <a:pt x="9382" y="15023"/>
                </a:lnTo>
                <a:lnTo>
                  <a:pt x="9473" y="15023"/>
                </a:lnTo>
                <a:lnTo>
                  <a:pt x="9519" y="15128"/>
                </a:lnTo>
                <a:lnTo>
                  <a:pt x="9565" y="15180"/>
                </a:lnTo>
                <a:lnTo>
                  <a:pt x="9611" y="15442"/>
                </a:lnTo>
                <a:lnTo>
                  <a:pt x="9656" y="15599"/>
                </a:lnTo>
                <a:lnTo>
                  <a:pt x="9702" y="15704"/>
                </a:lnTo>
                <a:lnTo>
                  <a:pt x="9794" y="15756"/>
                </a:lnTo>
                <a:lnTo>
                  <a:pt x="9885" y="15756"/>
                </a:lnTo>
                <a:lnTo>
                  <a:pt x="9931" y="15756"/>
                </a:lnTo>
                <a:lnTo>
                  <a:pt x="10114" y="15756"/>
                </a:lnTo>
                <a:lnTo>
                  <a:pt x="10206" y="15808"/>
                </a:lnTo>
                <a:lnTo>
                  <a:pt x="10297" y="15861"/>
                </a:lnTo>
                <a:lnTo>
                  <a:pt x="10526" y="16122"/>
                </a:lnTo>
                <a:lnTo>
                  <a:pt x="10663" y="16122"/>
                </a:lnTo>
                <a:lnTo>
                  <a:pt x="10846" y="16018"/>
                </a:lnTo>
                <a:lnTo>
                  <a:pt x="10938" y="16018"/>
                </a:lnTo>
                <a:lnTo>
                  <a:pt x="11075" y="15965"/>
                </a:lnTo>
                <a:lnTo>
                  <a:pt x="11121" y="15808"/>
                </a:lnTo>
                <a:lnTo>
                  <a:pt x="11121" y="15756"/>
                </a:lnTo>
                <a:lnTo>
                  <a:pt x="11258" y="15599"/>
                </a:lnTo>
                <a:lnTo>
                  <a:pt x="11396" y="15546"/>
                </a:lnTo>
                <a:lnTo>
                  <a:pt x="11441" y="15494"/>
                </a:lnTo>
                <a:lnTo>
                  <a:pt x="11441" y="15442"/>
                </a:lnTo>
                <a:lnTo>
                  <a:pt x="11396" y="15389"/>
                </a:lnTo>
                <a:lnTo>
                  <a:pt x="11396" y="15285"/>
                </a:lnTo>
                <a:lnTo>
                  <a:pt x="11350" y="15232"/>
                </a:lnTo>
                <a:lnTo>
                  <a:pt x="11396" y="15180"/>
                </a:lnTo>
                <a:lnTo>
                  <a:pt x="11441" y="15232"/>
                </a:lnTo>
                <a:lnTo>
                  <a:pt x="11487" y="15232"/>
                </a:lnTo>
                <a:lnTo>
                  <a:pt x="11624" y="15285"/>
                </a:lnTo>
                <a:lnTo>
                  <a:pt x="11716" y="15389"/>
                </a:lnTo>
                <a:lnTo>
                  <a:pt x="11762" y="15599"/>
                </a:lnTo>
                <a:lnTo>
                  <a:pt x="11899" y="15651"/>
                </a:lnTo>
                <a:lnTo>
                  <a:pt x="11945" y="15651"/>
                </a:lnTo>
                <a:lnTo>
                  <a:pt x="11991" y="15494"/>
                </a:lnTo>
                <a:lnTo>
                  <a:pt x="12082" y="15285"/>
                </a:lnTo>
                <a:lnTo>
                  <a:pt x="12128" y="15232"/>
                </a:lnTo>
                <a:lnTo>
                  <a:pt x="12219" y="15285"/>
                </a:lnTo>
                <a:lnTo>
                  <a:pt x="12265" y="15546"/>
                </a:lnTo>
                <a:lnTo>
                  <a:pt x="12357" y="15599"/>
                </a:lnTo>
                <a:lnTo>
                  <a:pt x="12402" y="15704"/>
                </a:lnTo>
                <a:lnTo>
                  <a:pt x="12494" y="16070"/>
                </a:lnTo>
                <a:lnTo>
                  <a:pt x="12540" y="16070"/>
                </a:lnTo>
                <a:lnTo>
                  <a:pt x="12723" y="15965"/>
                </a:lnTo>
                <a:lnTo>
                  <a:pt x="12952" y="15756"/>
                </a:lnTo>
                <a:lnTo>
                  <a:pt x="12997" y="15651"/>
                </a:lnTo>
                <a:lnTo>
                  <a:pt x="13180" y="15442"/>
                </a:lnTo>
                <a:lnTo>
                  <a:pt x="13180" y="15389"/>
                </a:lnTo>
                <a:lnTo>
                  <a:pt x="13043" y="15232"/>
                </a:lnTo>
                <a:lnTo>
                  <a:pt x="12997" y="15180"/>
                </a:lnTo>
                <a:lnTo>
                  <a:pt x="12997" y="15075"/>
                </a:lnTo>
                <a:lnTo>
                  <a:pt x="13043" y="15023"/>
                </a:lnTo>
                <a:lnTo>
                  <a:pt x="13135" y="14918"/>
                </a:lnTo>
                <a:lnTo>
                  <a:pt x="13089" y="14866"/>
                </a:lnTo>
                <a:lnTo>
                  <a:pt x="13043" y="14761"/>
                </a:lnTo>
                <a:lnTo>
                  <a:pt x="13043" y="14657"/>
                </a:lnTo>
                <a:lnTo>
                  <a:pt x="13135" y="14604"/>
                </a:lnTo>
                <a:lnTo>
                  <a:pt x="13089" y="14500"/>
                </a:lnTo>
                <a:lnTo>
                  <a:pt x="13043" y="14447"/>
                </a:lnTo>
                <a:lnTo>
                  <a:pt x="13089" y="14343"/>
                </a:lnTo>
                <a:lnTo>
                  <a:pt x="13226" y="14395"/>
                </a:lnTo>
                <a:lnTo>
                  <a:pt x="13318" y="14447"/>
                </a:lnTo>
                <a:lnTo>
                  <a:pt x="13409" y="14395"/>
                </a:lnTo>
                <a:lnTo>
                  <a:pt x="13547" y="14500"/>
                </a:lnTo>
                <a:lnTo>
                  <a:pt x="13638" y="14447"/>
                </a:lnTo>
                <a:lnTo>
                  <a:pt x="13684" y="14500"/>
                </a:lnTo>
                <a:lnTo>
                  <a:pt x="13730" y="14552"/>
                </a:lnTo>
                <a:lnTo>
                  <a:pt x="13730" y="14866"/>
                </a:lnTo>
                <a:lnTo>
                  <a:pt x="13821" y="14971"/>
                </a:lnTo>
                <a:lnTo>
                  <a:pt x="14004" y="15023"/>
                </a:lnTo>
                <a:lnTo>
                  <a:pt x="14233" y="15023"/>
                </a:lnTo>
                <a:lnTo>
                  <a:pt x="14279" y="14971"/>
                </a:lnTo>
                <a:lnTo>
                  <a:pt x="14325" y="14918"/>
                </a:lnTo>
                <a:lnTo>
                  <a:pt x="14370" y="15128"/>
                </a:lnTo>
                <a:lnTo>
                  <a:pt x="14462" y="15180"/>
                </a:lnTo>
                <a:lnTo>
                  <a:pt x="14599" y="15180"/>
                </a:lnTo>
                <a:lnTo>
                  <a:pt x="14691" y="15285"/>
                </a:lnTo>
                <a:lnTo>
                  <a:pt x="14736" y="15285"/>
                </a:lnTo>
                <a:lnTo>
                  <a:pt x="14828" y="15232"/>
                </a:lnTo>
                <a:lnTo>
                  <a:pt x="14874" y="15232"/>
                </a:lnTo>
                <a:lnTo>
                  <a:pt x="14920" y="15285"/>
                </a:lnTo>
                <a:lnTo>
                  <a:pt x="15057" y="15442"/>
                </a:lnTo>
                <a:lnTo>
                  <a:pt x="15057" y="15546"/>
                </a:lnTo>
                <a:lnTo>
                  <a:pt x="15194" y="15599"/>
                </a:lnTo>
                <a:lnTo>
                  <a:pt x="15240" y="15704"/>
                </a:lnTo>
                <a:lnTo>
                  <a:pt x="15331" y="15704"/>
                </a:lnTo>
                <a:lnTo>
                  <a:pt x="15423" y="15808"/>
                </a:lnTo>
                <a:lnTo>
                  <a:pt x="15423" y="15913"/>
                </a:lnTo>
                <a:lnTo>
                  <a:pt x="15377" y="16070"/>
                </a:lnTo>
                <a:lnTo>
                  <a:pt x="15331" y="16122"/>
                </a:lnTo>
                <a:lnTo>
                  <a:pt x="15240" y="16227"/>
                </a:lnTo>
                <a:lnTo>
                  <a:pt x="15240" y="16332"/>
                </a:lnTo>
                <a:lnTo>
                  <a:pt x="15240" y="16384"/>
                </a:lnTo>
                <a:lnTo>
                  <a:pt x="15331" y="16384"/>
                </a:lnTo>
                <a:lnTo>
                  <a:pt x="15423" y="16279"/>
                </a:lnTo>
                <a:lnTo>
                  <a:pt x="15469" y="16175"/>
                </a:lnTo>
                <a:lnTo>
                  <a:pt x="15606" y="15861"/>
                </a:lnTo>
                <a:lnTo>
                  <a:pt x="15698" y="15808"/>
                </a:lnTo>
                <a:lnTo>
                  <a:pt x="15743" y="15861"/>
                </a:lnTo>
                <a:lnTo>
                  <a:pt x="15881" y="16070"/>
                </a:lnTo>
                <a:lnTo>
                  <a:pt x="15926" y="16175"/>
                </a:lnTo>
                <a:lnTo>
                  <a:pt x="16018" y="16175"/>
                </a:lnTo>
                <a:lnTo>
                  <a:pt x="16018" y="16122"/>
                </a:lnTo>
                <a:lnTo>
                  <a:pt x="15972" y="16018"/>
                </a:lnTo>
                <a:lnTo>
                  <a:pt x="15972" y="15913"/>
                </a:lnTo>
                <a:lnTo>
                  <a:pt x="16018" y="15756"/>
                </a:lnTo>
                <a:lnTo>
                  <a:pt x="16064" y="15704"/>
                </a:lnTo>
                <a:lnTo>
                  <a:pt x="16109" y="15704"/>
                </a:lnTo>
                <a:lnTo>
                  <a:pt x="16247" y="15756"/>
                </a:lnTo>
                <a:lnTo>
                  <a:pt x="16292" y="15756"/>
                </a:lnTo>
                <a:lnTo>
                  <a:pt x="16384" y="15651"/>
                </a:lnTo>
                <a:lnTo>
                  <a:pt x="16384" y="15599"/>
                </a:lnTo>
                <a:lnTo>
                  <a:pt x="16247" y="15494"/>
                </a:lnTo>
                <a:lnTo>
                  <a:pt x="16384" y="15389"/>
                </a:lnTo>
                <a:lnTo>
                  <a:pt x="16384" y="15337"/>
                </a:lnTo>
                <a:lnTo>
                  <a:pt x="16338" y="15285"/>
                </a:lnTo>
                <a:lnTo>
                  <a:pt x="16247" y="15285"/>
                </a:lnTo>
                <a:lnTo>
                  <a:pt x="16109" y="15285"/>
                </a:lnTo>
                <a:lnTo>
                  <a:pt x="15972" y="15285"/>
                </a:lnTo>
                <a:lnTo>
                  <a:pt x="15926" y="15128"/>
                </a:lnTo>
                <a:lnTo>
                  <a:pt x="15835" y="15128"/>
                </a:lnTo>
                <a:lnTo>
                  <a:pt x="15789" y="15023"/>
                </a:lnTo>
                <a:lnTo>
                  <a:pt x="15743" y="14971"/>
                </a:lnTo>
                <a:lnTo>
                  <a:pt x="15698" y="14971"/>
                </a:lnTo>
                <a:lnTo>
                  <a:pt x="15652" y="15023"/>
                </a:lnTo>
                <a:lnTo>
                  <a:pt x="15606" y="14971"/>
                </a:lnTo>
                <a:lnTo>
                  <a:pt x="15423" y="15023"/>
                </a:lnTo>
                <a:lnTo>
                  <a:pt x="15377" y="15023"/>
                </a:lnTo>
                <a:lnTo>
                  <a:pt x="15331" y="14971"/>
                </a:lnTo>
                <a:lnTo>
                  <a:pt x="15331" y="14866"/>
                </a:lnTo>
                <a:lnTo>
                  <a:pt x="15331" y="14761"/>
                </a:lnTo>
                <a:lnTo>
                  <a:pt x="15194" y="14657"/>
                </a:lnTo>
                <a:lnTo>
                  <a:pt x="15103" y="14657"/>
                </a:lnTo>
                <a:lnTo>
                  <a:pt x="15057" y="14604"/>
                </a:lnTo>
                <a:lnTo>
                  <a:pt x="14965" y="14604"/>
                </a:lnTo>
                <a:lnTo>
                  <a:pt x="14920" y="14604"/>
                </a:lnTo>
                <a:lnTo>
                  <a:pt x="14736" y="14604"/>
                </a:lnTo>
                <a:lnTo>
                  <a:pt x="14736" y="14552"/>
                </a:lnTo>
                <a:lnTo>
                  <a:pt x="14736" y="14447"/>
                </a:lnTo>
                <a:lnTo>
                  <a:pt x="14645" y="14343"/>
                </a:lnTo>
                <a:lnTo>
                  <a:pt x="14553" y="14238"/>
                </a:lnTo>
                <a:lnTo>
                  <a:pt x="14508" y="14133"/>
                </a:lnTo>
                <a:lnTo>
                  <a:pt x="14462" y="14081"/>
                </a:lnTo>
                <a:lnTo>
                  <a:pt x="14462" y="13924"/>
                </a:lnTo>
                <a:lnTo>
                  <a:pt x="14416" y="13819"/>
                </a:lnTo>
                <a:lnTo>
                  <a:pt x="14416" y="13714"/>
                </a:lnTo>
                <a:lnTo>
                  <a:pt x="14462" y="13662"/>
                </a:lnTo>
                <a:lnTo>
                  <a:pt x="14553" y="13662"/>
                </a:lnTo>
                <a:lnTo>
                  <a:pt x="14599" y="13610"/>
                </a:lnTo>
                <a:lnTo>
                  <a:pt x="14599" y="13505"/>
                </a:lnTo>
                <a:lnTo>
                  <a:pt x="14691" y="13453"/>
                </a:lnTo>
                <a:lnTo>
                  <a:pt x="14828" y="13453"/>
                </a:lnTo>
                <a:lnTo>
                  <a:pt x="14920" y="13453"/>
                </a:lnTo>
                <a:lnTo>
                  <a:pt x="14965" y="13348"/>
                </a:lnTo>
                <a:lnTo>
                  <a:pt x="14920" y="13243"/>
                </a:lnTo>
                <a:lnTo>
                  <a:pt x="14920" y="13139"/>
                </a:lnTo>
                <a:lnTo>
                  <a:pt x="15011" y="12929"/>
                </a:lnTo>
                <a:lnTo>
                  <a:pt x="15103" y="12929"/>
                </a:lnTo>
                <a:lnTo>
                  <a:pt x="15331" y="12877"/>
                </a:lnTo>
                <a:lnTo>
                  <a:pt x="15377" y="12825"/>
                </a:lnTo>
                <a:lnTo>
                  <a:pt x="15377" y="12668"/>
                </a:lnTo>
                <a:lnTo>
                  <a:pt x="15377" y="12615"/>
                </a:lnTo>
                <a:lnTo>
                  <a:pt x="15514" y="12563"/>
                </a:lnTo>
                <a:lnTo>
                  <a:pt x="15652" y="12510"/>
                </a:lnTo>
                <a:lnTo>
                  <a:pt x="15743" y="12406"/>
                </a:lnTo>
                <a:lnTo>
                  <a:pt x="15743" y="12301"/>
                </a:lnTo>
                <a:lnTo>
                  <a:pt x="15606" y="12249"/>
                </a:lnTo>
                <a:lnTo>
                  <a:pt x="15606" y="12144"/>
                </a:lnTo>
                <a:lnTo>
                  <a:pt x="15560" y="12039"/>
                </a:lnTo>
                <a:lnTo>
                  <a:pt x="15560" y="11987"/>
                </a:lnTo>
                <a:lnTo>
                  <a:pt x="15652" y="11830"/>
                </a:lnTo>
                <a:lnTo>
                  <a:pt x="15698" y="11725"/>
                </a:lnTo>
                <a:lnTo>
                  <a:pt x="15652" y="11673"/>
                </a:lnTo>
                <a:lnTo>
                  <a:pt x="15560" y="11673"/>
                </a:lnTo>
                <a:lnTo>
                  <a:pt x="15514" y="11621"/>
                </a:lnTo>
                <a:lnTo>
                  <a:pt x="15514" y="11568"/>
                </a:lnTo>
                <a:lnTo>
                  <a:pt x="15606" y="11411"/>
                </a:lnTo>
                <a:lnTo>
                  <a:pt x="15606" y="11359"/>
                </a:lnTo>
                <a:lnTo>
                  <a:pt x="15560" y="11359"/>
                </a:lnTo>
                <a:lnTo>
                  <a:pt x="15469" y="11411"/>
                </a:lnTo>
                <a:lnTo>
                  <a:pt x="15194" y="11778"/>
                </a:lnTo>
                <a:lnTo>
                  <a:pt x="15103" y="11830"/>
                </a:lnTo>
                <a:lnTo>
                  <a:pt x="14965" y="11830"/>
                </a:lnTo>
                <a:lnTo>
                  <a:pt x="14782" y="11830"/>
                </a:lnTo>
                <a:lnTo>
                  <a:pt x="14691" y="11778"/>
                </a:lnTo>
                <a:lnTo>
                  <a:pt x="14645" y="11830"/>
                </a:lnTo>
                <a:lnTo>
                  <a:pt x="14645" y="11935"/>
                </a:lnTo>
                <a:lnTo>
                  <a:pt x="14553" y="11987"/>
                </a:lnTo>
                <a:lnTo>
                  <a:pt x="14462" y="12092"/>
                </a:lnTo>
                <a:lnTo>
                  <a:pt x="14416" y="12249"/>
                </a:lnTo>
                <a:lnTo>
                  <a:pt x="14416" y="12353"/>
                </a:lnTo>
                <a:lnTo>
                  <a:pt x="14370" y="12563"/>
                </a:lnTo>
                <a:lnTo>
                  <a:pt x="14279" y="12668"/>
                </a:lnTo>
                <a:lnTo>
                  <a:pt x="14233" y="12668"/>
                </a:lnTo>
                <a:lnTo>
                  <a:pt x="14096" y="12668"/>
                </a:lnTo>
                <a:lnTo>
                  <a:pt x="14004" y="12563"/>
                </a:lnTo>
                <a:lnTo>
                  <a:pt x="13913" y="12458"/>
                </a:lnTo>
                <a:lnTo>
                  <a:pt x="13821" y="12406"/>
                </a:lnTo>
                <a:lnTo>
                  <a:pt x="13684" y="12406"/>
                </a:lnTo>
                <a:lnTo>
                  <a:pt x="13638" y="12353"/>
                </a:lnTo>
                <a:lnTo>
                  <a:pt x="13592" y="12249"/>
                </a:lnTo>
                <a:lnTo>
                  <a:pt x="13592" y="12196"/>
                </a:lnTo>
                <a:lnTo>
                  <a:pt x="13638" y="12039"/>
                </a:lnTo>
                <a:lnTo>
                  <a:pt x="13684" y="11987"/>
                </a:lnTo>
                <a:lnTo>
                  <a:pt x="13775" y="11935"/>
                </a:lnTo>
                <a:lnTo>
                  <a:pt x="13913" y="11987"/>
                </a:lnTo>
                <a:lnTo>
                  <a:pt x="14004" y="11987"/>
                </a:lnTo>
                <a:lnTo>
                  <a:pt x="13958" y="11935"/>
                </a:lnTo>
                <a:lnTo>
                  <a:pt x="13958" y="11830"/>
                </a:lnTo>
                <a:lnTo>
                  <a:pt x="14004" y="11778"/>
                </a:lnTo>
                <a:lnTo>
                  <a:pt x="14050" y="11778"/>
                </a:lnTo>
                <a:lnTo>
                  <a:pt x="14096" y="11725"/>
                </a:lnTo>
                <a:lnTo>
                  <a:pt x="14096" y="11621"/>
                </a:lnTo>
                <a:lnTo>
                  <a:pt x="14187" y="11516"/>
                </a:lnTo>
                <a:lnTo>
                  <a:pt x="14096" y="11464"/>
                </a:lnTo>
                <a:lnTo>
                  <a:pt x="14050" y="11516"/>
                </a:lnTo>
                <a:lnTo>
                  <a:pt x="13958" y="11568"/>
                </a:lnTo>
                <a:lnTo>
                  <a:pt x="13913" y="11673"/>
                </a:lnTo>
                <a:lnTo>
                  <a:pt x="13867" y="11673"/>
                </a:lnTo>
                <a:lnTo>
                  <a:pt x="13867" y="11621"/>
                </a:lnTo>
                <a:lnTo>
                  <a:pt x="13913" y="11516"/>
                </a:lnTo>
                <a:lnTo>
                  <a:pt x="13867" y="11464"/>
                </a:lnTo>
                <a:lnTo>
                  <a:pt x="13821" y="11516"/>
                </a:lnTo>
                <a:lnTo>
                  <a:pt x="13775" y="11568"/>
                </a:lnTo>
                <a:lnTo>
                  <a:pt x="13730" y="11673"/>
                </a:lnTo>
                <a:lnTo>
                  <a:pt x="13684" y="11725"/>
                </a:lnTo>
                <a:lnTo>
                  <a:pt x="13638" y="11725"/>
                </a:lnTo>
                <a:lnTo>
                  <a:pt x="13547" y="11673"/>
                </a:lnTo>
                <a:lnTo>
                  <a:pt x="13547" y="11568"/>
                </a:lnTo>
                <a:lnTo>
                  <a:pt x="13501" y="11516"/>
                </a:lnTo>
                <a:lnTo>
                  <a:pt x="13409" y="11516"/>
                </a:lnTo>
                <a:lnTo>
                  <a:pt x="13363" y="11568"/>
                </a:lnTo>
                <a:lnTo>
                  <a:pt x="13318" y="11673"/>
                </a:lnTo>
                <a:lnTo>
                  <a:pt x="13318" y="11778"/>
                </a:lnTo>
                <a:lnTo>
                  <a:pt x="13226" y="11882"/>
                </a:lnTo>
                <a:lnTo>
                  <a:pt x="13135" y="11987"/>
                </a:lnTo>
                <a:lnTo>
                  <a:pt x="12997" y="12039"/>
                </a:lnTo>
                <a:lnTo>
                  <a:pt x="12906" y="12092"/>
                </a:lnTo>
                <a:lnTo>
                  <a:pt x="12814" y="12092"/>
                </a:lnTo>
                <a:lnTo>
                  <a:pt x="12677" y="12092"/>
                </a:lnTo>
                <a:lnTo>
                  <a:pt x="12631" y="12092"/>
                </a:lnTo>
                <a:lnTo>
                  <a:pt x="12219" y="12039"/>
                </a:lnTo>
                <a:lnTo>
                  <a:pt x="12128" y="11987"/>
                </a:lnTo>
                <a:lnTo>
                  <a:pt x="11945" y="11987"/>
                </a:lnTo>
                <a:lnTo>
                  <a:pt x="11807" y="11935"/>
                </a:lnTo>
                <a:lnTo>
                  <a:pt x="11716" y="11830"/>
                </a:lnTo>
                <a:lnTo>
                  <a:pt x="11716" y="11778"/>
                </a:lnTo>
                <a:lnTo>
                  <a:pt x="11670" y="11673"/>
                </a:lnTo>
                <a:lnTo>
                  <a:pt x="11670" y="11568"/>
                </a:lnTo>
                <a:lnTo>
                  <a:pt x="11716" y="11464"/>
                </a:lnTo>
                <a:lnTo>
                  <a:pt x="11762" y="11359"/>
                </a:lnTo>
                <a:lnTo>
                  <a:pt x="11853" y="11254"/>
                </a:lnTo>
                <a:lnTo>
                  <a:pt x="11899" y="11202"/>
                </a:lnTo>
                <a:lnTo>
                  <a:pt x="11899" y="11097"/>
                </a:lnTo>
                <a:lnTo>
                  <a:pt x="11945" y="11045"/>
                </a:lnTo>
                <a:lnTo>
                  <a:pt x="11945" y="10992"/>
                </a:lnTo>
                <a:lnTo>
                  <a:pt x="12036" y="10992"/>
                </a:lnTo>
                <a:lnTo>
                  <a:pt x="12082" y="10940"/>
                </a:lnTo>
                <a:lnTo>
                  <a:pt x="12128" y="10783"/>
                </a:lnTo>
                <a:lnTo>
                  <a:pt x="12219" y="10678"/>
                </a:lnTo>
                <a:lnTo>
                  <a:pt x="12357" y="10626"/>
                </a:lnTo>
                <a:lnTo>
                  <a:pt x="12448" y="10626"/>
                </a:lnTo>
                <a:lnTo>
                  <a:pt x="12631" y="10678"/>
                </a:lnTo>
                <a:lnTo>
                  <a:pt x="12723" y="10731"/>
                </a:lnTo>
                <a:lnTo>
                  <a:pt x="12769" y="10731"/>
                </a:lnTo>
                <a:lnTo>
                  <a:pt x="12860" y="10835"/>
                </a:lnTo>
                <a:lnTo>
                  <a:pt x="12952" y="10888"/>
                </a:lnTo>
                <a:lnTo>
                  <a:pt x="12997" y="10888"/>
                </a:lnTo>
                <a:lnTo>
                  <a:pt x="13043" y="10992"/>
                </a:lnTo>
                <a:lnTo>
                  <a:pt x="13043" y="11097"/>
                </a:lnTo>
                <a:lnTo>
                  <a:pt x="13089" y="11097"/>
                </a:lnTo>
                <a:lnTo>
                  <a:pt x="13226" y="11097"/>
                </a:lnTo>
                <a:lnTo>
                  <a:pt x="13318" y="11097"/>
                </a:lnTo>
                <a:lnTo>
                  <a:pt x="13363" y="11097"/>
                </a:lnTo>
                <a:lnTo>
                  <a:pt x="13501" y="11202"/>
                </a:lnTo>
                <a:lnTo>
                  <a:pt x="13592" y="11202"/>
                </a:lnTo>
                <a:lnTo>
                  <a:pt x="13775" y="11307"/>
                </a:lnTo>
                <a:lnTo>
                  <a:pt x="13958" y="11359"/>
                </a:lnTo>
                <a:lnTo>
                  <a:pt x="14141" y="11359"/>
                </a:lnTo>
                <a:lnTo>
                  <a:pt x="14325" y="11411"/>
                </a:lnTo>
                <a:lnTo>
                  <a:pt x="14462" y="11411"/>
                </a:lnTo>
                <a:lnTo>
                  <a:pt x="14370" y="11307"/>
                </a:lnTo>
                <a:lnTo>
                  <a:pt x="14279" y="11254"/>
                </a:lnTo>
                <a:lnTo>
                  <a:pt x="14279" y="11149"/>
                </a:lnTo>
                <a:lnTo>
                  <a:pt x="14187" y="10992"/>
                </a:lnTo>
                <a:lnTo>
                  <a:pt x="14187" y="10940"/>
                </a:lnTo>
                <a:lnTo>
                  <a:pt x="14187" y="10731"/>
                </a:lnTo>
                <a:lnTo>
                  <a:pt x="14096" y="10626"/>
                </a:lnTo>
                <a:lnTo>
                  <a:pt x="14050" y="10469"/>
                </a:lnTo>
                <a:lnTo>
                  <a:pt x="14004" y="10417"/>
                </a:lnTo>
                <a:lnTo>
                  <a:pt x="13958" y="10312"/>
                </a:lnTo>
                <a:lnTo>
                  <a:pt x="13913" y="10207"/>
                </a:lnTo>
                <a:lnTo>
                  <a:pt x="13684" y="9946"/>
                </a:lnTo>
                <a:lnTo>
                  <a:pt x="13638" y="9893"/>
                </a:lnTo>
                <a:lnTo>
                  <a:pt x="13547" y="9527"/>
                </a:lnTo>
                <a:lnTo>
                  <a:pt x="13455" y="9422"/>
                </a:lnTo>
                <a:lnTo>
                  <a:pt x="13455" y="9317"/>
                </a:lnTo>
                <a:lnTo>
                  <a:pt x="13501" y="9160"/>
                </a:lnTo>
                <a:lnTo>
                  <a:pt x="13501" y="9003"/>
                </a:lnTo>
                <a:lnTo>
                  <a:pt x="13592" y="8794"/>
                </a:lnTo>
                <a:lnTo>
                  <a:pt x="13638" y="8532"/>
                </a:lnTo>
                <a:lnTo>
                  <a:pt x="13730" y="8218"/>
                </a:lnTo>
                <a:lnTo>
                  <a:pt x="13730" y="8113"/>
                </a:lnTo>
                <a:lnTo>
                  <a:pt x="13638" y="8009"/>
                </a:lnTo>
                <a:lnTo>
                  <a:pt x="13363" y="8061"/>
                </a:lnTo>
                <a:lnTo>
                  <a:pt x="11991" y="8166"/>
                </a:lnTo>
                <a:lnTo>
                  <a:pt x="11762" y="8166"/>
                </a:lnTo>
                <a:lnTo>
                  <a:pt x="11121" y="8218"/>
                </a:lnTo>
                <a:lnTo>
                  <a:pt x="11075" y="8218"/>
                </a:lnTo>
                <a:lnTo>
                  <a:pt x="10206" y="8271"/>
                </a:lnTo>
                <a:lnTo>
                  <a:pt x="9519" y="8323"/>
                </a:lnTo>
                <a:lnTo>
                  <a:pt x="9107" y="8323"/>
                </a:lnTo>
                <a:lnTo>
                  <a:pt x="7826" y="8428"/>
                </a:lnTo>
                <a:lnTo>
                  <a:pt x="7734" y="8375"/>
                </a:lnTo>
                <a:lnTo>
                  <a:pt x="7780" y="8323"/>
                </a:lnTo>
                <a:lnTo>
                  <a:pt x="7917" y="8113"/>
                </a:lnTo>
                <a:close/>
              </a:path>
            </a:pathLst>
          </a:custGeom>
          <a:solidFill>
            <a:srgbClr val="F2D81A"/>
          </a:solidFill>
          <a:ln w="9525">
            <a:solidFill>
              <a:schemeClr val="tx1">
                <a:lumMod val="65000"/>
                <a:lumOff val="35000"/>
              </a:schemeClr>
            </a:solidFill>
            <a:prstDash val="solid"/>
            <a:round/>
            <a:headEnd/>
            <a:tailEnd/>
          </a:ln>
        </p:spPr>
        <p:txBody>
          <a:bodyPr wrap="none"/>
          <a:lstStyle/>
          <a:p>
            <a:pPr>
              <a:defRPr/>
            </a:pPr>
            <a:endParaRPr lang="en-US" dirty="0"/>
          </a:p>
        </p:txBody>
      </p:sp>
      <p:sp>
        <p:nvSpPr>
          <p:cNvPr id="171" name="Texas"/>
          <p:cNvSpPr>
            <a:spLocks/>
          </p:cNvSpPr>
          <p:nvPr/>
        </p:nvSpPr>
        <p:spPr bwMode="auto">
          <a:xfrm>
            <a:off x="2733675" y="4038600"/>
            <a:ext cx="2312988" cy="2351087"/>
          </a:xfrm>
          <a:custGeom>
            <a:avLst/>
            <a:gdLst/>
            <a:ahLst/>
            <a:cxnLst>
              <a:cxn ang="0">
                <a:pos x="16164" y="10159"/>
              </a:cxn>
              <a:cxn ang="0">
                <a:pos x="16164" y="9300"/>
              </a:cxn>
              <a:cxn ang="0">
                <a:pos x="16347" y="8669"/>
              </a:cxn>
              <a:cxn ang="0">
                <a:pos x="16219" y="8116"/>
              </a:cxn>
              <a:cxn ang="0">
                <a:pos x="16017" y="7638"/>
              </a:cxn>
              <a:cxn ang="0">
                <a:pos x="15668" y="5194"/>
              </a:cxn>
              <a:cxn ang="0">
                <a:pos x="15227" y="4774"/>
              </a:cxn>
              <a:cxn ang="0">
                <a:pos x="14804" y="4526"/>
              </a:cxn>
              <a:cxn ang="0">
                <a:pos x="14162" y="4258"/>
              </a:cxn>
              <a:cxn ang="0">
                <a:pos x="13537" y="4297"/>
              </a:cxn>
              <a:cxn ang="0">
                <a:pos x="12876" y="4602"/>
              </a:cxn>
              <a:cxn ang="0">
                <a:pos x="12472" y="4258"/>
              </a:cxn>
              <a:cxn ang="0">
                <a:pos x="11939" y="4354"/>
              </a:cxn>
              <a:cxn ang="0">
                <a:pos x="11700" y="4335"/>
              </a:cxn>
              <a:cxn ang="0">
                <a:pos x="11131" y="4201"/>
              </a:cxn>
              <a:cxn ang="0">
                <a:pos x="10745" y="3934"/>
              </a:cxn>
              <a:cxn ang="0">
                <a:pos x="10194" y="3934"/>
              </a:cxn>
              <a:cxn ang="0">
                <a:pos x="9588" y="3762"/>
              </a:cxn>
              <a:cxn ang="0">
                <a:pos x="9147" y="3475"/>
              </a:cxn>
              <a:cxn ang="0">
                <a:pos x="8523" y="3151"/>
              </a:cxn>
              <a:cxn ang="0">
                <a:pos x="5033" y="0"/>
              </a:cxn>
              <a:cxn ang="0">
                <a:pos x="4096" y="6817"/>
              </a:cxn>
              <a:cxn ang="0">
                <a:pos x="184" y="6817"/>
              </a:cxn>
              <a:cxn ang="0">
                <a:pos x="1065" y="7848"/>
              </a:cxn>
              <a:cxn ang="0">
                <a:pos x="2020" y="9070"/>
              </a:cxn>
              <a:cxn ang="0">
                <a:pos x="2535" y="10464"/>
              </a:cxn>
              <a:cxn ang="0">
                <a:pos x="3490" y="11114"/>
              </a:cxn>
              <a:cxn ang="0">
                <a:pos x="4169" y="11228"/>
              </a:cxn>
              <a:cxn ang="0">
                <a:pos x="4610" y="10522"/>
              </a:cxn>
              <a:cxn ang="0">
                <a:pos x="5510" y="10312"/>
              </a:cxn>
              <a:cxn ang="0">
                <a:pos x="6337" y="10426"/>
              </a:cxn>
              <a:cxn ang="0">
                <a:pos x="6521" y="10789"/>
              </a:cxn>
              <a:cxn ang="0">
                <a:pos x="7200" y="11515"/>
              </a:cxn>
              <a:cxn ang="0">
                <a:pos x="7531" y="12355"/>
              </a:cxn>
              <a:cxn ang="0">
                <a:pos x="7953" y="13023"/>
              </a:cxn>
              <a:cxn ang="0">
                <a:pos x="8486" y="13730"/>
              </a:cxn>
              <a:cxn ang="0">
                <a:pos x="8688" y="14665"/>
              </a:cxn>
              <a:cxn ang="0">
                <a:pos x="9202" y="15601"/>
              </a:cxn>
              <a:cxn ang="0">
                <a:pos x="9827" y="15868"/>
              </a:cxn>
              <a:cxn ang="0">
                <a:pos x="10194" y="16117"/>
              </a:cxn>
              <a:cxn ang="0">
                <a:pos x="10855" y="16212"/>
              </a:cxn>
              <a:cxn ang="0">
                <a:pos x="11425" y="16384"/>
              </a:cxn>
              <a:cxn ang="0">
                <a:pos x="11627" y="16155"/>
              </a:cxn>
              <a:cxn ang="0">
                <a:pos x="11351" y="15677"/>
              </a:cxn>
              <a:cxn ang="0">
                <a:pos x="11278" y="14704"/>
              </a:cxn>
              <a:cxn ang="0">
                <a:pos x="10929" y="14360"/>
              </a:cxn>
              <a:cxn ang="0">
                <a:pos x="11131" y="14322"/>
              </a:cxn>
              <a:cxn ang="0">
                <a:pos x="11388" y="14207"/>
              </a:cxn>
              <a:cxn ang="0">
                <a:pos x="11406" y="13596"/>
              </a:cxn>
              <a:cxn ang="0">
                <a:pos x="11590" y="13462"/>
              </a:cxn>
              <a:cxn ang="0">
                <a:pos x="11866" y="12966"/>
              </a:cxn>
              <a:cxn ang="0">
                <a:pos x="12178" y="12565"/>
              </a:cxn>
              <a:cxn ang="0">
                <a:pos x="12655" y="12508"/>
              </a:cxn>
              <a:cxn ang="0">
                <a:pos x="12472" y="12183"/>
              </a:cxn>
              <a:cxn ang="0">
                <a:pos x="12747" y="12202"/>
              </a:cxn>
              <a:cxn ang="0">
                <a:pos x="12931" y="12317"/>
              </a:cxn>
              <a:cxn ang="0">
                <a:pos x="13115" y="12393"/>
              </a:cxn>
              <a:cxn ang="0">
                <a:pos x="14180" y="11782"/>
              </a:cxn>
              <a:cxn ang="0">
                <a:pos x="14621" y="11247"/>
              </a:cxn>
              <a:cxn ang="0">
                <a:pos x="14529" y="10751"/>
              </a:cxn>
              <a:cxn ang="0">
                <a:pos x="14933" y="10579"/>
              </a:cxn>
              <a:cxn ang="0">
                <a:pos x="14970" y="10980"/>
              </a:cxn>
            </a:cxnLst>
            <a:rect l="0" t="0" r="r" b="b"/>
            <a:pathLst>
              <a:path w="16384" h="16384">
                <a:moveTo>
                  <a:pt x="15374" y="10846"/>
                </a:moveTo>
                <a:lnTo>
                  <a:pt x="15429" y="10827"/>
                </a:lnTo>
                <a:lnTo>
                  <a:pt x="15741" y="10674"/>
                </a:lnTo>
                <a:lnTo>
                  <a:pt x="15778" y="10655"/>
                </a:lnTo>
                <a:lnTo>
                  <a:pt x="15998" y="10617"/>
                </a:lnTo>
                <a:lnTo>
                  <a:pt x="16035" y="10617"/>
                </a:lnTo>
                <a:lnTo>
                  <a:pt x="15980" y="10560"/>
                </a:lnTo>
                <a:lnTo>
                  <a:pt x="15943" y="10560"/>
                </a:lnTo>
                <a:lnTo>
                  <a:pt x="15925" y="10522"/>
                </a:lnTo>
                <a:lnTo>
                  <a:pt x="15925" y="10483"/>
                </a:lnTo>
                <a:lnTo>
                  <a:pt x="15943" y="10445"/>
                </a:lnTo>
                <a:lnTo>
                  <a:pt x="15998" y="10407"/>
                </a:lnTo>
                <a:lnTo>
                  <a:pt x="16035" y="10331"/>
                </a:lnTo>
                <a:lnTo>
                  <a:pt x="16072" y="10273"/>
                </a:lnTo>
                <a:lnTo>
                  <a:pt x="16090" y="10254"/>
                </a:lnTo>
                <a:lnTo>
                  <a:pt x="16127" y="10197"/>
                </a:lnTo>
                <a:lnTo>
                  <a:pt x="16164" y="10159"/>
                </a:lnTo>
                <a:lnTo>
                  <a:pt x="16200" y="10121"/>
                </a:lnTo>
                <a:lnTo>
                  <a:pt x="16182" y="10082"/>
                </a:lnTo>
                <a:lnTo>
                  <a:pt x="16200" y="10006"/>
                </a:lnTo>
                <a:lnTo>
                  <a:pt x="16219" y="9911"/>
                </a:lnTo>
                <a:lnTo>
                  <a:pt x="16219" y="9872"/>
                </a:lnTo>
                <a:lnTo>
                  <a:pt x="16237" y="9834"/>
                </a:lnTo>
                <a:lnTo>
                  <a:pt x="16182" y="9796"/>
                </a:lnTo>
                <a:lnTo>
                  <a:pt x="16145" y="9739"/>
                </a:lnTo>
                <a:lnTo>
                  <a:pt x="16127" y="9720"/>
                </a:lnTo>
                <a:lnTo>
                  <a:pt x="16127" y="9605"/>
                </a:lnTo>
                <a:lnTo>
                  <a:pt x="16164" y="9586"/>
                </a:lnTo>
                <a:lnTo>
                  <a:pt x="16145" y="9548"/>
                </a:lnTo>
                <a:lnTo>
                  <a:pt x="16182" y="9529"/>
                </a:lnTo>
                <a:lnTo>
                  <a:pt x="16145" y="9452"/>
                </a:lnTo>
                <a:lnTo>
                  <a:pt x="16145" y="9395"/>
                </a:lnTo>
                <a:lnTo>
                  <a:pt x="16145" y="9338"/>
                </a:lnTo>
                <a:lnTo>
                  <a:pt x="16164" y="9300"/>
                </a:lnTo>
                <a:lnTo>
                  <a:pt x="16182" y="9280"/>
                </a:lnTo>
                <a:lnTo>
                  <a:pt x="16182" y="9242"/>
                </a:lnTo>
                <a:lnTo>
                  <a:pt x="16182" y="9223"/>
                </a:lnTo>
                <a:lnTo>
                  <a:pt x="16237" y="9166"/>
                </a:lnTo>
                <a:lnTo>
                  <a:pt x="16255" y="9109"/>
                </a:lnTo>
                <a:lnTo>
                  <a:pt x="16311" y="8975"/>
                </a:lnTo>
                <a:lnTo>
                  <a:pt x="16329" y="8937"/>
                </a:lnTo>
                <a:lnTo>
                  <a:pt x="16347" y="8918"/>
                </a:lnTo>
                <a:lnTo>
                  <a:pt x="16366" y="8879"/>
                </a:lnTo>
                <a:lnTo>
                  <a:pt x="16347" y="8841"/>
                </a:lnTo>
                <a:lnTo>
                  <a:pt x="16366" y="8822"/>
                </a:lnTo>
                <a:lnTo>
                  <a:pt x="16384" y="8784"/>
                </a:lnTo>
                <a:lnTo>
                  <a:pt x="16366" y="8765"/>
                </a:lnTo>
                <a:lnTo>
                  <a:pt x="16366" y="8746"/>
                </a:lnTo>
                <a:lnTo>
                  <a:pt x="16347" y="8727"/>
                </a:lnTo>
                <a:lnTo>
                  <a:pt x="16329" y="8688"/>
                </a:lnTo>
                <a:lnTo>
                  <a:pt x="16347" y="8669"/>
                </a:lnTo>
                <a:lnTo>
                  <a:pt x="16366" y="8650"/>
                </a:lnTo>
                <a:lnTo>
                  <a:pt x="16384" y="8612"/>
                </a:lnTo>
                <a:lnTo>
                  <a:pt x="16366" y="8593"/>
                </a:lnTo>
                <a:lnTo>
                  <a:pt x="16347" y="8536"/>
                </a:lnTo>
                <a:lnTo>
                  <a:pt x="16366" y="8459"/>
                </a:lnTo>
                <a:lnTo>
                  <a:pt x="16366" y="8383"/>
                </a:lnTo>
                <a:lnTo>
                  <a:pt x="16329" y="8383"/>
                </a:lnTo>
                <a:lnTo>
                  <a:pt x="16292" y="8364"/>
                </a:lnTo>
                <a:lnTo>
                  <a:pt x="16274" y="8326"/>
                </a:lnTo>
                <a:lnTo>
                  <a:pt x="16274" y="8287"/>
                </a:lnTo>
                <a:lnTo>
                  <a:pt x="16237" y="8249"/>
                </a:lnTo>
                <a:lnTo>
                  <a:pt x="16200" y="8230"/>
                </a:lnTo>
                <a:lnTo>
                  <a:pt x="16182" y="8230"/>
                </a:lnTo>
                <a:lnTo>
                  <a:pt x="16164" y="8192"/>
                </a:lnTo>
                <a:lnTo>
                  <a:pt x="16182" y="8173"/>
                </a:lnTo>
                <a:lnTo>
                  <a:pt x="16200" y="8135"/>
                </a:lnTo>
                <a:lnTo>
                  <a:pt x="16219" y="8116"/>
                </a:lnTo>
                <a:lnTo>
                  <a:pt x="16164" y="8058"/>
                </a:lnTo>
                <a:lnTo>
                  <a:pt x="16145" y="7982"/>
                </a:lnTo>
                <a:lnTo>
                  <a:pt x="16090" y="7963"/>
                </a:lnTo>
                <a:lnTo>
                  <a:pt x="16108" y="7925"/>
                </a:lnTo>
                <a:lnTo>
                  <a:pt x="16127" y="7906"/>
                </a:lnTo>
                <a:lnTo>
                  <a:pt x="16108" y="7886"/>
                </a:lnTo>
                <a:lnTo>
                  <a:pt x="16072" y="7886"/>
                </a:lnTo>
                <a:lnTo>
                  <a:pt x="16035" y="7867"/>
                </a:lnTo>
                <a:lnTo>
                  <a:pt x="16017" y="7810"/>
                </a:lnTo>
                <a:lnTo>
                  <a:pt x="15980" y="7791"/>
                </a:lnTo>
                <a:lnTo>
                  <a:pt x="15980" y="7753"/>
                </a:lnTo>
                <a:lnTo>
                  <a:pt x="15998" y="7753"/>
                </a:lnTo>
                <a:lnTo>
                  <a:pt x="15998" y="7734"/>
                </a:lnTo>
                <a:lnTo>
                  <a:pt x="15980" y="7715"/>
                </a:lnTo>
                <a:lnTo>
                  <a:pt x="15980" y="7676"/>
                </a:lnTo>
                <a:lnTo>
                  <a:pt x="15998" y="7657"/>
                </a:lnTo>
                <a:lnTo>
                  <a:pt x="16017" y="7638"/>
                </a:lnTo>
                <a:lnTo>
                  <a:pt x="16035" y="7600"/>
                </a:lnTo>
                <a:lnTo>
                  <a:pt x="16017" y="7581"/>
                </a:lnTo>
                <a:lnTo>
                  <a:pt x="15980" y="7543"/>
                </a:lnTo>
                <a:lnTo>
                  <a:pt x="15980" y="7485"/>
                </a:lnTo>
                <a:lnTo>
                  <a:pt x="15980" y="7466"/>
                </a:lnTo>
                <a:lnTo>
                  <a:pt x="15925" y="7428"/>
                </a:lnTo>
                <a:lnTo>
                  <a:pt x="15943" y="7390"/>
                </a:lnTo>
                <a:lnTo>
                  <a:pt x="15888" y="7333"/>
                </a:lnTo>
                <a:lnTo>
                  <a:pt x="15815" y="7275"/>
                </a:lnTo>
                <a:lnTo>
                  <a:pt x="15759" y="7199"/>
                </a:lnTo>
                <a:lnTo>
                  <a:pt x="15704" y="7161"/>
                </a:lnTo>
                <a:lnTo>
                  <a:pt x="15704" y="6855"/>
                </a:lnTo>
                <a:lnTo>
                  <a:pt x="15704" y="6550"/>
                </a:lnTo>
                <a:lnTo>
                  <a:pt x="15686" y="6091"/>
                </a:lnTo>
                <a:lnTo>
                  <a:pt x="15686" y="5805"/>
                </a:lnTo>
                <a:lnTo>
                  <a:pt x="15686" y="5595"/>
                </a:lnTo>
                <a:lnTo>
                  <a:pt x="15668" y="5194"/>
                </a:lnTo>
                <a:lnTo>
                  <a:pt x="15649" y="4774"/>
                </a:lnTo>
                <a:lnTo>
                  <a:pt x="15631" y="4755"/>
                </a:lnTo>
                <a:lnTo>
                  <a:pt x="15613" y="4736"/>
                </a:lnTo>
                <a:lnTo>
                  <a:pt x="15576" y="4755"/>
                </a:lnTo>
                <a:lnTo>
                  <a:pt x="15539" y="4755"/>
                </a:lnTo>
                <a:lnTo>
                  <a:pt x="15502" y="4717"/>
                </a:lnTo>
                <a:lnTo>
                  <a:pt x="15466" y="4717"/>
                </a:lnTo>
                <a:lnTo>
                  <a:pt x="15466" y="4736"/>
                </a:lnTo>
                <a:lnTo>
                  <a:pt x="15447" y="4736"/>
                </a:lnTo>
                <a:lnTo>
                  <a:pt x="15429" y="4774"/>
                </a:lnTo>
                <a:lnTo>
                  <a:pt x="15411" y="4755"/>
                </a:lnTo>
                <a:lnTo>
                  <a:pt x="15392" y="4755"/>
                </a:lnTo>
                <a:lnTo>
                  <a:pt x="15374" y="4774"/>
                </a:lnTo>
                <a:lnTo>
                  <a:pt x="15355" y="4793"/>
                </a:lnTo>
                <a:lnTo>
                  <a:pt x="15282" y="4774"/>
                </a:lnTo>
                <a:lnTo>
                  <a:pt x="15245" y="4793"/>
                </a:lnTo>
                <a:lnTo>
                  <a:pt x="15227" y="4774"/>
                </a:lnTo>
                <a:lnTo>
                  <a:pt x="15208" y="4755"/>
                </a:lnTo>
                <a:lnTo>
                  <a:pt x="15172" y="4736"/>
                </a:lnTo>
                <a:lnTo>
                  <a:pt x="15172" y="4717"/>
                </a:lnTo>
                <a:lnTo>
                  <a:pt x="15135" y="4698"/>
                </a:lnTo>
                <a:lnTo>
                  <a:pt x="15135" y="4659"/>
                </a:lnTo>
                <a:lnTo>
                  <a:pt x="15117" y="4640"/>
                </a:lnTo>
                <a:lnTo>
                  <a:pt x="15043" y="4640"/>
                </a:lnTo>
                <a:lnTo>
                  <a:pt x="15025" y="4602"/>
                </a:lnTo>
                <a:lnTo>
                  <a:pt x="14970" y="4583"/>
                </a:lnTo>
                <a:lnTo>
                  <a:pt x="14933" y="4583"/>
                </a:lnTo>
                <a:lnTo>
                  <a:pt x="14915" y="4583"/>
                </a:lnTo>
                <a:lnTo>
                  <a:pt x="14915" y="4564"/>
                </a:lnTo>
                <a:lnTo>
                  <a:pt x="14896" y="4545"/>
                </a:lnTo>
                <a:lnTo>
                  <a:pt x="14859" y="4564"/>
                </a:lnTo>
                <a:lnTo>
                  <a:pt x="14841" y="4545"/>
                </a:lnTo>
                <a:lnTo>
                  <a:pt x="14823" y="4545"/>
                </a:lnTo>
                <a:lnTo>
                  <a:pt x="14804" y="4526"/>
                </a:lnTo>
                <a:lnTo>
                  <a:pt x="14768" y="4507"/>
                </a:lnTo>
                <a:lnTo>
                  <a:pt x="14749" y="4468"/>
                </a:lnTo>
                <a:lnTo>
                  <a:pt x="14713" y="4468"/>
                </a:lnTo>
                <a:lnTo>
                  <a:pt x="14676" y="4487"/>
                </a:lnTo>
                <a:lnTo>
                  <a:pt x="14621" y="4449"/>
                </a:lnTo>
                <a:lnTo>
                  <a:pt x="14547" y="4373"/>
                </a:lnTo>
                <a:lnTo>
                  <a:pt x="14547" y="4316"/>
                </a:lnTo>
                <a:lnTo>
                  <a:pt x="14510" y="4297"/>
                </a:lnTo>
                <a:lnTo>
                  <a:pt x="14474" y="4316"/>
                </a:lnTo>
                <a:lnTo>
                  <a:pt x="14419" y="4297"/>
                </a:lnTo>
                <a:lnTo>
                  <a:pt x="14382" y="4258"/>
                </a:lnTo>
                <a:lnTo>
                  <a:pt x="14364" y="4220"/>
                </a:lnTo>
                <a:lnTo>
                  <a:pt x="14327" y="4201"/>
                </a:lnTo>
                <a:lnTo>
                  <a:pt x="14308" y="4182"/>
                </a:lnTo>
                <a:lnTo>
                  <a:pt x="14198" y="4163"/>
                </a:lnTo>
                <a:lnTo>
                  <a:pt x="14180" y="4201"/>
                </a:lnTo>
                <a:lnTo>
                  <a:pt x="14162" y="4258"/>
                </a:lnTo>
                <a:lnTo>
                  <a:pt x="14125" y="4277"/>
                </a:lnTo>
                <a:lnTo>
                  <a:pt x="14106" y="4277"/>
                </a:lnTo>
                <a:lnTo>
                  <a:pt x="14051" y="4297"/>
                </a:lnTo>
                <a:lnTo>
                  <a:pt x="14015" y="4316"/>
                </a:lnTo>
                <a:lnTo>
                  <a:pt x="13978" y="4297"/>
                </a:lnTo>
                <a:lnTo>
                  <a:pt x="13904" y="4297"/>
                </a:lnTo>
                <a:lnTo>
                  <a:pt x="13849" y="4297"/>
                </a:lnTo>
                <a:lnTo>
                  <a:pt x="13831" y="4277"/>
                </a:lnTo>
                <a:lnTo>
                  <a:pt x="13813" y="4201"/>
                </a:lnTo>
                <a:lnTo>
                  <a:pt x="13794" y="4201"/>
                </a:lnTo>
                <a:lnTo>
                  <a:pt x="13739" y="4201"/>
                </a:lnTo>
                <a:lnTo>
                  <a:pt x="13684" y="4239"/>
                </a:lnTo>
                <a:lnTo>
                  <a:pt x="13647" y="4277"/>
                </a:lnTo>
                <a:lnTo>
                  <a:pt x="13610" y="4258"/>
                </a:lnTo>
                <a:lnTo>
                  <a:pt x="13592" y="4277"/>
                </a:lnTo>
                <a:lnTo>
                  <a:pt x="13555" y="4277"/>
                </a:lnTo>
                <a:lnTo>
                  <a:pt x="13537" y="4297"/>
                </a:lnTo>
                <a:lnTo>
                  <a:pt x="13537" y="4335"/>
                </a:lnTo>
                <a:lnTo>
                  <a:pt x="13500" y="4335"/>
                </a:lnTo>
                <a:lnTo>
                  <a:pt x="13445" y="4335"/>
                </a:lnTo>
                <a:lnTo>
                  <a:pt x="13372" y="4335"/>
                </a:lnTo>
                <a:lnTo>
                  <a:pt x="13335" y="4335"/>
                </a:lnTo>
                <a:lnTo>
                  <a:pt x="13298" y="4392"/>
                </a:lnTo>
                <a:lnTo>
                  <a:pt x="13280" y="4373"/>
                </a:lnTo>
                <a:lnTo>
                  <a:pt x="13206" y="4354"/>
                </a:lnTo>
                <a:lnTo>
                  <a:pt x="13151" y="4392"/>
                </a:lnTo>
                <a:lnTo>
                  <a:pt x="13096" y="4411"/>
                </a:lnTo>
                <a:lnTo>
                  <a:pt x="13059" y="4487"/>
                </a:lnTo>
                <a:lnTo>
                  <a:pt x="13023" y="4526"/>
                </a:lnTo>
                <a:lnTo>
                  <a:pt x="12986" y="4526"/>
                </a:lnTo>
                <a:lnTo>
                  <a:pt x="12968" y="4507"/>
                </a:lnTo>
                <a:lnTo>
                  <a:pt x="12931" y="4526"/>
                </a:lnTo>
                <a:lnTo>
                  <a:pt x="12894" y="4526"/>
                </a:lnTo>
                <a:lnTo>
                  <a:pt x="12876" y="4602"/>
                </a:lnTo>
                <a:lnTo>
                  <a:pt x="12839" y="4602"/>
                </a:lnTo>
                <a:lnTo>
                  <a:pt x="12802" y="4564"/>
                </a:lnTo>
                <a:lnTo>
                  <a:pt x="12766" y="4526"/>
                </a:lnTo>
                <a:lnTo>
                  <a:pt x="12729" y="4487"/>
                </a:lnTo>
                <a:lnTo>
                  <a:pt x="12692" y="4507"/>
                </a:lnTo>
                <a:lnTo>
                  <a:pt x="12655" y="4487"/>
                </a:lnTo>
                <a:lnTo>
                  <a:pt x="12637" y="4468"/>
                </a:lnTo>
                <a:lnTo>
                  <a:pt x="12619" y="4430"/>
                </a:lnTo>
                <a:lnTo>
                  <a:pt x="12527" y="4411"/>
                </a:lnTo>
                <a:lnTo>
                  <a:pt x="12508" y="4373"/>
                </a:lnTo>
                <a:lnTo>
                  <a:pt x="12527" y="4354"/>
                </a:lnTo>
                <a:lnTo>
                  <a:pt x="12564" y="4335"/>
                </a:lnTo>
                <a:lnTo>
                  <a:pt x="12564" y="4297"/>
                </a:lnTo>
                <a:lnTo>
                  <a:pt x="12527" y="4316"/>
                </a:lnTo>
                <a:lnTo>
                  <a:pt x="12508" y="4316"/>
                </a:lnTo>
                <a:lnTo>
                  <a:pt x="12508" y="4277"/>
                </a:lnTo>
                <a:lnTo>
                  <a:pt x="12472" y="4258"/>
                </a:lnTo>
                <a:lnTo>
                  <a:pt x="12435" y="4316"/>
                </a:lnTo>
                <a:lnTo>
                  <a:pt x="12398" y="4392"/>
                </a:lnTo>
                <a:lnTo>
                  <a:pt x="12380" y="4411"/>
                </a:lnTo>
                <a:lnTo>
                  <a:pt x="12343" y="4392"/>
                </a:lnTo>
                <a:lnTo>
                  <a:pt x="12306" y="4354"/>
                </a:lnTo>
                <a:lnTo>
                  <a:pt x="12251" y="4354"/>
                </a:lnTo>
                <a:lnTo>
                  <a:pt x="12233" y="4373"/>
                </a:lnTo>
                <a:lnTo>
                  <a:pt x="12215" y="4354"/>
                </a:lnTo>
                <a:lnTo>
                  <a:pt x="12196" y="4220"/>
                </a:lnTo>
                <a:lnTo>
                  <a:pt x="12159" y="4182"/>
                </a:lnTo>
                <a:lnTo>
                  <a:pt x="12123" y="4201"/>
                </a:lnTo>
                <a:lnTo>
                  <a:pt x="12068" y="4201"/>
                </a:lnTo>
                <a:lnTo>
                  <a:pt x="12086" y="4316"/>
                </a:lnTo>
                <a:lnTo>
                  <a:pt x="12012" y="4392"/>
                </a:lnTo>
                <a:lnTo>
                  <a:pt x="11994" y="4373"/>
                </a:lnTo>
                <a:lnTo>
                  <a:pt x="11957" y="4354"/>
                </a:lnTo>
                <a:lnTo>
                  <a:pt x="11939" y="4354"/>
                </a:lnTo>
                <a:lnTo>
                  <a:pt x="11921" y="4392"/>
                </a:lnTo>
                <a:lnTo>
                  <a:pt x="11957" y="4411"/>
                </a:lnTo>
                <a:lnTo>
                  <a:pt x="11939" y="4430"/>
                </a:lnTo>
                <a:lnTo>
                  <a:pt x="11939" y="4507"/>
                </a:lnTo>
                <a:lnTo>
                  <a:pt x="11921" y="4545"/>
                </a:lnTo>
                <a:lnTo>
                  <a:pt x="11884" y="4564"/>
                </a:lnTo>
                <a:lnTo>
                  <a:pt x="11847" y="4564"/>
                </a:lnTo>
                <a:lnTo>
                  <a:pt x="11810" y="4507"/>
                </a:lnTo>
                <a:lnTo>
                  <a:pt x="11792" y="4449"/>
                </a:lnTo>
                <a:lnTo>
                  <a:pt x="11829" y="4411"/>
                </a:lnTo>
                <a:lnTo>
                  <a:pt x="11847" y="4354"/>
                </a:lnTo>
                <a:lnTo>
                  <a:pt x="11847" y="4316"/>
                </a:lnTo>
                <a:lnTo>
                  <a:pt x="11810" y="4277"/>
                </a:lnTo>
                <a:lnTo>
                  <a:pt x="11774" y="4258"/>
                </a:lnTo>
                <a:lnTo>
                  <a:pt x="11755" y="4277"/>
                </a:lnTo>
                <a:lnTo>
                  <a:pt x="11719" y="4335"/>
                </a:lnTo>
                <a:lnTo>
                  <a:pt x="11700" y="4335"/>
                </a:lnTo>
                <a:lnTo>
                  <a:pt x="11663" y="4335"/>
                </a:lnTo>
                <a:lnTo>
                  <a:pt x="11590" y="4430"/>
                </a:lnTo>
                <a:lnTo>
                  <a:pt x="11535" y="4411"/>
                </a:lnTo>
                <a:lnTo>
                  <a:pt x="11498" y="4373"/>
                </a:lnTo>
                <a:lnTo>
                  <a:pt x="11498" y="4297"/>
                </a:lnTo>
                <a:lnTo>
                  <a:pt x="11461" y="4258"/>
                </a:lnTo>
                <a:lnTo>
                  <a:pt x="11425" y="4258"/>
                </a:lnTo>
                <a:lnTo>
                  <a:pt x="11406" y="4239"/>
                </a:lnTo>
                <a:lnTo>
                  <a:pt x="11370" y="4277"/>
                </a:lnTo>
                <a:lnTo>
                  <a:pt x="11351" y="4258"/>
                </a:lnTo>
                <a:lnTo>
                  <a:pt x="11333" y="4201"/>
                </a:lnTo>
                <a:lnTo>
                  <a:pt x="11315" y="4163"/>
                </a:lnTo>
                <a:lnTo>
                  <a:pt x="11259" y="4144"/>
                </a:lnTo>
                <a:lnTo>
                  <a:pt x="11223" y="4125"/>
                </a:lnTo>
                <a:lnTo>
                  <a:pt x="11186" y="4144"/>
                </a:lnTo>
                <a:lnTo>
                  <a:pt x="11168" y="4182"/>
                </a:lnTo>
                <a:lnTo>
                  <a:pt x="11131" y="4201"/>
                </a:lnTo>
                <a:lnTo>
                  <a:pt x="11112" y="4220"/>
                </a:lnTo>
                <a:lnTo>
                  <a:pt x="11076" y="4277"/>
                </a:lnTo>
                <a:lnTo>
                  <a:pt x="11039" y="4335"/>
                </a:lnTo>
                <a:lnTo>
                  <a:pt x="11021" y="4354"/>
                </a:lnTo>
                <a:lnTo>
                  <a:pt x="10984" y="4354"/>
                </a:lnTo>
                <a:lnTo>
                  <a:pt x="10966" y="4335"/>
                </a:lnTo>
                <a:lnTo>
                  <a:pt x="10892" y="4297"/>
                </a:lnTo>
                <a:lnTo>
                  <a:pt x="10874" y="4239"/>
                </a:lnTo>
                <a:lnTo>
                  <a:pt x="10892" y="4182"/>
                </a:lnTo>
                <a:lnTo>
                  <a:pt x="10910" y="4144"/>
                </a:lnTo>
                <a:lnTo>
                  <a:pt x="10892" y="4125"/>
                </a:lnTo>
                <a:lnTo>
                  <a:pt x="10855" y="4086"/>
                </a:lnTo>
                <a:lnTo>
                  <a:pt x="10800" y="4106"/>
                </a:lnTo>
                <a:lnTo>
                  <a:pt x="10763" y="4086"/>
                </a:lnTo>
                <a:lnTo>
                  <a:pt x="10727" y="4048"/>
                </a:lnTo>
                <a:lnTo>
                  <a:pt x="10727" y="3972"/>
                </a:lnTo>
                <a:lnTo>
                  <a:pt x="10745" y="3934"/>
                </a:lnTo>
                <a:lnTo>
                  <a:pt x="10745" y="3895"/>
                </a:lnTo>
                <a:lnTo>
                  <a:pt x="10708" y="3876"/>
                </a:lnTo>
                <a:lnTo>
                  <a:pt x="10690" y="3876"/>
                </a:lnTo>
                <a:lnTo>
                  <a:pt x="10653" y="3895"/>
                </a:lnTo>
                <a:lnTo>
                  <a:pt x="10635" y="3915"/>
                </a:lnTo>
                <a:lnTo>
                  <a:pt x="10598" y="3915"/>
                </a:lnTo>
                <a:lnTo>
                  <a:pt x="10506" y="3895"/>
                </a:lnTo>
                <a:lnTo>
                  <a:pt x="10451" y="3857"/>
                </a:lnTo>
                <a:lnTo>
                  <a:pt x="10433" y="3857"/>
                </a:lnTo>
                <a:lnTo>
                  <a:pt x="10396" y="3857"/>
                </a:lnTo>
                <a:lnTo>
                  <a:pt x="10378" y="3876"/>
                </a:lnTo>
                <a:lnTo>
                  <a:pt x="10359" y="3972"/>
                </a:lnTo>
                <a:lnTo>
                  <a:pt x="10341" y="3972"/>
                </a:lnTo>
                <a:lnTo>
                  <a:pt x="10304" y="3991"/>
                </a:lnTo>
                <a:lnTo>
                  <a:pt x="10249" y="3991"/>
                </a:lnTo>
                <a:lnTo>
                  <a:pt x="10231" y="3972"/>
                </a:lnTo>
                <a:lnTo>
                  <a:pt x="10194" y="3934"/>
                </a:lnTo>
                <a:lnTo>
                  <a:pt x="10176" y="3876"/>
                </a:lnTo>
                <a:lnTo>
                  <a:pt x="10157" y="3857"/>
                </a:lnTo>
                <a:lnTo>
                  <a:pt x="10121" y="3819"/>
                </a:lnTo>
                <a:lnTo>
                  <a:pt x="10084" y="3838"/>
                </a:lnTo>
                <a:lnTo>
                  <a:pt x="10047" y="3838"/>
                </a:lnTo>
                <a:lnTo>
                  <a:pt x="10010" y="3857"/>
                </a:lnTo>
                <a:lnTo>
                  <a:pt x="9974" y="3876"/>
                </a:lnTo>
                <a:lnTo>
                  <a:pt x="9937" y="3876"/>
                </a:lnTo>
                <a:lnTo>
                  <a:pt x="9919" y="3857"/>
                </a:lnTo>
                <a:lnTo>
                  <a:pt x="9882" y="3838"/>
                </a:lnTo>
                <a:lnTo>
                  <a:pt x="9827" y="3838"/>
                </a:lnTo>
                <a:lnTo>
                  <a:pt x="9790" y="3819"/>
                </a:lnTo>
                <a:lnTo>
                  <a:pt x="9735" y="3800"/>
                </a:lnTo>
                <a:lnTo>
                  <a:pt x="9698" y="3762"/>
                </a:lnTo>
                <a:lnTo>
                  <a:pt x="9661" y="3743"/>
                </a:lnTo>
                <a:lnTo>
                  <a:pt x="9625" y="3743"/>
                </a:lnTo>
                <a:lnTo>
                  <a:pt x="9588" y="3762"/>
                </a:lnTo>
                <a:lnTo>
                  <a:pt x="9533" y="3762"/>
                </a:lnTo>
                <a:lnTo>
                  <a:pt x="9441" y="3743"/>
                </a:lnTo>
                <a:lnTo>
                  <a:pt x="9404" y="3724"/>
                </a:lnTo>
                <a:lnTo>
                  <a:pt x="9404" y="3685"/>
                </a:lnTo>
                <a:lnTo>
                  <a:pt x="9423" y="3590"/>
                </a:lnTo>
                <a:lnTo>
                  <a:pt x="9423" y="3533"/>
                </a:lnTo>
                <a:lnTo>
                  <a:pt x="9386" y="3533"/>
                </a:lnTo>
                <a:lnTo>
                  <a:pt x="9368" y="3494"/>
                </a:lnTo>
                <a:lnTo>
                  <a:pt x="9331" y="3456"/>
                </a:lnTo>
                <a:lnTo>
                  <a:pt x="9294" y="3437"/>
                </a:lnTo>
                <a:lnTo>
                  <a:pt x="9276" y="3418"/>
                </a:lnTo>
                <a:lnTo>
                  <a:pt x="9257" y="3380"/>
                </a:lnTo>
                <a:lnTo>
                  <a:pt x="9221" y="3361"/>
                </a:lnTo>
                <a:lnTo>
                  <a:pt x="9202" y="3361"/>
                </a:lnTo>
                <a:lnTo>
                  <a:pt x="9184" y="3380"/>
                </a:lnTo>
                <a:lnTo>
                  <a:pt x="9184" y="3437"/>
                </a:lnTo>
                <a:lnTo>
                  <a:pt x="9147" y="3475"/>
                </a:lnTo>
                <a:lnTo>
                  <a:pt x="9129" y="3475"/>
                </a:lnTo>
                <a:lnTo>
                  <a:pt x="9074" y="3418"/>
                </a:lnTo>
                <a:lnTo>
                  <a:pt x="9037" y="3418"/>
                </a:lnTo>
                <a:lnTo>
                  <a:pt x="8982" y="3418"/>
                </a:lnTo>
                <a:lnTo>
                  <a:pt x="8963" y="3418"/>
                </a:lnTo>
                <a:lnTo>
                  <a:pt x="8927" y="3475"/>
                </a:lnTo>
                <a:lnTo>
                  <a:pt x="8908" y="3475"/>
                </a:lnTo>
                <a:lnTo>
                  <a:pt x="8853" y="3456"/>
                </a:lnTo>
                <a:lnTo>
                  <a:pt x="8817" y="3456"/>
                </a:lnTo>
                <a:lnTo>
                  <a:pt x="8780" y="3437"/>
                </a:lnTo>
                <a:lnTo>
                  <a:pt x="8725" y="3380"/>
                </a:lnTo>
                <a:lnTo>
                  <a:pt x="8670" y="3304"/>
                </a:lnTo>
                <a:lnTo>
                  <a:pt x="8670" y="3246"/>
                </a:lnTo>
                <a:lnTo>
                  <a:pt x="8633" y="3246"/>
                </a:lnTo>
                <a:lnTo>
                  <a:pt x="8578" y="3189"/>
                </a:lnTo>
                <a:lnTo>
                  <a:pt x="8541" y="3170"/>
                </a:lnTo>
                <a:lnTo>
                  <a:pt x="8523" y="3151"/>
                </a:lnTo>
                <a:lnTo>
                  <a:pt x="8468" y="3151"/>
                </a:lnTo>
                <a:lnTo>
                  <a:pt x="8449" y="3170"/>
                </a:lnTo>
                <a:lnTo>
                  <a:pt x="8468" y="2883"/>
                </a:lnTo>
                <a:lnTo>
                  <a:pt x="8468" y="2444"/>
                </a:lnTo>
                <a:lnTo>
                  <a:pt x="8486" y="2215"/>
                </a:lnTo>
                <a:lnTo>
                  <a:pt x="8504" y="1852"/>
                </a:lnTo>
                <a:lnTo>
                  <a:pt x="8504" y="1547"/>
                </a:lnTo>
                <a:lnTo>
                  <a:pt x="8523" y="1146"/>
                </a:lnTo>
                <a:lnTo>
                  <a:pt x="8541" y="897"/>
                </a:lnTo>
                <a:lnTo>
                  <a:pt x="8578" y="210"/>
                </a:lnTo>
                <a:lnTo>
                  <a:pt x="7935" y="172"/>
                </a:lnTo>
                <a:lnTo>
                  <a:pt x="7476" y="153"/>
                </a:lnTo>
                <a:lnTo>
                  <a:pt x="7310" y="153"/>
                </a:lnTo>
                <a:lnTo>
                  <a:pt x="6667" y="115"/>
                </a:lnTo>
                <a:lnTo>
                  <a:pt x="6208" y="76"/>
                </a:lnTo>
                <a:lnTo>
                  <a:pt x="6043" y="57"/>
                </a:lnTo>
                <a:lnTo>
                  <a:pt x="5033" y="0"/>
                </a:lnTo>
                <a:lnTo>
                  <a:pt x="4996" y="0"/>
                </a:lnTo>
                <a:lnTo>
                  <a:pt x="4941" y="668"/>
                </a:lnTo>
                <a:lnTo>
                  <a:pt x="4904" y="1146"/>
                </a:lnTo>
                <a:lnTo>
                  <a:pt x="4904" y="1337"/>
                </a:lnTo>
                <a:lnTo>
                  <a:pt x="4849" y="2005"/>
                </a:lnTo>
                <a:lnTo>
                  <a:pt x="4812" y="2349"/>
                </a:lnTo>
                <a:lnTo>
                  <a:pt x="4794" y="2673"/>
                </a:lnTo>
                <a:lnTo>
                  <a:pt x="4739" y="3304"/>
                </a:lnTo>
                <a:lnTo>
                  <a:pt x="4739" y="3342"/>
                </a:lnTo>
                <a:lnTo>
                  <a:pt x="4684" y="4067"/>
                </a:lnTo>
                <a:lnTo>
                  <a:pt x="4647" y="4468"/>
                </a:lnTo>
                <a:lnTo>
                  <a:pt x="4629" y="4736"/>
                </a:lnTo>
                <a:lnTo>
                  <a:pt x="4574" y="5404"/>
                </a:lnTo>
                <a:lnTo>
                  <a:pt x="4518" y="6053"/>
                </a:lnTo>
                <a:lnTo>
                  <a:pt x="4463" y="6722"/>
                </a:lnTo>
                <a:lnTo>
                  <a:pt x="4445" y="6836"/>
                </a:lnTo>
                <a:lnTo>
                  <a:pt x="4096" y="6817"/>
                </a:lnTo>
                <a:lnTo>
                  <a:pt x="3655" y="6779"/>
                </a:lnTo>
                <a:lnTo>
                  <a:pt x="3343" y="6760"/>
                </a:lnTo>
                <a:lnTo>
                  <a:pt x="3288" y="6741"/>
                </a:lnTo>
                <a:lnTo>
                  <a:pt x="2241" y="6645"/>
                </a:lnTo>
                <a:lnTo>
                  <a:pt x="2167" y="6645"/>
                </a:lnTo>
                <a:lnTo>
                  <a:pt x="808" y="6492"/>
                </a:lnTo>
                <a:lnTo>
                  <a:pt x="331" y="6454"/>
                </a:lnTo>
                <a:lnTo>
                  <a:pt x="239" y="6435"/>
                </a:lnTo>
                <a:lnTo>
                  <a:pt x="37" y="6397"/>
                </a:lnTo>
                <a:lnTo>
                  <a:pt x="0" y="6416"/>
                </a:lnTo>
                <a:lnTo>
                  <a:pt x="18" y="6473"/>
                </a:lnTo>
                <a:lnTo>
                  <a:pt x="0" y="6531"/>
                </a:lnTo>
                <a:lnTo>
                  <a:pt x="0" y="6588"/>
                </a:lnTo>
                <a:lnTo>
                  <a:pt x="37" y="6664"/>
                </a:lnTo>
                <a:lnTo>
                  <a:pt x="92" y="6741"/>
                </a:lnTo>
                <a:lnTo>
                  <a:pt x="147" y="6779"/>
                </a:lnTo>
                <a:lnTo>
                  <a:pt x="184" y="6817"/>
                </a:lnTo>
                <a:lnTo>
                  <a:pt x="294" y="6817"/>
                </a:lnTo>
                <a:lnTo>
                  <a:pt x="349" y="6932"/>
                </a:lnTo>
                <a:lnTo>
                  <a:pt x="367" y="7027"/>
                </a:lnTo>
                <a:lnTo>
                  <a:pt x="386" y="7123"/>
                </a:lnTo>
                <a:lnTo>
                  <a:pt x="441" y="7199"/>
                </a:lnTo>
                <a:lnTo>
                  <a:pt x="459" y="7275"/>
                </a:lnTo>
                <a:lnTo>
                  <a:pt x="514" y="7314"/>
                </a:lnTo>
                <a:lnTo>
                  <a:pt x="569" y="7371"/>
                </a:lnTo>
                <a:lnTo>
                  <a:pt x="625" y="7409"/>
                </a:lnTo>
                <a:lnTo>
                  <a:pt x="698" y="7409"/>
                </a:lnTo>
                <a:lnTo>
                  <a:pt x="716" y="7428"/>
                </a:lnTo>
                <a:lnTo>
                  <a:pt x="771" y="7485"/>
                </a:lnTo>
                <a:lnTo>
                  <a:pt x="808" y="7562"/>
                </a:lnTo>
                <a:lnTo>
                  <a:pt x="863" y="7619"/>
                </a:lnTo>
                <a:lnTo>
                  <a:pt x="937" y="7734"/>
                </a:lnTo>
                <a:lnTo>
                  <a:pt x="973" y="7810"/>
                </a:lnTo>
                <a:lnTo>
                  <a:pt x="1065" y="7848"/>
                </a:lnTo>
                <a:lnTo>
                  <a:pt x="1176" y="7963"/>
                </a:lnTo>
                <a:lnTo>
                  <a:pt x="1194" y="8039"/>
                </a:lnTo>
                <a:lnTo>
                  <a:pt x="1231" y="8116"/>
                </a:lnTo>
                <a:lnTo>
                  <a:pt x="1304" y="8211"/>
                </a:lnTo>
                <a:lnTo>
                  <a:pt x="1396" y="8326"/>
                </a:lnTo>
                <a:lnTo>
                  <a:pt x="1525" y="8421"/>
                </a:lnTo>
                <a:lnTo>
                  <a:pt x="1598" y="8440"/>
                </a:lnTo>
                <a:lnTo>
                  <a:pt x="1671" y="8498"/>
                </a:lnTo>
                <a:lnTo>
                  <a:pt x="1727" y="8555"/>
                </a:lnTo>
                <a:lnTo>
                  <a:pt x="1782" y="8612"/>
                </a:lnTo>
                <a:lnTo>
                  <a:pt x="1837" y="8650"/>
                </a:lnTo>
                <a:lnTo>
                  <a:pt x="1874" y="8669"/>
                </a:lnTo>
                <a:lnTo>
                  <a:pt x="1892" y="8727"/>
                </a:lnTo>
                <a:lnTo>
                  <a:pt x="1929" y="8765"/>
                </a:lnTo>
                <a:lnTo>
                  <a:pt x="2002" y="8841"/>
                </a:lnTo>
                <a:lnTo>
                  <a:pt x="2002" y="8937"/>
                </a:lnTo>
                <a:lnTo>
                  <a:pt x="2020" y="9070"/>
                </a:lnTo>
                <a:lnTo>
                  <a:pt x="2020" y="9109"/>
                </a:lnTo>
                <a:lnTo>
                  <a:pt x="2057" y="9128"/>
                </a:lnTo>
                <a:lnTo>
                  <a:pt x="2149" y="9300"/>
                </a:lnTo>
                <a:lnTo>
                  <a:pt x="2186" y="9376"/>
                </a:lnTo>
                <a:lnTo>
                  <a:pt x="2186" y="9471"/>
                </a:lnTo>
                <a:lnTo>
                  <a:pt x="2167" y="9567"/>
                </a:lnTo>
                <a:lnTo>
                  <a:pt x="2149" y="9681"/>
                </a:lnTo>
                <a:lnTo>
                  <a:pt x="2167" y="9834"/>
                </a:lnTo>
                <a:lnTo>
                  <a:pt x="2222" y="9911"/>
                </a:lnTo>
                <a:lnTo>
                  <a:pt x="2241" y="10006"/>
                </a:lnTo>
                <a:lnTo>
                  <a:pt x="2278" y="10044"/>
                </a:lnTo>
                <a:lnTo>
                  <a:pt x="2314" y="10235"/>
                </a:lnTo>
                <a:lnTo>
                  <a:pt x="2351" y="10273"/>
                </a:lnTo>
                <a:lnTo>
                  <a:pt x="2388" y="10331"/>
                </a:lnTo>
                <a:lnTo>
                  <a:pt x="2443" y="10350"/>
                </a:lnTo>
                <a:lnTo>
                  <a:pt x="2498" y="10445"/>
                </a:lnTo>
                <a:lnTo>
                  <a:pt x="2535" y="10464"/>
                </a:lnTo>
                <a:lnTo>
                  <a:pt x="2627" y="10483"/>
                </a:lnTo>
                <a:lnTo>
                  <a:pt x="2682" y="10522"/>
                </a:lnTo>
                <a:lnTo>
                  <a:pt x="2700" y="10579"/>
                </a:lnTo>
                <a:lnTo>
                  <a:pt x="2737" y="10674"/>
                </a:lnTo>
                <a:lnTo>
                  <a:pt x="2774" y="10694"/>
                </a:lnTo>
                <a:lnTo>
                  <a:pt x="2865" y="10770"/>
                </a:lnTo>
                <a:lnTo>
                  <a:pt x="2939" y="10846"/>
                </a:lnTo>
                <a:lnTo>
                  <a:pt x="3067" y="10884"/>
                </a:lnTo>
                <a:lnTo>
                  <a:pt x="3159" y="10904"/>
                </a:lnTo>
                <a:lnTo>
                  <a:pt x="3214" y="10923"/>
                </a:lnTo>
                <a:lnTo>
                  <a:pt x="3233" y="10942"/>
                </a:lnTo>
                <a:lnTo>
                  <a:pt x="3214" y="10999"/>
                </a:lnTo>
                <a:lnTo>
                  <a:pt x="3251" y="10999"/>
                </a:lnTo>
                <a:lnTo>
                  <a:pt x="3288" y="11018"/>
                </a:lnTo>
                <a:lnTo>
                  <a:pt x="3325" y="11075"/>
                </a:lnTo>
                <a:lnTo>
                  <a:pt x="3398" y="11095"/>
                </a:lnTo>
                <a:lnTo>
                  <a:pt x="3490" y="11114"/>
                </a:lnTo>
                <a:lnTo>
                  <a:pt x="3527" y="11133"/>
                </a:lnTo>
                <a:lnTo>
                  <a:pt x="3582" y="11171"/>
                </a:lnTo>
                <a:lnTo>
                  <a:pt x="3618" y="11266"/>
                </a:lnTo>
                <a:lnTo>
                  <a:pt x="3637" y="11266"/>
                </a:lnTo>
                <a:lnTo>
                  <a:pt x="3710" y="11343"/>
                </a:lnTo>
                <a:lnTo>
                  <a:pt x="3729" y="11343"/>
                </a:lnTo>
                <a:lnTo>
                  <a:pt x="3765" y="11305"/>
                </a:lnTo>
                <a:lnTo>
                  <a:pt x="3784" y="11305"/>
                </a:lnTo>
                <a:lnTo>
                  <a:pt x="3839" y="11400"/>
                </a:lnTo>
                <a:lnTo>
                  <a:pt x="3876" y="11419"/>
                </a:lnTo>
                <a:lnTo>
                  <a:pt x="3949" y="11400"/>
                </a:lnTo>
                <a:lnTo>
                  <a:pt x="4004" y="11400"/>
                </a:lnTo>
                <a:lnTo>
                  <a:pt x="4041" y="11419"/>
                </a:lnTo>
                <a:lnTo>
                  <a:pt x="4059" y="11400"/>
                </a:lnTo>
                <a:lnTo>
                  <a:pt x="4078" y="11324"/>
                </a:lnTo>
                <a:lnTo>
                  <a:pt x="4133" y="11266"/>
                </a:lnTo>
                <a:lnTo>
                  <a:pt x="4169" y="11228"/>
                </a:lnTo>
                <a:lnTo>
                  <a:pt x="4206" y="11152"/>
                </a:lnTo>
                <a:lnTo>
                  <a:pt x="4243" y="11133"/>
                </a:lnTo>
                <a:lnTo>
                  <a:pt x="4316" y="11114"/>
                </a:lnTo>
                <a:lnTo>
                  <a:pt x="4353" y="11095"/>
                </a:lnTo>
                <a:lnTo>
                  <a:pt x="4390" y="11075"/>
                </a:lnTo>
                <a:lnTo>
                  <a:pt x="4372" y="10999"/>
                </a:lnTo>
                <a:lnTo>
                  <a:pt x="4372" y="10961"/>
                </a:lnTo>
                <a:lnTo>
                  <a:pt x="4408" y="10884"/>
                </a:lnTo>
                <a:lnTo>
                  <a:pt x="4463" y="10865"/>
                </a:lnTo>
                <a:lnTo>
                  <a:pt x="4482" y="10789"/>
                </a:lnTo>
                <a:lnTo>
                  <a:pt x="4482" y="10732"/>
                </a:lnTo>
                <a:lnTo>
                  <a:pt x="4518" y="10674"/>
                </a:lnTo>
                <a:lnTo>
                  <a:pt x="4518" y="10617"/>
                </a:lnTo>
                <a:lnTo>
                  <a:pt x="4555" y="10598"/>
                </a:lnTo>
                <a:lnTo>
                  <a:pt x="4574" y="10560"/>
                </a:lnTo>
                <a:lnTo>
                  <a:pt x="4574" y="10503"/>
                </a:lnTo>
                <a:lnTo>
                  <a:pt x="4610" y="10522"/>
                </a:lnTo>
                <a:lnTo>
                  <a:pt x="4610" y="10464"/>
                </a:lnTo>
                <a:lnTo>
                  <a:pt x="4665" y="10426"/>
                </a:lnTo>
                <a:lnTo>
                  <a:pt x="4702" y="10312"/>
                </a:lnTo>
                <a:lnTo>
                  <a:pt x="4739" y="10312"/>
                </a:lnTo>
                <a:lnTo>
                  <a:pt x="4776" y="10331"/>
                </a:lnTo>
                <a:lnTo>
                  <a:pt x="4849" y="10293"/>
                </a:lnTo>
                <a:lnTo>
                  <a:pt x="4867" y="10312"/>
                </a:lnTo>
                <a:lnTo>
                  <a:pt x="4904" y="10312"/>
                </a:lnTo>
                <a:lnTo>
                  <a:pt x="4941" y="10273"/>
                </a:lnTo>
                <a:lnTo>
                  <a:pt x="4978" y="10312"/>
                </a:lnTo>
                <a:lnTo>
                  <a:pt x="5069" y="10312"/>
                </a:lnTo>
                <a:lnTo>
                  <a:pt x="5088" y="10293"/>
                </a:lnTo>
                <a:lnTo>
                  <a:pt x="5125" y="10178"/>
                </a:lnTo>
                <a:lnTo>
                  <a:pt x="5180" y="10140"/>
                </a:lnTo>
                <a:lnTo>
                  <a:pt x="5235" y="10159"/>
                </a:lnTo>
                <a:lnTo>
                  <a:pt x="5308" y="10197"/>
                </a:lnTo>
                <a:lnTo>
                  <a:pt x="5510" y="10312"/>
                </a:lnTo>
                <a:lnTo>
                  <a:pt x="5621" y="10273"/>
                </a:lnTo>
                <a:lnTo>
                  <a:pt x="5657" y="10331"/>
                </a:lnTo>
                <a:lnTo>
                  <a:pt x="5804" y="10331"/>
                </a:lnTo>
                <a:lnTo>
                  <a:pt x="5841" y="10331"/>
                </a:lnTo>
                <a:lnTo>
                  <a:pt x="5896" y="10350"/>
                </a:lnTo>
                <a:lnTo>
                  <a:pt x="5933" y="10369"/>
                </a:lnTo>
                <a:lnTo>
                  <a:pt x="6006" y="10388"/>
                </a:lnTo>
                <a:lnTo>
                  <a:pt x="6061" y="10388"/>
                </a:lnTo>
                <a:lnTo>
                  <a:pt x="6116" y="10350"/>
                </a:lnTo>
                <a:lnTo>
                  <a:pt x="6153" y="10331"/>
                </a:lnTo>
                <a:lnTo>
                  <a:pt x="6172" y="10350"/>
                </a:lnTo>
                <a:lnTo>
                  <a:pt x="6172" y="10388"/>
                </a:lnTo>
                <a:lnTo>
                  <a:pt x="6190" y="10388"/>
                </a:lnTo>
                <a:lnTo>
                  <a:pt x="6263" y="10388"/>
                </a:lnTo>
                <a:lnTo>
                  <a:pt x="6263" y="10426"/>
                </a:lnTo>
                <a:lnTo>
                  <a:pt x="6300" y="10445"/>
                </a:lnTo>
                <a:lnTo>
                  <a:pt x="6337" y="10426"/>
                </a:lnTo>
                <a:lnTo>
                  <a:pt x="6355" y="10426"/>
                </a:lnTo>
                <a:lnTo>
                  <a:pt x="6392" y="10560"/>
                </a:lnTo>
                <a:lnTo>
                  <a:pt x="6392" y="10579"/>
                </a:lnTo>
                <a:lnTo>
                  <a:pt x="6429" y="10598"/>
                </a:lnTo>
                <a:lnTo>
                  <a:pt x="6447" y="10579"/>
                </a:lnTo>
                <a:lnTo>
                  <a:pt x="6447" y="10617"/>
                </a:lnTo>
                <a:lnTo>
                  <a:pt x="6429" y="10674"/>
                </a:lnTo>
                <a:lnTo>
                  <a:pt x="6447" y="10694"/>
                </a:lnTo>
                <a:lnTo>
                  <a:pt x="6484" y="10694"/>
                </a:lnTo>
                <a:lnTo>
                  <a:pt x="6502" y="10655"/>
                </a:lnTo>
                <a:lnTo>
                  <a:pt x="6502" y="10636"/>
                </a:lnTo>
                <a:lnTo>
                  <a:pt x="6502" y="10617"/>
                </a:lnTo>
                <a:lnTo>
                  <a:pt x="6521" y="10636"/>
                </a:lnTo>
                <a:lnTo>
                  <a:pt x="6557" y="10655"/>
                </a:lnTo>
                <a:lnTo>
                  <a:pt x="6539" y="10713"/>
                </a:lnTo>
                <a:lnTo>
                  <a:pt x="6521" y="10751"/>
                </a:lnTo>
                <a:lnTo>
                  <a:pt x="6521" y="10789"/>
                </a:lnTo>
                <a:lnTo>
                  <a:pt x="6576" y="10789"/>
                </a:lnTo>
                <a:lnTo>
                  <a:pt x="6631" y="10846"/>
                </a:lnTo>
                <a:lnTo>
                  <a:pt x="6704" y="10846"/>
                </a:lnTo>
                <a:lnTo>
                  <a:pt x="6741" y="10884"/>
                </a:lnTo>
                <a:lnTo>
                  <a:pt x="6759" y="10904"/>
                </a:lnTo>
                <a:lnTo>
                  <a:pt x="6796" y="11018"/>
                </a:lnTo>
                <a:lnTo>
                  <a:pt x="6870" y="11075"/>
                </a:lnTo>
                <a:lnTo>
                  <a:pt x="6943" y="11114"/>
                </a:lnTo>
                <a:lnTo>
                  <a:pt x="6980" y="11171"/>
                </a:lnTo>
                <a:lnTo>
                  <a:pt x="7035" y="11209"/>
                </a:lnTo>
                <a:lnTo>
                  <a:pt x="7072" y="11209"/>
                </a:lnTo>
                <a:lnTo>
                  <a:pt x="7072" y="11247"/>
                </a:lnTo>
                <a:lnTo>
                  <a:pt x="7090" y="11324"/>
                </a:lnTo>
                <a:lnTo>
                  <a:pt x="7108" y="11362"/>
                </a:lnTo>
                <a:lnTo>
                  <a:pt x="7182" y="11419"/>
                </a:lnTo>
                <a:lnTo>
                  <a:pt x="7200" y="11476"/>
                </a:lnTo>
                <a:lnTo>
                  <a:pt x="7200" y="11515"/>
                </a:lnTo>
                <a:lnTo>
                  <a:pt x="7237" y="11667"/>
                </a:lnTo>
                <a:lnTo>
                  <a:pt x="7237" y="11725"/>
                </a:lnTo>
                <a:lnTo>
                  <a:pt x="7274" y="11782"/>
                </a:lnTo>
                <a:lnTo>
                  <a:pt x="7310" y="11782"/>
                </a:lnTo>
                <a:lnTo>
                  <a:pt x="7310" y="11820"/>
                </a:lnTo>
                <a:lnTo>
                  <a:pt x="7329" y="11877"/>
                </a:lnTo>
                <a:lnTo>
                  <a:pt x="7347" y="11897"/>
                </a:lnTo>
                <a:lnTo>
                  <a:pt x="7384" y="12030"/>
                </a:lnTo>
                <a:lnTo>
                  <a:pt x="7384" y="12087"/>
                </a:lnTo>
                <a:lnTo>
                  <a:pt x="7402" y="12145"/>
                </a:lnTo>
                <a:lnTo>
                  <a:pt x="7457" y="12164"/>
                </a:lnTo>
                <a:lnTo>
                  <a:pt x="7476" y="12202"/>
                </a:lnTo>
                <a:lnTo>
                  <a:pt x="7494" y="12240"/>
                </a:lnTo>
                <a:lnTo>
                  <a:pt x="7512" y="12240"/>
                </a:lnTo>
                <a:lnTo>
                  <a:pt x="7512" y="12278"/>
                </a:lnTo>
                <a:lnTo>
                  <a:pt x="7512" y="12317"/>
                </a:lnTo>
                <a:lnTo>
                  <a:pt x="7531" y="12355"/>
                </a:lnTo>
                <a:lnTo>
                  <a:pt x="7567" y="12374"/>
                </a:lnTo>
                <a:lnTo>
                  <a:pt x="7586" y="12393"/>
                </a:lnTo>
                <a:lnTo>
                  <a:pt x="7567" y="12431"/>
                </a:lnTo>
                <a:lnTo>
                  <a:pt x="7567" y="12450"/>
                </a:lnTo>
                <a:lnTo>
                  <a:pt x="7604" y="12489"/>
                </a:lnTo>
                <a:lnTo>
                  <a:pt x="7623" y="12527"/>
                </a:lnTo>
                <a:lnTo>
                  <a:pt x="7623" y="12584"/>
                </a:lnTo>
                <a:lnTo>
                  <a:pt x="7641" y="12641"/>
                </a:lnTo>
                <a:lnTo>
                  <a:pt x="7659" y="12660"/>
                </a:lnTo>
                <a:lnTo>
                  <a:pt x="7659" y="12699"/>
                </a:lnTo>
                <a:lnTo>
                  <a:pt x="7678" y="12756"/>
                </a:lnTo>
                <a:lnTo>
                  <a:pt x="7751" y="12794"/>
                </a:lnTo>
                <a:lnTo>
                  <a:pt x="7770" y="12851"/>
                </a:lnTo>
                <a:lnTo>
                  <a:pt x="7806" y="12890"/>
                </a:lnTo>
                <a:lnTo>
                  <a:pt x="7861" y="12928"/>
                </a:lnTo>
                <a:lnTo>
                  <a:pt x="7916" y="12966"/>
                </a:lnTo>
                <a:lnTo>
                  <a:pt x="7953" y="13023"/>
                </a:lnTo>
                <a:lnTo>
                  <a:pt x="8008" y="13119"/>
                </a:lnTo>
                <a:lnTo>
                  <a:pt x="8027" y="13195"/>
                </a:lnTo>
                <a:lnTo>
                  <a:pt x="8063" y="13214"/>
                </a:lnTo>
                <a:lnTo>
                  <a:pt x="8082" y="13214"/>
                </a:lnTo>
                <a:lnTo>
                  <a:pt x="8100" y="13252"/>
                </a:lnTo>
                <a:lnTo>
                  <a:pt x="8119" y="13291"/>
                </a:lnTo>
                <a:lnTo>
                  <a:pt x="8155" y="13367"/>
                </a:lnTo>
                <a:lnTo>
                  <a:pt x="8192" y="13443"/>
                </a:lnTo>
                <a:lnTo>
                  <a:pt x="8210" y="13501"/>
                </a:lnTo>
                <a:lnTo>
                  <a:pt x="8229" y="13520"/>
                </a:lnTo>
                <a:lnTo>
                  <a:pt x="8265" y="13539"/>
                </a:lnTo>
                <a:lnTo>
                  <a:pt x="8284" y="13577"/>
                </a:lnTo>
                <a:lnTo>
                  <a:pt x="8321" y="13634"/>
                </a:lnTo>
                <a:lnTo>
                  <a:pt x="8376" y="13692"/>
                </a:lnTo>
                <a:lnTo>
                  <a:pt x="8431" y="13692"/>
                </a:lnTo>
                <a:lnTo>
                  <a:pt x="8449" y="13749"/>
                </a:lnTo>
                <a:lnTo>
                  <a:pt x="8486" y="13730"/>
                </a:lnTo>
                <a:lnTo>
                  <a:pt x="8596" y="13806"/>
                </a:lnTo>
                <a:lnTo>
                  <a:pt x="8614" y="13863"/>
                </a:lnTo>
                <a:lnTo>
                  <a:pt x="8614" y="13921"/>
                </a:lnTo>
                <a:lnTo>
                  <a:pt x="8651" y="13940"/>
                </a:lnTo>
                <a:lnTo>
                  <a:pt x="8633" y="14016"/>
                </a:lnTo>
                <a:lnTo>
                  <a:pt x="8633" y="14073"/>
                </a:lnTo>
                <a:lnTo>
                  <a:pt x="8633" y="14131"/>
                </a:lnTo>
                <a:lnTo>
                  <a:pt x="8614" y="14188"/>
                </a:lnTo>
                <a:lnTo>
                  <a:pt x="8596" y="14226"/>
                </a:lnTo>
                <a:lnTo>
                  <a:pt x="8633" y="14245"/>
                </a:lnTo>
                <a:lnTo>
                  <a:pt x="8651" y="14283"/>
                </a:lnTo>
                <a:lnTo>
                  <a:pt x="8706" y="14341"/>
                </a:lnTo>
                <a:lnTo>
                  <a:pt x="8706" y="14379"/>
                </a:lnTo>
                <a:lnTo>
                  <a:pt x="8706" y="14513"/>
                </a:lnTo>
                <a:lnTo>
                  <a:pt x="8706" y="14570"/>
                </a:lnTo>
                <a:lnTo>
                  <a:pt x="8670" y="14608"/>
                </a:lnTo>
                <a:lnTo>
                  <a:pt x="8688" y="14665"/>
                </a:lnTo>
                <a:lnTo>
                  <a:pt x="8725" y="14704"/>
                </a:lnTo>
                <a:lnTo>
                  <a:pt x="8761" y="14742"/>
                </a:lnTo>
                <a:lnTo>
                  <a:pt x="8761" y="14799"/>
                </a:lnTo>
                <a:lnTo>
                  <a:pt x="8780" y="14818"/>
                </a:lnTo>
                <a:lnTo>
                  <a:pt x="8817" y="14837"/>
                </a:lnTo>
                <a:lnTo>
                  <a:pt x="8853" y="14914"/>
                </a:lnTo>
                <a:lnTo>
                  <a:pt x="8908" y="14933"/>
                </a:lnTo>
                <a:lnTo>
                  <a:pt x="9000" y="15162"/>
                </a:lnTo>
                <a:lnTo>
                  <a:pt x="9000" y="15219"/>
                </a:lnTo>
                <a:lnTo>
                  <a:pt x="9037" y="15276"/>
                </a:lnTo>
                <a:lnTo>
                  <a:pt x="9055" y="15353"/>
                </a:lnTo>
                <a:lnTo>
                  <a:pt x="9055" y="15391"/>
                </a:lnTo>
                <a:lnTo>
                  <a:pt x="9129" y="15506"/>
                </a:lnTo>
                <a:lnTo>
                  <a:pt x="9110" y="15582"/>
                </a:lnTo>
                <a:lnTo>
                  <a:pt x="9129" y="15620"/>
                </a:lnTo>
                <a:lnTo>
                  <a:pt x="9165" y="15639"/>
                </a:lnTo>
                <a:lnTo>
                  <a:pt x="9202" y="15601"/>
                </a:lnTo>
                <a:lnTo>
                  <a:pt x="9276" y="15620"/>
                </a:lnTo>
                <a:lnTo>
                  <a:pt x="9294" y="15658"/>
                </a:lnTo>
                <a:lnTo>
                  <a:pt x="9349" y="15658"/>
                </a:lnTo>
                <a:lnTo>
                  <a:pt x="9368" y="15697"/>
                </a:lnTo>
                <a:lnTo>
                  <a:pt x="9441" y="15677"/>
                </a:lnTo>
                <a:lnTo>
                  <a:pt x="9478" y="15697"/>
                </a:lnTo>
                <a:lnTo>
                  <a:pt x="9514" y="15716"/>
                </a:lnTo>
                <a:lnTo>
                  <a:pt x="9551" y="15735"/>
                </a:lnTo>
                <a:lnTo>
                  <a:pt x="9588" y="15754"/>
                </a:lnTo>
                <a:lnTo>
                  <a:pt x="9588" y="15773"/>
                </a:lnTo>
                <a:lnTo>
                  <a:pt x="9680" y="15888"/>
                </a:lnTo>
                <a:lnTo>
                  <a:pt x="9735" y="15888"/>
                </a:lnTo>
                <a:lnTo>
                  <a:pt x="9735" y="15868"/>
                </a:lnTo>
                <a:lnTo>
                  <a:pt x="9790" y="15868"/>
                </a:lnTo>
                <a:lnTo>
                  <a:pt x="9808" y="15888"/>
                </a:lnTo>
                <a:lnTo>
                  <a:pt x="9827" y="15888"/>
                </a:lnTo>
                <a:lnTo>
                  <a:pt x="9827" y="15868"/>
                </a:lnTo>
                <a:lnTo>
                  <a:pt x="9863" y="15888"/>
                </a:lnTo>
                <a:lnTo>
                  <a:pt x="9900" y="15926"/>
                </a:lnTo>
                <a:lnTo>
                  <a:pt x="9919" y="15907"/>
                </a:lnTo>
                <a:lnTo>
                  <a:pt x="9955" y="15907"/>
                </a:lnTo>
                <a:lnTo>
                  <a:pt x="9974" y="15926"/>
                </a:lnTo>
                <a:lnTo>
                  <a:pt x="9974" y="15945"/>
                </a:lnTo>
                <a:lnTo>
                  <a:pt x="9992" y="15964"/>
                </a:lnTo>
                <a:lnTo>
                  <a:pt x="10029" y="15964"/>
                </a:lnTo>
                <a:lnTo>
                  <a:pt x="10047" y="16002"/>
                </a:lnTo>
                <a:lnTo>
                  <a:pt x="10066" y="16002"/>
                </a:lnTo>
                <a:lnTo>
                  <a:pt x="10084" y="16002"/>
                </a:lnTo>
                <a:lnTo>
                  <a:pt x="10121" y="16021"/>
                </a:lnTo>
                <a:lnTo>
                  <a:pt x="10139" y="16078"/>
                </a:lnTo>
                <a:lnTo>
                  <a:pt x="10157" y="16078"/>
                </a:lnTo>
                <a:lnTo>
                  <a:pt x="10176" y="16059"/>
                </a:lnTo>
                <a:lnTo>
                  <a:pt x="10194" y="16078"/>
                </a:lnTo>
                <a:lnTo>
                  <a:pt x="10194" y="16117"/>
                </a:lnTo>
                <a:lnTo>
                  <a:pt x="10286" y="16155"/>
                </a:lnTo>
                <a:lnTo>
                  <a:pt x="10323" y="16155"/>
                </a:lnTo>
                <a:lnTo>
                  <a:pt x="10341" y="16155"/>
                </a:lnTo>
                <a:lnTo>
                  <a:pt x="10359" y="16174"/>
                </a:lnTo>
                <a:lnTo>
                  <a:pt x="10414" y="16174"/>
                </a:lnTo>
                <a:lnTo>
                  <a:pt x="10433" y="16155"/>
                </a:lnTo>
                <a:lnTo>
                  <a:pt x="10470" y="16193"/>
                </a:lnTo>
                <a:lnTo>
                  <a:pt x="10506" y="16193"/>
                </a:lnTo>
                <a:lnTo>
                  <a:pt x="10561" y="16174"/>
                </a:lnTo>
                <a:lnTo>
                  <a:pt x="10580" y="16174"/>
                </a:lnTo>
                <a:lnTo>
                  <a:pt x="10598" y="16174"/>
                </a:lnTo>
                <a:lnTo>
                  <a:pt x="10635" y="16174"/>
                </a:lnTo>
                <a:lnTo>
                  <a:pt x="10763" y="16174"/>
                </a:lnTo>
                <a:lnTo>
                  <a:pt x="10782" y="16174"/>
                </a:lnTo>
                <a:lnTo>
                  <a:pt x="10819" y="16193"/>
                </a:lnTo>
                <a:lnTo>
                  <a:pt x="10837" y="16174"/>
                </a:lnTo>
                <a:lnTo>
                  <a:pt x="10855" y="16212"/>
                </a:lnTo>
                <a:lnTo>
                  <a:pt x="10892" y="16212"/>
                </a:lnTo>
                <a:lnTo>
                  <a:pt x="10929" y="16231"/>
                </a:lnTo>
                <a:lnTo>
                  <a:pt x="10966" y="16231"/>
                </a:lnTo>
                <a:lnTo>
                  <a:pt x="11002" y="16212"/>
                </a:lnTo>
                <a:lnTo>
                  <a:pt x="11039" y="16231"/>
                </a:lnTo>
                <a:lnTo>
                  <a:pt x="11094" y="16327"/>
                </a:lnTo>
                <a:lnTo>
                  <a:pt x="11204" y="16384"/>
                </a:lnTo>
                <a:lnTo>
                  <a:pt x="11241" y="16384"/>
                </a:lnTo>
                <a:lnTo>
                  <a:pt x="11278" y="16384"/>
                </a:lnTo>
                <a:lnTo>
                  <a:pt x="11315" y="16384"/>
                </a:lnTo>
                <a:lnTo>
                  <a:pt x="11351" y="16384"/>
                </a:lnTo>
                <a:lnTo>
                  <a:pt x="11370" y="16384"/>
                </a:lnTo>
                <a:lnTo>
                  <a:pt x="11388" y="16384"/>
                </a:lnTo>
                <a:lnTo>
                  <a:pt x="11406" y="16384"/>
                </a:lnTo>
                <a:lnTo>
                  <a:pt x="11425" y="16384"/>
                </a:lnTo>
                <a:lnTo>
                  <a:pt x="11406" y="16384"/>
                </a:lnTo>
                <a:lnTo>
                  <a:pt x="11425" y="16384"/>
                </a:lnTo>
                <a:lnTo>
                  <a:pt x="11461" y="16384"/>
                </a:lnTo>
                <a:lnTo>
                  <a:pt x="11517" y="16384"/>
                </a:lnTo>
                <a:lnTo>
                  <a:pt x="11517" y="16346"/>
                </a:lnTo>
                <a:lnTo>
                  <a:pt x="11553" y="16346"/>
                </a:lnTo>
                <a:lnTo>
                  <a:pt x="11682" y="16346"/>
                </a:lnTo>
                <a:lnTo>
                  <a:pt x="11719" y="16212"/>
                </a:lnTo>
                <a:lnTo>
                  <a:pt x="11700" y="16174"/>
                </a:lnTo>
                <a:lnTo>
                  <a:pt x="11682" y="16174"/>
                </a:lnTo>
                <a:lnTo>
                  <a:pt x="11663" y="16193"/>
                </a:lnTo>
                <a:lnTo>
                  <a:pt x="11682" y="16269"/>
                </a:lnTo>
                <a:lnTo>
                  <a:pt x="11645" y="16231"/>
                </a:lnTo>
                <a:lnTo>
                  <a:pt x="11608" y="16250"/>
                </a:lnTo>
                <a:lnTo>
                  <a:pt x="11627" y="16269"/>
                </a:lnTo>
                <a:lnTo>
                  <a:pt x="11572" y="16289"/>
                </a:lnTo>
                <a:lnTo>
                  <a:pt x="11553" y="16231"/>
                </a:lnTo>
                <a:lnTo>
                  <a:pt x="11572" y="16193"/>
                </a:lnTo>
                <a:lnTo>
                  <a:pt x="11627" y="16155"/>
                </a:lnTo>
                <a:lnTo>
                  <a:pt x="11627" y="16136"/>
                </a:lnTo>
                <a:lnTo>
                  <a:pt x="11608" y="16117"/>
                </a:lnTo>
                <a:lnTo>
                  <a:pt x="11572" y="16117"/>
                </a:lnTo>
                <a:lnTo>
                  <a:pt x="11535" y="16136"/>
                </a:lnTo>
                <a:lnTo>
                  <a:pt x="11498" y="16117"/>
                </a:lnTo>
                <a:lnTo>
                  <a:pt x="11498" y="16078"/>
                </a:lnTo>
                <a:lnTo>
                  <a:pt x="11498" y="16040"/>
                </a:lnTo>
                <a:lnTo>
                  <a:pt x="11517" y="15983"/>
                </a:lnTo>
                <a:lnTo>
                  <a:pt x="11461" y="15945"/>
                </a:lnTo>
                <a:lnTo>
                  <a:pt x="11480" y="15888"/>
                </a:lnTo>
                <a:lnTo>
                  <a:pt x="11480" y="15868"/>
                </a:lnTo>
                <a:lnTo>
                  <a:pt x="11461" y="15849"/>
                </a:lnTo>
                <a:lnTo>
                  <a:pt x="11443" y="15868"/>
                </a:lnTo>
                <a:lnTo>
                  <a:pt x="11425" y="15830"/>
                </a:lnTo>
                <a:lnTo>
                  <a:pt x="11425" y="15735"/>
                </a:lnTo>
                <a:lnTo>
                  <a:pt x="11406" y="15697"/>
                </a:lnTo>
                <a:lnTo>
                  <a:pt x="11351" y="15677"/>
                </a:lnTo>
                <a:lnTo>
                  <a:pt x="11315" y="15658"/>
                </a:lnTo>
                <a:lnTo>
                  <a:pt x="11296" y="15563"/>
                </a:lnTo>
                <a:lnTo>
                  <a:pt x="11315" y="15487"/>
                </a:lnTo>
                <a:lnTo>
                  <a:pt x="11333" y="15467"/>
                </a:lnTo>
                <a:lnTo>
                  <a:pt x="11315" y="15372"/>
                </a:lnTo>
                <a:lnTo>
                  <a:pt x="11315" y="15296"/>
                </a:lnTo>
                <a:lnTo>
                  <a:pt x="11278" y="15143"/>
                </a:lnTo>
                <a:lnTo>
                  <a:pt x="11259" y="15066"/>
                </a:lnTo>
                <a:lnTo>
                  <a:pt x="11223" y="15028"/>
                </a:lnTo>
                <a:lnTo>
                  <a:pt x="11186" y="14990"/>
                </a:lnTo>
                <a:lnTo>
                  <a:pt x="11168" y="14933"/>
                </a:lnTo>
                <a:lnTo>
                  <a:pt x="11186" y="14875"/>
                </a:lnTo>
                <a:lnTo>
                  <a:pt x="11186" y="14818"/>
                </a:lnTo>
                <a:lnTo>
                  <a:pt x="11186" y="14780"/>
                </a:lnTo>
                <a:lnTo>
                  <a:pt x="11223" y="14761"/>
                </a:lnTo>
                <a:lnTo>
                  <a:pt x="11278" y="14742"/>
                </a:lnTo>
                <a:lnTo>
                  <a:pt x="11278" y="14704"/>
                </a:lnTo>
                <a:lnTo>
                  <a:pt x="11278" y="14665"/>
                </a:lnTo>
                <a:lnTo>
                  <a:pt x="11259" y="14627"/>
                </a:lnTo>
                <a:lnTo>
                  <a:pt x="11278" y="14589"/>
                </a:lnTo>
                <a:lnTo>
                  <a:pt x="11315" y="14589"/>
                </a:lnTo>
                <a:lnTo>
                  <a:pt x="11333" y="14551"/>
                </a:lnTo>
                <a:lnTo>
                  <a:pt x="11333" y="14474"/>
                </a:lnTo>
                <a:lnTo>
                  <a:pt x="11333" y="14398"/>
                </a:lnTo>
                <a:lnTo>
                  <a:pt x="11315" y="14379"/>
                </a:lnTo>
                <a:lnTo>
                  <a:pt x="11278" y="14398"/>
                </a:lnTo>
                <a:lnTo>
                  <a:pt x="11223" y="14417"/>
                </a:lnTo>
                <a:lnTo>
                  <a:pt x="11204" y="14417"/>
                </a:lnTo>
                <a:lnTo>
                  <a:pt x="11168" y="14398"/>
                </a:lnTo>
                <a:lnTo>
                  <a:pt x="11131" y="14379"/>
                </a:lnTo>
                <a:lnTo>
                  <a:pt x="11076" y="14398"/>
                </a:lnTo>
                <a:lnTo>
                  <a:pt x="11021" y="14398"/>
                </a:lnTo>
                <a:lnTo>
                  <a:pt x="10984" y="14398"/>
                </a:lnTo>
                <a:lnTo>
                  <a:pt x="10929" y="14360"/>
                </a:lnTo>
                <a:lnTo>
                  <a:pt x="10947" y="14341"/>
                </a:lnTo>
                <a:lnTo>
                  <a:pt x="11002" y="14341"/>
                </a:lnTo>
                <a:lnTo>
                  <a:pt x="11021" y="14322"/>
                </a:lnTo>
                <a:lnTo>
                  <a:pt x="11002" y="14283"/>
                </a:lnTo>
                <a:lnTo>
                  <a:pt x="10966" y="14245"/>
                </a:lnTo>
                <a:lnTo>
                  <a:pt x="10966" y="14207"/>
                </a:lnTo>
                <a:lnTo>
                  <a:pt x="10929" y="14169"/>
                </a:lnTo>
                <a:lnTo>
                  <a:pt x="10929" y="14150"/>
                </a:lnTo>
                <a:lnTo>
                  <a:pt x="10874" y="14073"/>
                </a:lnTo>
                <a:lnTo>
                  <a:pt x="10892" y="14073"/>
                </a:lnTo>
                <a:lnTo>
                  <a:pt x="10910" y="14073"/>
                </a:lnTo>
                <a:lnTo>
                  <a:pt x="10984" y="14169"/>
                </a:lnTo>
                <a:lnTo>
                  <a:pt x="11021" y="14226"/>
                </a:lnTo>
                <a:lnTo>
                  <a:pt x="11057" y="14245"/>
                </a:lnTo>
                <a:lnTo>
                  <a:pt x="11076" y="14303"/>
                </a:lnTo>
                <a:lnTo>
                  <a:pt x="11112" y="14322"/>
                </a:lnTo>
                <a:lnTo>
                  <a:pt x="11131" y="14322"/>
                </a:lnTo>
                <a:lnTo>
                  <a:pt x="11112" y="14264"/>
                </a:lnTo>
                <a:lnTo>
                  <a:pt x="11131" y="14264"/>
                </a:lnTo>
                <a:lnTo>
                  <a:pt x="11186" y="14264"/>
                </a:lnTo>
                <a:lnTo>
                  <a:pt x="11204" y="14226"/>
                </a:lnTo>
                <a:lnTo>
                  <a:pt x="11241" y="14188"/>
                </a:lnTo>
                <a:lnTo>
                  <a:pt x="11223" y="14150"/>
                </a:lnTo>
                <a:lnTo>
                  <a:pt x="11241" y="14131"/>
                </a:lnTo>
                <a:lnTo>
                  <a:pt x="11278" y="14131"/>
                </a:lnTo>
                <a:lnTo>
                  <a:pt x="11259" y="14207"/>
                </a:lnTo>
                <a:lnTo>
                  <a:pt x="11259" y="14264"/>
                </a:lnTo>
                <a:lnTo>
                  <a:pt x="11223" y="14283"/>
                </a:lnTo>
                <a:lnTo>
                  <a:pt x="11186" y="14303"/>
                </a:lnTo>
                <a:lnTo>
                  <a:pt x="11204" y="14322"/>
                </a:lnTo>
                <a:lnTo>
                  <a:pt x="11259" y="14341"/>
                </a:lnTo>
                <a:lnTo>
                  <a:pt x="11296" y="14303"/>
                </a:lnTo>
                <a:lnTo>
                  <a:pt x="11333" y="14283"/>
                </a:lnTo>
                <a:lnTo>
                  <a:pt x="11388" y="14207"/>
                </a:lnTo>
                <a:lnTo>
                  <a:pt x="11406" y="14112"/>
                </a:lnTo>
                <a:lnTo>
                  <a:pt x="11443" y="14073"/>
                </a:lnTo>
                <a:lnTo>
                  <a:pt x="11498" y="13940"/>
                </a:lnTo>
                <a:lnTo>
                  <a:pt x="11517" y="13825"/>
                </a:lnTo>
                <a:lnTo>
                  <a:pt x="11553" y="13768"/>
                </a:lnTo>
                <a:lnTo>
                  <a:pt x="11553" y="13730"/>
                </a:lnTo>
                <a:lnTo>
                  <a:pt x="11535" y="13711"/>
                </a:lnTo>
                <a:lnTo>
                  <a:pt x="11517" y="13730"/>
                </a:lnTo>
                <a:lnTo>
                  <a:pt x="11461" y="13787"/>
                </a:lnTo>
                <a:lnTo>
                  <a:pt x="11443" y="13806"/>
                </a:lnTo>
                <a:lnTo>
                  <a:pt x="11425" y="13787"/>
                </a:lnTo>
                <a:lnTo>
                  <a:pt x="11443" y="13749"/>
                </a:lnTo>
                <a:lnTo>
                  <a:pt x="11461" y="13730"/>
                </a:lnTo>
                <a:lnTo>
                  <a:pt x="11461" y="13692"/>
                </a:lnTo>
                <a:lnTo>
                  <a:pt x="11443" y="13672"/>
                </a:lnTo>
                <a:lnTo>
                  <a:pt x="11406" y="13634"/>
                </a:lnTo>
                <a:lnTo>
                  <a:pt x="11406" y="13596"/>
                </a:lnTo>
                <a:lnTo>
                  <a:pt x="11406" y="13539"/>
                </a:lnTo>
                <a:lnTo>
                  <a:pt x="11425" y="13520"/>
                </a:lnTo>
                <a:lnTo>
                  <a:pt x="11406" y="13501"/>
                </a:lnTo>
                <a:lnTo>
                  <a:pt x="11370" y="13520"/>
                </a:lnTo>
                <a:lnTo>
                  <a:pt x="11333" y="13520"/>
                </a:lnTo>
                <a:lnTo>
                  <a:pt x="11278" y="13501"/>
                </a:lnTo>
                <a:lnTo>
                  <a:pt x="11241" y="13481"/>
                </a:lnTo>
                <a:lnTo>
                  <a:pt x="11204" y="13424"/>
                </a:lnTo>
                <a:lnTo>
                  <a:pt x="11241" y="13424"/>
                </a:lnTo>
                <a:lnTo>
                  <a:pt x="11278" y="13424"/>
                </a:lnTo>
                <a:lnTo>
                  <a:pt x="11315" y="13443"/>
                </a:lnTo>
                <a:lnTo>
                  <a:pt x="11406" y="13424"/>
                </a:lnTo>
                <a:lnTo>
                  <a:pt x="11443" y="13424"/>
                </a:lnTo>
                <a:lnTo>
                  <a:pt x="11480" y="13462"/>
                </a:lnTo>
                <a:lnTo>
                  <a:pt x="11535" y="13443"/>
                </a:lnTo>
                <a:lnTo>
                  <a:pt x="11553" y="13443"/>
                </a:lnTo>
                <a:lnTo>
                  <a:pt x="11590" y="13462"/>
                </a:lnTo>
                <a:lnTo>
                  <a:pt x="11627" y="13520"/>
                </a:lnTo>
                <a:lnTo>
                  <a:pt x="11645" y="13520"/>
                </a:lnTo>
                <a:lnTo>
                  <a:pt x="11700" y="13501"/>
                </a:lnTo>
                <a:lnTo>
                  <a:pt x="11774" y="13443"/>
                </a:lnTo>
                <a:lnTo>
                  <a:pt x="11627" y="13157"/>
                </a:lnTo>
                <a:lnTo>
                  <a:pt x="11608" y="13119"/>
                </a:lnTo>
                <a:lnTo>
                  <a:pt x="11627" y="13119"/>
                </a:lnTo>
                <a:lnTo>
                  <a:pt x="11682" y="13080"/>
                </a:lnTo>
                <a:lnTo>
                  <a:pt x="11700" y="13042"/>
                </a:lnTo>
                <a:lnTo>
                  <a:pt x="11700" y="13023"/>
                </a:lnTo>
                <a:lnTo>
                  <a:pt x="11682" y="12985"/>
                </a:lnTo>
                <a:lnTo>
                  <a:pt x="11700" y="12985"/>
                </a:lnTo>
                <a:lnTo>
                  <a:pt x="11737" y="13004"/>
                </a:lnTo>
                <a:lnTo>
                  <a:pt x="11755" y="13023"/>
                </a:lnTo>
                <a:lnTo>
                  <a:pt x="11792" y="13023"/>
                </a:lnTo>
                <a:lnTo>
                  <a:pt x="11810" y="12985"/>
                </a:lnTo>
                <a:lnTo>
                  <a:pt x="11866" y="12966"/>
                </a:lnTo>
                <a:lnTo>
                  <a:pt x="11810" y="12947"/>
                </a:lnTo>
                <a:lnTo>
                  <a:pt x="11792" y="12909"/>
                </a:lnTo>
                <a:lnTo>
                  <a:pt x="11792" y="12890"/>
                </a:lnTo>
                <a:lnTo>
                  <a:pt x="11810" y="12870"/>
                </a:lnTo>
                <a:lnTo>
                  <a:pt x="11939" y="12851"/>
                </a:lnTo>
                <a:lnTo>
                  <a:pt x="12215" y="12794"/>
                </a:lnTo>
                <a:lnTo>
                  <a:pt x="12215" y="12756"/>
                </a:lnTo>
                <a:lnTo>
                  <a:pt x="12178" y="12718"/>
                </a:lnTo>
                <a:lnTo>
                  <a:pt x="12141" y="12660"/>
                </a:lnTo>
                <a:lnTo>
                  <a:pt x="12141" y="12641"/>
                </a:lnTo>
                <a:lnTo>
                  <a:pt x="12141" y="12622"/>
                </a:lnTo>
                <a:lnTo>
                  <a:pt x="12178" y="12622"/>
                </a:lnTo>
                <a:lnTo>
                  <a:pt x="12196" y="12660"/>
                </a:lnTo>
                <a:lnTo>
                  <a:pt x="12233" y="12660"/>
                </a:lnTo>
                <a:lnTo>
                  <a:pt x="12233" y="12641"/>
                </a:lnTo>
                <a:lnTo>
                  <a:pt x="12215" y="12603"/>
                </a:lnTo>
                <a:lnTo>
                  <a:pt x="12178" y="12565"/>
                </a:lnTo>
                <a:lnTo>
                  <a:pt x="12178" y="12527"/>
                </a:lnTo>
                <a:lnTo>
                  <a:pt x="12196" y="12508"/>
                </a:lnTo>
                <a:lnTo>
                  <a:pt x="12215" y="12527"/>
                </a:lnTo>
                <a:lnTo>
                  <a:pt x="12233" y="12565"/>
                </a:lnTo>
                <a:lnTo>
                  <a:pt x="12251" y="12603"/>
                </a:lnTo>
                <a:lnTo>
                  <a:pt x="12306" y="12622"/>
                </a:lnTo>
                <a:lnTo>
                  <a:pt x="12325" y="12641"/>
                </a:lnTo>
                <a:lnTo>
                  <a:pt x="12325" y="12737"/>
                </a:lnTo>
                <a:lnTo>
                  <a:pt x="12361" y="12756"/>
                </a:lnTo>
                <a:lnTo>
                  <a:pt x="12417" y="12756"/>
                </a:lnTo>
                <a:lnTo>
                  <a:pt x="12453" y="12737"/>
                </a:lnTo>
                <a:lnTo>
                  <a:pt x="12564" y="12660"/>
                </a:lnTo>
                <a:lnTo>
                  <a:pt x="12600" y="12622"/>
                </a:lnTo>
                <a:lnTo>
                  <a:pt x="12619" y="12641"/>
                </a:lnTo>
                <a:lnTo>
                  <a:pt x="12655" y="12603"/>
                </a:lnTo>
                <a:lnTo>
                  <a:pt x="12692" y="12584"/>
                </a:lnTo>
                <a:lnTo>
                  <a:pt x="12655" y="12508"/>
                </a:lnTo>
                <a:lnTo>
                  <a:pt x="12600" y="12508"/>
                </a:lnTo>
                <a:lnTo>
                  <a:pt x="12545" y="12527"/>
                </a:lnTo>
                <a:lnTo>
                  <a:pt x="12508" y="12527"/>
                </a:lnTo>
                <a:lnTo>
                  <a:pt x="12508" y="12508"/>
                </a:lnTo>
                <a:lnTo>
                  <a:pt x="12545" y="12469"/>
                </a:lnTo>
                <a:lnTo>
                  <a:pt x="12600" y="12450"/>
                </a:lnTo>
                <a:lnTo>
                  <a:pt x="12582" y="12412"/>
                </a:lnTo>
                <a:lnTo>
                  <a:pt x="12508" y="12374"/>
                </a:lnTo>
                <a:lnTo>
                  <a:pt x="12490" y="12374"/>
                </a:lnTo>
                <a:lnTo>
                  <a:pt x="12435" y="12393"/>
                </a:lnTo>
                <a:lnTo>
                  <a:pt x="12417" y="12393"/>
                </a:lnTo>
                <a:lnTo>
                  <a:pt x="12398" y="12355"/>
                </a:lnTo>
                <a:lnTo>
                  <a:pt x="12435" y="12317"/>
                </a:lnTo>
                <a:lnTo>
                  <a:pt x="12417" y="12240"/>
                </a:lnTo>
                <a:lnTo>
                  <a:pt x="12398" y="12183"/>
                </a:lnTo>
                <a:lnTo>
                  <a:pt x="12417" y="12183"/>
                </a:lnTo>
                <a:lnTo>
                  <a:pt x="12472" y="12183"/>
                </a:lnTo>
                <a:lnTo>
                  <a:pt x="12490" y="12202"/>
                </a:lnTo>
                <a:lnTo>
                  <a:pt x="12508" y="12259"/>
                </a:lnTo>
                <a:lnTo>
                  <a:pt x="12564" y="12240"/>
                </a:lnTo>
                <a:lnTo>
                  <a:pt x="12582" y="12298"/>
                </a:lnTo>
                <a:lnTo>
                  <a:pt x="12600" y="12336"/>
                </a:lnTo>
                <a:lnTo>
                  <a:pt x="12637" y="12336"/>
                </a:lnTo>
                <a:lnTo>
                  <a:pt x="12655" y="12259"/>
                </a:lnTo>
                <a:lnTo>
                  <a:pt x="12674" y="12336"/>
                </a:lnTo>
                <a:lnTo>
                  <a:pt x="12637" y="12374"/>
                </a:lnTo>
                <a:lnTo>
                  <a:pt x="12600" y="12374"/>
                </a:lnTo>
                <a:lnTo>
                  <a:pt x="12637" y="12393"/>
                </a:lnTo>
                <a:lnTo>
                  <a:pt x="12674" y="12355"/>
                </a:lnTo>
                <a:lnTo>
                  <a:pt x="12747" y="12336"/>
                </a:lnTo>
                <a:lnTo>
                  <a:pt x="12692" y="12221"/>
                </a:lnTo>
                <a:lnTo>
                  <a:pt x="12692" y="12183"/>
                </a:lnTo>
                <a:lnTo>
                  <a:pt x="12729" y="12164"/>
                </a:lnTo>
                <a:lnTo>
                  <a:pt x="12747" y="12202"/>
                </a:lnTo>
                <a:lnTo>
                  <a:pt x="12766" y="12259"/>
                </a:lnTo>
                <a:lnTo>
                  <a:pt x="12802" y="12298"/>
                </a:lnTo>
                <a:lnTo>
                  <a:pt x="12857" y="12259"/>
                </a:lnTo>
                <a:lnTo>
                  <a:pt x="12876" y="12202"/>
                </a:lnTo>
                <a:lnTo>
                  <a:pt x="12894" y="12164"/>
                </a:lnTo>
                <a:lnTo>
                  <a:pt x="12913" y="12183"/>
                </a:lnTo>
                <a:lnTo>
                  <a:pt x="12913" y="12221"/>
                </a:lnTo>
                <a:lnTo>
                  <a:pt x="12949" y="12183"/>
                </a:lnTo>
                <a:lnTo>
                  <a:pt x="12968" y="12126"/>
                </a:lnTo>
                <a:lnTo>
                  <a:pt x="12986" y="12126"/>
                </a:lnTo>
                <a:lnTo>
                  <a:pt x="12986" y="12164"/>
                </a:lnTo>
                <a:lnTo>
                  <a:pt x="12949" y="12278"/>
                </a:lnTo>
                <a:lnTo>
                  <a:pt x="12949" y="12298"/>
                </a:lnTo>
                <a:lnTo>
                  <a:pt x="13004" y="12298"/>
                </a:lnTo>
                <a:lnTo>
                  <a:pt x="13023" y="12317"/>
                </a:lnTo>
                <a:lnTo>
                  <a:pt x="13004" y="12336"/>
                </a:lnTo>
                <a:lnTo>
                  <a:pt x="12931" y="12317"/>
                </a:lnTo>
                <a:lnTo>
                  <a:pt x="12931" y="12355"/>
                </a:lnTo>
                <a:lnTo>
                  <a:pt x="12968" y="12393"/>
                </a:lnTo>
                <a:lnTo>
                  <a:pt x="13023" y="12355"/>
                </a:lnTo>
                <a:lnTo>
                  <a:pt x="13096" y="12317"/>
                </a:lnTo>
                <a:lnTo>
                  <a:pt x="13280" y="12202"/>
                </a:lnTo>
                <a:lnTo>
                  <a:pt x="13372" y="12164"/>
                </a:lnTo>
                <a:lnTo>
                  <a:pt x="13445" y="12145"/>
                </a:lnTo>
                <a:lnTo>
                  <a:pt x="13500" y="12087"/>
                </a:lnTo>
                <a:lnTo>
                  <a:pt x="13555" y="12087"/>
                </a:lnTo>
                <a:lnTo>
                  <a:pt x="13574" y="12087"/>
                </a:lnTo>
                <a:lnTo>
                  <a:pt x="13574" y="12126"/>
                </a:lnTo>
                <a:lnTo>
                  <a:pt x="13555" y="12145"/>
                </a:lnTo>
                <a:lnTo>
                  <a:pt x="13390" y="12240"/>
                </a:lnTo>
                <a:lnTo>
                  <a:pt x="13280" y="12278"/>
                </a:lnTo>
                <a:lnTo>
                  <a:pt x="13243" y="12317"/>
                </a:lnTo>
                <a:lnTo>
                  <a:pt x="13188" y="12355"/>
                </a:lnTo>
                <a:lnTo>
                  <a:pt x="13115" y="12393"/>
                </a:lnTo>
                <a:lnTo>
                  <a:pt x="12949" y="12489"/>
                </a:lnTo>
                <a:lnTo>
                  <a:pt x="12857" y="12546"/>
                </a:lnTo>
                <a:lnTo>
                  <a:pt x="12802" y="12565"/>
                </a:lnTo>
                <a:lnTo>
                  <a:pt x="12766" y="12622"/>
                </a:lnTo>
                <a:lnTo>
                  <a:pt x="12766" y="12641"/>
                </a:lnTo>
                <a:lnTo>
                  <a:pt x="12784" y="12660"/>
                </a:lnTo>
                <a:lnTo>
                  <a:pt x="12821" y="12622"/>
                </a:lnTo>
                <a:lnTo>
                  <a:pt x="12894" y="12565"/>
                </a:lnTo>
                <a:lnTo>
                  <a:pt x="13096" y="12431"/>
                </a:lnTo>
                <a:lnTo>
                  <a:pt x="13261" y="12355"/>
                </a:lnTo>
                <a:lnTo>
                  <a:pt x="13427" y="12278"/>
                </a:lnTo>
                <a:lnTo>
                  <a:pt x="13592" y="12183"/>
                </a:lnTo>
                <a:lnTo>
                  <a:pt x="13721" y="12087"/>
                </a:lnTo>
                <a:lnTo>
                  <a:pt x="13849" y="12011"/>
                </a:lnTo>
                <a:lnTo>
                  <a:pt x="14033" y="11877"/>
                </a:lnTo>
                <a:lnTo>
                  <a:pt x="14106" y="11839"/>
                </a:lnTo>
                <a:lnTo>
                  <a:pt x="14180" y="11782"/>
                </a:lnTo>
                <a:lnTo>
                  <a:pt x="14308" y="11706"/>
                </a:lnTo>
                <a:lnTo>
                  <a:pt x="14345" y="11610"/>
                </a:lnTo>
                <a:lnTo>
                  <a:pt x="14345" y="11591"/>
                </a:lnTo>
                <a:lnTo>
                  <a:pt x="14290" y="11610"/>
                </a:lnTo>
                <a:lnTo>
                  <a:pt x="14253" y="11610"/>
                </a:lnTo>
                <a:lnTo>
                  <a:pt x="14253" y="11572"/>
                </a:lnTo>
                <a:lnTo>
                  <a:pt x="14290" y="11534"/>
                </a:lnTo>
                <a:lnTo>
                  <a:pt x="14327" y="11515"/>
                </a:lnTo>
                <a:lnTo>
                  <a:pt x="14327" y="11457"/>
                </a:lnTo>
                <a:lnTo>
                  <a:pt x="14327" y="11419"/>
                </a:lnTo>
                <a:lnTo>
                  <a:pt x="14345" y="11400"/>
                </a:lnTo>
                <a:lnTo>
                  <a:pt x="14382" y="11438"/>
                </a:lnTo>
                <a:lnTo>
                  <a:pt x="14400" y="11438"/>
                </a:lnTo>
                <a:lnTo>
                  <a:pt x="14455" y="11419"/>
                </a:lnTo>
                <a:lnTo>
                  <a:pt x="14492" y="11362"/>
                </a:lnTo>
                <a:lnTo>
                  <a:pt x="14584" y="11247"/>
                </a:lnTo>
                <a:lnTo>
                  <a:pt x="14621" y="11247"/>
                </a:lnTo>
                <a:lnTo>
                  <a:pt x="14657" y="11266"/>
                </a:lnTo>
                <a:lnTo>
                  <a:pt x="14676" y="11228"/>
                </a:lnTo>
                <a:lnTo>
                  <a:pt x="14676" y="11171"/>
                </a:lnTo>
                <a:lnTo>
                  <a:pt x="14676" y="11114"/>
                </a:lnTo>
                <a:lnTo>
                  <a:pt x="14657" y="11056"/>
                </a:lnTo>
                <a:lnTo>
                  <a:pt x="14602" y="11037"/>
                </a:lnTo>
                <a:lnTo>
                  <a:pt x="14602" y="11018"/>
                </a:lnTo>
                <a:lnTo>
                  <a:pt x="14639" y="10999"/>
                </a:lnTo>
                <a:lnTo>
                  <a:pt x="14639" y="10961"/>
                </a:lnTo>
                <a:lnTo>
                  <a:pt x="14584" y="10942"/>
                </a:lnTo>
                <a:lnTo>
                  <a:pt x="14547" y="10923"/>
                </a:lnTo>
                <a:lnTo>
                  <a:pt x="14529" y="10904"/>
                </a:lnTo>
                <a:lnTo>
                  <a:pt x="14529" y="10884"/>
                </a:lnTo>
                <a:lnTo>
                  <a:pt x="14547" y="10846"/>
                </a:lnTo>
                <a:lnTo>
                  <a:pt x="14566" y="10808"/>
                </a:lnTo>
                <a:lnTo>
                  <a:pt x="14547" y="10770"/>
                </a:lnTo>
                <a:lnTo>
                  <a:pt x="14529" y="10751"/>
                </a:lnTo>
                <a:lnTo>
                  <a:pt x="14529" y="10713"/>
                </a:lnTo>
                <a:lnTo>
                  <a:pt x="14529" y="10674"/>
                </a:lnTo>
                <a:lnTo>
                  <a:pt x="14510" y="10655"/>
                </a:lnTo>
                <a:lnTo>
                  <a:pt x="14510" y="10636"/>
                </a:lnTo>
                <a:lnTo>
                  <a:pt x="14547" y="10617"/>
                </a:lnTo>
                <a:lnTo>
                  <a:pt x="14529" y="10636"/>
                </a:lnTo>
                <a:lnTo>
                  <a:pt x="14566" y="10636"/>
                </a:lnTo>
                <a:lnTo>
                  <a:pt x="14584" y="10674"/>
                </a:lnTo>
                <a:lnTo>
                  <a:pt x="14657" y="10713"/>
                </a:lnTo>
                <a:lnTo>
                  <a:pt x="14694" y="10655"/>
                </a:lnTo>
                <a:lnTo>
                  <a:pt x="14749" y="10579"/>
                </a:lnTo>
                <a:lnTo>
                  <a:pt x="14823" y="10541"/>
                </a:lnTo>
                <a:lnTo>
                  <a:pt x="14878" y="10522"/>
                </a:lnTo>
                <a:lnTo>
                  <a:pt x="14915" y="10464"/>
                </a:lnTo>
                <a:lnTo>
                  <a:pt x="14933" y="10483"/>
                </a:lnTo>
                <a:lnTo>
                  <a:pt x="14951" y="10503"/>
                </a:lnTo>
                <a:lnTo>
                  <a:pt x="14933" y="10579"/>
                </a:lnTo>
                <a:lnTo>
                  <a:pt x="14896" y="10732"/>
                </a:lnTo>
                <a:lnTo>
                  <a:pt x="14859" y="10808"/>
                </a:lnTo>
                <a:lnTo>
                  <a:pt x="14823" y="10865"/>
                </a:lnTo>
                <a:lnTo>
                  <a:pt x="14823" y="10904"/>
                </a:lnTo>
                <a:lnTo>
                  <a:pt x="14841" y="10923"/>
                </a:lnTo>
                <a:lnTo>
                  <a:pt x="14878" y="10923"/>
                </a:lnTo>
                <a:lnTo>
                  <a:pt x="14951" y="10884"/>
                </a:lnTo>
                <a:lnTo>
                  <a:pt x="15062" y="10865"/>
                </a:lnTo>
                <a:lnTo>
                  <a:pt x="15117" y="10846"/>
                </a:lnTo>
                <a:lnTo>
                  <a:pt x="15153" y="10846"/>
                </a:lnTo>
                <a:lnTo>
                  <a:pt x="15153" y="10904"/>
                </a:lnTo>
                <a:lnTo>
                  <a:pt x="15135" y="10904"/>
                </a:lnTo>
                <a:lnTo>
                  <a:pt x="15080" y="10904"/>
                </a:lnTo>
                <a:lnTo>
                  <a:pt x="15062" y="10923"/>
                </a:lnTo>
                <a:lnTo>
                  <a:pt x="15025" y="10961"/>
                </a:lnTo>
                <a:lnTo>
                  <a:pt x="15006" y="10980"/>
                </a:lnTo>
                <a:lnTo>
                  <a:pt x="14970" y="10980"/>
                </a:lnTo>
                <a:lnTo>
                  <a:pt x="14915" y="11037"/>
                </a:lnTo>
                <a:lnTo>
                  <a:pt x="14859" y="11075"/>
                </a:lnTo>
                <a:lnTo>
                  <a:pt x="14841" y="11114"/>
                </a:lnTo>
                <a:lnTo>
                  <a:pt x="14841" y="11133"/>
                </a:lnTo>
                <a:lnTo>
                  <a:pt x="14859" y="11152"/>
                </a:lnTo>
                <a:lnTo>
                  <a:pt x="14878" y="11133"/>
                </a:lnTo>
                <a:lnTo>
                  <a:pt x="14915" y="11114"/>
                </a:lnTo>
                <a:lnTo>
                  <a:pt x="14970" y="11056"/>
                </a:lnTo>
                <a:lnTo>
                  <a:pt x="15043" y="10999"/>
                </a:lnTo>
                <a:lnTo>
                  <a:pt x="15153" y="10942"/>
                </a:lnTo>
                <a:lnTo>
                  <a:pt x="15227" y="10904"/>
                </a:lnTo>
                <a:lnTo>
                  <a:pt x="15282" y="10884"/>
                </a:lnTo>
                <a:lnTo>
                  <a:pt x="15355" y="10865"/>
                </a:lnTo>
                <a:lnTo>
                  <a:pt x="15374" y="10846"/>
                </a:lnTo>
                <a:close/>
              </a:path>
            </a:pathLst>
          </a:custGeom>
          <a:solidFill>
            <a:srgbClr val="996633"/>
          </a:solidFill>
          <a:ln w="9525">
            <a:solidFill>
              <a:schemeClr val="tx1">
                <a:lumMod val="65000"/>
                <a:lumOff val="35000"/>
              </a:schemeClr>
            </a:solidFill>
            <a:prstDash val="solid"/>
            <a:round/>
            <a:headEnd/>
            <a:tailEnd/>
          </a:ln>
        </p:spPr>
        <p:txBody>
          <a:bodyPr wrap="none"/>
          <a:lstStyle/>
          <a:p>
            <a:pPr>
              <a:defRPr/>
            </a:pPr>
            <a:endParaRPr lang="en-US" dirty="0"/>
          </a:p>
        </p:txBody>
      </p:sp>
      <p:sp>
        <p:nvSpPr>
          <p:cNvPr id="172" name="Utah"/>
          <p:cNvSpPr>
            <a:spLocks/>
          </p:cNvSpPr>
          <p:nvPr/>
        </p:nvSpPr>
        <p:spPr bwMode="auto">
          <a:xfrm>
            <a:off x="1646238" y="2587625"/>
            <a:ext cx="927100" cy="1223962"/>
          </a:xfrm>
          <a:custGeom>
            <a:avLst/>
            <a:gdLst/>
            <a:ahLst/>
            <a:cxnLst>
              <a:cxn ang="0">
                <a:pos x="1785" y="7147"/>
              </a:cxn>
              <a:cxn ang="0">
                <a:pos x="1144" y="9640"/>
              </a:cxn>
              <a:cxn ang="0">
                <a:pos x="1098" y="9896"/>
              </a:cxn>
              <a:cxn ang="0">
                <a:pos x="778" y="11143"/>
              </a:cxn>
              <a:cxn ang="0">
                <a:pos x="412" y="12719"/>
              </a:cxn>
              <a:cxn ang="0">
                <a:pos x="0" y="14478"/>
              </a:cxn>
              <a:cxn ang="0">
                <a:pos x="595" y="14551"/>
              </a:cxn>
              <a:cxn ang="0">
                <a:pos x="1419" y="14698"/>
              </a:cxn>
              <a:cxn ang="0">
                <a:pos x="2151" y="14808"/>
              </a:cxn>
              <a:cxn ang="0">
                <a:pos x="2975" y="14918"/>
              </a:cxn>
              <a:cxn ang="0">
                <a:pos x="3249" y="14955"/>
              </a:cxn>
              <a:cxn ang="0">
                <a:pos x="3753" y="15028"/>
              </a:cxn>
              <a:cxn ang="0">
                <a:pos x="4302" y="15101"/>
              </a:cxn>
              <a:cxn ang="0">
                <a:pos x="4668" y="15174"/>
              </a:cxn>
              <a:cxn ang="0">
                <a:pos x="5263" y="15248"/>
              </a:cxn>
              <a:cxn ang="0">
                <a:pos x="5995" y="15358"/>
              </a:cxn>
              <a:cxn ang="0">
                <a:pos x="6773" y="15468"/>
              </a:cxn>
              <a:cxn ang="0">
                <a:pos x="7551" y="15541"/>
              </a:cxn>
              <a:cxn ang="0">
                <a:pos x="7780" y="15578"/>
              </a:cxn>
              <a:cxn ang="0">
                <a:pos x="8009" y="15614"/>
              </a:cxn>
              <a:cxn ang="0">
                <a:pos x="8375" y="15688"/>
              </a:cxn>
              <a:cxn ang="0">
                <a:pos x="9199" y="15761"/>
              </a:cxn>
              <a:cxn ang="0">
                <a:pos x="9428" y="15798"/>
              </a:cxn>
              <a:cxn ang="0">
                <a:pos x="9611" y="15834"/>
              </a:cxn>
              <a:cxn ang="0">
                <a:pos x="10023" y="15871"/>
              </a:cxn>
              <a:cxn ang="0">
                <a:pos x="10709" y="15981"/>
              </a:cxn>
              <a:cxn ang="0">
                <a:pos x="11350" y="16054"/>
              </a:cxn>
              <a:cxn ang="0">
                <a:pos x="11579" y="16054"/>
              </a:cxn>
              <a:cxn ang="0">
                <a:pos x="11807" y="16091"/>
              </a:cxn>
              <a:cxn ang="0">
                <a:pos x="12402" y="16164"/>
              </a:cxn>
              <a:cxn ang="0">
                <a:pos x="13318" y="16274"/>
              </a:cxn>
              <a:cxn ang="0">
                <a:pos x="14050" y="16384"/>
              </a:cxn>
              <a:cxn ang="0">
                <a:pos x="14370" y="16384"/>
              </a:cxn>
              <a:cxn ang="0">
                <a:pos x="14691" y="14551"/>
              </a:cxn>
              <a:cxn ang="0">
                <a:pos x="14782" y="13855"/>
              </a:cxn>
              <a:cxn ang="0">
                <a:pos x="14920" y="13049"/>
              </a:cxn>
              <a:cxn ang="0">
                <a:pos x="15103" y="11986"/>
              </a:cxn>
              <a:cxn ang="0">
                <a:pos x="15514" y="9493"/>
              </a:cxn>
              <a:cxn ang="0">
                <a:pos x="15606" y="9090"/>
              </a:cxn>
              <a:cxn ang="0">
                <a:pos x="15698" y="8650"/>
              </a:cxn>
              <a:cxn ang="0">
                <a:pos x="15972" y="7001"/>
              </a:cxn>
              <a:cxn ang="0">
                <a:pos x="16201" y="5718"/>
              </a:cxn>
              <a:cxn ang="0">
                <a:pos x="16384" y="4765"/>
              </a:cxn>
              <a:cxn ang="0">
                <a:pos x="13775" y="4435"/>
              </a:cxn>
              <a:cxn ang="0">
                <a:pos x="13638" y="4435"/>
              </a:cxn>
              <a:cxn ang="0">
                <a:pos x="10938" y="4105"/>
              </a:cxn>
              <a:cxn ang="0">
                <a:pos x="11029" y="3409"/>
              </a:cxn>
              <a:cxn ang="0">
                <a:pos x="11258" y="2382"/>
              </a:cxn>
              <a:cxn ang="0">
                <a:pos x="11487" y="1173"/>
              </a:cxn>
              <a:cxn ang="0">
                <a:pos x="10343" y="1026"/>
              </a:cxn>
              <a:cxn ang="0">
                <a:pos x="10251" y="990"/>
              </a:cxn>
              <a:cxn ang="0">
                <a:pos x="8650" y="806"/>
              </a:cxn>
              <a:cxn ang="0">
                <a:pos x="8512" y="770"/>
              </a:cxn>
              <a:cxn ang="0">
                <a:pos x="6224" y="440"/>
              </a:cxn>
              <a:cxn ang="0">
                <a:pos x="3478" y="0"/>
              </a:cxn>
              <a:cxn ang="0">
                <a:pos x="2792" y="2896"/>
              </a:cxn>
              <a:cxn ang="0">
                <a:pos x="2197" y="5425"/>
              </a:cxn>
              <a:cxn ang="0">
                <a:pos x="2059" y="6084"/>
              </a:cxn>
              <a:cxn ang="0">
                <a:pos x="1785" y="7147"/>
              </a:cxn>
            </a:cxnLst>
            <a:rect l="0" t="0" r="r" b="b"/>
            <a:pathLst>
              <a:path w="16384" h="16384">
                <a:moveTo>
                  <a:pt x="1785" y="7147"/>
                </a:moveTo>
                <a:lnTo>
                  <a:pt x="1144" y="9640"/>
                </a:lnTo>
                <a:lnTo>
                  <a:pt x="1098" y="9896"/>
                </a:lnTo>
                <a:lnTo>
                  <a:pt x="778" y="11143"/>
                </a:lnTo>
                <a:lnTo>
                  <a:pt x="412" y="12719"/>
                </a:lnTo>
                <a:lnTo>
                  <a:pt x="0" y="14478"/>
                </a:lnTo>
                <a:lnTo>
                  <a:pt x="595" y="14551"/>
                </a:lnTo>
                <a:lnTo>
                  <a:pt x="1419" y="14698"/>
                </a:lnTo>
                <a:lnTo>
                  <a:pt x="2151" y="14808"/>
                </a:lnTo>
                <a:lnTo>
                  <a:pt x="2975" y="14918"/>
                </a:lnTo>
                <a:lnTo>
                  <a:pt x="3249" y="14955"/>
                </a:lnTo>
                <a:lnTo>
                  <a:pt x="3753" y="15028"/>
                </a:lnTo>
                <a:lnTo>
                  <a:pt x="4302" y="15101"/>
                </a:lnTo>
                <a:lnTo>
                  <a:pt x="4668" y="15174"/>
                </a:lnTo>
                <a:lnTo>
                  <a:pt x="5263" y="15248"/>
                </a:lnTo>
                <a:lnTo>
                  <a:pt x="5995" y="15358"/>
                </a:lnTo>
                <a:lnTo>
                  <a:pt x="6773" y="15468"/>
                </a:lnTo>
                <a:lnTo>
                  <a:pt x="7551" y="15541"/>
                </a:lnTo>
                <a:lnTo>
                  <a:pt x="7780" y="15578"/>
                </a:lnTo>
                <a:lnTo>
                  <a:pt x="8009" y="15614"/>
                </a:lnTo>
                <a:lnTo>
                  <a:pt x="8375" y="15688"/>
                </a:lnTo>
                <a:lnTo>
                  <a:pt x="9199" y="15761"/>
                </a:lnTo>
                <a:lnTo>
                  <a:pt x="9428" y="15798"/>
                </a:lnTo>
                <a:lnTo>
                  <a:pt x="9611" y="15834"/>
                </a:lnTo>
                <a:lnTo>
                  <a:pt x="10023" y="15871"/>
                </a:lnTo>
                <a:lnTo>
                  <a:pt x="10709" y="15981"/>
                </a:lnTo>
                <a:lnTo>
                  <a:pt x="11350" y="16054"/>
                </a:lnTo>
                <a:lnTo>
                  <a:pt x="11579" y="16054"/>
                </a:lnTo>
                <a:lnTo>
                  <a:pt x="11807" y="16091"/>
                </a:lnTo>
                <a:lnTo>
                  <a:pt x="12402" y="16164"/>
                </a:lnTo>
                <a:lnTo>
                  <a:pt x="13318" y="16274"/>
                </a:lnTo>
                <a:lnTo>
                  <a:pt x="14050" y="16384"/>
                </a:lnTo>
                <a:lnTo>
                  <a:pt x="14370" y="16384"/>
                </a:lnTo>
                <a:lnTo>
                  <a:pt x="14691" y="14551"/>
                </a:lnTo>
                <a:lnTo>
                  <a:pt x="14782" y="13855"/>
                </a:lnTo>
                <a:lnTo>
                  <a:pt x="14920" y="13049"/>
                </a:lnTo>
                <a:lnTo>
                  <a:pt x="15103" y="11986"/>
                </a:lnTo>
                <a:lnTo>
                  <a:pt x="15514" y="9493"/>
                </a:lnTo>
                <a:lnTo>
                  <a:pt x="15606" y="9090"/>
                </a:lnTo>
                <a:lnTo>
                  <a:pt x="15698" y="8650"/>
                </a:lnTo>
                <a:lnTo>
                  <a:pt x="15972" y="7001"/>
                </a:lnTo>
                <a:lnTo>
                  <a:pt x="16201" y="5718"/>
                </a:lnTo>
                <a:lnTo>
                  <a:pt x="16384" y="4765"/>
                </a:lnTo>
                <a:lnTo>
                  <a:pt x="13775" y="4435"/>
                </a:lnTo>
                <a:lnTo>
                  <a:pt x="13638" y="4435"/>
                </a:lnTo>
                <a:lnTo>
                  <a:pt x="10938" y="4105"/>
                </a:lnTo>
                <a:lnTo>
                  <a:pt x="11029" y="3409"/>
                </a:lnTo>
                <a:lnTo>
                  <a:pt x="11258" y="2382"/>
                </a:lnTo>
                <a:lnTo>
                  <a:pt x="11487" y="1173"/>
                </a:lnTo>
                <a:lnTo>
                  <a:pt x="10343" y="1026"/>
                </a:lnTo>
                <a:lnTo>
                  <a:pt x="10251" y="990"/>
                </a:lnTo>
                <a:lnTo>
                  <a:pt x="8650" y="806"/>
                </a:lnTo>
                <a:lnTo>
                  <a:pt x="8512" y="770"/>
                </a:lnTo>
                <a:lnTo>
                  <a:pt x="6224" y="440"/>
                </a:lnTo>
                <a:lnTo>
                  <a:pt x="3478" y="0"/>
                </a:lnTo>
                <a:lnTo>
                  <a:pt x="2792" y="2896"/>
                </a:lnTo>
                <a:lnTo>
                  <a:pt x="2197" y="5425"/>
                </a:lnTo>
                <a:lnTo>
                  <a:pt x="2059" y="6084"/>
                </a:lnTo>
                <a:lnTo>
                  <a:pt x="1785" y="7147"/>
                </a:lnTo>
                <a:close/>
              </a:path>
            </a:pathLst>
          </a:custGeom>
          <a:solidFill>
            <a:srgbClr val="FFFFCC"/>
          </a:solidFill>
          <a:ln w="9525">
            <a:solidFill>
              <a:schemeClr val="tx1">
                <a:lumMod val="65000"/>
                <a:lumOff val="35000"/>
              </a:schemeClr>
            </a:solidFill>
            <a:prstDash val="solid"/>
            <a:round/>
            <a:headEnd/>
            <a:tailEnd/>
          </a:ln>
        </p:spPr>
        <p:txBody>
          <a:bodyPr wrap="none"/>
          <a:lstStyle/>
          <a:p>
            <a:pPr>
              <a:defRPr/>
            </a:pPr>
            <a:endParaRPr lang="en-US" dirty="0"/>
          </a:p>
        </p:txBody>
      </p:sp>
      <p:sp>
        <p:nvSpPr>
          <p:cNvPr id="173" name="Vermont"/>
          <p:cNvSpPr>
            <a:spLocks/>
          </p:cNvSpPr>
          <p:nvPr/>
        </p:nvSpPr>
        <p:spPr bwMode="auto">
          <a:xfrm>
            <a:off x="7927975" y="1735137"/>
            <a:ext cx="284163" cy="550863"/>
          </a:xfrm>
          <a:custGeom>
            <a:avLst/>
            <a:gdLst/>
            <a:ahLst/>
            <a:cxnLst>
              <a:cxn ang="0">
                <a:pos x="13378" y="5380"/>
              </a:cxn>
              <a:cxn ang="0">
                <a:pos x="13678" y="4809"/>
              </a:cxn>
              <a:cxn ang="0">
                <a:pos x="14881" y="4483"/>
              </a:cxn>
              <a:cxn ang="0">
                <a:pos x="15632" y="3994"/>
              </a:cxn>
              <a:cxn ang="0">
                <a:pos x="16234" y="3260"/>
              </a:cxn>
              <a:cxn ang="0">
                <a:pos x="16384" y="2690"/>
              </a:cxn>
              <a:cxn ang="0">
                <a:pos x="15332" y="1467"/>
              </a:cxn>
              <a:cxn ang="0">
                <a:pos x="15182" y="245"/>
              </a:cxn>
              <a:cxn ang="0">
                <a:pos x="12326" y="408"/>
              </a:cxn>
              <a:cxn ang="0">
                <a:pos x="0" y="2119"/>
              </a:cxn>
              <a:cxn ang="0">
                <a:pos x="150" y="3097"/>
              </a:cxn>
              <a:cxn ang="0">
                <a:pos x="752" y="3587"/>
              </a:cxn>
              <a:cxn ang="0">
                <a:pos x="1202" y="4972"/>
              </a:cxn>
              <a:cxn ang="0">
                <a:pos x="1804" y="5543"/>
              </a:cxn>
              <a:cxn ang="0">
                <a:pos x="2255" y="6521"/>
              </a:cxn>
              <a:cxn ang="0">
                <a:pos x="2104" y="7336"/>
              </a:cxn>
              <a:cxn ang="0">
                <a:pos x="1954" y="8233"/>
              </a:cxn>
              <a:cxn ang="0">
                <a:pos x="2555" y="8966"/>
              </a:cxn>
              <a:cxn ang="0">
                <a:pos x="3157" y="9700"/>
              </a:cxn>
              <a:cxn ang="0">
                <a:pos x="3457" y="10108"/>
              </a:cxn>
              <a:cxn ang="0">
                <a:pos x="3307" y="10760"/>
              </a:cxn>
              <a:cxn ang="0">
                <a:pos x="3758" y="11167"/>
              </a:cxn>
              <a:cxn ang="0">
                <a:pos x="4209" y="10923"/>
              </a:cxn>
              <a:cxn ang="0">
                <a:pos x="4810" y="11167"/>
              </a:cxn>
              <a:cxn ang="0">
                <a:pos x="5111" y="11656"/>
              </a:cxn>
              <a:cxn ang="0">
                <a:pos x="5562" y="12716"/>
              </a:cxn>
              <a:cxn ang="0">
                <a:pos x="6163" y="14020"/>
              </a:cxn>
              <a:cxn ang="0">
                <a:pos x="6463" y="15080"/>
              </a:cxn>
              <a:cxn ang="0">
                <a:pos x="6764" y="15895"/>
              </a:cxn>
              <a:cxn ang="0">
                <a:pos x="9319" y="16139"/>
              </a:cxn>
              <a:cxn ang="0">
                <a:pos x="13678" y="15324"/>
              </a:cxn>
              <a:cxn ang="0">
                <a:pos x="13077" y="14509"/>
              </a:cxn>
              <a:cxn ang="0">
                <a:pos x="13378" y="13857"/>
              </a:cxn>
              <a:cxn ang="0">
                <a:pos x="13227" y="13368"/>
              </a:cxn>
              <a:cxn ang="0">
                <a:pos x="12777" y="12390"/>
              </a:cxn>
              <a:cxn ang="0">
                <a:pos x="12626" y="11086"/>
              </a:cxn>
              <a:cxn ang="0">
                <a:pos x="12626" y="9945"/>
              </a:cxn>
              <a:cxn ang="0">
                <a:pos x="12777" y="9292"/>
              </a:cxn>
              <a:cxn ang="0">
                <a:pos x="13227" y="8640"/>
              </a:cxn>
              <a:cxn ang="0">
                <a:pos x="13227" y="8070"/>
              </a:cxn>
              <a:cxn ang="0">
                <a:pos x="13528" y="7173"/>
              </a:cxn>
              <a:cxn ang="0">
                <a:pos x="13678" y="6603"/>
              </a:cxn>
              <a:cxn ang="0">
                <a:pos x="13528" y="5950"/>
              </a:cxn>
            </a:cxnLst>
            <a:rect l="0" t="0" r="r" b="b"/>
            <a:pathLst>
              <a:path w="16384" h="16384">
                <a:moveTo>
                  <a:pt x="13528" y="5950"/>
                </a:moveTo>
                <a:lnTo>
                  <a:pt x="13378" y="5706"/>
                </a:lnTo>
                <a:lnTo>
                  <a:pt x="13378" y="5380"/>
                </a:lnTo>
                <a:lnTo>
                  <a:pt x="13378" y="5135"/>
                </a:lnTo>
                <a:lnTo>
                  <a:pt x="13528" y="4972"/>
                </a:lnTo>
                <a:lnTo>
                  <a:pt x="13678" y="4809"/>
                </a:lnTo>
                <a:lnTo>
                  <a:pt x="14430" y="4728"/>
                </a:lnTo>
                <a:lnTo>
                  <a:pt x="14731" y="4646"/>
                </a:lnTo>
                <a:lnTo>
                  <a:pt x="14881" y="4483"/>
                </a:lnTo>
                <a:lnTo>
                  <a:pt x="15182" y="4239"/>
                </a:lnTo>
                <a:lnTo>
                  <a:pt x="15332" y="4157"/>
                </a:lnTo>
                <a:lnTo>
                  <a:pt x="15632" y="3994"/>
                </a:lnTo>
                <a:lnTo>
                  <a:pt x="15933" y="3750"/>
                </a:lnTo>
                <a:lnTo>
                  <a:pt x="16234" y="3424"/>
                </a:lnTo>
                <a:lnTo>
                  <a:pt x="16234" y="3260"/>
                </a:lnTo>
                <a:lnTo>
                  <a:pt x="16234" y="3016"/>
                </a:lnTo>
                <a:lnTo>
                  <a:pt x="16384" y="2853"/>
                </a:lnTo>
                <a:lnTo>
                  <a:pt x="16384" y="2690"/>
                </a:lnTo>
                <a:lnTo>
                  <a:pt x="16083" y="2445"/>
                </a:lnTo>
                <a:lnTo>
                  <a:pt x="15332" y="1793"/>
                </a:lnTo>
                <a:lnTo>
                  <a:pt x="15332" y="1467"/>
                </a:lnTo>
                <a:lnTo>
                  <a:pt x="15632" y="815"/>
                </a:lnTo>
                <a:lnTo>
                  <a:pt x="15482" y="652"/>
                </a:lnTo>
                <a:lnTo>
                  <a:pt x="15182" y="245"/>
                </a:lnTo>
                <a:lnTo>
                  <a:pt x="15332" y="163"/>
                </a:lnTo>
                <a:lnTo>
                  <a:pt x="15482" y="0"/>
                </a:lnTo>
                <a:lnTo>
                  <a:pt x="12326" y="408"/>
                </a:lnTo>
                <a:lnTo>
                  <a:pt x="6614" y="1223"/>
                </a:lnTo>
                <a:lnTo>
                  <a:pt x="1353" y="1956"/>
                </a:lnTo>
                <a:lnTo>
                  <a:pt x="0" y="2119"/>
                </a:lnTo>
                <a:lnTo>
                  <a:pt x="150" y="2445"/>
                </a:lnTo>
                <a:lnTo>
                  <a:pt x="301" y="2527"/>
                </a:lnTo>
                <a:lnTo>
                  <a:pt x="150" y="3097"/>
                </a:lnTo>
                <a:lnTo>
                  <a:pt x="301" y="3342"/>
                </a:lnTo>
                <a:lnTo>
                  <a:pt x="601" y="3424"/>
                </a:lnTo>
                <a:lnTo>
                  <a:pt x="752" y="3587"/>
                </a:lnTo>
                <a:lnTo>
                  <a:pt x="752" y="4239"/>
                </a:lnTo>
                <a:lnTo>
                  <a:pt x="1052" y="4728"/>
                </a:lnTo>
                <a:lnTo>
                  <a:pt x="1202" y="4972"/>
                </a:lnTo>
                <a:lnTo>
                  <a:pt x="1202" y="5054"/>
                </a:lnTo>
                <a:lnTo>
                  <a:pt x="1503" y="5298"/>
                </a:lnTo>
                <a:lnTo>
                  <a:pt x="1804" y="5543"/>
                </a:lnTo>
                <a:lnTo>
                  <a:pt x="1954" y="5869"/>
                </a:lnTo>
                <a:lnTo>
                  <a:pt x="2104" y="6195"/>
                </a:lnTo>
                <a:lnTo>
                  <a:pt x="2255" y="6521"/>
                </a:lnTo>
                <a:lnTo>
                  <a:pt x="2405" y="6766"/>
                </a:lnTo>
                <a:lnTo>
                  <a:pt x="2405" y="7010"/>
                </a:lnTo>
                <a:lnTo>
                  <a:pt x="2104" y="7336"/>
                </a:lnTo>
                <a:lnTo>
                  <a:pt x="1954" y="7499"/>
                </a:lnTo>
                <a:lnTo>
                  <a:pt x="1954" y="7744"/>
                </a:lnTo>
                <a:lnTo>
                  <a:pt x="1954" y="8233"/>
                </a:lnTo>
                <a:lnTo>
                  <a:pt x="2255" y="8559"/>
                </a:lnTo>
                <a:lnTo>
                  <a:pt x="2405" y="8803"/>
                </a:lnTo>
                <a:lnTo>
                  <a:pt x="2555" y="8966"/>
                </a:lnTo>
                <a:lnTo>
                  <a:pt x="2856" y="9211"/>
                </a:lnTo>
                <a:lnTo>
                  <a:pt x="3006" y="9455"/>
                </a:lnTo>
                <a:lnTo>
                  <a:pt x="3157" y="9700"/>
                </a:lnTo>
                <a:lnTo>
                  <a:pt x="3307" y="9863"/>
                </a:lnTo>
                <a:lnTo>
                  <a:pt x="3457" y="9945"/>
                </a:lnTo>
                <a:lnTo>
                  <a:pt x="3457" y="10108"/>
                </a:lnTo>
                <a:lnTo>
                  <a:pt x="3457" y="10271"/>
                </a:lnTo>
                <a:lnTo>
                  <a:pt x="3307" y="10515"/>
                </a:lnTo>
                <a:lnTo>
                  <a:pt x="3307" y="10760"/>
                </a:lnTo>
                <a:lnTo>
                  <a:pt x="3607" y="11249"/>
                </a:lnTo>
                <a:lnTo>
                  <a:pt x="3758" y="11330"/>
                </a:lnTo>
                <a:lnTo>
                  <a:pt x="3758" y="11167"/>
                </a:lnTo>
                <a:lnTo>
                  <a:pt x="3908" y="11004"/>
                </a:lnTo>
                <a:lnTo>
                  <a:pt x="4058" y="10923"/>
                </a:lnTo>
                <a:lnTo>
                  <a:pt x="4209" y="10923"/>
                </a:lnTo>
                <a:lnTo>
                  <a:pt x="4509" y="10923"/>
                </a:lnTo>
                <a:lnTo>
                  <a:pt x="4660" y="11086"/>
                </a:lnTo>
                <a:lnTo>
                  <a:pt x="4810" y="11167"/>
                </a:lnTo>
                <a:lnTo>
                  <a:pt x="4960" y="11249"/>
                </a:lnTo>
                <a:lnTo>
                  <a:pt x="5111" y="11249"/>
                </a:lnTo>
                <a:lnTo>
                  <a:pt x="5111" y="11656"/>
                </a:lnTo>
                <a:lnTo>
                  <a:pt x="5261" y="11819"/>
                </a:lnTo>
                <a:lnTo>
                  <a:pt x="5411" y="12308"/>
                </a:lnTo>
                <a:lnTo>
                  <a:pt x="5562" y="12716"/>
                </a:lnTo>
                <a:lnTo>
                  <a:pt x="5862" y="13531"/>
                </a:lnTo>
                <a:lnTo>
                  <a:pt x="6012" y="13694"/>
                </a:lnTo>
                <a:lnTo>
                  <a:pt x="6163" y="14020"/>
                </a:lnTo>
                <a:lnTo>
                  <a:pt x="6163" y="14265"/>
                </a:lnTo>
                <a:lnTo>
                  <a:pt x="6313" y="14754"/>
                </a:lnTo>
                <a:lnTo>
                  <a:pt x="6463" y="15080"/>
                </a:lnTo>
                <a:lnTo>
                  <a:pt x="6614" y="15406"/>
                </a:lnTo>
                <a:lnTo>
                  <a:pt x="6914" y="15813"/>
                </a:lnTo>
                <a:lnTo>
                  <a:pt x="6764" y="15895"/>
                </a:lnTo>
                <a:lnTo>
                  <a:pt x="6914" y="16139"/>
                </a:lnTo>
                <a:lnTo>
                  <a:pt x="7065" y="16384"/>
                </a:lnTo>
                <a:lnTo>
                  <a:pt x="9319" y="16139"/>
                </a:lnTo>
                <a:lnTo>
                  <a:pt x="10221" y="16058"/>
                </a:lnTo>
                <a:lnTo>
                  <a:pt x="13979" y="15569"/>
                </a:lnTo>
                <a:lnTo>
                  <a:pt x="13678" y="15324"/>
                </a:lnTo>
                <a:lnTo>
                  <a:pt x="13378" y="15243"/>
                </a:lnTo>
                <a:lnTo>
                  <a:pt x="12927" y="14754"/>
                </a:lnTo>
                <a:lnTo>
                  <a:pt x="13077" y="14509"/>
                </a:lnTo>
                <a:lnTo>
                  <a:pt x="13077" y="14265"/>
                </a:lnTo>
                <a:lnTo>
                  <a:pt x="13227" y="14102"/>
                </a:lnTo>
                <a:lnTo>
                  <a:pt x="13378" y="13857"/>
                </a:lnTo>
                <a:lnTo>
                  <a:pt x="13378" y="13694"/>
                </a:lnTo>
                <a:lnTo>
                  <a:pt x="13227" y="13531"/>
                </a:lnTo>
                <a:lnTo>
                  <a:pt x="13227" y="13368"/>
                </a:lnTo>
                <a:lnTo>
                  <a:pt x="13227" y="13124"/>
                </a:lnTo>
                <a:lnTo>
                  <a:pt x="13077" y="12960"/>
                </a:lnTo>
                <a:lnTo>
                  <a:pt x="12777" y="12390"/>
                </a:lnTo>
                <a:lnTo>
                  <a:pt x="12777" y="12064"/>
                </a:lnTo>
                <a:lnTo>
                  <a:pt x="12777" y="11738"/>
                </a:lnTo>
                <a:lnTo>
                  <a:pt x="12626" y="11086"/>
                </a:lnTo>
                <a:lnTo>
                  <a:pt x="12476" y="10271"/>
                </a:lnTo>
                <a:lnTo>
                  <a:pt x="12476" y="10108"/>
                </a:lnTo>
                <a:lnTo>
                  <a:pt x="12626" y="9945"/>
                </a:lnTo>
                <a:lnTo>
                  <a:pt x="12777" y="9700"/>
                </a:lnTo>
                <a:lnTo>
                  <a:pt x="12777" y="9618"/>
                </a:lnTo>
                <a:lnTo>
                  <a:pt x="12777" y="9292"/>
                </a:lnTo>
                <a:lnTo>
                  <a:pt x="12777" y="9129"/>
                </a:lnTo>
                <a:lnTo>
                  <a:pt x="13077" y="8885"/>
                </a:lnTo>
                <a:lnTo>
                  <a:pt x="13227" y="8640"/>
                </a:lnTo>
                <a:lnTo>
                  <a:pt x="13378" y="8477"/>
                </a:lnTo>
                <a:lnTo>
                  <a:pt x="13378" y="8314"/>
                </a:lnTo>
                <a:lnTo>
                  <a:pt x="13227" y="8070"/>
                </a:lnTo>
                <a:lnTo>
                  <a:pt x="13378" y="7581"/>
                </a:lnTo>
                <a:lnTo>
                  <a:pt x="13528" y="7336"/>
                </a:lnTo>
                <a:lnTo>
                  <a:pt x="13528" y="7173"/>
                </a:lnTo>
                <a:lnTo>
                  <a:pt x="13528" y="7092"/>
                </a:lnTo>
                <a:lnTo>
                  <a:pt x="13528" y="6847"/>
                </a:lnTo>
                <a:lnTo>
                  <a:pt x="13678" y="6603"/>
                </a:lnTo>
                <a:lnTo>
                  <a:pt x="13678" y="6521"/>
                </a:lnTo>
                <a:lnTo>
                  <a:pt x="13678" y="6113"/>
                </a:lnTo>
                <a:lnTo>
                  <a:pt x="13528" y="5950"/>
                </a:lnTo>
                <a:close/>
              </a:path>
            </a:pathLst>
          </a:custGeom>
          <a:solidFill>
            <a:srgbClr val="FFFFCC"/>
          </a:solidFill>
          <a:ln w="9525">
            <a:solidFill>
              <a:schemeClr val="tx1">
                <a:lumMod val="65000"/>
                <a:lumOff val="35000"/>
              </a:schemeClr>
            </a:solidFill>
            <a:prstDash val="solid"/>
            <a:round/>
            <a:headEnd/>
            <a:tailEnd/>
          </a:ln>
        </p:spPr>
        <p:txBody>
          <a:bodyPr wrap="none"/>
          <a:lstStyle/>
          <a:p>
            <a:pPr>
              <a:defRPr/>
            </a:pPr>
            <a:endParaRPr lang="en-US" dirty="0"/>
          </a:p>
        </p:txBody>
      </p:sp>
      <p:sp>
        <p:nvSpPr>
          <p:cNvPr id="174" name="Washington"/>
          <p:cNvSpPr>
            <a:spLocks/>
          </p:cNvSpPr>
          <p:nvPr/>
        </p:nvSpPr>
        <p:spPr bwMode="auto">
          <a:xfrm>
            <a:off x="609600" y="803275"/>
            <a:ext cx="1101725" cy="839787"/>
          </a:xfrm>
          <a:custGeom>
            <a:avLst/>
            <a:gdLst/>
            <a:ahLst/>
            <a:cxnLst>
              <a:cxn ang="0">
                <a:pos x="4086" y="5924"/>
              </a:cxn>
              <a:cxn ang="0">
                <a:pos x="4009" y="5604"/>
              </a:cxn>
              <a:cxn ang="0">
                <a:pos x="4163" y="5123"/>
              </a:cxn>
              <a:cxn ang="0">
                <a:pos x="4510" y="4856"/>
              </a:cxn>
              <a:cxn ang="0">
                <a:pos x="4279" y="4750"/>
              </a:cxn>
              <a:cxn ang="0">
                <a:pos x="3200" y="5710"/>
              </a:cxn>
              <a:cxn ang="0">
                <a:pos x="3354" y="6191"/>
              </a:cxn>
              <a:cxn ang="0">
                <a:pos x="2776" y="6244"/>
              </a:cxn>
              <a:cxn ang="0">
                <a:pos x="3547" y="5177"/>
              </a:cxn>
              <a:cxn ang="0">
                <a:pos x="3894" y="4590"/>
              </a:cxn>
              <a:cxn ang="0">
                <a:pos x="4241" y="4590"/>
              </a:cxn>
              <a:cxn ang="0">
                <a:pos x="4202" y="3789"/>
              </a:cxn>
              <a:cxn ang="0">
                <a:pos x="4048" y="3789"/>
              </a:cxn>
              <a:cxn ang="0">
                <a:pos x="3739" y="3522"/>
              </a:cxn>
              <a:cxn ang="0">
                <a:pos x="3200" y="3042"/>
              </a:cxn>
              <a:cxn ang="0">
                <a:pos x="2159" y="2455"/>
              </a:cxn>
              <a:cxn ang="0">
                <a:pos x="1157" y="1441"/>
              </a:cxn>
              <a:cxn ang="0">
                <a:pos x="617" y="1014"/>
              </a:cxn>
              <a:cxn ang="0">
                <a:pos x="308" y="2829"/>
              </a:cxn>
              <a:cxn ang="0">
                <a:pos x="540" y="4269"/>
              </a:cxn>
              <a:cxn ang="0">
                <a:pos x="578" y="5764"/>
              </a:cxn>
              <a:cxn ang="0">
                <a:pos x="732" y="6724"/>
              </a:cxn>
              <a:cxn ang="0">
                <a:pos x="578" y="7365"/>
              </a:cxn>
              <a:cxn ang="0">
                <a:pos x="386" y="7578"/>
              </a:cxn>
              <a:cxn ang="0">
                <a:pos x="617" y="8112"/>
              </a:cxn>
              <a:cxn ang="0">
                <a:pos x="540" y="8966"/>
              </a:cxn>
              <a:cxn ang="0">
                <a:pos x="308" y="8432"/>
              </a:cxn>
              <a:cxn ang="0">
                <a:pos x="77" y="9713"/>
              </a:cxn>
              <a:cxn ang="0">
                <a:pos x="732" y="10033"/>
              </a:cxn>
              <a:cxn ang="0">
                <a:pos x="1272" y="10727"/>
              </a:cxn>
              <a:cxn ang="0">
                <a:pos x="1388" y="11047"/>
              </a:cxn>
              <a:cxn ang="0">
                <a:pos x="2159" y="12061"/>
              </a:cxn>
              <a:cxn ang="0">
                <a:pos x="2082" y="13075"/>
              </a:cxn>
              <a:cxn ang="0">
                <a:pos x="2737" y="14143"/>
              </a:cxn>
              <a:cxn ang="0">
                <a:pos x="4356" y="14196"/>
              </a:cxn>
              <a:cxn ang="0">
                <a:pos x="5281" y="14730"/>
              </a:cxn>
              <a:cxn ang="0">
                <a:pos x="6631" y="14836"/>
              </a:cxn>
              <a:cxn ang="0">
                <a:pos x="7941" y="15050"/>
              </a:cxn>
              <a:cxn ang="0">
                <a:pos x="9098" y="14996"/>
              </a:cxn>
              <a:cxn ang="0">
                <a:pos x="10177" y="14996"/>
              </a:cxn>
              <a:cxn ang="0">
                <a:pos x="14572" y="16117"/>
              </a:cxn>
              <a:cxn ang="0">
                <a:pos x="14726" y="14143"/>
              </a:cxn>
              <a:cxn ang="0">
                <a:pos x="16384" y="4056"/>
              </a:cxn>
              <a:cxn ang="0">
                <a:pos x="7556" y="961"/>
              </a:cxn>
              <a:cxn ang="0">
                <a:pos x="4934" y="213"/>
              </a:cxn>
              <a:cxn ang="0">
                <a:pos x="4973" y="961"/>
              </a:cxn>
              <a:cxn ang="0">
                <a:pos x="5204" y="1334"/>
              </a:cxn>
              <a:cxn ang="0">
                <a:pos x="5127" y="1975"/>
              </a:cxn>
              <a:cxn ang="0">
                <a:pos x="4780" y="2028"/>
              </a:cxn>
              <a:cxn ang="0">
                <a:pos x="4973" y="2775"/>
              </a:cxn>
              <a:cxn ang="0">
                <a:pos x="5012" y="3949"/>
              </a:cxn>
              <a:cxn ang="0">
                <a:pos x="4819" y="4910"/>
              </a:cxn>
              <a:cxn ang="0">
                <a:pos x="4626" y="5870"/>
              </a:cxn>
              <a:cxn ang="0">
                <a:pos x="4472" y="6938"/>
              </a:cxn>
              <a:cxn ang="0">
                <a:pos x="4009" y="6991"/>
              </a:cxn>
              <a:cxn ang="0">
                <a:pos x="3354" y="7632"/>
              </a:cxn>
              <a:cxn ang="0">
                <a:pos x="3084" y="7525"/>
              </a:cxn>
              <a:cxn ang="0">
                <a:pos x="3045" y="7258"/>
              </a:cxn>
              <a:cxn ang="0">
                <a:pos x="2776" y="6991"/>
              </a:cxn>
              <a:cxn ang="0">
                <a:pos x="3315" y="6671"/>
              </a:cxn>
              <a:cxn ang="0">
                <a:pos x="3431" y="6831"/>
              </a:cxn>
              <a:cxn ang="0">
                <a:pos x="3547" y="6778"/>
              </a:cxn>
              <a:cxn ang="0">
                <a:pos x="3855" y="7098"/>
              </a:cxn>
            </a:cxnLst>
            <a:rect l="0" t="0" r="r" b="b"/>
            <a:pathLst>
              <a:path w="16384" h="16384">
                <a:moveTo>
                  <a:pt x="4048" y="6564"/>
                </a:moveTo>
                <a:lnTo>
                  <a:pt x="4086" y="6511"/>
                </a:lnTo>
                <a:lnTo>
                  <a:pt x="4125" y="6404"/>
                </a:lnTo>
                <a:lnTo>
                  <a:pt x="4202" y="6191"/>
                </a:lnTo>
                <a:lnTo>
                  <a:pt x="4202" y="6084"/>
                </a:lnTo>
                <a:lnTo>
                  <a:pt x="4163" y="5924"/>
                </a:lnTo>
                <a:lnTo>
                  <a:pt x="4086" y="5924"/>
                </a:lnTo>
                <a:lnTo>
                  <a:pt x="3971" y="5977"/>
                </a:lnTo>
                <a:lnTo>
                  <a:pt x="3855" y="5924"/>
                </a:lnTo>
                <a:lnTo>
                  <a:pt x="3894" y="5870"/>
                </a:lnTo>
                <a:lnTo>
                  <a:pt x="3971" y="5817"/>
                </a:lnTo>
                <a:lnTo>
                  <a:pt x="3932" y="5764"/>
                </a:lnTo>
                <a:lnTo>
                  <a:pt x="3932" y="5550"/>
                </a:lnTo>
                <a:lnTo>
                  <a:pt x="4009" y="5604"/>
                </a:lnTo>
                <a:lnTo>
                  <a:pt x="4009" y="5764"/>
                </a:lnTo>
                <a:lnTo>
                  <a:pt x="4086" y="5764"/>
                </a:lnTo>
                <a:lnTo>
                  <a:pt x="4125" y="5604"/>
                </a:lnTo>
                <a:lnTo>
                  <a:pt x="4125" y="5497"/>
                </a:lnTo>
                <a:lnTo>
                  <a:pt x="4125" y="5283"/>
                </a:lnTo>
                <a:lnTo>
                  <a:pt x="4086" y="5177"/>
                </a:lnTo>
                <a:lnTo>
                  <a:pt x="4163" y="5123"/>
                </a:lnTo>
                <a:lnTo>
                  <a:pt x="4202" y="5283"/>
                </a:lnTo>
                <a:lnTo>
                  <a:pt x="4279" y="5283"/>
                </a:lnTo>
                <a:lnTo>
                  <a:pt x="4356" y="5123"/>
                </a:lnTo>
                <a:lnTo>
                  <a:pt x="4395" y="5230"/>
                </a:lnTo>
                <a:lnTo>
                  <a:pt x="4510" y="5177"/>
                </a:lnTo>
                <a:lnTo>
                  <a:pt x="4472" y="4963"/>
                </a:lnTo>
                <a:lnTo>
                  <a:pt x="4510" y="4856"/>
                </a:lnTo>
                <a:lnTo>
                  <a:pt x="4510" y="4643"/>
                </a:lnTo>
                <a:lnTo>
                  <a:pt x="4433" y="4483"/>
                </a:lnTo>
                <a:lnTo>
                  <a:pt x="4356" y="4323"/>
                </a:lnTo>
                <a:lnTo>
                  <a:pt x="4356" y="4483"/>
                </a:lnTo>
                <a:lnTo>
                  <a:pt x="4395" y="4696"/>
                </a:lnTo>
                <a:lnTo>
                  <a:pt x="4356" y="4856"/>
                </a:lnTo>
                <a:lnTo>
                  <a:pt x="4279" y="4750"/>
                </a:lnTo>
                <a:lnTo>
                  <a:pt x="4163" y="4856"/>
                </a:lnTo>
                <a:lnTo>
                  <a:pt x="4009" y="5017"/>
                </a:lnTo>
                <a:lnTo>
                  <a:pt x="3817" y="5337"/>
                </a:lnTo>
                <a:lnTo>
                  <a:pt x="3624" y="5390"/>
                </a:lnTo>
                <a:lnTo>
                  <a:pt x="3470" y="5444"/>
                </a:lnTo>
                <a:lnTo>
                  <a:pt x="3277" y="5604"/>
                </a:lnTo>
                <a:lnTo>
                  <a:pt x="3200" y="5710"/>
                </a:lnTo>
                <a:lnTo>
                  <a:pt x="3123" y="5817"/>
                </a:lnTo>
                <a:lnTo>
                  <a:pt x="3084" y="5870"/>
                </a:lnTo>
                <a:lnTo>
                  <a:pt x="2930" y="6084"/>
                </a:lnTo>
                <a:lnTo>
                  <a:pt x="2930" y="6191"/>
                </a:lnTo>
                <a:lnTo>
                  <a:pt x="3045" y="6244"/>
                </a:lnTo>
                <a:lnTo>
                  <a:pt x="3123" y="6244"/>
                </a:lnTo>
                <a:lnTo>
                  <a:pt x="3354" y="6191"/>
                </a:lnTo>
                <a:lnTo>
                  <a:pt x="3470" y="6244"/>
                </a:lnTo>
                <a:lnTo>
                  <a:pt x="3315" y="6297"/>
                </a:lnTo>
                <a:lnTo>
                  <a:pt x="3238" y="6351"/>
                </a:lnTo>
                <a:lnTo>
                  <a:pt x="3007" y="6404"/>
                </a:lnTo>
                <a:lnTo>
                  <a:pt x="2930" y="6351"/>
                </a:lnTo>
                <a:lnTo>
                  <a:pt x="2814" y="6351"/>
                </a:lnTo>
                <a:lnTo>
                  <a:pt x="2776" y="6244"/>
                </a:lnTo>
                <a:lnTo>
                  <a:pt x="2853" y="6031"/>
                </a:lnTo>
                <a:lnTo>
                  <a:pt x="2968" y="5764"/>
                </a:lnTo>
                <a:lnTo>
                  <a:pt x="3161" y="5497"/>
                </a:lnTo>
                <a:lnTo>
                  <a:pt x="3200" y="5390"/>
                </a:lnTo>
                <a:lnTo>
                  <a:pt x="3277" y="5283"/>
                </a:lnTo>
                <a:lnTo>
                  <a:pt x="3354" y="5283"/>
                </a:lnTo>
                <a:lnTo>
                  <a:pt x="3547" y="5177"/>
                </a:lnTo>
                <a:lnTo>
                  <a:pt x="3624" y="4963"/>
                </a:lnTo>
                <a:lnTo>
                  <a:pt x="3701" y="4963"/>
                </a:lnTo>
                <a:lnTo>
                  <a:pt x="3701" y="4803"/>
                </a:lnTo>
                <a:lnTo>
                  <a:pt x="3739" y="4643"/>
                </a:lnTo>
                <a:lnTo>
                  <a:pt x="3817" y="4803"/>
                </a:lnTo>
                <a:lnTo>
                  <a:pt x="3855" y="4696"/>
                </a:lnTo>
                <a:lnTo>
                  <a:pt x="3894" y="4590"/>
                </a:lnTo>
                <a:lnTo>
                  <a:pt x="3932" y="4750"/>
                </a:lnTo>
                <a:lnTo>
                  <a:pt x="3855" y="4910"/>
                </a:lnTo>
                <a:lnTo>
                  <a:pt x="3971" y="4910"/>
                </a:lnTo>
                <a:lnTo>
                  <a:pt x="4009" y="4750"/>
                </a:lnTo>
                <a:lnTo>
                  <a:pt x="4125" y="4750"/>
                </a:lnTo>
                <a:lnTo>
                  <a:pt x="4163" y="4643"/>
                </a:lnTo>
                <a:lnTo>
                  <a:pt x="4241" y="4590"/>
                </a:lnTo>
                <a:lnTo>
                  <a:pt x="4241" y="4483"/>
                </a:lnTo>
                <a:lnTo>
                  <a:pt x="4241" y="4269"/>
                </a:lnTo>
                <a:lnTo>
                  <a:pt x="4356" y="4056"/>
                </a:lnTo>
                <a:lnTo>
                  <a:pt x="4356" y="3736"/>
                </a:lnTo>
                <a:lnTo>
                  <a:pt x="4318" y="3629"/>
                </a:lnTo>
                <a:lnTo>
                  <a:pt x="4241" y="3896"/>
                </a:lnTo>
                <a:lnTo>
                  <a:pt x="4202" y="3789"/>
                </a:lnTo>
                <a:lnTo>
                  <a:pt x="4086" y="3896"/>
                </a:lnTo>
                <a:lnTo>
                  <a:pt x="4125" y="3629"/>
                </a:lnTo>
                <a:lnTo>
                  <a:pt x="4241" y="3576"/>
                </a:lnTo>
                <a:lnTo>
                  <a:pt x="4202" y="3416"/>
                </a:lnTo>
                <a:lnTo>
                  <a:pt x="4048" y="3416"/>
                </a:lnTo>
                <a:lnTo>
                  <a:pt x="3971" y="3576"/>
                </a:lnTo>
                <a:lnTo>
                  <a:pt x="4048" y="3789"/>
                </a:lnTo>
                <a:lnTo>
                  <a:pt x="3894" y="3949"/>
                </a:lnTo>
                <a:lnTo>
                  <a:pt x="3855" y="3896"/>
                </a:lnTo>
                <a:lnTo>
                  <a:pt x="3932" y="3789"/>
                </a:lnTo>
                <a:lnTo>
                  <a:pt x="3855" y="3682"/>
                </a:lnTo>
                <a:lnTo>
                  <a:pt x="3855" y="3522"/>
                </a:lnTo>
                <a:lnTo>
                  <a:pt x="3739" y="3469"/>
                </a:lnTo>
                <a:lnTo>
                  <a:pt x="3739" y="3522"/>
                </a:lnTo>
                <a:lnTo>
                  <a:pt x="3662" y="3629"/>
                </a:lnTo>
                <a:lnTo>
                  <a:pt x="3624" y="3469"/>
                </a:lnTo>
                <a:lnTo>
                  <a:pt x="3624" y="3362"/>
                </a:lnTo>
                <a:lnTo>
                  <a:pt x="3585" y="3202"/>
                </a:lnTo>
                <a:lnTo>
                  <a:pt x="3470" y="3042"/>
                </a:lnTo>
                <a:lnTo>
                  <a:pt x="3354" y="3149"/>
                </a:lnTo>
                <a:lnTo>
                  <a:pt x="3200" y="3042"/>
                </a:lnTo>
                <a:lnTo>
                  <a:pt x="3084" y="3042"/>
                </a:lnTo>
                <a:lnTo>
                  <a:pt x="2930" y="2935"/>
                </a:lnTo>
                <a:lnTo>
                  <a:pt x="2737" y="2775"/>
                </a:lnTo>
                <a:lnTo>
                  <a:pt x="2660" y="2775"/>
                </a:lnTo>
                <a:lnTo>
                  <a:pt x="2544" y="2668"/>
                </a:lnTo>
                <a:lnTo>
                  <a:pt x="2429" y="2508"/>
                </a:lnTo>
                <a:lnTo>
                  <a:pt x="2159" y="2455"/>
                </a:lnTo>
                <a:lnTo>
                  <a:pt x="1889" y="2295"/>
                </a:lnTo>
                <a:lnTo>
                  <a:pt x="1619" y="2028"/>
                </a:lnTo>
                <a:lnTo>
                  <a:pt x="1619" y="1921"/>
                </a:lnTo>
                <a:lnTo>
                  <a:pt x="1465" y="1761"/>
                </a:lnTo>
                <a:lnTo>
                  <a:pt x="1349" y="1654"/>
                </a:lnTo>
                <a:lnTo>
                  <a:pt x="1272" y="1494"/>
                </a:lnTo>
                <a:lnTo>
                  <a:pt x="1157" y="1441"/>
                </a:lnTo>
                <a:lnTo>
                  <a:pt x="1002" y="1227"/>
                </a:lnTo>
                <a:lnTo>
                  <a:pt x="887" y="1014"/>
                </a:lnTo>
                <a:lnTo>
                  <a:pt x="732" y="854"/>
                </a:lnTo>
                <a:lnTo>
                  <a:pt x="617" y="801"/>
                </a:lnTo>
                <a:lnTo>
                  <a:pt x="540" y="801"/>
                </a:lnTo>
                <a:lnTo>
                  <a:pt x="540" y="907"/>
                </a:lnTo>
                <a:lnTo>
                  <a:pt x="617" y="1014"/>
                </a:lnTo>
                <a:lnTo>
                  <a:pt x="540" y="1227"/>
                </a:lnTo>
                <a:lnTo>
                  <a:pt x="424" y="1441"/>
                </a:lnTo>
                <a:lnTo>
                  <a:pt x="308" y="1654"/>
                </a:lnTo>
                <a:lnTo>
                  <a:pt x="308" y="2028"/>
                </a:lnTo>
                <a:lnTo>
                  <a:pt x="231" y="2402"/>
                </a:lnTo>
                <a:lnTo>
                  <a:pt x="308" y="2615"/>
                </a:lnTo>
                <a:lnTo>
                  <a:pt x="308" y="2829"/>
                </a:lnTo>
                <a:lnTo>
                  <a:pt x="386" y="3042"/>
                </a:lnTo>
                <a:lnTo>
                  <a:pt x="463" y="3149"/>
                </a:lnTo>
                <a:lnTo>
                  <a:pt x="501" y="3202"/>
                </a:lnTo>
                <a:lnTo>
                  <a:pt x="501" y="3416"/>
                </a:lnTo>
                <a:lnTo>
                  <a:pt x="578" y="3522"/>
                </a:lnTo>
                <a:lnTo>
                  <a:pt x="540" y="3789"/>
                </a:lnTo>
                <a:lnTo>
                  <a:pt x="540" y="4269"/>
                </a:lnTo>
                <a:lnTo>
                  <a:pt x="540" y="4483"/>
                </a:lnTo>
                <a:lnTo>
                  <a:pt x="501" y="4590"/>
                </a:lnTo>
                <a:lnTo>
                  <a:pt x="463" y="4696"/>
                </a:lnTo>
                <a:lnTo>
                  <a:pt x="463" y="5070"/>
                </a:lnTo>
                <a:lnTo>
                  <a:pt x="463" y="5390"/>
                </a:lnTo>
                <a:lnTo>
                  <a:pt x="540" y="5550"/>
                </a:lnTo>
                <a:lnTo>
                  <a:pt x="578" y="5764"/>
                </a:lnTo>
                <a:lnTo>
                  <a:pt x="540" y="6031"/>
                </a:lnTo>
                <a:lnTo>
                  <a:pt x="501" y="6511"/>
                </a:lnTo>
                <a:lnTo>
                  <a:pt x="424" y="6884"/>
                </a:lnTo>
                <a:lnTo>
                  <a:pt x="463" y="6991"/>
                </a:lnTo>
                <a:lnTo>
                  <a:pt x="501" y="6991"/>
                </a:lnTo>
                <a:lnTo>
                  <a:pt x="578" y="6724"/>
                </a:lnTo>
                <a:lnTo>
                  <a:pt x="732" y="6724"/>
                </a:lnTo>
                <a:lnTo>
                  <a:pt x="732" y="6884"/>
                </a:lnTo>
                <a:lnTo>
                  <a:pt x="771" y="6991"/>
                </a:lnTo>
                <a:lnTo>
                  <a:pt x="964" y="7045"/>
                </a:lnTo>
                <a:lnTo>
                  <a:pt x="1118" y="7205"/>
                </a:lnTo>
                <a:lnTo>
                  <a:pt x="887" y="7311"/>
                </a:lnTo>
                <a:lnTo>
                  <a:pt x="655" y="7311"/>
                </a:lnTo>
                <a:lnTo>
                  <a:pt x="578" y="7365"/>
                </a:lnTo>
                <a:lnTo>
                  <a:pt x="578" y="7472"/>
                </a:lnTo>
                <a:lnTo>
                  <a:pt x="540" y="7578"/>
                </a:lnTo>
                <a:lnTo>
                  <a:pt x="463" y="7472"/>
                </a:lnTo>
                <a:lnTo>
                  <a:pt x="463" y="7258"/>
                </a:lnTo>
                <a:lnTo>
                  <a:pt x="424" y="7205"/>
                </a:lnTo>
                <a:lnTo>
                  <a:pt x="386" y="7311"/>
                </a:lnTo>
                <a:lnTo>
                  <a:pt x="386" y="7578"/>
                </a:lnTo>
                <a:lnTo>
                  <a:pt x="386" y="7738"/>
                </a:lnTo>
                <a:lnTo>
                  <a:pt x="308" y="7952"/>
                </a:lnTo>
                <a:lnTo>
                  <a:pt x="347" y="8059"/>
                </a:lnTo>
                <a:lnTo>
                  <a:pt x="424" y="8059"/>
                </a:lnTo>
                <a:lnTo>
                  <a:pt x="501" y="8165"/>
                </a:lnTo>
                <a:lnTo>
                  <a:pt x="578" y="8059"/>
                </a:lnTo>
                <a:lnTo>
                  <a:pt x="617" y="8112"/>
                </a:lnTo>
                <a:lnTo>
                  <a:pt x="655" y="8112"/>
                </a:lnTo>
                <a:lnTo>
                  <a:pt x="732" y="8059"/>
                </a:lnTo>
                <a:lnTo>
                  <a:pt x="810" y="8272"/>
                </a:lnTo>
                <a:lnTo>
                  <a:pt x="655" y="8379"/>
                </a:lnTo>
                <a:lnTo>
                  <a:pt x="578" y="8486"/>
                </a:lnTo>
                <a:lnTo>
                  <a:pt x="501" y="8486"/>
                </a:lnTo>
                <a:lnTo>
                  <a:pt x="540" y="8966"/>
                </a:lnTo>
                <a:lnTo>
                  <a:pt x="463" y="9073"/>
                </a:lnTo>
                <a:lnTo>
                  <a:pt x="424" y="9286"/>
                </a:lnTo>
                <a:lnTo>
                  <a:pt x="308" y="9500"/>
                </a:lnTo>
                <a:lnTo>
                  <a:pt x="193" y="9500"/>
                </a:lnTo>
                <a:lnTo>
                  <a:pt x="347" y="8699"/>
                </a:lnTo>
                <a:lnTo>
                  <a:pt x="347" y="8486"/>
                </a:lnTo>
                <a:lnTo>
                  <a:pt x="308" y="8432"/>
                </a:lnTo>
                <a:lnTo>
                  <a:pt x="231" y="8432"/>
                </a:lnTo>
                <a:lnTo>
                  <a:pt x="193" y="8806"/>
                </a:lnTo>
                <a:lnTo>
                  <a:pt x="154" y="9073"/>
                </a:lnTo>
                <a:lnTo>
                  <a:pt x="39" y="9446"/>
                </a:lnTo>
                <a:lnTo>
                  <a:pt x="0" y="9660"/>
                </a:lnTo>
                <a:lnTo>
                  <a:pt x="39" y="9766"/>
                </a:lnTo>
                <a:lnTo>
                  <a:pt x="77" y="9713"/>
                </a:lnTo>
                <a:lnTo>
                  <a:pt x="193" y="9820"/>
                </a:lnTo>
                <a:lnTo>
                  <a:pt x="231" y="9980"/>
                </a:lnTo>
                <a:lnTo>
                  <a:pt x="308" y="10033"/>
                </a:lnTo>
                <a:lnTo>
                  <a:pt x="424" y="10033"/>
                </a:lnTo>
                <a:lnTo>
                  <a:pt x="501" y="10033"/>
                </a:lnTo>
                <a:lnTo>
                  <a:pt x="617" y="10087"/>
                </a:lnTo>
                <a:lnTo>
                  <a:pt x="732" y="10033"/>
                </a:lnTo>
                <a:lnTo>
                  <a:pt x="771" y="10140"/>
                </a:lnTo>
                <a:lnTo>
                  <a:pt x="848" y="10247"/>
                </a:lnTo>
                <a:lnTo>
                  <a:pt x="1002" y="10300"/>
                </a:lnTo>
                <a:lnTo>
                  <a:pt x="1157" y="10353"/>
                </a:lnTo>
                <a:lnTo>
                  <a:pt x="1272" y="10460"/>
                </a:lnTo>
                <a:lnTo>
                  <a:pt x="1311" y="10620"/>
                </a:lnTo>
                <a:lnTo>
                  <a:pt x="1272" y="10727"/>
                </a:lnTo>
                <a:lnTo>
                  <a:pt x="1195" y="10674"/>
                </a:lnTo>
                <a:lnTo>
                  <a:pt x="1157" y="10567"/>
                </a:lnTo>
                <a:lnTo>
                  <a:pt x="1118" y="10727"/>
                </a:lnTo>
                <a:lnTo>
                  <a:pt x="1157" y="10780"/>
                </a:lnTo>
                <a:lnTo>
                  <a:pt x="1195" y="10940"/>
                </a:lnTo>
                <a:lnTo>
                  <a:pt x="1272" y="10994"/>
                </a:lnTo>
                <a:lnTo>
                  <a:pt x="1388" y="11047"/>
                </a:lnTo>
                <a:lnTo>
                  <a:pt x="1465" y="10994"/>
                </a:lnTo>
                <a:lnTo>
                  <a:pt x="1542" y="10994"/>
                </a:lnTo>
                <a:lnTo>
                  <a:pt x="1619" y="10994"/>
                </a:lnTo>
                <a:lnTo>
                  <a:pt x="1735" y="11047"/>
                </a:lnTo>
                <a:lnTo>
                  <a:pt x="1966" y="11367"/>
                </a:lnTo>
                <a:lnTo>
                  <a:pt x="2082" y="11634"/>
                </a:lnTo>
                <a:lnTo>
                  <a:pt x="2159" y="12061"/>
                </a:lnTo>
                <a:lnTo>
                  <a:pt x="2197" y="12275"/>
                </a:lnTo>
                <a:lnTo>
                  <a:pt x="2159" y="12488"/>
                </a:lnTo>
                <a:lnTo>
                  <a:pt x="2159" y="12648"/>
                </a:lnTo>
                <a:lnTo>
                  <a:pt x="2120" y="12755"/>
                </a:lnTo>
                <a:lnTo>
                  <a:pt x="2120" y="12862"/>
                </a:lnTo>
                <a:lnTo>
                  <a:pt x="2120" y="12968"/>
                </a:lnTo>
                <a:lnTo>
                  <a:pt x="2082" y="13075"/>
                </a:lnTo>
                <a:lnTo>
                  <a:pt x="2043" y="13182"/>
                </a:lnTo>
                <a:lnTo>
                  <a:pt x="2043" y="13289"/>
                </a:lnTo>
                <a:lnTo>
                  <a:pt x="2043" y="13502"/>
                </a:lnTo>
                <a:lnTo>
                  <a:pt x="2082" y="13609"/>
                </a:lnTo>
                <a:lnTo>
                  <a:pt x="2236" y="13822"/>
                </a:lnTo>
                <a:lnTo>
                  <a:pt x="2544" y="14036"/>
                </a:lnTo>
                <a:lnTo>
                  <a:pt x="2737" y="14143"/>
                </a:lnTo>
                <a:lnTo>
                  <a:pt x="2853" y="14303"/>
                </a:lnTo>
                <a:lnTo>
                  <a:pt x="3007" y="14303"/>
                </a:lnTo>
                <a:lnTo>
                  <a:pt x="3778" y="14196"/>
                </a:lnTo>
                <a:lnTo>
                  <a:pt x="3855" y="14089"/>
                </a:lnTo>
                <a:lnTo>
                  <a:pt x="4009" y="14036"/>
                </a:lnTo>
                <a:lnTo>
                  <a:pt x="4125" y="14089"/>
                </a:lnTo>
                <a:lnTo>
                  <a:pt x="4356" y="14196"/>
                </a:lnTo>
                <a:lnTo>
                  <a:pt x="4588" y="14196"/>
                </a:lnTo>
                <a:lnTo>
                  <a:pt x="4665" y="14249"/>
                </a:lnTo>
                <a:lnTo>
                  <a:pt x="4857" y="14356"/>
                </a:lnTo>
                <a:lnTo>
                  <a:pt x="4973" y="14409"/>
                </a:lnTo>
                <a:lnTo>
                  <a:pt x="5089" y="14463"/>
                </a:lnTo>
                <a:lnTo>
                  <a:pt x="5166" y="14569"/>
                </a:lnTo>
                <a:lnTo>
                  <a:pt x="5281" y="14730"/>
                </a:lnTo>
                <a:lnTo>
                  <a:pt x="5320" y="14943"/>
                </a:lnTo>
                <a:lnTo>
                  <a:pt x="5436" y="14943"/>
                </a:lnTo>
                <a:lnTo>
                  <a:pt x="5590" y="14836"/>
                </a:lnTo>
                <a:lnTo>
                  <a:pt x="5821" y="14943"/>
                </a:lnTo>
                <a:lnTo>
                  <a:pt x="5937" y="14996"/>
                </a:lnTo>
                <a:lnTo>
                  <a:pt x="6515" y="14836"/>
                </a:lnTo>
                <a:lnTo>
                  <a:pt x="6631" y="14836"/>
                </a:lnTo>
                <a:lnTo>
                  <a:pt x="6708" y="14943"/>
                </a:lnTo>
                <a:lnTo>
                  <a:pt x="6785" y="15050"/>
                </a:lnTo>
                <a:lnTo>
                  <a:pt x="6901" y="15157"/>
                </a:lnTo>
                <a:lnTo>
                  <a:pt x="7440" y="15157"/>
                </a:lnTo>
                <a:lnTo>
                  <a:pt x="7633" y="15050"/>
                </a:lnTo>
                <a:lnTo>
                  <a:pt x="7787" y="15050"/>
                </a:lnTo>
                <a:lnTo>
                  <a:pt x="7941" y="15050"/>
                </a:lnTo>
                <a:lnTo>
                  <a:pt x="8250" y="14996"/>
                </a:lnTo>
                <a:lnTo>
                  <a:pt x="8327" y="15050"/>
                </a:lnTo>
                <a:lnTo>
                  <a:pt x="8635" y="15050"/>
                </a:lnTo>
                <a:lnTo>
                  <a:pt x="8751" y="14996"/>
                </a:lnTo>
                <a:lnTo>
                  <a:pt x="8867" y="14890"/>
                </a:lnTo>
                <a:lnTo>
                  <a:pt x="8982" y="14890"/>
                </a:lnTo>
                <a:lnTo>
                  <a:pt x="9098" y="14996"/>
                </a:lnTo>
                <a:lnTo>
                  <a:pt x="9214" y="15050"/>
                </a:lnTo>
                <a:lnTo>
                  <a:pt x="9329" y="15050"/>
                </a:lnTo>
                <a:lnTo>
                  <a:pt x="9445" y="14996"/>
                </a:lnTo>
                <a:lnTo>
                  <a:pt x="9599" y="15103"/>
                </a:lnTo>
                <a:lnTo>
                  <a:pt x="9753" y="15157"/>
                </a:lnTo>
                <a:lnTo>
                  <a:pt x="10023" y="15103"/>
                </a:lnTo>
                <a:lnTo>
                  <a:pt x="10177" y="14996"/>
                </a:lnTo>
                <a:lnTo>
                  <a:pt x="10254" y="14996"/>
                </a:lnTo>
                <a:lnTo>
                  <a:pt x="12298" y="15637"/>
                </a:lnTo>
                <a:lnTo>
                  <a:pt x="12336" y="15690"/>
                </a:lnTo>
                <a:lnTo>
                  <a:pt x="13107" y="15904"/>
                </a:lnTo>
                <a:lnTo>
                  <a:pt x="13416" y="16010"/>
                </a:lnTo>
                <a:lnTo>
                  <a:pt x="14572" y="16384"/>
                </a:lnTo>
                <a:lnTo>
                  <a:pt x="14572" y="16117"/>
                </a:lnTo>
                <a:lnTo>
                  <a:pt x="14688" y="15690"/>
                </a:lnTo>
                <a:lnTo>
                  <a:pt x="14649" y="15530"/>
                </a:lnTo>
                <a:lnTo>
                  <a:pt x="14649" y="15263"/>
                </a:lnTo>
                <a:lnTo>
                  <a:pt x="14572" y="14943"/>
                </a:lnTo>
                <a:lnTo>
                  <a:pt x="14611" y="14783"/>
                </a:lnTo>
                <a:lnTo>
                  <a:pt x="14649" y="14569"/>
                </a:lnTo>
                <a:lnTo>
                  <a:pt x="14726" y="14143"/>
                </a:lnTo>
                <a:lnTo>
                  <a:pt x="15112" y="11688"/>
                </a:lnTo>
                <a:lnTo>
                  <a:pt x="15189" y="11207"/>
                </a:lnTo>
                <a:lnTo>
                  <a:pt x="15266" y="10727"/>
                </a:lnTo>
                <a:lnTo>
                  <a:pt x="15652" y="8272"/>
                </a:lnTo>
                <a:lnTo>
                  <a:pt x="15729" y="7952"/>
                </a:lnTo>
                <a:lnTo>
                  <a:pt x="16268" y="4696"/>
                </a:lnTo>
                <a:lnTo>
                  <a:pt x="16384" y="4056"/>
                </a:lnTo>
                <a:lnTo>
                  <a:pt x="15574" y="3736"/>
                </a:lnTo>
                <a:lnTo>
                  <a:pt x="13994" y="3309"/>
                </a:lnTo>
                <a:lnTo>
                  <a:pt x="12722" y="2829"/>
                </a:lnTo>
                <a:lnTo>
                  <a:pt x="11719" y="2508"/>
                </a:lnTo>
                <a:lnTo>
                  <a:pt x="10139" y="1921"/>
                </a:lnTo>
                <a:lnTo>
                  <a:pt x="8674" y="1388"/>
                </a:lnTo>
                <a:lnTo>
                  <a:pt x="7556" y="961"/>
                </a:lnTo>
                <a:lnTo>
                  <a:pt x="6207" y="480"/>
                </a:lnTo>
                <a:lnTo>
                  <a:pt x="4973" y="0"/>
                </a:lnTo>
                <a:lnTo>
                  <a:pt x="4973" y="107"/>
                </a:lnTo>
                <a:lnTo>
                  <a:pt x="4896" y="53"/>
                </a:lnTo>
                <a:lnTo>
                  <a:pt x="4857" y="53"/>
                </a:lnTo>
                <a:lnTo>
                  <a:pt x="4857" y="160"/>
                </a:lnTo>
                <a:lnTo>
                  <a:pt x="4934" y="213"/>
                </a:lnTo>
                <a:lnTo>
                  <a:pt x="4934" y="320"/>
                </a:lnTo>
                <a:lnTo>
                  <a:pt x="4857" y="320"/>
                </a:lnTo>
                <a:lnTo>
                  <a:pt x="4819" y="427"/>
                </a:lnTo>
                <a:lnTo>
                  <a:pt x="4896" y="534"/>
                </a:lnTo>
                <a:lnTo>
                  <a:pt x="4934" y="640"/>
                </a:lnTo>
                <a:lnTo>
                  <a:pt x="4896" y="854"/>
                </a:lnTo>
                <a:lnTo>
                  <a:pt x="4973" y="961"/>
                </a:lnTo>
                <a:lnTo>
                  <a:pt x="4934" y="1121"/>
                </a:lnTo>
                <a:lnTo>
                  <a:pt x="5012" y="1174"/>
                </a:lnTo>
                <a:lnTo>
                  <a:pt x="5127" y="1014"/>
                </a:lnTo>
                <a:lnTo>
                  <a:pt x="5204" y="1067"/>
                </a:lnTo>
                <a:lnTo>
                  <a:pt x="5281" y="1174"/>
                </a:lnTo>
                <a:lnTo>
                  <a:pt x="5281" y="1281"/>
                </a:lnTo>
                <a:lnTo>
                  <a:pt x="5204" y="1334"/>
                </a:lnTo>
                <a:lnTo>
                  <a:pt x="5281" y="1441"/>
                </a:lnTo>
                <a:lnTo>
                  <a:pt x="5243" y="1494"/>
                </a:lnTo>
                <a:lnTo>
                  <a:pt x="5204" y="1601"/>
                </a:lnTo>
                <a:lnTo>
                  <a:pt x="5243" y="1708"/>
                </a:lnTo>
                <a:lnTo>
                  <a:pt x="5281" y="1815"/>
                </a:lnTo>
                <a:lnTo>
                  <a:pt x="5243" y="1975"/>
                </a:lnTo>
                <a:lnTo>
                  <a:pt x="5127" y="1975"/>
                </a:lnTo>
                <a:lnTo>
                  <a:pt x="5127" y="2135"/>
                </a:lnTo>
                <a:lnTo>
                  <a:pt x="5050" y="2402"/>
                </a:lnTo>
                <a:lnTo>
                  <a:pt x="5012" y="2402"/>
                </a:lnTo>
                <a:lnTo>
                  <a:pt x="4973" y="2241"/>
                </a:lnTo>
                <a:lnTo>
                  <a:pt x="4857" y="2295"/>
                </a:lnTo>
                <a:lnTo>
                  <a:pt x="4857" y="2135"/>
                </a:lnTo>
                <a:lnTo>
                  <a:pt x="4780" y="2028"/>
                </a:lnTo>
                <a:lnTo>
                  <a:pt x="4703" y="2135"/>
                </a:lnTo>
                <a:lnTo>
                  <a:pt x="4742" y="2295"/>
                </a:lnTo>
                <a:lnTo>
                  <a:pt x="4703" y="2402"/>
                </a:lnTo>
                <a:lnTo>
                  <a:pt x="4780" y="2455"/>
                </a:lnTo>
                <a:lnTo>
                  <a:pt x="4896" y="2455"/>
                </a:lnTo>
                <a:lnTo>
                  <a:pt x="4857" y="2668"/>
                </a:lnTo>
                <a:lnTo>
                  <a:pt x="4973" y="2775"/>
                </a:lnTo>
                <a:lnTo>
                  <a:pt x="5012" y="2882"/>
                </a:lnTo>
                <a:lnTo>
                  <a:pt x="5089" y="3042"/>
                </a:lnTo>
                <a:lnTo>
                  <a:pt x="5127" y="3095"/>
                </a:lnTo>
                <a:lnTo>
                  <a:pt x="5127" y="3255"/>
                </a:lnTo>
                <a:lnTo>
                  <a:pt x="5089" y="3362"/>
                </a:lnTo>
                <a:lnTo>
                  <a:pt x="5050" y="3629"/>
                </a:lnTo>
                <a:lnTo>
                  <a:pt x="5012" y="3949"/>
                </a:lnTo>
                <a:lnTo>
                  <a:pt x="5127" y="4216"/>
                </a:lnTo>
                <a:lnTo>
                  <a:pt x="5281" y="4269"/>
                </a:lnTo>
                <a:lnTo>
                  <a:pt x="5204" y="4376"/>
                </a:lnTo>
                <a:lnTo>
                  <a:pt x="5166" y="4483"/>
                </a:lnTo>
                <a:lnTo>
                  <a:pt x="5012" y="4536"/>
                </a:lnTo>
                <a:lnTo>
                  <a:pt x="4934" y="4696"/>
                </a:lnTo>
                <a:lnTo>
                  <a:pt x="4819" y="4910"/>
                </a:lnTo>
                <a:lnTo>
                  <a:pt x="4703" y="5070"/>
                </a:lnTo>
                <a:lnTo>
                  <a:pt x="4703" y="5230"/>
                </a:lnTo>
                <a:lnTo>
                  <a:pt x="4665" y="5390"/>
                </a:lnTo>
                <a:lnTo>
                  <a:pt x="4626" y="5604"/>
                </a:lnTo>
                <a:lnTo>
                  <a:pt x="4510" y="5657"/>
                </a:lnTo>
                <a:lnTo>
                  <a:pt x="4588" y="5764"/>
                </a:lnTo>
                <a:lnTo>
                  <a:pt x="4626" y="5870"/>
                </a:lnTo>
                <a:lnTo>
                  <a:pt x="4588" y="5977"/>
                </a:lnTo>
                <a:lnTo>
                  <a:pt x="4472" y="5977"/>
                </a:lnTo>
                <a:lnTo>
                  <a:pt x="4472" y="6137"/>
                </a:lnTo>
                <a:lnTo>
                  <a:pt x="4472" y="6404"/>
                </a:lnTo>
                <a:lnTo>
                  <a:pt x="4472" y="6564"/>
                </a:lnTo>
                <a:lnTo>
                  <a:pt x="4472" y="6724"/>
                </a:lnTo>
                <a:lnTo>
                  <a:pt x="4472" y="6938"/>
                </a:lnTo>
                <a:lnTo>
                  <a:pt x="4356" y="6938"/>
                </a:lnTo>
                <a:lnTo>
                  <a:pt x="4202" y="7045"/>
                </a:lnTo>
                <a:lnTo>
                  <a:pt x="4202" y="7151"/>
                </a:lnTo>
                <a:lnTo>
                  <a:pt x="4202" y="7311"/>
                </a:lnTo>
                <a:lnTo>
                  <a:pt x="4086" y="7205"/>
                </a:lnTo>
                <a:lnTo>
                  <a:pt x="4048" y="7045"/>
                </a:lnTo>
                <a:lnTo>
                  <a:pt x="4009" y="6991"/>
                </a:lnTo>
                <a:lnTo>
                  <a:pt x="3971" y="7151"/>
                </a:lnTo>
                <a:lnTo>
                  <a:pt x="3894" y="7205"/>
                </a:lnTo>
                <a:lnTo>
                  <a:pt x="3778" y="7418"/>
                </a:lnTo>
                <a:lnTo>
                  <a:pt x="3662" y="7525"/>
                </a:lnTo>
                <a:lnTo>
                  <a:pt x="3547" y="7685"/>
                </a:lnTo>
                <a:lnTo>
                  <a:pt x="3470" y="7685"/>
                </a:lnTo>
                <a:lnTo>
                  <a:pt x="3354" y="7632"/>
                </a:lnTo>
                <a:lnTo>
                  <a:pt x="3354" y="7525"/>
                </a:lnTo>
                <a:lnTo>
                  <a:pt x="3354" y="7418"/>
                </a:lnTo>
                <a:lnTo>
                  <a:pt x="3277" y="7365"/>
                </a:lnTo>
                <a:lnTo>
                  <a:pt x="3238" y="7525"/>
                </a:lnTo>
                <a:lnTo>
                  <a:pt x="3200" y="7418"/>
                </a:lnTo>
                <a:lnTo>
                  <a:pt x="3123" y="7418"/>
                </a:lnTo>
                <a:lnTo>
                  <a:pt x="3084" y="7525"/>
                </a:lnTo>
                <a:lnTo>
                  <a:pt x="3045" y="7792"/>
                </a:lnTo>
                <a:lnTo>
                  <a:pt x="2968" y="7792"/>
                </a:lnTo>
                <a:lnTo>
                  <a:pt x="3007" y="7472"/>
                </a:lnTo>
                <a:lnTo>
                  <a:pt x="2930" y="7525"/>
                </a:lnTo>
                <a:lnTo>
                  <a:pt x="2853" y="7525"/>
                </a:lnTo>
                <a:lnTo>
                  <a:pt x="2930" y="7418"/>
                </a:lnTo>
                <a:lnTo>
                  <a:pt x="3045" y="7258"/>
                </a:lnTo>
                <a:lnTo>
                  <a:pt x="3007" y="7205"/>
                </a:lnTo>
                <a:lnTo>
                  <a:pt x="2891" y="7258"/>
                </a:lnTo>
                <a:lnTo>
                  <a:pt x="2776" y="7365"/>
                </a:lnTo>
                <a:lnTo>
                  <a:pt x="2814" y="7258"/>
                </a:lnTo>
                <a:lnTo>
                  <a:pt x="2930" y="7151"/>
                </a:lnTo>
                <a:lnTo>
                  <a:pt x="2968" y="7098"/>
                </a:lnTo>
                <a:lnTo>
                  <a:pt x="2776" y="6991"/>
                </a:lnTo>
                <a:lnTo>
                  <a:pt x="2853" y="6831"/>
                </a:lnTo>
                <a:lnTo>
                  <a:pt x="2930" y="6831"/>
                </a:lnTo>
                <a:lnTo>
                  <a:pt x="2891" y="6938"/>
                </a:lnTo>
                <a:lnTo>
                  <a:pt x="3084" y="6991"/>
                </a:lnTo>
                <a:lnTo>
                  <a:pt x="3123" y="6938"/>
                </a:lnTo>
                <a:lnTo>
                  <a:pt x="3161" y="6724"/>
                </a:lnTo>
                <a:lnTo>
                  <a:pt x="3315" y="6671"/>
                </a:lnTo>
                <a:lnTo>
                  <a:pt x="3392" y="6671"/>
                </a:lnTo>
                <a:lnTo>
                  <a:pt x="3431" y="6564"/>
                </a:lnTo>
                <a:lnTo>
                  <a:pt x="3470" y="6404"/>
                </a:lnTo>
                <a:lnTo>
                  <a:pt x="3508" y="6458"/>
                </a:lnTo>
                <a:lnTo>
                  <a:pt x="3508" y="6618"/>
                </a:lnTo>
                <a:lnTo>
                  <a:pt x="3508" y="6671"/>
                </a:lnTo>
                <a:lnTo>
                  <a:pt x="3431" y="6831"/>
                </a:lnTo>
                <a:lnTo>
                  <a:pt x="3354" y="7045"/>
                </a:lnTo>
                <a:lnTo>
                  <a:pt x="3354" y="7258"/>
                </a:lnTo>
                <a:lnTo>
                  <a:pt x="3431" y="7311"/>
                </a:lnTo>
                <a:lnTo>
                  <a:pt x="3470" y="7151"/>
                </a:lnTo>
                <a:lnTo>
                  <a:pt x="3547" y="7098"/>
                </a:lnTo>
                <a:lnTo>
                  <a:pt x="3508" y="6884"/>
                </a:lnTo>
                <a:lnTo>
                  <a:pt x="3547" y="6778"/>
                </a:lnTo>
                <a:lnTo>
                  <a:pt x="3701" y="6618"/>
                </a:lnTo>
                <a:lnTo>
                  <a:pt x="3855" y="6564"/>
                </a:lnTo>
                <a:lnTo>
                  <a:pt x="3855" y="6671"/>
                </a:lnTo>
                <a:lnTo>
                  <a:pt x="3739" y="6778"/>
                </a:lnTo>
                <a:lnTo>
                  <a:pt x="3701" y="6938"/>
                </a:lnTo>
                <a:lnTo>
                  <a:pt x="3778" y="7045"/>
                </a:lnTo>
                <a:lnTo>
                  <a:pt x="3855" y="7098"/>
                </a:lnTo>
                <a:lnTo>
                  <a:pt x="3894" y="7151"/>
                </a:lnTo>
                <a:lnTo>
                  <a:pt x="3894" y="7045"/>
                </a:lnTo>
                <a:lnTo>
                  <a:pt x="3894" y="6831"/>
                </a:lnTo>
                <a:lnTo>
                  <a:pt x="3971" y="6778"/>
                </a:lnTo>
                <a:lnTo>
                  <a:pt x="4009" y="6618"/>
                </a:lnTo>
                <a:lnTo>
                  <a:pt x="4048" y="6564"/>
                </a:lnTo>
                <a:close/>
              </a:path>
            </a:pathLst>
          </a:custGeom>
          <a:solidFill>
            <a:srgbClr val="FFFF00"/>
          </a:solidFill>
          <a:ln w="9525">
            <a:solidFill>
              <a:schemeClr val="tx1">
                <a:lumMod val="65000"/>
                <a:lumOff val="35000"/>
              </a:schemeClr>
            </a:solidFill>
            <a:prstDash val="solid"/>
            <a:round/>
            <a:headEnd/>
            <a:tailEnd/>
          </a:ln>
        </p:spPr>
        <p:txBody>
          <a:bodyPr wrap="none"/>
          <a:lstStyle/>
          <a:p>
            <a:pPr>
              <a:defRPr/>
            </a:pPr>
            <a:endParaRPr lang="en-US" dirty="0"/>
          </a:p>
        </p:txBody>
      </p:sp>
      <p:sp>
        <p:nvSpPr>
          <p:cNvPr id="175" name="West_Virginia"/>
          <p:cNvSpPr>
            <a:spLocks/>
          </p:cNvSpPr>
          <p:nvPr/>
        </p:nvSpPr>
        <p:spPr bwMode="auto">
          <a:xfrm>
            <a:off x="6778625" y="2970212"/>
            <a:ext cx="746125" cy="774700"/>
          </a:xfrm>
          <a:custGeom>
            <a:avLst/>
            <a:gdLst/>
            <a:ahLst/>
            <a:cxnLst>
              <a:cxn ang="0">
                <a:pos x="3596" y="6288"/>
              </a:cxn>
              <a:cxn ang="0">
                <a:pos x="2969" y="6807"/>
              </a:cxn>
              <a:cxn ang="0">
                <a:pos x="2512" y="7673"/>
              </a:cxn>
              <a:cxn ang="0">
                <a:pos x="2512" y="8480"/>
              </a:cxn>
              <a:cxn ang="0">
                <a:pos x="1998" y="8769"/>
              </a:cxn>
              <a:cxn ang="0">
                <a:pos x="1427" y="8365"/>
              </a:cxn>
              <a:cxn ang="0">
                <a:pos x="1142" y="9692"/>
              </a:cxn>
              <a:cxn ang="0">
                <a:pos x="913" y="10961"/>
              </a:cxn>
              <a:cxn ang="0">
                <a:pos x="114" y="11653"/>
              </a:cxn>
              <a:cxn ang="0">
                <a:pos x="171" y="12346"/>
              </a:cxn>
              <a:cxn ang="0">
                <a:pos x="685" y="13211"/>
              </a:cxn>
              <a:cxn ang="0">
                <a:pos x="856" y="13615"/>
              </a:cxn>
              <a:cxn ang="0">
                <a:pos x="1427" y="14249"/>
              </a:cxn>
              <a:cxn ang="0">
                <a:pos x="1998" y="14653"/>
              </a:cxn>
              <a:cxn ang="0">
                <a:pos x="2226" y="15057"/>
              </a:cxn>
              <a:cxn ang="0">
                <a:pos x="2911" y="15173"/>
              </a:cxn>
              <a:cxn ang="0">
                <a:pos x="2969" y="15692"/>
              </a:cxn>
              <a:cxn ang="0">
                <a:pos x="3654" y="16096"/>
              </a:cxn>
              <a:cxn ang="0">
                <a:pos x="4453" y="16326"/>
              </a:cxn>
              <a:cxn ang="0">
                <a:pos x="4967" y="15749"/>
              </a:cxn>
              <a:cxn ang="0">
                <a:pos x="5595" y="15980"/>
              </a:cxn>
              <a:cxn ang="0">
                <a:pos x="6451" y="15576"/>
              </a:cxn>
              <a:cxn ang="0">
                <a:pos x="6736" y="15115"/>
              </a:cxn>
              <a:cxn ang="0">
                <a:pos x="8106" y="14538"/>
              </a:cxn>
              <a:cxn ang="0">
                <a:pos x="8791" y="14134"/>
              </a:cxn>
              <a:cxn ang="0">
                <a:pos x="8677" y="13442"/>
              </a:cxn>
              <a:cxn ang="0">
                <a:pos x="8849" y="12750"/>
              </a:cxn>
              <a:cxn ang="0">
                <a:pos x="9476" y="11653"/>
              </a:cxn>
              <a:cxn ang="0">
                <a:pos x="9876" y="10500"/>
              </a:cxn>
              <a:cxn ang="0">
                <a:pos x="10104" y="9980"/>
              </a:cxn>
              <a:cxn ang="0">
                <a:pos x="10675" y="9057"/>
              </a:cxn>
              <a:cxn ang="0">
                <a:pos x="11589" y="9403"/>
              </a:cxn>
              <a:cxn ang="0">
                <a:pos x="11931" y="8480"/>
              </a:cxn>
              <a:cxn ang="0">
                <a:pos x="12160" y="7730"/>
              </a:cxn>
              <a:cxn ang="0">
                <a:pos x="12845" y="7615"/>
              </a:cxn>
              <a:cxn ang="0">
                <a:pos x="13415" y="6461"/>
              </a:cxn>
              <a:cxn ang="0">
                <a:pos x="13644" y="6057"/>
              </a:cxn>
              <a:cxn ang="0">
                <a:pos x="13986" y="5077"/>
              </a:cxn>
              <a:cxn ang="0">
                <a:pos x="14101" y="4096"/>
              </a:cxn>
              <a:cxn ang="0">
                <a:pos x="16213" y="4731"/>
              </a:cxn>
              <a:cxn ang="0">
                <a:pos x="16156" y="3923"/>
              </a:cxn>
              <a:cxn ang="0">
                <a:pos x="15927" y="3519"/>
              </a:cxn>
              <a:cxn ang="0">
                <a:pos x="15756" y="3231"/>
              </a:cxn>
              <a:cxn ang="0">
                <a:pos x="15414" y="3173"/>
              </a:cxn>
              <a:cxn ang="0">
                <a:pos x="14443" y="3000"/>
              </a:cxn>
              <a:cxn ang="0">
                <a:pos x="14043" y="3288"/>
              </a:cxn>
              <a:cxn ang="0">
                <a:pos x="13701" y="3577"/>
              </a:cxn>
              <a:cxn ang="0">
                <a:pos x="13530" y="3923"/>
              </a:cxn>
              <a:cxn ang="0">
                <a:pos x="12616" y="3865"/>
              </a:cxn>
              <a:cxn ang="0">
                <a:pos x="12388" y="3692"/>
              </a:cxn>
              <a:cxn ang="0">
                <a:pos x="11988" y="4558"/>
              </a:cxn>
              <a:cxn ang="0">
                <a:pos x="11475" y="4558"/>
              </a:cxn>
              <a:cxn ang="0">
                <a:pos x="10904" y="5307"/>
              </a:cxn>
              <a:cxn ang="0">
                <a:pos x="10333" y="5942"/>
              </a:cxn>
              <a:cxn ang="0">
                <a:pos x="6165" y="3173"/>
              </a:cxn>
              <a:cxn ang="0">
                <a:pos x="5537" y="58"/>
              </a:cxn>
              <a:cxn ang="0">
                <a:pos x="5480" y="865"/>
              </a:cxn>
              <a:cxn ang="0">
                <a:pos x="5537" y="1731"/>
              </a:cxn>
              <a:cxn ang="0">
                <a:pos x="5366" y="2885"/>
              </a:cxn>
              <a:cxn ang="0">
                <a:pos x="5195" y="3750"/>
              </a:cxn>
              <a:cxn ang="0">
                <a:pos x="5138" y="4846"/>
              </a:cxn>
            </a:cxnLst>
            <a:rect l="0" t="0" r="r" b="b"/>
            <a:pathLst>
              <a:path w="16384" h="16384">
                <a:moveTo>
                  <a:pt x="4396" y="5711"/>
                </a:moveTo>
                <a:lnTo>
                  <a:pt x="4282" y="5827"/>
                </a:lnTo>
                <a:lnTo>
                  <a:pt x="4110" y="6115"/>
                </a:lnTo>
                <a:lnTo>
                  <a:pt x="3882" y="6173"/>
                </a:lnTo>
                <a:lnTo>
                  <a:pt x="3654" y="6346"/>
                </a:lnTo>
                <a:lnTo>
                  <a:pt x="3596" y="6288"/>
                </a:lnTo>
                <a:lnTo>
                  <a:pt x="3482" y="6173"/>
                </a:lnTo>
                <a:lnTo>
                  <a:pt x="3311" y="6115"/>
                </a:lnTo>
                <a:lnTo>
                  <a:pt x="3254" y="6231"/>
                </a:lnTo>
                <a:lnTo>
                  <a:pt x="3026" y="6461"/>
                </a:lnTo>
                <a:lnTo>
                  <a:pt x="3026" y="6634"/>
                </a:lnTo>
                <a:lnTo>
                  <a:pt x="2969" y="6807"/>
                </a:lnTo>
                <a:lnTo>
                  <a:pt x="2683" y="6807"/>
                </a:lnTo>
                <a:lnTo>
                  <a:pt x="2569" y="6865"/>
                </a:lnTo>
                <a:lnTo>
                  <a:pt x="2569" y="7096"/>
                </a:lnTo>
                <a:lnTo>
                  <a:pt x="2455" y="7154"/>
                </a:lnTo>
                <a:lnTo>
                  <a:pt x="2455" y="7327"/>
                </a:lnTo>
                <a:lnTo>
                  <a:pt x="2512" y="7673"/>
                </a:lnTo>
                <a:lnTo>
                  <a:pt x="2455" y="7788"/>
                </a:lnTo>
                <a:lnTo>
                  <a:pt x="2226" y="7846"/>
                </a:lnTo>
                <a:lnTo>
                  <a:pt x="2283" y="7961"/>
                </a:lnTo>
                <a:lnTo>
                  <a:pt x="2455" y="8134"/>
                </a:lnTo>
                <a:lnTo>
                  <a:pt x="2455" y="8307"/>
                </a:lnTo>
                <a:lnTo>
                  <a:pt x="2512" y="8480"/>
                </a:lnTo>
                <a:lnTo>
                  <a:pt x="2341" y="8423"/>
                </a:lnTo>
                <a:lnTo>
                  <a:pt x="2283" y="8480"/>
                </a:lnTo>
                <a:lnTo>
                  <a:pt x="2226" y="8711"/>
                </a:lnTo>
                <a:lnTo>
                  <a:pt x="2112" y="8769"/>
                </a:lnTo>
                <a:lnTo>
                  <a:pt x="2055" y="8769"/>
                </a:lnTo>
                <a:lnTo>
                  <a:pt x="1998" y="8769"/>
                </a:lnTo>
                <a:lnTo>
                  <a:pt x="2055" y="8596"/>
                </a:lnTo>
                <a:lnTo>
                  <a:pt x="2055" y="8480"/>
                </a:lnTo>
                <a:lnTo>
                  <a:pt x="1941" y="8365"/>
                </a:lnTo>
                <a:lnTo>
                  <a:pt x="1713" y="8307"/>
                </a:lnTo>
                <a:lnTo>
                  <a:pt x="1598" y="8192"/>
                </a:lnTo>
                <a:lnTo>
                  <a:pt x="1427" y="8365"/>
                </a:lnTo>
                <a:lnTo>
                  <a:pt x="1313" y="8538"/>
                </a:lnTo>
                <a:lnTo>
                  <a:pt x="1256" y="8769"/>
                </a:lnTo>
                <a:lnTo>
                  <a:pt x="1256" y="9057"/>
                </a:lnTo>
                <a:lnTo>
                  <a:pt x="1085" y="9288"/>
                </a:lnTo>
                <a:lnTo>
                  <a:pt x="1085" y="9461"/>
                </a:lnTo>
                <a:lnTo>
                  <a:pt x="1142" y="9692"/>
                </a:lnTo>
                <a:lnTo>
                  <a:pt x="1199" y="9923"/>
                </a:lnTo>
                <a:lnTo>
                  <a:pt x="1256" y="10211"/>
                </a:lnTo>
                <a:lnTo>
                  <a:pt x="1199" y="10269"/>
                </a:lnTo>
                <a:lnTo>
                  <a:pt x="970" y="10327"/>
                </a:lnTo>
                <a:lnTo>
                  <a:pt x="970" y="10384"/>
                </a:lnTo>
                <a:lnTo>
                  <a:pt x="913" y="10961"/>
                </a:lnTo>
                <a:lnTo>
                  <a:pt x="343" y="11192"/>
                </a:lnTo>
                <a:lnTo>
                  <a:pt x="57" y="11250"/>
                </a:lnTo>
                <a:lnTo>
                  <a:pt x="57" y="11192"/>
                </a:lnTo>
                <a:lnTo>
                  <a:pt x="0" y="11250"/>
                </a:lnTo>
                <a:lnTo>
                  <a:pt x="57" y="11538"/>
                </a:lnTo>
                <a:lnTo>
                  <a:pt x="114" y="11653"/>
                </a:lnTo>
                <a:lnTo>
                  <a:pt x="114" y="11826"/>
                </a:lnTo>
                <a:lnTo>
                  <a:pt x="171" y="11942"/>
                </a:lnTo>
                <a:lnTo>
                  <a:pt x="171" y="12057"/>
                </a:lnTo>
                <a:lnTo>
                  <a:pt x="114" y="12115"/>
                </a:lnTo>
                <a:lnTo>
                  <a:pt x="114" y="12230"/>
                </a:lnTo>
                <a:lnTo>
                  <a:pt x="171" y="12346"/>
                </a:lnTo>
                <a:lnTo>
                  <a:pt x="114" y="12403"/>
                </a:lnTo>
                <a:lnTo>
                  <a:pt x="57" y="12461"/>
                </a:lnTo>
                <a:lnTo>
                  <a:pt x="57" y="12519"/>
                </a:lnTo>
                <a:lnTo>
                  <a:pt x="114" y="12634"/>
                </a:lnTo>
                <a:lnTo>
                  <a:pt x="343" y="12865"/>
                </a:lnTo>
                <a:lnTo>
                  <a:pt x="685" y="13211"/>
                </a:lnTo>
                <a:lnTo>
                  <a:pt x="742" y="13269"/>
                </a:lnTo>
                <a:lnTo>
                  <a:pt x="742" y="13326"/>
                </a:lnTo>
                <a:lnTo>
                  <a:pt x="685" y="13442"/>
                </a:lnTo>
                <a:lnTo>
                  <a:pt x="685" y="13499"/>
                </a:lnTo>
                <a:lnTo>
                  <a:pt x="742" y="13615"/>
                </a:lnTo>
                <a:lnTo>
                  <a:pt x="856" y="13615"/>
                </a:lnTo>
                <a:lnTo>
                  <a:pt x="913" y="13615"/>
                </a:lnTo>
                <a:lnTo>
                  <a:pt x="970" y="13846"/>
                </a:lnTo>
                <a:lnTo>
                  <a:pt x="1085" y="13961"/>
                </a:lnTo>
                <a:lnTo>
                  <a:pt x="1199" y="14076"/>
                </a:lnTo>
                <a:lnTo>
                  <a:pt x="1370" y="14134"/>
                </a:lnTo>
                <a:lnTo>
                  <a:pt x="1427" y="14249"/>
                </a:lnTo>
                <a:lnTo>
                  <a:pt x="1427" y="14365"/>
                </a:lnTo>
                <a:lnTo>
                  <a:pt x="1541" y="14480"/>
                </a:lnTo>
                <a:lnTo>
                  <a:pt x="1713" y="14653"/>
                </a:lnTo>
                <a:lnTo>
                  <a:pt x="1827" y="14769"/>
                </a:lnTo>
                <a:lnTo>
                  <a:pt x="1941" y="14653"/>
                </a:lnTo>
                <a:lnTo>
                  <a:pt x="1998" y="14653"/>
                </a:lnTo>
                <a:lnTo>
                  <a:pt x="1998" y="14769"/>
                </a:lnTo>
                <a:lnTo>
                  <a:pt x="2055" y="14826"/>
                </a:lnTo>
                <a:lnTo>
                  <a:pt x="2169" y="14826"/>
                </a:lnTo>
                <a:lnTo>
                  <a:pt x="2169" y="14884"/>
                </a:lnTo>
                <a:lnTo>
                  <a:pt x="2169" y="14999"/>
                </a:lnTo>
                <a:lnTo>
                  <a:pt x="2226" y="15057"/>
                </a:lnTo>
                <a:lnTo>
                  <a:pt x="2341" y="15057"/>
                </a:lnTo>
                <a:lnTo>
                  <a:pt x="2398" y="15057"/>
                </a:lnTo>
                <a:lnTo>
                  <a:pt x="2626" y="14999"/>
                </a:lnTo>
                <a:lnTo>
                  <a:pt x="2797" y="14999"/>
                </a:lnTo>
                <a:lnTo>
                  <a:pt x="2911" y="15115"/>
                </a:lnTo>
                <a:lnTo>
                  <a:pt x="2911" y="15173"/>
                </a:lnTo>
                <a:lnTo>
                  <a:pt x="2797" y="15288"/>
                </a:lnTo>
                <a:lnTo>
                  <a:pt x="2740" y="15346"/>
                </a:lnTo>
                <a:lnTo>
                  <a:pt x="2797" y="15403"/>
                </a:lnTo>
                <a:lnTo>
                  <a:pt x="2854" y="15461"/>
                </a:lnTo>
                <a:lnTo>
                  <a:pt x="2911" y="15519"/>
                </a:lnTo>
                <a:lnTo>
                  <a:pt x="2969" y="15692"/>
                </a:lnTo>
                <a:lnTo>
                  <a:pt x="3083" y="15807"/>
                </a:lnTo>
                <a:lnTo>
                  <a:pt x="3140" y="15922"/>
                </a:lnTo>
                <a:lnTo>
                  <a:pt x="3254" y="15980"/>
                </a:lnTo>
                <a:lnTo>
                  <a:pt x="3368" y="16096"/>
                </a:lnTo>
                <a:lnTo>
                  <a:pt x="3539" y="16096"/>
                </a:lnTo>
                <a:lnTo>
                  <a:pt x="3654" y="16096"/>
                </a:lnTo>
                <a:lnTo>
                  <a:pt x="3768" y="16211"/>
                </a:lnTo>
                <a:lnTo>
                  <a:pt x="3825" y="16269"/>
                </a:lnTo>
                <a:lnTo>
                  <a:pt x="3939" y="16326"/>
                </a:lnTo>
                <a:lnTo>
                  <a:pt x="4053" y="16384"/>
                </a:lnTo>
                <a:lnTo>
                  <a:pt x="4282" y="16384"/>
                </a:lnTo>
                <a:lnTo>
                  <a:pt x="4453" y="16326"/>
                </a:lnTo>
                <a:lnTo>
                  <a:pt x="4567" y="16211"/>
                </a:lnTo>
                <a:lnTo>
                  <a:pt x="4624" y="16096"/>
                </a:lnTo>
                <a:lnTo>
                  <a:pt x="4681" y="16096"/>
                </a:lnTo>
                <a:lnTo>
                  <a:pt x="4795" y="16038"/>
                </a:lnTo>
                <a:lnTo>
                  <a:pt x="4909" y="15922"/>
                </a:lnTo>
                <a:lnTo>
                  <a:pt x="4967" y="15749"/>
                </a:lnTo>
                <a:lnTo>
                  <a:pt x="5024" y="15634"/>
                </a:lnTo>
                <a:lnTo>
                  <a:pt x="5081" y="15634"/>
                </a:lnTo>
                <a:lnTo>
                  <a:pt x="5138" y="15692"/>
                </a:lnTo>
                <a:lnTo>
                  <a:pt x="5309" y="15807"/>
                </a:lnTo>
                <a:lnTo>
                  <a:pt x="5480" y="15980"/>
                </a:lnTo>
                <a:lnTo>
                  <a:pt x="5595" y="15980"/>
                </a:lnTo>
                <a:lnTo>
                  <a:pt x="5652" y="15980"/>
                </a:lnTo>
                <a:lnTo>
                  <a:pt x="5823" y="15865"/>
                </a:lnTo>
                <a:lnTo>
                  <a:pt x="5994" y="15749"/>
                </a:lnTo>
                <a:lnTo>
                  <a:pt x="6165" y="15692"/>
                </a:lnTo>
                <a:lnTo>
                  <a:pt x="6394" y="15634"/>
                </a:lnTo>
                <a:lnTo>
                  <a:pt x="6451" y="15576"/>
                </a:lnTo>
                <a:lnTo>
                  <a:pt x="6508" y="15519"/>
                </a:lnTo>
                <a:lnTo>
                  <a:pt x="6565" y="15634"/>
                </a:lnTo>
                <a:lnTo>
                  <a:pt x="6850" y="15403"/>
                </a:lnTo>
                <a:lnTo>
                  <a:pt x="6908" y="15288"/>
                </a:lnTo>
                <a:lnTo>
                  <a:pt x="6793" y="15173"/>
                </a:lnTo>
                <a:lnTo>
                  <a:pt x="6736" y="15115"/>
                </a:lnTo>
                <a:lnTo>
                  <a:pt x="6850" y="14942"/>
                </a:lnTo>
                <a:lnTo>
                  <a:pt x="7079" y="14942"/>
                </a:lnTo>
                <a:lnTo>
                  <a:pt x="7193" y="15115"/>
                </a:lnTo>
                <a:lnTo>
                  <a:pt x="7878" y="14596"/>
                </a:lnTo>
                <a:lnTo>
                  <a:pt x="7992" y="14538"/>
                </a:lnTo>
                <a:lnTo>
                  <a:pt x="8106" y="14538"/>
                </a:lnTo>
                <a:lnTo>
                  <a:pt x="8163" y="14653"/>
                </a:lnTo>
                <a:lnTo>
                  <a:pt x="8278" y="14711"/>
                </a:lnTo>
                <a:lnTo>
                  <a:pt x="8335" y="14596"/>
                </a:lnTo>
                <a:lnTo>
                  <a:pt x="8563" y="14307"/>
                </a:lnTo>
                <a:lnTo>
                  <a:pt x="8734" y="14192"/>
                </a:lnTo>
                <a:lnTo>
                  <a:pt x="8791" y="14134"/>
                </a:lnTo>
                <a:lnTo>
                  <a:pt x="8620" y="14076"/>
                </a:lnTo>
                <a:lnTo>
                  <a:pt x="8620" y="14019"/>
                </a:lnTo>
                <a:lnTo>
                  <a:pt x="8620" y="13961"/>
                </a:lnTo>
                <a:lnTo>
                  <a:pt x="9020" y="13730"/>
                </a:lnTo>
                <a:lnTo>
                  <a:pt x="8734" y="13615"/>
                </a:lnTo>
                <a:lnTo>
                  <a:pt x="8677" y="13442"/>
                </a:lnTo>
                <a:lnTo>
                  <a:pt x="8620" y="13326"/>
                </a:lnTo>
                <a:lnTo>
                  <a:pt x="8677" y="13326"/>
                </a:lnTo>
                <a:lnTo>
                  <a:pt x="8734" y="13211"/>
                </a:lnTo>
                <a:lnTo>
                  <a:pt x="8734" y="13096"/>
                </a:lnTo>
                <a:lnTo>
                  <a:pt x="8791" y="12980"/>
                </a:lnTo>
                <a:lnTo>
                  <a:pt x="8849" y="12750"/>
                </a:lnTo>
                <a:lnTo>
                  <a:pt x="9020" y="12461"/>
                </a:lnTo>
                <a:lnTo>
                  <a:pt x="9134" y="12230"/>
                </a:lnTo>
                <a:lnTo>
                  <a:pt x="9248" y="12115"/>
                </a:lnTo>
                <a:lnTo>
                  <a:pt x="9305" y="12057"/>
                </a:lnTo>
                <a:lnTo>
                  <a:pt x="9419" y="11884"/>
                </a:lnTo>
                <a:lnTo>
                  <a:pt x="9476" y="11653"/>
                </a:lnTo>
                <a:lnTo>
                  <a:pt x="9534" y="11480"/>
                </a:lnTo>
                <a:lnTo>
                  <a:pt x="9591" y="11307"/>
                </a:lnTo>
                <a:lnTo>
                  <a:pt x="9591" y="11134"/>
                </a:lnTo>
                <a:lnTo>
                  <a:pt x="9591" y="10961"/>
                </a:lnTo>
                <a:lnTo>
                  <a:pt x="9648" y="10788"/>
                </a:lnTo>
                <a:lnTo>
                  <a:pt x="9876" y="10500"/>
                </a:lnTo>
                <a:lnTo>
                  <a:pt x="9990" y="10442"/>
                </a:lnTo>
                <a:lnTo>
                  <a:pt x="9876" y="10327"/>
                </a:lnTo>
                <a:lnTo>
                  <a:pt x="9876" y="10269"/>
                </a:lnTo>
                <a:lnTo>
                  <a:pt x="9933" y="10153"/>
                </a:lnTo>
                <a:lnTo>
                  <a:pt x="9990" y="10038"/>
                </a:lnTo>
                <a:lnTo>
                  <a:pt x="10104" y="9980"/>
                </a:lnTo>
                <a:lnTo>
                  <a:pt x="10104" y="9865"/>
                </a:lnTo>
                <a:lnTo>
                  <a:pt x="10162" y="9634"/>
                </a:lnTo>
                <a:lnTo>
                  <a:pt x="10104" y="9230"/>
                </a:lnTo>
                <a:lnTo>
                  <a:pt x="10162" y="8942"/>
                </a:lnTo>
                <a:lnTo>
                  <a:pt x="10276" y="8827"/>
                </a:lnTo>
                <a:lnTo>
                  <a:pt x="10675" y="9057"/>
                </a:lnTo>
                <a:lnTo>
                  <a:pt x="10847" y="9346"/>
                </a:lnTo>
                <a:lnTo>
                  <a:pt x="10904" y="9403"/>
                </a:lnTo>
                <a:lnTo>
                  <a:pt x="10961" y="9461"/>
                </a:lnTo>
                <a:lnTo>
                  <a:pt x="11303" y="9461"/>
                </a:lnTo>
                <a:lnTo>
                  <a:pt x="11532" y="9461"/>
                </a:lnTo>
                <a:lnTo>
                  <a:pt x="11589" y="9403"/>
                </a:lnTo>
                <a:lnTo>
                  <a:pt x="11646" y="9346"/>
                </a:lnTo>
                <a:lnTo>
                  <a:pt x="11760" y="9230"/>
                </a:lnTo>
                <a:lnTo>
                  <a:pt x="11817" y="9173"/>
                </a:lnTo>
                <a:lnTo>
                  <a:pt x="11817" y="9000"/>
                </a:lnTo>
                <a:lnTo>
                  <a:pt x="11874" y="8769"/>
                </a:lnTo>
                <a:lnTo>
                  <a:pt x="11931" y="8480"/>
                </a:lnTo>
                <a:lnTo>
                  <a:pt x="11988" y="8250"/>
                </a:lnTo>
                <a:lnTo>
                  <a:pt x="12045" y="8134"/>
                </a:lnTo>
                <a:lnTo>
                  <a:pt x="12102" y="8077"/>
                </a:lnTo>
                <a:lnTo>
                  <a:pt x="12102" y="7904"/>
                </a:lnTo>
                <a:lnTo>
                  <a:pt x="12102" y="7788"/>
                </a:lnTo>
                <a:lnTo>
                  <a:pt x="12160" y="7730"/>
                </a:lnTo>
                <a:lnTo>
                  <a:pt x="12160" y="7557"/>
                </a:lnTo>
                <a:lnTo>
                  <a:pt x="12160" y="7500"/>
                </a:lnTo>
                <a:lnTo>
                  <a:pt x="12217" y="7500"/>
                </a:lnTo>
                <a:lnTo>
                  <a:pt x="12331" y="7384"/>
                </a:lnTo>
                <a:lnTo>
                  <a:pt x="12331" y="7327"/>
                </a:lnTo>
                <a:lnTo>
                  <a:pt x="12845" y="7615"/>
                </a:lnTo>
                <a:lnTo>
                  <a:pt x="12902" y="7269"/>
                </a:lnTo>
                <a:lnTo>
                  <a:pt x="13073" y="6807"/>
                </a:lnTo>
                <a:lnTo>
                  <a:pt x="13130" y="6750"/>
                </a:lnTo>
                <a:lnTo>
                  <a:pt x="13187" y="6692"/>
                </a:lnTo>
                <a:lnTo>
                  <a:pt x="13301" y="6750"/>
                </a:lnTo>
                <a:lnTo>
                  <a:pt x="13415" y="6461"/>
                </a:lnTo>
                <a:lnTo>
                  <a:pt x="13473" y="6404"/>
                </a:lnTo>
                <a:lnTo>
                  <a:pt x="13587" y="6404"/>
                </a:lnTo>
                <a:lnTo>
                  <a:pt x="13701" y="6173"/>
                </a:lnTo>
                <a:lnTo>
                  <a:pt x="13644" y="6173"/>
                </a:lnTo>
                <a:lnTo>
                  <a:pt x="13644" y="6115"/>
                </a:lnTo>
                <a:lnTo>
                  <a:pt x="13644" y="6057"/>
                </a:lnTo>
                <a:lnTo>
                  <a:pt x="13815" y="5884"/>
                </a:lnTo>
                <a:lnTo>
                  <a:pt x="13986" y="5596"/>
                </a:lnTo>
                <a:lnTo>
                  <a:pt x="14043" y="5481"/>
                </a:lnTo>
                <a:lnTo>
                  <a:pt x="14043" y="5423"/>
                </a:lnTo>
                <a:lnTo>
                  <a:pt x="13929" y="5365"/>
                </a:lnTo>
                <a:lnTo>
                  <a:pt x="13986" y="5077"/>
                </a:lnTo>
                <a:lnTo>
                  <a:pt x="13929" y="5019"/>
                </a:lnTo>
                <a:lnTo>
                  <a:pt x="14101" y="4558"/>
                </a:lnTo>
                <a:lnTo>
                  <a:pt x="13986" y="4558"/>
                </a:lnTo>
                <a:lnTo>
                  <a:pt x="14101" y="4327"/>
                </a:lnTo>
                <a:lnTo>
                  <a:pt x="13986" y="4327"/>
                </a:lnTo>
                <a:lnTo>
                  <a:pt x="14101" y="4096"/>
                </a:lnTo>
                <a:lnTo>
                  <a:pt x="14500" y="4327"/>
                </a:lnTo>
                <a:lnTo>
                  <a:pt x="15299" y="4731"/>
                </a:lnTo>
                <a:lnTo>
                  <a:pt x="16099" y="5192"/>
                </a:lnTo>
                <a:lnTo>
                  <a:pt x="16156" y="5192"/>
                </a:lnTo>
                <a:lnTo>
                  <a:pt x="16156" y="5019"/>
                </a:lnTo>
                <a:lnTo>
                  <a:pt x="16213" y="4731"/>
                </a:lnTo>
                <a:lnTo>
                  <a:pt x="16270" y="4558"/>
                </a:lnTo>
                <a:lnTo>
                  <a:pt x="16384" y="4269"/>
                </a:lnTo>
                <a:lnTo>
                  <a:pt x="16213" y="4154"/>
                </a:lnTo>
                <a:lnTo>
                  <a:pt x="16213" y="4038"/>
                </a:lnTo>
                <a:lnTo>
                  <a:pt x="16213" y="3981"/>
                </a:lnTo>
                <a:lnTo>
                  <a:pt x="16156" y="3923"/>
                </a:lnTo>
                <a:lnTo>
                  <a:pt x="16041" y="3865"/>
                </a:lnTo>
                <a:lnTo>
                  <a:pt x="15984" y="3808"/>
                </a:lnTo>
                <a:lnTo>
                  <a:pt x="15984" y="3692"/>
                </a:lnTo>
                <a:lnTo>
                  <a:pt x="16041" y="3577"/>
                </a:lnTo>
                <a:lnTo>
                  <a:pt x="16041" y="3519"/>
                </a:lnTo>
                <a:lnTo>
                  <a:pt x="15927" y="3519"/>
                </a:lnTo>
                <a:lnTo>
                  <a:pt x="15870" y="3577"/>
                </a:lnTo>
                <a:lnTo>
                  <a:pt x="15813" y="3577"/>
                </a:lnTo>
                <a:lnTo>
                  <a:pt x="15699" y="3461"/>
                </a:lnTo>
                <a:lnTo>
                  <a:pt x="15642" y="3404"/>
                </a:lnTo>
                <a:lnTo>
                  <a:pt x="15699" y="3346"/>
                </a:lnTo>
                <a:lnTo>
                  <a:pt x="15756" y="3231"/>
                </a:lnTo>
                <a:lnTo>
                  <a:pt x="15756" y="3173"/>
                </a:lnTo>
                <a:lnTo>
                  <a:pt x="15642" y="3115"/>
                </a:lnTo>
                <a:lnTo>
                  <a:pt x="15585" y="3058"/>
                </a:lnTo>
                <a:lnTo>
                  <a:pt x="15528" y="3115"/>
                </a:lnTo>
                <a:lnTo>
                  <a:pt x="15471" y="3173"/>
                </a:lnTo>
                <a:lnTo>
                  <a:pt x="15414" y="3173"/>
                </a:lnTo>
                <a:lnTo>
                  <a:pt x="15299" y="3173"/>
                </a:lnTo>
                <a:lnTo>
                  <a:pt x="15128" y="3231"/>
                </a:lnTo>
                <a:lnTo>
                  <a:pt x="15014" y="3173"/>
                </a:lnTo>
                <a:lnTo>
                  <a:pt x="14728" y="3000"/>
                </a:lnTo>
                <a:lnTo>
                  <a:pt x="14614" y="2942"/>
                </a:lnTo>
                <a:lnTo>
                  <a:pt x="14443" y="3000"/>
                </a:lnTo>
                <a:lnTo>
                  <a:pt x="14329" y="3058"/>
                </a:lnTo>
                <a:lnTo>
                  <a:pt x="14272" y="3115"/>
                </a:lnTo>
                <a:lnTo>
                  <a:pt x="14215" y="3231"/>
                </a:lnTo>
                <a:lnTo>
                  <a:pt x="14158" y="3288"/>
                </a:lnTo>
                <a:lnTo>
                  <a:pt x="14101" y="3288"/>
                </a:lnTo>
                <a:lnTo>
                  <a:pt x="14043" y="3288"/>
                </a:lnTo>
                <a:lnTo>
                  <a:pt x="13929" y="3288"/>
                </a:lnTo>
                <a:lnTo>
                  <a:pt x="13758" y="3404"/>
                </a:lnTo>
                <a:lnTo>
                  <a:pt x="13644" y="3404"/>
                </a:lnTo>
                <a:lnTo>
                  <a:pt x="13587" y="3461"/>
                </a:lnTo>
                <a:lnTo>
                  <a:pt x="13644" y="3519"/>
                </a:lnTo>
                <a:lnTo>
                  <a:pt x="13701" y="3577"/>
                </a:lnTo>
                <a:lnTo>
                  <a:pt x="13644" y="3634"/>
                </a:lnTo>
                <a:lnTo>
                  <a:pt x="13587" y="3692"/>
                </a:lnTo>
                <a:lnTo>
                  <a:pt x="13587" y="3750"/>
                </a:lnTo>
                <a:lnTo>
                  <a:pt x="13530" y="3808"/>
                </a:lnTo>
                <a:lnTo>
                  <a:pt x="13587" y="3865"/>
                </a:lnTo>
                <a:lnTo>
                  <a:pt x="13530" y="3923"/>
                </a:lnTo>
                <a:lnTo>
                  <a:pt x="13473" y="3981"/>
                </a:lnTo>
                <a:lnTo>
                  <a:pt x="13358" y="3923"/>
                </a:lnTo>
                <a:lnTo>
                  <a:pt x="13130" y="3923"/>
                </a:lnTo>
                <a:lnTo>
                  <a:pt x="12959" y="3923"/>
                </a:lnTo>
                <a:lnTo>
                  <a:pt x="12788" y="3923"/>
                </a:lnTo>
                <a:lnTo>
                  <a:pt x="12616" y="3865"/>
                </a:lnTo>
                <a:lnTo>
                  <a:pt x="12559" y="3750"/>
                </a:lnTo>
                <a:lnTo>
                  <a:pt x="12559" y="3634"/>
                </a:lnTo>
                <a:lnTo>
                  <a:pt x="12559" y="3577"/>
                </a:lnTo>
                <a:lnTo>
                  <a:pt x="12502" y="3577"/>
                </a:lnTo>
                <a:lnTo>
                  <a:pt x="12445" y="3577"/>
                </a:lnTo>
                <a:lnTo>
                  <a:pt x="12388" y="3692"/>
                </a:lnTo>
                <a:lnTo>
                  <a:pt x="12331" y="3808"/>
                </a:lnTo>
                <a:lnTo>
                  <a:pt x="12331" y="3923"/>
                </a:lnTo>
                <a:lnTo>
                  <a:pt x="12274" y="3981"/>
                </a:lnTo>
                <a:lnTo>
                  <a:pt x="12217" y="4038"/>
                </a:lnTo>
                <a:lnTo>
                  <a:pt x="12102" y="4327"/>
                </a:lnTo>
                <a:lnTo>
                  <a:pt x="11988" y="4558"/>
                </a:lnTo>
                <a:lnTo>
                  <a:pt x="11874" y="4615"/>
                </a:lnTo>
                <a:lnTo>
                  <a:pt x="11760" y="4558"/>
                </a:lnTo>
                <a:lnTo>
                  <a:pt x="11646" y="4500"/>
                </a:lnTo>
                <a:lnTo>
                  <a:pt x="11589" y="4500"/>
                </a:lnTo>
                <a:lnTo>
                  <a:pt x="11475" y="4500"/>
                </a:lnTo>
                <a:lnTo>
                  <a:pt x="11475" y="4558"/>
                </a:lnTo>
                <a:lnTo>
                  <a:pt x="11417" y="4731"/>
                </a:lnTo>
                <a:lnTo>
                  <a:pt x="11360" y="4788"/>
                </a:lnTo>
                <a:lnTo>
                  <a:pt x="11132" y="5019"/>
                </a:lnTo>
                <a:lnTo>
                  <a:pt x="11018" y="5134"/>
                </a:lnTo>
                <a:lnTo>
                  <a:pt x="10961" y="5192"/>
                </a:lnTo>
                <a:lnTo>
                  <a:pt x="10904" y="5307"/>
                </a:lnTo>
                <a:lnTo>
                  <a:pt x="10904" y="5365"/>
                </a:lnTo>
                <a:lnTo>
                  <a:pt x="10789" y="5423"/>
                </a:lnTo>
                <a:lnTo>
                  <a:pt x="10675" y="5481"/>
                </a:lnTo>
                <a:lnTo>
                  <a:pt x="10561" y="5596"/>
                </a:lnTo>
                <a:lnTo>
                  <a:pt x="10390" y="5827"/>
                </a:lnTo>
                <a:lnTo>
                  <a:pt x="10333" y="5942"/>
                </a:lnTo>
                <a:lnTo>
                  <a:pt x="9876" y="3634"/>
                </a:lnTo>
                <a:lnTo>
                  <a:pt x="8963" y="3750"/>
                </a:lnTo>
                <a:lnTo>
                  <a:pt x="8563" y="3808"/>
                </a:lnTo>
                <a:lnTo>
                  <a:pt x="6736" y="4154"/>
                </a:lnTo>
                <a:lnTo>
                  <a:pt x="6337" y="4211"/>
                </a:lnTo>
                <a:lnTo>
                  <a:pt x="6165" y="3173"/>
                </a:lnTo>
                <a:lnTo>
                  <a:pt x="6108" y="2885"/>
                </a:lnTo>
                <a:lnTo>
                  <a:pt x="6051" y="2192"/>
                </a:lnTo>
                <a:lnTo>
                  <a:pt x="5823" y="1096"/>
                </a:lnTo>
                <a:lnTo>
                  <a:pt x="5766" y="750"/>
                </a:lnTo>
                <a:lnTo>
                  <a:pt x="5652" y="0"/>
                </a:lnTo>
                <a:lnTo>
                  <a:pt x="5537" y="58"/>
                </a:lnTo>
                <a:lnTo>
                  <a:pt x="5309" y="115"/>
                </a:lnTo>
                <a:lnTo>
                  <a:pt x="5195" y="231"/>
                </a:lnTo>
                <a:lnTo>
                  <a:pt x="5195" y="288"/>
                </a:lnTo>
                <a:lnTo>
                  <a:pt x="5195" y="346"/>
                </a:lnTo>
                <a:lnTo>
                  <a:pt x="5423" y="692"/>
                </a:lnTo>
                <a:lnTo>
                  <a:pt x="5480" y="865"/>
                </a:lnTo>
                <a:lnTo>
                  <a:pt x="5480" y="1038"/>
                </a:lnTo>
                <a:lnTo>
                  <a:pt x="5480" y="1154"/>
                </a:lnTo>
                <a:lnTo>
                  <a:pt x="5480" y="1269"/>
                </a:lnTo>
                <a:lnTo>
                  <a:pt x="5595" y="1442"/>
                </a:lnTo>
                <a:lnTo>
                  <a:pt x="5595" y="1558"/>
                </a:lnTo>
                <a:lnTo>
                  <a:pt x="5537" y="1731"/>
                </a:lnTo>
                <a:lnTo>
                  <a:pt x="5480" y="1904"/>
                </a:lnTo>
                <a:lnTo>
                  <a:pt x="5423" y="2135"/>
                </a:lnTo>
                <a:lnTo>
                  <a:pt x="5366" y="2308"/>
                </a:lnTo>
                <a:lnTo>
                  <a:pt x="5309" y="2769"/>
                </a:lnTo>
                <a:lnTo>
                  <a:pt x="5309" y="2885"/>
                </a:lnTo>
                <a:lnTo>
                  <a:pt x="5366" y="2885"/>
                </a:lnTo>
                <a:lnTo>
                  <a:pt x="5309" y="3231"/>
                </a:lnTo>
                <a:lnTo>
                  <a:pt x="5309" y="3346"/>
                </a:lnTo>
                <a:lnTo>
                  <a:pt x="5195" y="3404"/>
                </a:lnTo>
                <a:lnTo>
                  <a:pt x="5195" y="3519"/>
                </a:lnTo>
                <a:lnTo>
                  <a:pt x="5252" y="3634"/>
                </a:lnTo>
                <a:lnTo>
                  <a:pt x="5195" y="3750"/>
                </a:lnTo>
                <a:lnTo>
                  <a:pt x="5195" y="3923"/>
                </a:lnTo>
                <a:lnTo>
                  <a:pt x="5138" y="4154"/>
                </a:lnTo>
                <a:lnTo>
                  <a:pt x="5252" y="4327"/>
                </a:lnTo>
                <a:lnTo>
                  <a:pt x="5252" y="4384"/>
                </a:lnTo>
                <a:lnTo>
                  <a:pt x="5195" y="4500"/>
                </a:lnTo>
                <a:lnTo>
                  <a:pt x="5138" y="4846"/>
                </a:lnTo>
                <a:lnTo>
                  <a:pt x="5024" y="4904"/>
                </a:lnTo>
                <a:lnTo>
                  <a:pt x="4795" y="5077"/>
                </a:lnTo>
                <a:lnTo>
                  <a:pt x="4681" y="5250"/>
                </a:lnTo>
                <a:lnTo>
                  <a:pt x="4453" y="5654"/>
                </a:lnTo>
                <a:lnTo>
                  <a:pt x="4396" y="5711"/>
                </a:lnTo>
                <a:close/>
              </a:path>
            </a:pathLst>
          </a:custGeom>
          <a:solidFill>
            <a:srgbClr val="FFFFCC"/>
          </a:solidFill>
          <a:ln w="9525">
            <a:solidFill>
              <a:schemeClr val="tx1">
                <a:lumMod val="65000"/>
                <a:lumOff val="35000"/>
              </a:schemeClr>
            </a:solidFill>
            <a:prstDash val="solid"/>
            <a:round/>
            <a:headEnd/>
            <a:tailEnd/>
          </a:ln>
        </p:spPr>
        <p:txBody>
          <a:bodyPr wrap="none"/>
          <a:lstStyle/>
          <a:p>
            <a:pPr>
              <a:defRPr/>
            </a:pPr>
            <a:endParaRPr lang="en-US" dirty="0"/>
          </a:p>
        </p:txBody>
      </p:sp>
      <p:sp>
        <p:nvSpPr>
          <p:cNvPr id="176" name="Wisconsin"/>
          <p:cNvSpPr>
            <a:spLocks/>
          </p:cNvSpPr>
          <p:nvPr/>
        </p:nvSpPr>
        <p:spPr bwMode="auto">
          <a:xfrm>
            <a:off x="5062538" y="1779587"/>
            <a:ext cx="882650" cy="962025"/>
          </a:xfrm>
          <a:custGeom>
            <a:avLst/>
            <a:gdLst/>
            <a:ahLst/>
            <a:cxnLst>
              <a:cxn ang="0">
                <a:pos x="5349" y="14003"/>
              </a:cxn>
              <a:cxn ang="0">
                <a:pos x="5638" y="15544"/>
              </a:cxn>
              <a:cxn ang="0">
                <a:pos x="6698" y="16011"/>
              </a:cxn>
              <a:cxn ang="0">
                <a:pos x="10457" y="16197"/>
              </a:cxn>
              <a:cxn ang="0">
                <a:pos x="14987" y="15871"/>
              </a:cxn>
              <a:cxn ang="0">
                <a:pos x="14987" y="14890"/>
              </a:cxn>
              <a:cxn ang="0">
                <a:pos x="14553" y="13957"/>
              </a:cxn>
              <a:cxn ang="0">
                <a:pos x="14456" y="13210"/>
              </a:cxn>
              <a:cxn ang="0">
                <a:pos x="14746" y="11856"/>
              </a:cxn>
              <a:cxn ang="0">
                <a:pos x="14746" y="10689"/>
              </a:cxn>
              <a:cxn ang="0">
                <a:pos x="14890" y="9802"/>
              </a:cxn>
              <a:cxn ang="0">
                <a:pos x="15131" y="8635"/>
              </a:cxn>
              <a:cxn ang="0">
                <a:pos x="15517" y="7468"/>
              </a:cxn>
              <a:cxn ang="0">
                <a:pos x="15998" y="6348"/>
              </a:cxn>
              <a:cxn ang="0">
                <a:pos x="16239" y="5648"/>
              </a:cxn>
              <a:cxn ang="0">
                <a:pos x="16095" y="5368"/>
              </a:cxn>
              <a:cxn ang="0">
                <a:pos x="15806" y="5835"/>
              </a:cxn>
              <a:cxn ang="0">
                <a:pos x="15420" y="6488"/>
              </a:cxn>
              <a:cxn ang="0">
                <a:pos x="15276" y="6955"/>
              </a:cxn>
              <a:cxn ang="0">
                <a:pos x="14842" y="7142"/>
              </a:cxn>
              <a:cxn ang="0">
                <a:pos x="14023" y="8075"/>
              </a:cxn>
              <a:cxn ang="0">
                <a:pos x="13734" y="8122"/>
              </a:cxn>
              <a:cxn ang="0">
                <a:pos x="13975" y="7235"/>
              </a:cxn>
              <a:cxn ang="0">
                <a:pos x="14601" y="6582"/>
              </a:cxn>
              <a:cxn ang="0">
                <a:pos x="14264" y="5928"/>
              </a:cxn>
              <a:cxn ang="0">
                <a:pos x="13975" y="5321"/>
              </a:cxn>
              <a:cxn ang="0">
                <a:pos x="13878" y="4528"/>
              </a:cxn>
              <a:cxn ang="0">
                <a:pos x="13830" y="3968"/>
              </a:cxn>
              <a:cxn ang="0">
                <a:pos x="13011" y="3688"/>
              </a:cxn>
              <a:cxn ang="0">
                <a:pos x="12963" y="3221"/>
              </a:cxn>
              <a:cxn ang="0">
                <a:pos x="12047" y="3081"/>
              </a:cxn>
              <a:cxn ang="0">
                <a:pos x="11083" y="3034"/>
              </a:cxn>
              <a:cxn ang="0">
                <a:pos x="9638" y="2567"/>
              </a:cxn>
              <a:cxn ang="0">
                <a:pos x="7421" y="1914"/>
              </a:cxn>
              <a:cxn ang="0">
                <a:pos x="6891" y="1400"/>
              </a:cxn>
              <a:cxn ang="0">
                <a:pos x="6024" y="1074"/>
              </a:cxn>
              <a:cxn ang="0">
                <a:pos x="5445" y="1307"/>
              </a:cxn>
              <a:cxn ang="0">
                <a:pos x="5638" y="420"/>
              </a:cxn>
              <a:cxn ang="0">
                <a:pos x="5349" y="0"/>
              </a:cxn>
              <a:cxn ang="0">
                <a:pos x="4192" y="560"/>
              </a:cxn>
              <a:cxn ang="0">
                <a:pos x="2988" y="1027"/>
              </a:cxn>
              <a:cxn ang="0">
                <a:pos x="2168" y="934"/>
              </a:cxn>
              <a:cxn ang="0">
                <a:pos x="1783" y="1167"/>
              </a:cxn>
              <a:cxn ang="0">
                <a:pos x="1494" y="3548"/>
              </a:cxn>
              <a:cxn ang="0">
                <a:pos x="482" y="4154"/>
              </a:cxn>
              <a:cxn ang="0">
                <a:pos x="0" y="5088"/>
              </a:cxn>
              <a:cxn ang="0">
                <a:pos x="578" y="5975"/>
              </a:cxn>
              <a:cxn ang="0">
                <a:pos x="434" y="7095"/>
              </a:cxn>
              <a:cxn ang="0">
                <a:pos x="675" y="8449"/>
              </a:cxn>
              <a:cxn ang="0">
                <a:pos x="1783" y="9009"/>
              </a:cxn>
              <a:cxn ang="0">
                <a:pos x="3036" y="9802"/>
              </a:cxn>
              <a:cxn ang="0">
                <a:pos x="3903" y="10689"/>
              </a:cxn>
              <a:cxn ang="0">
                <a:pos x="4819" y="11436"/>
              </a:cxn>
              <a:cxn ang="0">
                <a:pos x="4963" y="12416"/>
              </a:cxn>
            </a:cxnLst>
            <a:rect l="0" t="0" r="r" b="b"/>
            <a:pathLst>
              <a:path w="16384" h="16384">
                <a:moveTo>
                  <a:pt x="5108" y="13023"/>
                </a:moveTo>
                <a:lnTo>
                  <a:pt x="5204" y="13070"/>
                </a:lnTo>
                <a:lnTo>
                  <a:pt x="5301" y="13257"/>
                </a:lnTo>
                <a:lnTo>
                  <a:pt x="5493" y="13490"/>
                </a:lnTo>
                <a:lnTo>
                  <a:pt x="5590" y="13630"/>
                </a:lnTo>
                <a:lnTo>
                  <a:pt x="5493" y="13723"/>
                </a:lnTo>
                <a:lnTo>
                  <a:pt x="5349" y="14003"/>
                </a:lnTo>
                <a:lnTo>
                  <a:pt x="5253" y="14143"/>
                </a:lnTo>
                <a:lnTo>
                  <a:pt x="5253" y="14330"/>
                </a:lnTo>
                <a:lnTo>
                  <a:pt x="5349" y="14657"/>
                </a:lnTo>
                <a:lnTo>
                  <a:pt x="5445" y="14937"/>
                </a:lnTo>
                <a:lnTo>
                  <a:pt x="5542" y="15077"/>
                </a:lnTo>
                <a:lnTo>
                  <a:pt x="5590" y="15404"/>
                </a:lnTo>
                <a:lnTo>
                  <a:pt x="5638" y="15544"/>
                </a:lnTo>
                <a:lnTo>
                  <a:pt x="5783" y="15590"/>
                </a:lnTo>
                <a:lnTo>
                  <a:pt x="5975" y="15684"/>
                </a:lnTo>
                <a:lnTo>
                  <a:pt x="6120" y="15731"/>
                </a:lnTo>
                <a:lnTo>
                  <a:pt x="6216" y="15777"/>
                </a:lnTo>
                <a:lnTo>
                  <a:pt x="6361" y="15824"/>
                </a:lnTo>
                <a:lnTo>
                  <a:pt x="6554" y="15871"/>
                </a:lnTo>
                <a:lnTo>
                  <a:pt x="6698" y="16011"/>
                </a:lnTo>
                <a:lnTo>
                  <a:pt x="6795" y="16151"/>
                </a:lnTo>
                <a:lnTo>
                  <a:pt x="6843" y="16244"/>
                </a:lnTo>
                <a:lnTo>
                  <a:pt x="6891" y="16384"/>
                </a:lnTo>
                <a:lnTo>
                  <a:pt x="7517" y="16337"/>
                </a:lnTo>
                <a:lnTo>
                  <a:pt x="8963" y="16291"/>
                </a:lnTo>
                <a:lnTo>
                  <a:pt x="9156" y="16244"/>
                </a:lnTo>
                <a:lnTo>
                  <a:pt x="10457" y="16197"/>
                </a:lnTo>
                <a:lnTo>
                  <a:pt x="10505" y="16197"/>
                </a:lnTo>
                <a:lnTo>
                  <a:pt x="11710" y="16104"/>
                </a:lnTo>
                <a:lnTo>
                  <a:pt x="12192" y="16104"/>
                </a:lnTo>
                <a:lnTo>
                  <a:pt x="12433" y="16057"/>
                </a:lnTo>
                <a:lnTo>
                  <a:pt x="13493" y="15964"/>
                </a:lnTo>
                <a:lnTo>
                  <a:pt x="13830" y="15964"/>
                </a:lnTo>
                <a:lnTo>
                  <a:pt x="14987" y="15871"/>
                </a:lnTo>
                <a:lnTo>
                  <a:pt x="14938" y="15731"/>
                </a:lnTo>
                <a:lnTo>
                  <a:pt x="14890" y="15590"/>
                </a:lnTo>
                <a:lnTo>
                  <a:pt x="14890" y="15450"/>
                </a:lnTo>
                <a:lnTo>
                  <a:pt x="14938" y="15264"/>
                </a:lnTo>
                <a:lnTo>
                  <a:pt x="14938" y="15170"/>
                </a:lnTo>
                <a:lnTo>
                  <a:pt x="14987" y="15030"/>
                </a:lnTo>
                <a:lnTo>
                  <a:pt x="14987" y="14890"/>
                </a:lnTo>
                <a:lnTo>
                  <a:pt x="14938" y="14797"/>
                </a:lnTo>
                <a:lnTo>
                  <a:pt x="14842" y="14657"/>
                </a:lnTo>
                <a:lnTo>
                  <a:pt x="14794" y="14610"/>
                </a:lnTo>
                <a:lnTo>
                  <a:pt x="14746" y="14470"/>
                </a:lnTo>
                <a:lnTo>
                  <a:pt x="14746" y="14330"/>
                </a:lnTo>
                <a:lnTo>
                  <a:pt x="14697" y="14190"/>
                </a:lnTo>
                <a:lnTo>
                  <a:pt x="14553" y="13957"/>
                </a:lnTo>
                <a:lnTo>
                  <a:pt x="14553" y="13863"/>
                </a:lnTo>
                <a:lnTo>
                  <a:pt x="14601" y="13817"/>
                </a:lnTo>
                <a:lnTo>
                  <a:pt x="14601" y="13723"/>
                </a:lnTo>
                <a:lnTo>
                  <a:pt x="14553" y="13583"/>
                </a:lnTo>
                <a:lnTo>
                  <a:pt x="14505" y="13443"/>
                </a:lnTo>
                <a:lnTo>
                  <a:pt x="14505" y="13303"/>
                </a:lnTo>
                <a:lnTo>
                  <a:pt x="14456" y="13210"/>
                </a:lnTo>
                <a:lnTo>
                  <a:pt x="14456" y="13023"/>
                </a:lnTo>
                <a:lnTo>
                  <a:pt x="14505" y="12836"/>
                </a:lnTo>
                <a:lnTo>
                  <a:pt x="14553" y="12603"/>
                </a:lnTo>
                <a:lnTo>
                  <a:pt x="14649" y="12463"/>
                </a:lnTo>
                <a:lnTo>
                  <a:pt x="14697" y="12276"/>
                </a:lnTo>
                <a:lnTo>
                  <a:pt x="14746" y="11996"/>
                </a:lnTo>
                <a:lnTo>
                  <a:pt x="14746" y="11856"/>
                </a:lnTo>
                <a:lnTo>
                  <a:pt x="14746" y="11670"/>
                </a:lnTo>
                <a:lnTo>
                  <a:pt x="14842" y="11529"/>
                </a:lnTo>
                <a:lnTo>
                  <a:pt x="14890" y="11389"/>
                </a:lnTo>
                <a:lnTo>
                  <a:pt x="14890" y="11296"/>
                </a:lnTo>
                <a:lnTo>
                  <a:pt x="14794" y="10923"/>
                </a:lnTo>
                <a:lnTo>
                  <a:pt x="14746" y="10829"/>
                </a:lnTo>
                <a:lnTo>
                  <a:pt x="14746" y="10689"/>
                </a:lnTo>
                <a:lnTo>
                  <a:pt x="14746" y="10643"/>
                </a:lnTo>
                <a:lnTo>
                  <a:pt x="14794" y="10503"/>
                </a:lnTo>
                <a:lnTo>
                  <a:pt x="14842" y="10409"/>
                </a:lnTo>
                <a:lnTo>
                  <a:pt x="14794" y="10222"/>
                </a:lnTo>
                <a:lnTo>
                  <a:pt x="14890" y="10082"/>
                </a:lnTo>
                <a:lnTo>
                  <a:pt x="14890" y="9896"/>
                </a:lnTo>
                <a:lnTo>
                  <a:pt x="14890" y="9802"/>
                </a:lnTo>
                <a:lnTo>
                  <a:pt x="15083" y="9709"/>
                </a:lnTo>
                <a:lnTo>
                  <a:pt x="15227" y="9522"/>
                </a:lnTo>
                <a:lnTo>
                  <a:pt x="15227" y="9382"/>
                </a:lnTo>
                <a:lnTo>
                  <a:pt x="15179" y="9196"/>
                </a:lnTo>
                <a:lnTo>
                  <a:pt x="15179" y="9056"/>
                </a:lnTo>
                <a:lnTo>
                  <a:pt x="15131" y="8822"/>
                </a:lnTo>
                <a:lnTo>
                  <a:pt x="15131" y="8635"/>
                </a:lnTo>
                <a:lnTo>
                  <a:pt x="15179" y="8449"/>
                </a:lnTo>
                <a:lnTo>
                  <a:pt x="15227" y="8215"/>
                </a:lnTo>
                <a:lnTo>
                  <a:pt x="15324" y="7982"/>
                </a:lnTo>
                <a:lnTo>
                  <a:pt x="15420" y="7842"/>
                </a:lnTo>
                <a:lnTo>
                  <a:pt x="15468" y="7749"/>
                </a:lnTo>
                <a:lnTo>
                  <a:pt x="15468" y="7562"/>
                </a:lnTo>
                <a:lnTo>
                  <a:pt x="15517" y="7468"/>
                </a:lnTo>
                <a:lnTo>
                  <a:pt x="15565" y="7235"/>
                </a:lnTo>
                <a:lnTo>
                  <a:pt x="15709" y="7048"/>
                </a:lnTo>
                <a:lnTo>
                  <a:pt x="15854" y="6815"/>
                </a:lnTo>
                <a:lnTo>
                  <a:pt x="15854" y="6628"/>
                </a:lnTo>
                <a:lnTo>
                  <a:pt x="15902" y="6488"/>
                </a:lnTo>
                <a:lnTo>
                  <a:pt x="15950" y="6442"/>
                </a:lnTo>
                <a:lnTo>
                  <a:pt x="15998" y="6348"/>
                </a:lnTo>
                <a:lnTo>
                  <a:pt x="15998" y="6208"/>
                </a:lnTo>
                <a:lnTo>
                  <a:pt x="16095" y="6115"/>
                </a:lnTo>
                <a:lnTo>
                  <a:pt x="16191" y="6068"/>
                </a:lnTo>
                <a:lnTo>
                  <a:pt x="16191" y="5928"/>
                </a:lnTo>
                <a:lnTo>
                  <a:pt x="16191" y="5835"/>
                </a:lnTo>
                <a:lnTo>
                  <a:pt x="16191" y="5741"/>
                </a:lnTo>
                <a:lnTo>
                  <a:pt x="16239" y="5648"/>
                </a:lnTo>
                <a:lnTo>
                  <a:pt x="16336" y="5508"/>
                </a:lnTo>
                <a:lnTo>
                  <a:pt x="16384" y="5461"/>
                </a:lnTo>
                <a:lnTo>
                  <a:pt x="16336" y="5368"/>
                </a:lnTo>
                <a:lnTo>
                  <a:pt x="16288" y="5368"/>
                </a:lnTo>
                <a:lnTo>
                  <a:pt x="16191" y="5321"/>
                </a:lnTo>
                <a:lnTo>
                  <a:pt x="16143" y="5368"/>
                </a:lnTo>
                <a:lnTo>
                  <a:pt x="16095" y="5368"/>
                </a:lnTo>
                <a:lnTo>
                  <a:pt x="16047" y="5368"/>
                </a:lnTo>
                <a:lnTo>
                  <a:pt x="16047" y="5461"/>
                </a:lnTo>
                <a:lnTo>
                  <a:pt x="15950" y="5508"/>
                </a:lnTo>
                <a:lnTo>
                  <a:pt x="15998" y="5695"/>
                </a:lnTo>
                <a:lnTo>
                  <a:pt x="15854" y="5741"/>
                </a:lnTo>
                <a:lnTo>
                  <a:pt x="15902" y="5835"/>
                </a:lnTo>
                <a:lnTo>
                  <a:pt x="15806" y="5835"/>
                </a:lnTo>
                <a:lnTo>
                  <a:pt x="15709" y="5835"/>
                </a:lnTo>
                <a:lnTo>
                  <a:pt x="15661" y="5835"/>
                </a:lnTo>
                <a:lnTo>
                  <a:pt x="15661" y="6021"/>
                </a:lnTo>
                <a:lnTo>
                  <a:pt x="15613" y="6162"/>
                </a:lnTo>
                <a:lnTo>
                  <a:pt x="15565" y="6302"/>
                </a:lnTo>
                <a:lnTo>
                  <a:pt x="15468" y="6395"/>
                </a:lnTo>
                <a:lnTo>
                  <a:pt x="15420" y="6488"/>
                </a:lnTo>
                <a:lnTo>
                  <a:pt x="15372" y="6722"/>
                </a:lnTo>
                <a:lnTo>
                  <a:pt x="15324" y="6815"/>
                </a:lnTo>
                <a:lnTo>
                  <a:pt x="15420" y="6955"/>
                </a:lnTo>
                <a:lnTo>
                  <a:pt x="15372" y="7048"/>
                </a:lnTo>
                <a:lnTo>
                  <a:pt x="15324" y="7095"/>
                </a:lnTo>
                <a:lnTo>
                  <a:pt x="15324" y="7048"/>
                </a:lnTo>
                <a:lnTo>
                  <a:pt x="15276" y="6955"/>
                </a:lnTo>
                <a:lnTo>
                  <a:pt x="15227" y="6908"/>
                </a:lnTo>
                <a:lnTo>
                  <a:pt x="15179" y="6955"/>
                </a:lnTo>
                <a:lnTo>
                  <a:pt x="15131" y="6955"/>
                </a:lnTo>
                <a:lnTo>
                  <a:pt x="15083" y="7048"/>
                </a:lnTo>
                <a:lnTo>
                  <a:pt x="14938" y="7095"/>
                </a:lnTo>
                <a:lnTo>
                  <a:pt x="14890" y="7142"/>
                </a:lnTo>
                <a:lnTo>
                  <a:pt x="14842" y="7142"/>
                </a:lnTo>
                <a:lnTo>
                  <a:pt x="14746" y="7095"/>
                </a:lnTo>
                <a:lnTo>
                  <a:pt x="14649" y="7188"/>
                </a:lnTo>
                <a:lnTo>
                  <a:pt x="14553" y="7515"/>
                </a:lnTo>
                <a:lnTo>
                  <a:pt x="14408" y="7842"/>
                </a:lnTo>
                <a:lnTo>
                  <a:pt x="14360" y="7889"/>
                </a:lnTo>
                <a:lnTo>
                  <a:pt x="14216" y="7935"/>
                </a:lnTo>
                <a:lnTo>
                  <a:pt x="14023" y="8075"/>
                </a:lnTo>
                <a:lnTo>
                  <a:pt x="13926" y="8309"/>
                </a:lnTo>
                <a:lnTo>
                  <a:pt x="13782" y="8355"/>
                </a:lnTo>
                <a:lnTo>
                  <a:pt x="13685" y="8402"/>
                </a:lnTo>
                <a:lnTo>
                  <a:pt x="13637" y="8355"/>
                </a:lnTo>
                <a:lnTo>
                  <a:pt x="13637" y="8262"/>
                </a:lnTo>
                <a:lnTo>
                  <a:pt x="13685" y="8215"/>
                </a:lnTo>
                <a:lnTo>
                  <a:pt x="13734" y="8122"/>
                </a:lnTo>
                <a:lnTo>
                  <a:pt x="13685" y="7982"/>
                </a:lnTo>
                <a:lnTo>
                  <a:pt x="13734" y="7842"/>
                </a:lnTo>
                <a:lnTo>
                  <a:pt x="13782" y="7749"/>
                </a:lnTo>
                <a:lnTo>
                  <a:pt x="13734" y="7655"/>
                </a:lnTo>
                <a:lnTo>
                  <a:pt x="13926" y="7468"/>
                </a:lnTo>
                <a:lnTo>
                  <a:pt x="13926" y="7328"/>
                </a:lnTo>
                <a:lnTo>
                  <a:pt x="13975" y="7235"/>
                </a:lnTo>
                <a:lnTo>
                  <a:pt x="14071" y="7142"/>
                </a:lnTo>
                <a:lnTo>
                  <a:pt x="14119" y="7048"/>
                </a:lnTo>
                <a:lnTo>
                  <a:pt x="14167" y="6908"/>
                </a:lnTo>
                <a:lnTo>
                  <a:pt x="14167" y="6815"/>
                </a:lnTo>
                <a:lnTo>
                  <a:pt x="14264" y="6722"/>
                </a:lnTo>
                <a:lnTo>
                  <a:pt x="14360" y="6675"/>
                </a:lnTo>
                <a:lnTo>
                  <a:pt x="14601" y="6582"/>
                </a:lnTo>
                <a:lnTo>
                  <a:pt x="14649" y="6535"/>
                </a:lnTo>
                <a:lnTo>
                  <a:pt x="14649" y="6302"/>
                </a:lnTo>
                <a:lnTo>
                  <a:pt x="14697" y="6208"/>
                </a:lnTo>
                <a:lnTo>
                  <a:pt x="14601" y="6162"/>
                </a:lnTo>
                <a:lnTo>
                  <a:pt x="14505" y="6115"/>
                </a:lnTo>
                <a:lnTo>
                  <a:pt x="14408" y="6021"/>
                </a:lnTo>
                <a:lnTo>
                  <a:pt x="14264" y="5928"/>
                </a:lnTo>
                <a:lnTo>
                  <a:pt x="14216" y="5835"/>
                </a:lnTo>
                <a:lnTo>
                  <a:pt x="14264" y="5695"/>
                </a:lnTo>
                <a:lnTo>
                  <a:pt x="14360" y="5461"/>
                </a:lnTo>
                <a:lnTo>
                  <a:pt x="14408" y="5275"/>
                </a:lnTo>
                <a:lnTo>
                  <a:pt x="14312" y="5181"/>
                </a:lnTo>
                <a:lnTo>
                  <a:pt x="14216" y="5228"/>
                </a:lnTo>
                <a:lnTo>
                  <a:pt x="13975" y="5321"/>
                </a:lnTo>
                <a:lnTo>
                  <a:pt x="13878" y="5321"/>
                </a:lnTo>
                <a:lnTo>
                  <a:pt x="13782" y="5228"/>
                </a:lnTo>
                <a:lnTo>
                  <a:pt x="13830" y="5135"/>
                </a:lnTo>
                <a:lnTo>
                  <a:pt x="13878" y="4948"/>
                </a:lnTo>
                <a:lnTo>
                  <a:pt x="13926" y="4761"/>
                </a:lnTo>
                <a:lnTo>
                  <a:pt x="13926" y="4621"/>
                </a:lnTo>
                <a:lnTo>
                  <a:pt x="13878" y="4528"/>
                </a:lnTo>
                <a:lnTo>
                  <a:pt x="13926" y="4434"/>
                </a:lnTo>
                <a:lnTo>
                  <a:pt x="13975" y="4341"/>
                </a:lnTo>
                <a:lnTo>
                  <a:pt x="13926" y="4248"/>
                </a:lnTo>
                <a:lnTo>
                  <a:pt x="13830" y="4154"/>
                </a:lnTo>
                <a:lnTo>
                  <a:pt x="13926" y="4108"/>
                </a:lnTo>
                <a:lnTo>
                  <a:pt x="13926" y="4061"/>
                </a:lnTo>
                <a:lnTo>
                  <a:pt x="13830" y="3968"/>
                </a:lnTo>
                <a:lnTo>
                  <a:pt x="13637" y="3828"/>
                </a:lnTo>
                <a:lnTo>
                  <a:pt x="13445" y="3781"/>
                </a:lnTo>
                <a:lnTo>
                  <a:pt x="13348" y="3734"/>
                </a:lnTo>
                <a:lnTo>
                  <a:pt x="13300" y="3734"/>
                </a:lnTo>
                <a:lnTo>
                  <a:pt x="13204" y="3781"/>
                </a:lnTo>
                <a:lnTo>
                  <a:pt x="13107" y="3734"/>
                </a:lnTo>
                <a:lnTo>
                  <a:pt x="13011" y="3688"/>
                </a:lnTo>
                <a:lnTo>
                  <a:pt x="12963" y="3641"/>
                </a:lnTo>
                <a:lnTo>
                  <a:pt x="12963" y="3548"/>
                </a:lnTo>
                <a:lnTo>
                  <a:pt x="13059" y="3454"/>
                </a:lnTo>
                <a:lnTo>
                  <a:pt x="13059" y="3407"/>
                </a:lnTo>
                <a:lnTo>
                  <a:pt x="13011" y="3314"/>
                </a:lnTo>
                <a:lnTo>
                  <a:pt x="13011" y="3267"/>
                </a:lnTo>
                <a:lnTo>
                  <a:pt x="12963" y="3221"/>
                </a:lnTo>
                <a:lnTo>
                  <a:pt x="12866" y="3174"/>
                </a:lnTo>
                <a:lnTo>
                  <a:pt x="12818" y="3174"/>
                </a:lnTo>
                <a:lnTo>
                  <a:pt x="12625" y="3127"/>
                </a:lnTo>
                <a:lnTo>
                  <a:pt x="12384" y="3127"/>
                </a:lnTo>
                <a:lnTo>
                  <a:pt x="12288" y="3081"/>
                </a:lnTo>
                <a:lnTo>
                  <a:pt x="12192" y="3081"/>
                </a:lnTo>
                <a:lnTo>
                  <a:pt x="12047" y="3081"/>
                </a:lnTo>
                <a:lnTo>
                  <a:pt x="11806" y="2987"/>
                </a:lnTo>
                <a:lnTo>
                  <a:pt x="11662" y="3034"/>
                </a:lnTo>
                <a:lnTo>
                  <a:pt x="11565" y="3081"/>
                </a:lnTo>
                <a:lnTo>
                  <a:pt x="11517" y="3081"/>
                </a:lnTo>
                <a:lnTo>
                  <a:pt x="11421" y="3034"/>
                </a:lnTo>
                <a:lnTo>
                  <a:pt x="11276" y="2987"/>
                </a:lnTo>
                <a:lnTo>
                  <a:pt x="11083" y="3034"/>
                </a:lnTo>
                <a:lnTo>
                  <a:pt x="10987" y="2987"/>
                </a:lnTo>
                <a:lnTo>
                  <a:pt x="10746" y="2847"/>
                </a:lnTo>
                <a:lnTo>
                  <a:pt x="10601" y="2754"/>
                </a:lnTo>
                <a:lnTo>
                  <a:pt x="10457" y="2707"/>
                </a:lnTo>
                <a:lnTo>
                  <a:pt x="10360" y="2661"/>
                </a:lnTo>
                <a:lnTo>
                  <a:pt x="10264" y="2661"/>
                </a:lnTo>
                <a:lnTo>
                  <a:pt x="9638" y="2567"/>
                </a:lnTo>
                <a:lnTo>
                  <a:pt x="8674" y="2381"/>
                </a:lnTo>
                <a:lnTo>
                  <a:pt x="8144" y="2241"/>
                </a:lnTo>
                <a:lnTo>
                  <a:pt x="8047" y="2241"/>
                </a:lnTo>
                <a:lnTo>
                  <a:pt x="7566" y="2147"/>
                </a:lnTo>
                <a:lnTo>
                  <a:pt x="7517" y="2101"/>
                </a:lnTo>
                <a:lnTo>
                  <a:pt x="7469" y="2054"/>
                </a:lnTo>
                <a:lnTo>
                  <a:pt x="7421" y="1914"/>
                </a:lnTo>
                <a:lnTo>
                  <a:pt x="7325" y="1680"/>
                </a:lnTo>
                <a:lnTo>
                  <a:pt x="7276" y="1587"/>
                </a:lnTo>
                <a:lnTo>
                  <a:pt x="7180" y="1494"/>
                </a:lnTo>
                <a:lnTo>
                  <a:pt x="7132" y="1494"/>
                </a:lnTo>
                <a:lnTo>
                  <a:pt x="6987" y="1494"/>
                </a:lnTo>
                <a:lnTo>
                  <a:pt x="6939" y="1494"/>
                </a:lnTo>
                <a:lnTo>
                  <a:pt x="6891" y="1400"/>
                </a:lnTo>
                <a:lnTo>
                  <a:pt x="6746" y="1400"/>
                </a:lnTo>
                <a:lnTo>
                  <a:pt x="6698" y="1400"/>
                </a:lnTo>
                <a:lnTo>
                  <a:pt x="6650" y="1307"/>
                </a:lnTo>
                <a:lnTo>
                  <a:pt x="6554" y="1307"/>
                </a:lnTo>
                <a:lnTo>
                  <a:pt x="6409" y="1260"/>
                </a:lnTo>
                <a:lnTo>
                  <a:pt x="6264" y="1214"/>
                </a:lnTo>
                <a:lnTo>
                  <a:pt x="6024" y="1074"/>
                </a:lnTo>
                <a:lnTo>
                  <a:pt x="5879" y="980"/>
                </a:lnTo>
                <a:lnTo>
                  <a:pt x="5831" y="1027"/>
                </a:lnTo>
                <a:lnTo>
                  <a:pt x="5783" y="1074"/>
                </a:lnTo>
                <a:lnTo>
                  <a:pt x="5686" y="1120"/>
                </a:lnTo>
                <a:lnTo>
                  <a:pt x="5590" y="1167"/>
                </a:lnTo>
                <a:lnTo>
                  <a:pt x="5493" y="1214"/>
                </a:lnTo>
                <a:lnTo>
                  <a:pt x="5445" y="1307"/>
                </a:lnTo>
                <a:lnTo>
                  <a:pt x="5301" y="1260"/>
                </a:lnTo>
                <a:lnTo>
                  <a:pt x="5349" y="1120"/>
                </a:lnTo>
                <a:lnTo>
                  <a:pt x="5493" y="980"/>
                </a:lnTo>
                <a:lnTo>
                  <a:pt x="5493" y="934"/>
                </a:lnTo>
                <a:lnTo>
                  <a:pt x="5445" y="747"/>
                </a:lnTo>
                <a:lnTo>
                  <a:pt x="5542" y="560"/>
                </a:lnTo>
                <a:lnTo>
                  <a:pt x="5638" y="420"/>
                </a:lnTo>
                <a:lnTo>
                  <a:pt x="5686" y="327"/>
                </a:lnTo>
                <a:lnTo>
                  <a:pt x="5686" y="187"/>
                </a:lnTo>
                <a:lnTo>
                  <a:pt x="5686" y="93"/>
                </a:lnTo>
                <a:lnTo>
                  <a:pt x="5542" y="93"/>
                </a:lnTo>
                <a:lnTo>
                  <a:pt x="5493" y="47"/>
                </a:lnTo>
                <a:lnTo>
                  <a:pt x="5445" y="0"/>
                </a:lnTo>
                <a:lnTo>
                  <a:pt x="5349" y="0"/>
                </a:lnTo>
                <a:lnTo>
                  <a:pt x="5253" y="93"/>
                </a:lnTo>
                <a:lnTo>
                  <a:pt x="5108" y="93"/>
                </a:lnTo>
                <a:lnTo>
                  <a:pt x="4963" y="233"/>
                </a:lnTo>
                <a:lnTo>
                  <a:pt x="4578" y="420"/>
                </a:lnTo>
                <a:lnTo>
                  <a:pt x="4482" y="373"/>
                </a:lnTo>
                <a:lnTo>
                  <a:pt x="4385" y="420"/>
                </a:lnTo>
                <a:lnTo>
                  <a:pt x="4192" y="560"/>
                </a:lnTo>
                <a:lnTo>
                  <a:pt x="4048" y="653"/>
                </a:lnTo>
                <a:lnTo>
                  <a:pt x="3903" y="747"/>
                </a:lnTo>
                <a:lnTo>
                  <a:pt x="3759" y="794"/>
                </a:lnTo>
                <a:lnTo>
                  <a:pt x="3566" y="840"/>
                </a:lnTo>
                <a:lnTo>
                  <a:pt x="3373" y="840"/>
                </a:lnTo>
                <a:lnTo>
                  <a:pt x="3229" y="934"/>
                </a:lnTo>
                <a:lnTo>
                  <a:pt x="2988" y="1027"/>
                </a:lnTo>
                <a:lnTo>
                  <a:pt x="2891" y="1074"/>
                </a:lnTo>
                <a:lnTo>
                  <a:pt x="2699" y="1074"/>
                </a:lnTo>
                <a:lnTo>
                  <a:pt x="2602" y="1120"/>
                </a:lnTo>
                <a:lnTo>
                  <a:pt x="2458" y="1074"/>
                </a:lnTo>
                <a:lnTo>
                  <a:pt x="2409" y="1074"/>
                </a:lnTo>
                <a:lnTo>
                  <a:pt x="2265" y="980"/>
                </a:lnTo>
                <a:lnTo>
                  <a:pt x="2168" y="934"/>
                </a:lnTo>
                <a:lnTo>
                  <a:pt x="2120" y="887"/>
                </a:lnTo>
                <a:lnTo>
                  <a:pt x="2072" y="934"/>
                </a:lnTo>
                <a:lnTo>
                  <a:pt x="2024" y="1074"/>
                </a:lnTo>
                <a:lnTo>
                  <a:pt x="1928" y="1074"/>
                </a:lnTo>
                <a:lnTo>
                  <a:pt x="1976" y="887"/>
                </a:lnTo>
                <a:lnTo>
                  <a:pt x="1831" y="980"/>
                </a:lnTo>
                <a:lnTo>
                  <a:pt x="1783" y="1167"/>
                </a:lnTo>
                <a:lnTo>
                  <a:pt x="1687" y="1167"/>
                </a:lnTo>
                <a:lnTo>
                  <a:pt x="1590" y="1214"/>
                </a:lnTo>
                <a:lnTo>
                  <a:pt x="1638" y="2054"/>
                </a:lnTo>
                <a:lnTo>
                  <a:pt x="1687" y="3034"/>
                </a:lnTo>
                <a:lnTo>
                  <a:pt x="1638" y="3361"/>
                </a:lnTo>
                <a:lnTo>
                  <a:pt x="1590" y="3407"/>
                </a:lnTo>
                <a:lnTo>
                  <a:pt x="1494" y="3548"/>
                </a:lnTo>
                <a:lnTo>
                  <a:pt x="1301" y="3548"/>
                </a:lnTo>
                <a:lnTo>
                  <a:pt x="1205" y="3688"/>
                </a:lnTo>
                <a:lnTo>
                  <a:pt x="1060" y="3734"/>
                </a:lnTo>
                <a:lnTo>
                  <a:pt x="916" y="3828"/>
                </a:lnTo>
                <a:lnTo>
                  <a:pt x="626" y="3968"/>
                </a:lnTo>
                <a:lnTo>
                  <a:pt x="530" y="4061"/>
                </a:lnTo>
                <a:lnTo>
                  <a:pt x="482" y="4154"/>
                </a:lnTo>
                <a:lnTo>
                  <a:pt x="434" y="4248"/>
                </a:lnTo>
                <a:lnTo>
                  <a:pt x="386" y="4481"/>
                </a:lnTo>
                <a:lnTo>
                  <a:pt x="337" y="4574"/>
                </a:lnTo>
                <a:lnTo>
                  <a:pt x="241" y="4668"/>
                </a:lnTo>
                <a:lnTo>
                  <a:pt x="145" y="4761"/>
                </a:lnTo>
                <a:lnTo>
                  <a:pt x="96" y="4995"/>
                </a:lnTo>
                <a:lnTo>
                  <a:pt x="0" y="5088"/>
                </a:lnTo>
                <a:lnTo>
                  <a:pt x="96" y="5228"/>
                </a:lnTo>
                <a:lnTo>
                  <a:pt x="434" y="5275"/>
                </a:lnTo>
                <a:lnTo>
                  <a:pt x="530" y="5461"/>
                </a:lnTo>
                <a:lnTo>
                  <a:pt x="723" y="5648"/>
                </a:lnTo>
                <a:lnTo>
                  <a:pt x="771" y="5741"/>
                </a:lnTo>
                <a:lnTo>
                  <a:pt x="723" y="5835"/>
                </a:lnTo>
                <a:lnTo>
                  <a:pt x="578" y="5975"/>
                </a:lnTo>
                <a:lnTo>
                  <a:pt x="530" y="6115"/>
                </a:lnTo>
                <a:lnTo>
                  <a:pt x="530" y="6255"/>
                </a:lnTo>
                <a:lnTo>
                  <a:pt x="482" y="6302"/>
                </a:lnTo>
                <a:lnTo>
                  <a:pt x="530" y="6582"/>
                </a:lnTo>
                <a:lnTo>
                  <a:pt x="482" y="6628"/>
                </a:lnTo>
                <a:lnTo>
                  <a:pt x="482" y="6862"/>
                </a:lnTo>
                <a:lnTo>
                  <a:pt x="434" y="7095"/>
                </a:lnTo>
                <a:lnTo>
                  <a:pt x="482" y="7188"/>
                </a:lnTo>
                <a:lnTo>
                  <a:pt x="578" y="7515"/>
                </a:lnTo>
                <a:lnTo>
                  <a:pt x="530" y="7702"/>
                </a:lnTo>
                <a:lnTo>
                  <a:pt x="578" y="7842"/>
                </a:lnTo>
                <a:lnTo>
                  <a:pt x="482" y="7982"/>
                </a:lnTo>
                <a:lnTo>
                  <a:pt x="482" y="8262"/>
                </a:lnTo>
                <a:lnTo>
                  <a:pt x="675" y="8449"/>
                </a:lnTo>
                <a:lnTo>
                  <a:pt x="819" y="8495"/>
                </a:lnTo>
                <a:lnTo>
                  <a:pt x="964" y="8635"/>
                </a:lnTo>
                <a:lnTo>
                  <a:pt x="1060" y="8822"/>
                </a:lnTo>
                <a:lnTo>
                  <a:pt x="1253" y="8916"/>
                </a:lnTo>
                <a:lnTo>
                  <a:pt x="1494" y="8916"/>
                </a:lnTo>
                <a:lnTo>
                  <a:pt x="1735" y="8962"/>
                </a:lnTo>
                <a:lnTo>
                  <a:pt x="1783" y="9009"/>
                </a:lnTo>
                <a:lnTo>
                  <a:pt x="1831" y="9102"/>
                </a:lnTo>
                <a:lnTo>
                  <a:pt x="1928" y="9242"/>
                </a:lnTo>
                <a:lnTo>
                  <a:pt x="2024" y="9336"/>
                </a:lnTo>
                <a:lnTo>
                  <a:pt x="2458" y="9429"/>
                </a:lnTo>
                <a:lnTo>
                  <a:pt x="2699" y="9522"/>
                </a:lnTo>
                <a:lnTo>
                  <a:pt x="2891" y="9662"/>
                </a:lnTo>
                <a:lnTo>
                  <a:pt x="3036" y="9802"/>
                </a:lnTo>
                <a:lnTo>
                  <a:pt x="3084" y="9989"/>
                </a:lnTo>
                <a:lnTo>
                  <a:pt x="3132" y="10129"/>
                </a:lnTo>
                <a:lnTo>
                  <a:pt x="3229" y="10269"/>
                </a:lnTo>
                <a:lnTo>
                  <a:pt x="3325" y="10316"/>
                </a:lnTo>
                <a:lnTo>
                  <a:pt x="3566" y="10456"/>
                </a:lnTo>
                <a:lnTo>
                  <a:pt x="3710" y="10596"/>
                </a:lnTo>
                <a:lnTo>
                  <a:pt x="3903" y="10689"/>
                </a:lnTo>
                <a:lnTo>
                  <a:pt x="4048" y="10829"/>
                </a:lnTo>
                <a:lnTo>
                  <a:pt x="4192" y="10923"/>
                </a:lnTo>
                <a:lnTo>
                  <a:pt x="4337" y="10969"/>
                </a:lnTo>
                <a:lnTo>
                  <a:pt x="4482" y="11063"/>
                </a:lnTo>
                <a:lnTo>
                  <a:pt x="4626" y="11203"/>
                </a:lnTo>
                <a:lnTo>
                  <a:pt x="4722" y="11343"/>
                </a:lnTo>
                <a:lnTo>
                  <a:pt x="4819" y="11436"/>
                </a:lnTo>
                <a:lnTo>
                  <a:pt x="4867" y="11529"/>
                </a:lnTo>
                <a:lnTo>
                  <a:pt x="4963" y="11670"/>
                </a:lnTo>
                <a:lnTo>
                  <a:pt x="4963" y="11716"/>
                </a:lnTo>
                <a:lnTo>
                  <a:pt x="4915" y="11903"/>
                </a:lnTo>
                <a:lnTo>
                  <a:pt x="4867" y="12043"/>
                </a:lnTo>
                <a:lnTo>
                  <a:pt x="5012" y="12276"/>
                </a:lnTo>
                <a:lnTo>
                  <a:pt x="4963" y="12416"/>
                </a:lnTo>
                <a:lnTo>
                  <a:pt x="4963" y="12556"/>
                </a:lnTo>
                <a:lnTo>
                  <a:pt x="5060" y="12743"/>
                </a:lnTo>
                <a:lnTo>
                  <a:pt x="5060" y="12696"/>
                </a:lnTo>
                <a:lnTo>
                  <a:pt x="5060" y="12790"/>
                </a:lnTo>
                <a:lnTo>
                  <a:pt x="5060" y="12977"/>
                </a:lnTo>
                <a:lnTo>
                  <a:pt x="5108" y="13023"/>
                </a:lnTo>
                <a:close/>
              </a:path>
            </a:pathLst>
          </a:custGeom>
          <a:solidFill>
            <a:srgbClr val="F2D81A"/>
          </a:solidFill>
          <a:ln w="9525">
            <a:solidFill>
              <a:schemeClr val="tx1">
                <a:lumMod val="65000"/>
                <a:lumOff val="35000"/>
              </a:schemeClr>
            </a:solidFill>
            <a:prstDash val="solid"/>
            <a:round/>
            <a:headEnd/>
            <a:tailEnd/>
          </a:ln>
        </p:spPr>
        <p:txBody>
          <a:bodyPr wrap="none"/>
          <a:lstStyle/>
          <a:p>
            <a:pPr>
              <a:defRPr/>
            </a:pPr>
            <a:endParaRPr lang="en-US" dirty="0"/>
          </a:p>
        </p:txBody>
      </p:sp>
      <p:sp>
        <p:nvSpPr>
          <p:cNvPr id="177" name="Wyoming"/>
          <p:cNvSpPr>
            <a:spLocks/>
          </p:cNvSpPr>
          <p:nvPr/>
        </p:nvSpPr>
        <p:spPr bwMode="auto">
          <a:xfrm>
            <a:off x="2265363" y="2033587"/>
            <a:ext cx="1160462" cy="1001713"/>
          </a:xfrm>
          <a:custGeom>
            <a:avLst/>
            <a:gdLst/>
            <a:ahLst/>
            <a:cxnLst>
              <a:cxn ang="0">
                <a:pos x="10629" y="15802"/>
              </a:cxn>
              <a:cxn ang="0">
                <a:pos x="13378" y="16160"/>
              </a:cxn>
              <a:cxn ang="0">
                <a:pos x="15431" y="14996"/>
              </a:cxn>
              <a:cxn ang="0">
                <a:pos x="15504" y="13877"/>
              </a:cxn>
              <a:cxn ang="0">
                <a:pos x="15724" y="10654"/>
              </a:cxn>
              <a:cxn ang="0">
                <a:pos x="15944" y="7565"/>
              </a:cxn>
              <a:cxn ang="0">
                <a:pos x="16054" y="6222"/>
              </a:cxn>
              <a:cxn ang="0">
                <a:pos x="16164" y="5058"/>
              </a:cxn>
              <a:cxn ang="0">
                <a:pos x="16384" y="2149"/>
              </a:cxn>
              <a:cxn ang="0">
                <a:pos x="15761" y="2059"/>
              </a:cxn>
              <a:cxn ang="0">
                <a:pos x="14845" y="1970"/>
              </a:cxn>
              <a:cxn ang="0">
                <a:pos x="14331" y="1880"/>
              </a:cxn>
              <a:cxn ang="0">
                <a:pos x="14002" y="1880"/>
              </a:cxn>
              <a:cxn ang="0">
                <a:pos x="12975" y="1746"/>
              </a:cxn>
              <a:cxn ang="0">
                <a:pos x="12279" y="1656"/>
              </a:cxn>
              <a:cxn ang="0">
                <a:pos x="11582" y="1567"/>
              </a:cxn>
              <a:cxn ang="0">
                <a:pos x="10190" y="1388"/>
              </a:cxn>
              <a:cxn ang="0">
                <a:pos x="9017" y="1209"/>
              </a:cxn>
              <a:cxn ang="0">
                <a:pos x="8357" y="1119"/>
              </a:cxn>
              <a:cxn ang="0">
                <a:pos x="6891" y="895"/>
              </a:cxn>
              <a:cxn ang="0">
                <a:pos x="6121" y="761"/>
              </a:cxn>
              <a:cxn ang="0">
                <a:pos x="5095" y="582"/>
              </a:cxn>
              <a:cxn ang="0">
                <a:pos x="4435" y="448"/>
              </a:cxn>
              <a:cxn ang="0">
                <a:pos x="1869" y="0"/>
              </a:cxn>
              <a:cxn ang="0">
                <a:pos x="1429" y="2954"/>
              </a:cxn>
              <a:cxn ang="0">
                <a:pos x="1136" y="5193"/>
              </a:cxn>
              <a:cxn ang="0">
                <a:pos x="916" y="6894"/>
              </a:cxn>
              <a:cxn ang="0">
                <a:pos x="440" y="10520"/>
              </a:cxn>
              <a:cxn ang="0">
                <a:pos x="73" y="13250"/>
              </a:cxn>
              <a:cxn ang="0">
                <a:pos x="2163" y="14504"/>
              </a:cxn>
              <a:cxn ang="0">
                <a:pos x="4362" y="14907"/>
              </a:cxn>
              <a:cxn ang="0">
                <a:pos x="8174" y="15444"/>
              </a:cxn>
              <a:cxn ang="0">
                <a:pos x="10336" y="15757"/>
              </a:cxn>
            </a:cxnLst>
            <a:rect l="0" t="0" r="r" b="b"/>
            <a:pathLst>
              <a:path w="16384" h="16384">
                <a:moveTo>
                  <a:pt x="10336" y="15757"/>
                </a:moveTo>
                <a:lnTo>
                  <a:pt x="10629" y="15802"/>
                </a:lnTo>
                <a:lnTo>
                  <a:pt x="12645" y="16071"/>
                </a:lnTo>
                <a:lnTo>
                  <a:pt x="13378" y="16160"/>
                </a:lnTo>
                <a:lnTo>
                  <a:pt x="15321" y="16384"/>
                </a:lnTo>
                <a:lnTo>
                  <a:pt x="15431" y="14996"/>
                </a:lnTo>
                <a:lnTo>
                  <a:pt x="15468" y="14414"/>
                </a:lnTo>
                <a:lnTo>
                  <a:pt x="15504" y="13877"/>
                </a:lnTo>
                <a:lnTo>
                  <a:pt x="15614" y="12848"/>
                </a:lnTo>
                <a:lnTo>
                  <a:pt x="15724" y="10654"/>
                </a:lnTo>
                <a:lnTo>
                  <a:pt x="15834" y="9266"/>
                </a:lnTo>
                <a:lnTo>
                  <a:pt x="15944" y="7565"/>
                </a:lnTo>
                <a:lnTo>
                  <a:pt x="15981" y="7476"/>
                </a:lnTo>
                <a:lnTo>
                  <a:pt x="16054" y="6222"/>
                </a:lnTo>
                <a:lnTo>
                  <a:pt x="16127" y="5238"/>
                </a:lnTo>
                <a:lnTo>
                  <a:pt x="16164" y="5058"/>
                </a:lnTo>
                <a:lnTo>
                  <a:pt x="16274" y="3626"/>
                </a:lnTo>
                <a:lnTo>
                  <a:pt x="16384" y="2149"/>
                </a:lnTo>
                <a:lnTo>
                  <a:pt x="16164" y="2104"/>
                </a:lnTo>
                <a:lnTo>
                  <a:pt x="15761" y="2059"/>
                </a:lnTo>
                <a:lnTo>
                  <a:pt x="15284" y="2014"/>
                </a:lnTo>
                <a:lnTo>
                  <a:pt x="14845" y="1970"/>
                </a:lnTo>
                <a:lnTo>
                  <a:pt x="14551" y="1925"/>
                </a:lnTo>
                <a:lnTo>
                  <a:pt x="14331" y="1880"/>
                </a:lnTo>
                <a:lnTo>
                  <a:pt x="14221" y="1925"/>
                </a:lnTo>
                <a:lnTo>
                  <a:pt x="14002" y="1880"/>
                </a:lnTo>
                <a:lnTo>
                  <a:pt x="13635" y="1835"/>
                </a:lnTo>
                <a:lnTo>
                  <a:pt x="12975" y="1746"/>
                </a:lnTo>
                <a:lnTo>
                  <a:pt x="12499" y="1656"/>
                </a:lnTo>
                <a:lnTo>
                  <a:pt x="12279" y="1656"/>
                </a:lnTo>
                <a:lnTo>
                  <a:pt x="11839" y="1567"/>
                </a:lnTo>
                <a:lnTo>
                  <a:pt x="11582" y="1567"/>
                </a:lnTo>
                <a:lnTo>
                  <a:pt x="10886" y="1477"/>
                </a:lnTo>
                <a:lnTo>
                  <a:pt x="10190" y="1388"/>
                </a:lnTo>
                <a:lnTo>
                  <a:pt x="9566" y="1253"/>
                </a:lnTo>
                <a:lnTo>
                  <a:pt x="9017" y="1209"/>
                </a:lnTo>
                <a:lnTo>
                  <a:pt x="8614" y="1119"/>
                </a:lnTo>
                <a:lnTo>
                  <a:pt x="8357" y="1119"/>
                </a:lnTo>
                <a:lnTo>
                  <a:pt x="7587" y="985"/>
                </a:lnTo>
                <a:lnTo>
                  <a:pt x="6891" y="895"/>
                </a:lnTo>
                <a:lnTo>
                  <a:pt x="6524" y="806"/>
                </a:lnTo>
                <a:lnTo>
                  <a:pt x="6121" y="761"/>
                </a:lnTo>
                <a:lnTo>
                  <a:pt x="5535" y="627"/>
                </a:lnTo>
                <a:lnTo>
                  <a:pt x="5095" y="582"/>
                </a:lnTo>
                <a:lnTo>
                  <a:pt x="4582" y="448"/>
                </a:lnTo>
                <a:lnTo>
                  <a:pt x="4435" y="448"/>
                </a:lnTo>
                <a:lnTo>
                  <a:pt x="4032" y="403"/>
                </a:lnTo>
                <a:lnTo>
                  <a:pt x="1869" y="0"/>
                </a:lnTo>
                <a:lnTo>
                  <a:pt x="1613" y="1746"/>
                </a:lnTo>
                <a:lnTo>
                  <a:pt x="1429" y="2954"/>
                </a:lnTo>
                <a:lnTo>
                  <a:pt x="1393" y="3492"/>
                </a:lnTo>
                <a:lnTo>
                  <a:pt x="1136" y="5193"/>
                </a:lnTo>
                <a:lnTo>
                  <a:pt x="1063" y="5954"/>
                </a:lnTo>
                <a:lnTo>
                  <a:pt x="916" y="6894"/>
                </a:lnTo>
                <a:lnTo>
                  <a:pt x="696" y="8684"/>
                </a:lnTo>
                <a:lnTo>
                  <a:pt x="440" y="10520"/>
                </a:lnTo>
                <a:lnTo>
                  <a:pt x="257" y="11997"/>
                </a:lnTo>
                <a:lnTo>
                  <a:pt x="73" y="13250"/>
                </a:lnTo>
                <a:lnTo>
                  <a:pt x="0" y="14101"/>
                </a:lnTo>
                <a:lnTo>
                  <a:pt x="2163" y="14504"/>
                </a:lnTo>
                <a:lnTo>
                  <a:pt x="2273" y="14504"/>
                </a:lnTo>
                <a:lnTo>
                  <a:pt x="4362" y="14907"/>
                </a:lnTo>
                <a:lnTo>
                  <a:pt x="6854" y="15220"/>
                </a:lnTo>
                <a:lnTo>
                  <a:pt x="8174" y="15444"/>
                </a:lnTo>
                <a:lnTo>
                  <a:pt x="9163" y="15578"/>
                </a:lnTo>
                <a:lnTo>
                  <a:pt x="10336" y="15757"/>
                </a:lnTo>
                <a:close/>
              </a:path>
            </a:pathLst>
          </a:custGeom>
          <a:solidFill>
            <a:srgbClr val="FFFFCC"/>
          </a:solidFill>
          <a:ln w="9525">
            <a:solidFill>
              <a:schemeClr val="tx1">
                <a:lumMod val="65000"/>
                <a:lumOff val="35000"/>
              </a:schemeClr>
            </a:solidFill>
            <a:prstDash val="solid"/>
            <a:round/>
            <a:headEnd/>
            <a:tailEnd/>
          </a:ln>
        </p:spPr>
        <p:txBody>
          <a:bodyPr wrap="none"/>
          <a:lstStyle/>
          <a:p>
            <a:pPr>
              <a:defRPr/>
            </a:pPr>
            <a:endParaRPr lang="en-US" dirty="0"/>
          </a:p>
        </p:txBody>
      </p:sp>
      <p:grpSp>
        <p:nvGrpSpPr>
          <p:cNvPr id="6" name="Virginia"/>
          <p:cNvGrpSpPr>
            <a:grpSpLocks/>
          </p:cNvGrpSpPr>
          <p:nvPr/>
        </p:nvGrpSpPr>
        <p:grpSpPr bwMode="auto">
          <a:xfrm>
            <a:off x="6658684" y="3164740"/>
            <a:ext cx="1316467" cy="764005"/>
            <a:chOff x="-511" y="-84849"/>
            <a:chExt cx="19773" cy="278"/>
          </a:xfrm>
          <a:solidFill>
            <a:srgbClr val="F2D81A"/>
          </a:solidFill>
        </p:grpSpPr>
        <p:sp>
          <p:nvSpPr>
            <p:cNvPr id="179" name="D51"/>
            <p:cNvSpPr>
              <a:spLocks/>
            </p:cNvSpPr>
            <p:nvPr/>
          </p:nvSpPr>
          <p:spPr bwMode="auto">
            <a:xfrm>
              <a:off x="17858" y="-84773"/>
              <a:ext cx="1092" cy="78"/>
            </a:xfrm>
            <a:custGeom>
              <a:avLst/>
              <a:gdLst/>
              <a:ahLst/>
              <a:cxnLst>
                <a:cxn ang="0">
                  <a:pos x="7022" y="9955"/>
                </a:cxn>
                <a:cxn ang="0">
                  <a:pos x="8777" y="9747"/>
                </a:cxn>
                <a:cxn ang="0">
                  <a:pos x="9362" y="9125"/>
                </a:cxn>
                <a:cxn ang="0">
                  <a:pos x="9947" y="8503"/>
                </a:cxn>
                <a:cxn ang="0">
                  <a:pos x="10533" y="7881"/>
                </a:cxn>
                <a:cxn ang="0">
                  <a:pos x="11703" y="7674"/>
                </a:cxn>
                <a:cxn ang="0">
                  <a:pos x="11118" y="6844"/>
                </a:cxn>
                <a:cxn ang="0">
                  <a:pos x="11703" y="5807"/>
                </a:cxn>
                <a:cxn ang="0">
                  <a:pos x="12873" y="4770"/>
                </a:cxn>
                <a:cxn ang="0">
                  <a:pos x="13458" y="3733"/>
                </a:cxn>
                <a:cxn ang="0">
                  <a:pos x="14629" y="2696"/>
                </a:cxn>
                <a:cxn ang="0">
                  <a:pos x="14629" y="2074"/>
                </a:cxn>
                <a:cxn ang="0">
                  <a:pos x="14629" y="1452"/>
                </a:cxn>
                <a:cxn ang="0">
                  <a:pos x="15214" y="622"/>
                </a:cxn>
                <a:cxn ang="0">
                  <a:pos x="7022" y="1244"/>
                </a:cxn>
                <a:cxn ang="0">
                  <a:pos x="7022" y="2074"/>
                </a:cxn>
                <a:cxn ang="0">
                  <a:pos x="4681" y="2489"/>
                </a:cxn>
                <a:cxn ang="0">
                  <a:pos x="4096" y="3111"/>
                </a:cxn>
                <a:cxn ang="0">
                  <a:pos x="5851" y="3526"/>
                </a:cxn>
                <a:cxn ang="0">
                  <a:pos x="6437" y="4148"/>
                </a:cxn>
                <a:cxn ang="0">
                  <a:pos x="5266" y="4563"/>
                </a:cxn>
                <a:cxn ang="0">
                  <a:pos x="5266" y="5185"/>
                </a:cxn>
                <a:cxn ang="0">
                  <a:pos x="3511" y="5185"/>
                </a:cxn>
                <a:cxn ang="0">
                  <a:pos x="2926" y="5807"/>
                </a:cxn>
                <a:cxn ang="0">
                  <a:pos x="2341" y="6429"/>
                </a:cxn>
                <a:cxn ang="0">
                  <a:pos x="2341" y="7051"/>
                </a:cxn>
                <a:cxn ang="0">
                  <a:pos x="1755" y="7466"/>
                </a:cxn>
                <a:cxn ang="0">
                  <a:pos x="1170" y="7881"/>
                </a:cxn>
                <a:cxn ang="0">
                  <a:pos x="1755" y="8296"/>
                </a:cxn>
                <a:cxn ang="0">
                  <a:pos x="585" y="8918"/>
                </a:cxn>
                <a:cxn ang="0">
                  <a:pos x="585" y="9333"/>
                </a:cxn>
                <a:cxn ang="0">
                  <a:pos x="0" y="10370"/>
                </a:cxn>
                <a:cxn ang="0">
                  <a:pos x="0" y="11407"/>
                </a:cxn>
                <a:cxn ang="0">
                  <a:pos x="585" y="11821"/>
                </a:cxn>
                <a:cxn ang="0">
                  <a:pos x="585" y="12236"/>
                </a:cxn>
                <a:cxn ang="0">
                  <a:pos x="0" y="13066"/>
                </a:cxn>
                <a:cxn ang="0">
                  <a:pos x="0" y="13688"/>
                </a:cxn>
                <a:cxn ang="0">
                  <a:pos x="1170" y="14517"/>
                </a:cxn>
                <a:cxn ang="0">
                  <a:pos x="585" y="15140"/>
                </a:cxn>
                <a:cxn ang="0">
                  <a:pos x="3511" y="16384"/>
                </a:cxn>
                <a:cxn ang="0">
                  <a:pos x="4096" y="15969"/>
                </a:cxn>
                <a:cxn ang="0">
                  <a:pos x="3511" y="15347"/>
                </a:cxn>
                <a:cxn ang="0">
                  <a:pos x="4681" y="14103"/>
                </a:cxn>
                <a:cxn ang="0">
                  <a:pos x="4681" y="13481"/>
                </a:cxn>
                <a:cxn ang="0">
                  <a:pos x="5266" y="12444"/>
                </a:cxn>
                <a:cxn ang="0">
                  <a:pos x="6437" y="12029"/>
                </a:cxn>
                <a:cxn ang="0">
                  <a:pos x="6437" y="11407"/>
                </a:cxn>
                <a:cxn ang="0">
                  <a:pos x="6437" y="10162"/>
                </a:cxn>
              </a:cxnLst>
              <a:rect l="0" t="0" r="r" b="b"/>
              <a:pathLst>
                <a:path w="16384" h="16384">
                  <a:moveTo>
                    <a:pt x="6437" y="10162"/>
                  </a:moveTo>
                  <a:lnTo>
                    <a:pt x="7022" y="9955"/>
                  </a:lnTo>
                  <a:lnTo>
                    <a:pt x="7607" y="9747"/>
                  </a:lnTo>
                  <a:lnTo>
                    <a:pt x="8777" y="9747"/>
                  </a:lnTo>
                  <a:lnTo>
                    <a:pt x="8777" y="9540"/>
                  </a:lnTo>
                  <a:lnTo>
                    <a:pt x="9362" y="9125"/>
                  </a:lnTo>
                  <a:lnTo>
                    <a:pt x="9947" y="9125"/>
                  </a:lnTo>
                  <a:lnTo>
                    <a:pt x="9947" y="8503"/>
                  </a:lnTo>
                  <a:lnTo>
                    <a:pt x="9947" y="8088"/>
                  </a:lnTo>
                  <a:lnTo>
                    <a:pt x="10533" y="7881"/>
                  </a:lnTo>
                  <a:lnTo>
                    <a:pt x="11118" y="7881"/>
                  </a:lnTo>
                  <a:lnTo>
                    <a:pt x="11703" y="7674"/>
                  </a:lnTo>
                  <a:lnTo>
                    <a:pt x="11703" y="7259"/>
                  </a:lnTo>
                  <a:lnTo>
                    <a:pt x="11118" y="6844"/>
                  </a:lnTo>
                  <a:lnTo>
                    <a:pt x="11703" y="6222"/>
                  </a:lnTo>
                  <a:lnTo>
                    <a:pt x="11703" y="5807"/>
                  </a:lnTo>
                  <a:lnTo>
                    <a:pt x="11703" y="5392"/>
                  </a:lnTo>
                  <a:lnTo>
                    <a:pt x="12873" y="4770"/>
                  </a:lnTo>
                  <a:lnTo>
                    <a:pt x="13458" y="4148"/>
                  </a:lnTo>
                  <a:lnTo>
                    <a:pt x="13458" y="3733"/>
                  </a:lnTo>
                  <a:lnTo>
                    <a:pt x="14629" y="2903"/>
                  </a:lnTo>
                  <a:lnTo>
                    <a:pt x="14629" y="2696"/>
                  </a:lnTo>
                  <a:lnTo>
                    <a:pt x="14043" y="2489"/>
                  </a:lnTo>
                  <a:lnTo>
                    <a:pt x="14629" y="2074"/>
                  </a:lnTo>
                  <a:lnTo>
                    <a:pt x="14629" y="1659"/>
                  </a:lnTo>
                  <a:lnTo>
                    <a:pt x="14629" y="1452"/>
                  </a:lnTo>
                  <a:lnTo>
                    <a:pt x="14629" y="1037"/>
                  </a:lnTo>
                  <a:lnTo>
                    <a:pt x="15214" y="622"/>
                  </a:lnTo>
                  <a:lnTo>
                    <a:pt x="16384" y="0"/>
                  </a:lnTo>
                  <a:lnTo>
                    <a:pt x="7022" y="1244"/>
                  </a:lnTo>
                  <a:lnTo>
                    <a:pt x="6437" y="1659"/>
                  </a:lnTo>
                  <a:lnTo>
                    <a:pt x="7022" y="2074"/>
                  </a:lnTo>
                  <a:lnTo>
                    <a:pt x="6437" y="2281"/>
                  </a:lnTo>
                  <a:lnTo>
                    <a:pt x="4681" y="2489"/>
                  </a:lnTo>
                  <a:lnTo>
                    <a:pt x="4096" y="2903"/>
                  </a:lnTo>
                  <a:lnTo>
                    <a:pt x="4096" y="3111"/>
                  </a:lnTo>
                  <a:lnTo>
                    <a:pt x="5266" y="3111"/>
                  </a:lnTo>
                  <a:lnTo>
                    <a:pt x="5851" y="3526"/>
                  </a:lnTo>
                  <a:lnTo>
                    <a:pt x="6437" y="3940"/>
                  </a:lnTo>
                  <a:lnTo>
                    <a:pt x="6437" y="4148"/>
                  </a:lnTo>
                  <a:lnTo>
                    <a:pt x="5851" y="4148"/>
                  </a:lnTo>
                  <a:lnTo>
                    <a:pt x="5266" y="4563"/>
                  </a:lnTo>
                  <a:lnTo>
                    <a:pt x="5851" y="4977"/>
                  </a:lnTo>
                  <a:lnTo>
                    <a:pt x="5266" y="5185"/>
                  </a:lnTo>
                  <a:lnTo>
                    <a:pt x="4096" y="5185"/>
                  </a:lnTo>
                  <a:lnTo>
                    <a:pt x="3511" y="5185"/>
                  </a:lnTo>
                  <a:lnTo>
                    <a:pt x="2341" y="5185"/>
                  </a:lnTo>
                  <a:lnTo>
                    <a:pt x="2926" y="5807"/>
                  </a:lnTo>
                  <a:lnTo>
                    <a:pt x="2926" y="6222"/>
                  </a:lnTo>
                  <a:lnTo>
                    <a:pt x="2341" y="6429"/>
                  </a:lnTo>
                  <a:lnTo>
                    <a:pt x="2341" y="6637"/>
                  </a:lnTo>
                  <a:lnTo>
                    <a:pt x="2341" y="7051"/>
                  </a:lnTo>
                  <a:lnTo>
                    <a:pt x="1755" y="7051"/>
                  </a:lnTo>
                  <a:lnTo>
                    <a:pt x="1755" y="7466"/>
                  </a:lnTo>
                  <a:lnTo>
                    <a:pt x="1170" y="7674"/>
                  </a:lnTo>
                  <a:lnTo>
                    <a:pt x="1170" y="7881"/>
                  </a:lnTo>
                  <a:lnTo>
                    <a:pt x="1755" y="8088"/>
                  </a:lnTo>
                  <a:lnTo>
                    <a:pt x="1755" y="8296"/>
                  </a:lnTo>
                  <a:lnTo>
                    <a:pt x="585" y="8503"/>
                  </a:lnTo>
                  <a:lnTo>
                    <a:pt x="585" y="8918"/>
                  </a:lnTo>
                  <a:lnTo>
                    <a:pt x="0" y="9125"/>
                  </a:lnTo>
                  <a:lnTo>
                    <a:pt x="585" y="9333"/>
                  </a:lnTo>
                  <a:lnTo>
                    <a:pt x="585" y="9747"/>
                  </a:lnTo>
                  <a:lnTo>
                    <a:pt x="0" y="10370"/>
                  </a:lnTo>
                  <a:lnTo>
                    <a:pt x="585" y="10784"/>
                  </a:lnTo>
                  <a:lnTo>
                    <a:pt x="0" y="11407"/>
                  </a:lnTo>
                  <a:lnTo>
                    <a:pt x="0" y="11614"/>
                  </a:lnTo>
                  <a:lnTo>
                    <a:pt x="585" y="11821"/>
                  </a:lnTo>
                  <a:lnTo>
                    <a:pt x="1170" y="12029"/>
                  </a:lnTo>
                  <a:lnTo>
                    <a:pt x="585" y="12236"/>
                  </a:lnTo>
                  <a:lnTo>
                    <a:pt x="0" y="12651"/>
                  </a:lnTo>
                  <a:lnTo>
                    <a:pt x="0" y="13066"/>
                  </a:lnTo>
                  <a:lnTo>
                    <a:pt x="585" y="13481"/>
                  </a:lnTo>
                  <a:lnTo>
                    <a:pt x="0" y="13688"/>
                  </a:lnTo>
                  <a:lnTo>
                    <a:pt x="0" y="14310"/>
                  </a:lnTo>
                  <a:lnTo>
                    <a:pt x="1170" y="14517"/>
                  </a:lnTo>
                  <a:lnTo>
                    <a:pt x="1170" y="14932"/>
                  </a:lnTo>
                  <a:lnTo>
                    <a:pt x="585" y="15140"/>
                  </a:lnTo>
                  <a:lnTo>
                    <a:pt x="2926" y="16177"/>
                  </a:lnTo>
                  <a:lnTo>
                    <a:pt x="3511" y="16384"/>
                  </a:lnTo>
                  <a:lnTo>
                    <a:pt x="4096" y="16177"/>
                  </a:lnTo>
                  <a:lnTo>
                    <a:pt x="4096" y="15969"/>
                  </a:lnTo>
                  <a:lnTo>
                    <a:pt x="4096" y="15554"/>
                  </a:lnTo>
                  <a:lnTo>
                    <a:pt x="3511" y="15347"/>
                  </a:lnTo>
                  <a:lnTo>
                    <a:pt x="4096" y="14517"/>
                  </a:lnTo>
                  <a:lnTo>
                    <a:pt x="4681" y="14103"/>
                  </a:lnTo>
                  <a:lnTo>
                    <a:pt x="4681" y="13895"/>
                  </a:lnTo>
                  <a:lnTo>
                    <a:pt x="4681" y="13481"/>
                  </a:lnTo>
                  <a:lnTo>
                    <a:pt x="4681" y="12858"/>
                  </a:lnTo>
                  <a:lnTo>
                    <a:pt x="5266" y="12444"/>
                  </a:lnTo>
                  <a:lnTo>
                    <a:pt x="5851" y="12236"/>
                  </a:lnTo>
                  <a:lnTo>
                    <a:pt x="6437" y="12029"/>
                  </a:lnTo>
                  <a:lnTo>
                    <a:pt x="7022" y="11821"/>
                  </a:lnTo>
                  <a:lnTo>
                    <a:pt x="6437" y="11407"/>
                  </a:lnTo>
                  <a:lnTo>
                    <a:pt x="5851" y="10784"/>
                  </a:lnTo>
                  <a:lnTo>
                    <a:pt x="6437" y="10162"/>
                  </a:lnTo>
                  <a:close/>
                </a:path>
              </a:pathLst>
            </a:custGeom>
            <a:grpFill/>
            <a:ln w="9525">
              <a:solidFill>
                <a:schemeClr val="tx1">
                  <a:lumMod val="65000"/>
                  <a:lumOff val="35000"/>
                </a:schemeClr>
              </a:solidFill>
              <a:prstDash val="solid"/>
              <a:round/>
              <a:headEnd/>
              <a:tailEnd/>
            </a:ln>
          </p:spPr>
          <p:txBody>
            <a:bodyPr wrap="none"/>
            <a:lstStyle/>
            <a:p>
              <a:pPr>
                <a:defRPr/>
              </a:pPr>
              <a:endParaRPr lang="en-US" dirty="0"/>
            </a:p>
          </p:txBody>
        </p:sp>
        <p:sp>
          <p:nvSpPr>
            <p:cNvPr id="180" name="D52"/>
            <p:cNvSpPr>
              <a:spLocks/>
            </p:cNvSpPr>
            <p:nvPr/>
          </p:nvSpPr>
          <p:spPr bwMode="auto">
            <a:xfrm>
              <a:off x="18989" y="-84777"/>
              <a:ext cx="273" cy="16"/>
            </a:xfrm>
            <a:custGeom>
              <a:avLst/>
              <a:gdLst/>
              <a:ahLst/>
              <a:cxnLst>
                <a:cxn ang="0">
                  <a:pos x="16384" y="0"/>
                </a:cxn>
                <a:cxn ang="0">
                  <a:pos x="9362" y="1024"/>
                </a:cxn>
                <a:cxn ang="0">
                  <a:pos x="7022" y="4096"/>
                </a:cxn>
                <a:cxn ang="0">
                  <a:pos x="4681" y="6144"/>
                </a:cxn>
                <a:cxn ang="0">
                  <a:pos x="2341" y="9216"/>
                </a:cxn>
                <a:cxn ang="0">
                  <a:pos x="0" y="11264"/>
                </a:cxn>
                <a:cxn ang="0">
                  <a:pos x="0" y="13312"/>
                </a:cxn>
                <a:cxn ang="0">
                  <a:pos x="2341" y="15360"/>
                </a:cxn>
                <a:cxn ang="0">
                  <a:pos x="4681" y="16384"/>
                </a:cxn>
                <a:cxn ang="0">
                  <a:pos x="7022" y="16384"/>
                </a:cxn>
                <a:cxn ang="0">
                  <a:pos x="7022" y="15360"/>
                </a:cxn>
                <a:cxn ang="0">
                  <a:pos x="7022" y="10240"/>
                </a:cxn>
                <a:cxn ang="0">
                  <a:pos x="9362" y="9216"/>
                </a:cxn>
                <a:cxn ang="0">
                  <a:pos x="14043" y="4096"/>
                </a:cxn>
                <a:cxn ang="0">
                  <a:pos x="16384" y="0"/>
                </a:cxn>
              </a:cxnLst>
              <a:rect l="0" t="0" r="r" b="b"/>
              <a:pathLst>
                <a:path w="16384" h="16384">
                  <a:moveTo>
                    <a:pt x="16384" y="0"/>
                  </a:moveTo>
                  <a:lnTo>
                    <a:pt x="9362" y="1024"/>
                  </a:lnTo>
                  <a:lnTo>
                    <a:pt x="7022" y="4096"/>
                  </a:lnTo>
                  <a:lnTo>
                    <a:pt x="4681" y="6144"/>
                  </a:lnTo>
                  <a:lnTo>
                    <a:pt x="2341" y="9216"/>
                  </a:lnTo>
                  <a:lnTo>
                    <a:pt x="0" y="11264"/>
                  </a:lnTo>
                  <a:lnTo>
                    <a:pt x="0" y="13312"/>
                  </a:lnTo>
                  <a:lnTo>
                    <a:pt x="2341" y="15360"/>
                  </a:lnTo>
                  <a:lnTo>
                    <a:pt x="4681" y="16384"/>
                  </a:lnTo>
                  <a:lnTo>
                    <a:pt x="7022" y="16384"/>
                  </a:lnTo>
                  <a:lnTo>
                    <a:pt x="7022" y="15360"/>
                  </a:lnTo>
                  <a:lnTo>
                    <a:pt x="7022" y="10240"/>
                  </a:lnTo>
                  <a:lnTo>
                    <a:pt x="9362" y="9216"/>
                  </a:lnTo>
                  <a:lnTo>
                    <a:pt x="14043" y="4096"/>
                  </a:lnTo>
                  <a:lnTo>
                    <a:pt x="16384" y="0"/>
                  </a:lnTo>
                  <a:close/>
                </a:path>
              </a:pathLst>
            </a:custGeom>
            <a:grpFill/>
            <a:ln w="9525">
              <a:solidFill>
                <a:schemeClr val="tx1">
                  <a:lumMod val="65000"/>
                  <a:lumOff val="35000"/>
                </a:schemeClr>
              </a:solidFill>
              <a:prstDash val="solid"/>
              <a:round/>
              <a:headEnd/>
              <a:tailEnd/>
            </a:ln>
          </p:spPr>
          <p:txBody>
            <a:bodyPr wrap="none"/>
            <a:lstStyle/>
            <a:p>
              <a:pPr>
                <a:defRPr/>
              </a:pPr>
              <a:endParaRPr lang="en-US" dirty="0"/>
            </a:p>
          </p:txBody>
        </p:sp>
        <p:sp>
          <p:nvSpPr>
            <p:cNvPr id="181" name="Drawing 49"/>
            <p:cNvSpPr>
              <a:spLocks/>
            </p:cNvSpPr>
            <p:nvPr/>
          </p:nvSpPr>
          <p:spPr bwMode="auto">
            <a:xfrm>
              <a:off x="-511" y="-84849"/>
              <a:ext cx="19227" cy="278"/>
            </a:xfrm>
            <a:custGeom>
              <a:avLst/>
              <a:gdLst/>
              <a:ahLst/>
              <a:cxnLst>
                <a:cxn ang="0">
                  <a:pos x="7477" y="5658"/>
                </a:cxn>
                <a:cxn ang="0">
                  <a:pos x="7145" y="7013"/>
                </a:cxn>
                <a:cxn ang="0">
                  <a:pos x="6713" y="8840"/>
                </a:cxn>
                <a:cxn ang="0">
                  <a:pos x="6580" y="10137"/>
                </a:cxn>
                <a:cxn ang="0">
                  <a:pos x="6148" y="10726"/>
                </a:cxn>
                <a:cxn ang="0">
                  <a:pos x="5317" y="11728"/>
                </a:cxn>
                <a:cxn ang="0">
                  <a:pos x="4520" y="11787"/>
                </a:cxn>
                <a:cxn ang="0">
                  <a:pos x="3922" y="12553"/>
                </a:cxn>
                <a:cxn ang="0">
                  <a:pos x="3290" y="11846"/>
                </a:cxn>
                <a:cxn ang="0">
                  <a:pos x="2692" y="12200"/>
                </a:cxn>
                <a:cxn ang="0">
                  <a:pos x="1795" y="13555"/>
                </a:cxn>
                <a:cxn ang="0">
                  <a:pos x="1562" y="14557"/>
                </a:cxn>
                <a:cxn ang="0">
                  <a:pos x="897" y="15559"/>
                </a:cxn>
                <a:cxn ang="0">
                  <a:pos x="1728" y="16030"/>
                </a:cxn>
                <a:cxn ang="0">
                  <a:pos x="5949" y="15087"/>
                </a:cxn>
                <a:cxn ang="0">
                  <a:pos x="10402" y="13850"/>
                </a:cxn>
                <a:cxn ang="0">
                  <a:pos x="15055" y="12200"/>
                </a:cxn>
                <a:cxn ang="0">
                  <a:pos x="16218" y="11728"/>
                </a:cxn>
                <a:cxn ang="0">
                  <a:pos x="16284" y="11610"/>
                </a:cxn>
                <a:cxn ang="0">
                  <a:pos x="15886" y="10137"/>
                </a:cxn>
                <a:cxn ang="0">
                  <a:pos x="15453" y="10196"/>
                </a:cxn>
                <a:cxn ang="0">
                  <a:pos x="14988" y="10549"/>
                </a:cxn>
                <a:cxn ang="0">
                  <a:pos x="14656" y="10255"/>
                </a:cxn>
                <a:cxn ang="0">
                  <a:pos x="14357" y="9548"/>
                </a:cxn>
                <a:cxn ang="0">
                  <a:pos x="13892" y="9489"/>
                </a:cxn>
                <a:cxn ang="0">
                  <a:pos x="13825" y="9135"/>
                </a:cxn>
                <a:cxn ang="0">
                  <a:pos x="14091" y="9312"/>
                </a:cxn>
                <a:cxn ang="0">
                  <a:pos x="14589" y="9783"/>
                </a:cxn>
                <a:cxn ang="0">
                  <a:pos x="15121" y="9901"/>
                </a:cxn>
                <a:cxn ang="0">
                  <a:pos x="15088" y="9548"/>
                </a:cxn>
                <a:cxn ang="0">
                  <a:pos x="14855" y="9135"/>
                </a:cxn>
                <a:cxn ang="0">
                  <a:pos x="14124" y="8369"/>
                </a:cxn>
                <a:cxn ang="0">
                  <a:pos x="14091" y="8133"/>
                </a:cxn>
                <a:cxn ang="0">
                  <a:pos x="14855" y="8899"/>
                </a:cxn>
                <a:cxn ang="0">
                  <a:pos x="14756" y="8546"/>
                </a:cxn>
                <a:cxn ang="0">
                  <a:pos x="14789" y="8133"/>
                </a:cxn>
                <a:cxn ang="0">
                  <a:pos x="15088" y="8369"/>
                </a:cxn>
                <a:cxn ang="0">
                  <a:pos x="14889" y="7779"/>
                </a:cxn>
                <a:cxn ang="0">
                  <a:pos x="14855" y="7544"/>
                </a:cxn>
                <a:cxn ang="0">
                  <a:pos x="14490" y="7308"/>
                </a:cxn>
                <a:cxn ang="0">
                  <a:pos x="13925" y="6601"/>
                </a:cxn>
                <a:cxn ang="0">
                  <a:pos x="13360" y="5717"/>
                </a:cxn>
                <a:cxn ang="0">
                  <a:pos x="13925" y="6424"/>
                </a:cxn>
                <a:cxn ang="0">
                  <a:pos x="14456" y="7013"/>
                </a:cxn>
                <a:cxn ang="0">
                  <a:pos x="14722" y="6778"/>
                </a:cxn>
                <a:cxn ang="0">
                  <a:pos x="14656" y="6070"/>
                </a:cxn>
                <a:cxn ang="0">
                  <a:pos x="14689" y="5658"/>
                </a:cxn>
                <a:cxn ang="0">
                  <a:pos x="14091" y="5245"/>
                </a:cxn>
                <a:cxn ang="0">
                  <a:pos x="13759" y="4951"/>
                </a:cxn>
                <a:cxn ang="0">
                  <a:pos x="13194" y="4833"/>
                </a:cxn>
                <a:cxn ang="0">
                  <a:pos x="12895" y="4125"/>
                </a:cxn>
                <a:cxn ang="0">
                  <a:pos x="12330" y="3890"/>
                </a:cxn>
                <a:cxn ang="0">
                  <a:pos x="12595" y="2770"/>
                </a:cxn>
                <a:cxn ang="0">
                  <a:pos x="12562" y="1709"/>
                </a:cxn>
                <a:cxn ang="0">
                  <a:pos x="11598" y="1061"/>
                </a:cxn>
                <a:cxn ang="0">
                  <a:pos x="11432" y="295"/>
                </a:cxn>
                <a:cxn ang="0">
                  <a:pos x="10468" y="648"/>
                </a:cxn>
                <a:cxn ang="0">
                  <a:pos x="9737" y="1356"/>
                </a:cxn>
                <a:cxn ang="0">
                  <a:pos x="9372" y="2416"/>
                </a:cxn>
                <a:cxn ang="0">
                  <a:pos x="8641" y="3477"/>
                </a:cxn>
                <a:cxn ang="0">
                  <a:pos x="8441" y="5009"/>
                </a:cxn>
              </a:cxnLst>
              <a:rect l="0" t="0" r="r" b="b"/>
              <a:pathLst>
                <a:path w="16384" h="16384">
                  <a:moveTo>
                    <a:pt x="8275" y="5481"/>
                  </a:moveTo>
                  <a:lnTo>
                    <a:pt x="8142" y="5481"/>
                  </a:lnTo>
                  <a:lnTo>
                    <a:pt x="7943" y="5481"/>
                  </a:lnTo>
                  <a:lnTo>
                    <a:pt x="7910" y="5422"/>
                  </a:lnTo>
                  <a:lnTo>
                    <a:pt x="7876" y="5363"/>
                  </a:lnTo>
                  <a:lnTo>
                    <a:pt x="7777" y="5068"/>
                  </a:lnTo>
                  <a:lnTo>
                    <a:pt x="7544" y="4833"/>
                  </a:lnTo>
                  <a:lnTo>
                    <a:pt x="7477" y="4951"/>
                  </a:lnTo>
                  <a:lnTo>
                    <a:pt x="7444" y="5245"/>
                  </a:lnTo>
                  <a:lnTo>
                    <a:pt x="7477" y="5658"/>
                  </a:lnTo>
                  <a:lnTo>
                    <a:pt x="7444" y="5894"/>
                  </a:lnTo>
                  <a:lnTo>
                    <a:pt x="7444" y="6011"/>
                  </a:lnTo>
                  <a:lnTo>
                    <a:pt x="7378" y="6070"/>
                  </a:lnTo>
                  <a:lnTo>
                    <a:pt x="7345" y="6188"/>
                  </a:lnTo>
                  <a:lnTo>
                    <a:pt x="7311" y="6306"/>
                  </a:lnTo>
                  <a:lnTo>
                    <a:pt x="7311" y="6365"/>
                  </a:lnTo>
                  <a:lnTo>
                    <a:pt x="7378" y="6483"/>
                  </a:lnTo>
                  <a:lnTo>
                    <a:pt x="7311" y="6542"/>
                  </a:lnTo>
                  <a:lnTo>
                    <a:pt x="7178" y="6836"/>
                  </a:lnTo>
                  <a:lnTo>
                    <a:pt x="7145" y="7013"/>
                  </a:lnTo>
                  <a:lnTo>
                    <a:pt x="7145" y="7190"/>
                  </a:lnTo>
                  <a:lnTo>
                    <a:pt x="7145" y="7367"/>
                  </a:lnTo>
                  <a:lnTo>
                    <a:pt x="7112" y="7544"/>
                  </a:lnTo>
                  <a:lnTo>
                    <a:pt x="7079" y="7721"/>
                  </a:lnTo>
                  <a:lnTo>
                    <a:pt x="7045" y="7956"/>
                  </a:lnTo>
                  <a:lnTo>
                    <a:pt x="6979" y="8133"/>
                  </a:lnTo>
                  <a:lnTo>
                    <a:pt x="6946" y="8192"/>
                  </a:lnTo>
                  <a:lnTo>
                    <a:pt x="6879" y="8310"/>
                  </a:lnTo>
                  <a:lnTo>
                    <a:pt x="6813" y="8546"/>
                  </a:lnTo>
                  <a:lnTo>
                    <a:pt x="6713" y="8840"/>
                  </a:lnTo>
                  <a:lnTo>
                    <a:pt x="6680" y="9076"/>
                  </a:lnTo>
                  <a:lnTo>
                    <a:pt x="6647" y="9194"/>
                  </a:lnTo>
                  <a:lnTo>
                    <a:pt x="6647" y="9312"/>
                  </a:lnTo>
                  <a:lnTo>
                    <a:pt x="6613" y="9430"/>
                  </a:lnTo>
                  <a:lnTo>
                    <a:pt x="6580" y="9430"/>
                  </a:lnTo>
                  <a:lnTo>
                    <a:pt x="6613" y="9548"/>
                  </a:lnTo>
                  <a:lnTo>
                    <a:pt x="6647" y="9724"/>
                  </a:lnTo>
                  <a:lnTo>
                    <a:pt x="6813" y="9842"/>
                  </a:lnTo>
                  <a:lnTo>
                    <a:pt x="6580" y="10078"/>
                  </a:lnTo>
                  <a:lnTo>
                    <a:pt x="6580" y="10137"/>
                  </a:lnTo>
                  <a:lnTo>
                    <a:pt x="6580" y="10196"/>
                  </a:lnTo>
                  <a:lnTo>
                    <a:pt x="6680" y="10255"/>
                  </a:lnTo>
                  <a:lnTo>
                    <a:pt x="6647" y="10314"/>
                  </a:lnTo>
                  <a:lnTo>
                    <a:pt x="6547" y="10432"/>
                  </a:lnTo>
                  <a:lnTo>
                    <a:pt x="6414" y="10726"/>
                  </a:lnTo>
                  <a:lnTo>
                    <a:pt x="6381" y="10844"/>
                  </a:lnTo>
                  <a:lnTo>
                    <a:pt x="6314" y="10785"/>
                  </a:lnTo>
                  <a:lnTo>
                    <a:pt x="6281" y="10667"/>
                  </a:lnTo>
                  <a:lnTo>
                    <a:pt x="6215" y="10667"/>
                  </a:lnTo>
                  <a:lnTo>
                    <a:pt x="6148" y="10726"/>
                  </a:lnTo>
                  <a:lnTo>
                    <a:pt x="5749" y="11257"/>
                  </a:lnTo>
                  <a:lnTo>
                    <a:pt x="5683" y="11080"/>
                  </a:lnTo>
                  <a:lnTo>
                    <a:pt x="5550" y="11080"/>
                  </a:lnTo>
                  <a:lnTo>
                    <a:pt x="5483" y="11257"/>
                  </a:lnTo>
                  <a:lnTo>
                    <a:pt x="5517" y="11316"/>
                  </a:lnTo>
                  <a:lnTo>
                    <a:pt x="5583" y="11433"/>
                  </a:lnTo>
                  <a:lnTo>
                    <a:pt x="5550" y="11551"/>
                  </a:lnTo>
                  <a:lnTo>
                    <a:pt x="5384" y="11787"/>
                  </a:lnTo>
                  <a:lnTo>
                    <a:pt x="5351" y="11669"/>
                  </a:lnTo>
                  <a:lnTo>
                    <a:pt x="5317" y="11728"/>
                  </a:lnTo>
                  <a:lnTo>
                    <a:pt x="5284" y="11787"/>
                  </a:lnTo>
                  <a:lnTo>
                    <a:pt x="5151" y="11846"/>
                  </a:lnTo>
                  <a:lnTo>
                    <a:pt x="5051" y="11905"/>
                  </a:lnTo>
                  <a:lnTo>
                    <a:pt x="4952" y="12023"/>
                  </a:lnTo>
                  <a:lnTo>
                    <a:pt x="4852" y="12141"/>
                  </a:lnTo>
                  <a:lnTo>
                    <a:pt x="4819" y="12141"/>
                  </a:lnTo>
                  <a:lnTo>
                    <a:pt x="4752" y="12141"/>
                  </a:lnTo>
                  <a:lnTo>
                    <a:pt x="4653" y="11964"/>
                  </a:lnTo>
                  <a:lnTo>
                    <a:pt x="4553" y="11846"/>
                  </a:lnTo>
                  <a:lnTo>
                    <a:pt x="4520" y="11787"/>
                  </a:lnTo>
                  <a:lnTo>
                    <a:pt x="4486" y="11787"/>
                  </a:lnTo>
                  <a:lnTo>
                    <a:pt x="4453" y="11905"/>
                  </a:lnTo>
                  <a:lnTo>
                    <a:pt x="4420" y="12082"/>
                  </a:lnTo>
                  <a:lnTo>
                    <a:pt x="4354" y="12200"/>
                  </a:lnTo>
                  <a:lnTo>
                    <a:pt x="4287" y="12259"/>
                  </a:lnTo>
                  <a:lnTo>
                    <a:pt x="4254" y="12259"/>
                  </a:lnTo>
                  <a:lnTo>
                    <a:pt x="4221" y="12376"/>
                  </a:lnTo>
                  <a:lnTo>
                    <a:pt x="4154" y="12494"/>
                  </a:lnTo>
                  <a:lnTo>
                    <a:pt x="4054" y="12553"/>
                  </a:lnTo>
                  <a:lnTo>
                    <a:pt x="3922" y="12553"/>
                  </a:lnTo>
                  <a:lnTo>
                    <a:pt x="3855" y="12494"/>
                  </a:lnTo>
                  <a:lnTo>
                    <a:pt x="3789" y="12435"/>
                  </a:lnTo>
                  <a:lnTo>
                    <a:pt x="3755" y="12376"/>
                  </a:lnTo>
                  <a:lnTo>
                    <a:pt x="3689" y="12259"/>
                  </a:lnTo>
                  <a:lnTo>
                    <a:pt x="3622" y="12259"/>
                  </a:lnTo>
                  <a:lnTo>
                    <a:pt x="3523" y="12259"/>
                  </a:lnTo>
                  <a:lnTo>
                    <a:pt x="3456" y="12141"/>
                  </a:lnTo>
                  <a:lnTo>
                    <a:pt x="3390" y="12082"/>
                  </a:lnTo>
                  <a:lnTo>
                    <a:pt x="3357" y="11964"/>
                  </a:lnTo>
                  <a:lnTo>
                    <a:pt x="3290" y="11846"/>
                  </a:lnTo>
                  <a:lnTo>
                    <a:pt x="3257" y="11669"/>
                  </a:lnTo>
                  <a:lnTo>
                    <a:pt x="3224" y="11610"/>
                  </a:lnTo>
                  <a:lnTo>
                    <a:pt x="3190" y="11551"/>
                  </a:lnTo>
                  <a:lnTo>
                    <a:pt x="3157" y="11492"/>
                  </a:lnTo>
                  <a:lnTo>
                    <a:pt x="3190" y="11433"/>
                  </a:lnTo>
                  <a:lnTo>
                    <a:pt x="3257" y="11316"/>
                  </a:lnTo>
                  <a:lnTo>
                    <a:pt x="3257" y="11257"/>
                  </a:lnTo>
                  <a:lnTo>
                    <a:pt x="3190" y="11139"/>
                  </a:lnTo>
                  <a:lnTo>
                    <a:pt x="2825" y="11905"/>
                  </a:lnTo>
                  <a:lnTo>
                    <a:pt x="2692" y="12200"/>
                  </a:lnTo>
                  <a:lnTo>
                    <a:pt x="2592" y="12435"/>
                  </a:lnTo>
                  <a:lnTo>
                    <a:pt x="2559" y="12553"/>
                  </a:lnTo>
                  <a:lnTo>
                    <a:pt x="2492" y="12671"/>
                  </a:lnTo>
                  <a:lnTo>
                    <a:pt x="2360" y="12730"/>
                  </a:lnTo>
                  <a:lnTo>
                    <a:pt x="2227" y="12848"/>
                  </a:lnTo>
                  <a:lnTo>
                    <a:pt x="2127" y="12966"/>
                  </a:lnTo>
                  <a:lnTo>
                    <a:pt x="2094" y="13084"/>
                  </a:lnTo>
                  <a:lnTo>
                    <a:pt x="1828" y="13437"/>
                  </a:lnTo>
                  <a:lnTo>
                    <a:pt x="1795" y="13496"/>
                  </a:lnTo>
                  <a:lnTo>
                    <a:pt x="1795" y="13555"/>
                  </a:lnTo>
                  <a:lnTo>
                    <a:pt x="1828" y="13850"/>
                  </a:lnTo>
                  <a:lnTo>
                    <a:pt x="1761" y="13850"/>
                  </a:lnTo>
                  <a:lnTo>
                    <a:pt x="1728" y="13968"/>
                  </a:lnTo>
                  <a:lnTo>
                    <a:pt x="1728" y="14027"/>
                  </a:lnTo>
                  <a:lnTo>
                    <a:pt x="1628" y="14086"/>
                  </a:lnTo>
                  <a:lnTo>
                    <a:pt x="1562" y="14144"/>
                  </a:lnTo>
                  <a:lnTo>
                    <a:pt x="1529" y="14262"/>
                  </a:lnTo>
                  <a:lnTo>
                    <a:pt x="1562" y="14321"/>
                  </a:lnTo>
                  <a:lnTo>
                    <a:pt x="1562" y="14439"/>
                  </a:lnTo>
                  <a:lnTo>
                    <a:pt x="1562" y="14557"/>
                  </a:lnTo>
                  <a:lnTo>
                    <a:pt x="1529" y="14616"/>
                  </a:lnTo>
                  <a:lnTo>
                    <a:pt x="1495" y="14675"/>
                  </a:lnTo>
                  <a:lnTo>
                    <a:pt x="1363" y="14852"/>
                  </a:lnTo>
                  <a:lnTo>
                    <a:pt x="1263" y="14911"/>
                  </a:lnTo>
                  <a:lnTo>
                    <a:pt x="1196" y="14911"/>
                  </a:lnTo>
                  <a:lnTo>
                    <a:pt x="1097" y="15028"/>
                  </a:lnTo>
                  <a:lnTo>
                    <a:pt x="1063" y="15382"/>
                  </a:lnTo>
                  <a:lnTo>
                    <a:pt x="1063" y="15441"/>
                  </a:lnTo>
                  <a:lnTo>
                    <a:pt x="1030" y="15500"/>
                  </a:lnTo>
                  <a:lnTo>
                    <a:pt x="897" y="15559"/>
                  </a:lnTo>
                  <a:lnTo>
                    <a:pt x="532" y="15913"/>
                  </a:lnTo>
                  <a:lnTo>
                    <a:pt x="399" y="16030"/>
                  </a:lnTo>
                  <a:lnTo>
                    <a:pt x="299" y="16089"/>
                  </a:lnTo>
                  <a:lnTo>
                    <a:pt x="166" y="16207"/>
                  </a:lnTo>
                  <a:lnTo>
                    <a:pt x="66" y="16325"/>
                  </a:lnTo>
                  <a:lnTo>
                    <a:pt x="0" y="16384"/>
                  </a:lnTo>
                  <a:lnTo>
                    <a:pt x="33" y="16384"/>
                  </a:lnTo>
                  <a:lnTo>
                    <a:pt x="366" y="16384"/>
                  </a:lnTo>
                  <a:lnTo>
                    <a:pt x="1396" y="16089"/>
                  </a:lnTo>
                  <a:lnTo>
                    <a:pt x="1728" y="16030"/>
                  </a:lnTo>
                  <a:lnTo>
                    <a:pt x="2227" y="15913"/>
                  </a:lnTo>
                  <a:lnTo>
                    <a:pt x="2858" y="15736"/>
                  </a:lnTo>
                  <a:lnTo>
                    <a:pt x="3622" y="15559"/>
                  </a:lnTo>
                  <a:lnTo>
                    <a:pt x="3656" y="15441"/>
                  </a:lnTo>
                  <a:lnTo>
                    <a:pt x="3855" y="15382"/>
                  </a:lnTo>
                  <a:lnTo>
                    <a:pt x="4187" y="15264"/>
                  </a:lnTo>
                  <a:lnTo>
                    <a:pt x="4221" y="15382"/>
                  </a:lnTo>
                  <a:lnTo>
                    <a:pt x="4819" y="15323"/>
                  </a:lnTo>
                  <a:lnTo>
                    <a:pt x="5849" y="15087"/>
                  </a:lnTo>
                  <a:lnTo>
                    <a:pt x="5949" y="15087"/>
                  </a:lnTo>
                  <a:lnTo>
                    <a:pt x="6447" y="14970"/>
                  </a:lnTo>
                  <a:lnTo>
                    <a:pt x="6746" y="14852"/>
                  </a:lnTo>
                  <a:lnTo>
                    <a:pt x="7511" y="14675"/>
                  </a:lnTo>
                  <a:lnTo>
                    <a:pt x="7644" y="14675"/>
                  </a:lnTo>
                  <a:lnTo>
                    <a:pt x="8308" y="14439"/>
                  </a:lnTo>
                  <a:lnTo>
                    <a:pt x="8774" y="14321"/>
                  </a:lnTo>
                  <a:lnTo>
                    <a:pt x="9372" y="14144"/>
                  </a:lnTo>
                  <a:lnTo>
                    <a:pt x="9538" y="14086"/>
                  </a:lnTo>
                  <a:lnTo>
                    <a:pt x="10236" y="13909"/>
                  </a:lnTo>
                  <a:lnTo>
                    <a:pt x="10402" y="13850"/>
                  </a:lnTo>
                  <a:lnTo>
                    <a:pt x="11000" y="13673"/>
                  </a:lnTo>
                  <a:lnTo>
                    <a:pt x="11266" y="13555"/>
                  </a:lnTo>
                  <a:lnTo>
                    <a:pt x="11831" y="13378"/>
                  </a:lnTo>
                  <a:lnTo>
                    <a:pt x="12130" y="13260"/>
                  </a:lnTo>
                  <a:lnTo>
                    <a:pt x="12396" y="13143"/>
                  </a:lnTo>
                  <a:lnTo>
                    <a:pt x="13293" y="12848"/>
                  </a:lnTo>
                  <a:lnTo>
                    <a:pt x="13659" y="12730"/>
                  </a:lnTo>
                  <a:lnTo>
                    <a:pt x="14157" y="12553"/>
                  </a:lnTo>
                  <a:lnTo>
                    <a:pt x="14988" y="12259"/>
                  </a:lnTo>
                  <a:lnTo>
                    <a:pt x="15055" y="12200"/>
                  </a:lnTo>
                  <a:lnTo>
                    <a:pt x="15387" y="12082"/>
                  </a:lnTo>
                  <a:lnTo>
                    <a:pt x="15852" y="11905"/>
                  </a:lnTo>
                  <a:lnTo>
                    <a:pt x="15985" y="11846"/>
                  </a:lnTo>
                  <a:lnTo>
                    <a:pt x="15952" y="11728"/>
                  </a:lnTo>
                  <a:lnTo>
                    <a:pt x="15952" y="11669"/>
                  </a:lnTo>
                  <a:lnTo>
                    <a:pt x="15985" y="11669"/>
                  </a:lnTo>
                  <a:lnTo>
                    <a:pt x="16018" y="11669"/>
                  </a:lnTo>
                  <a:lnTo>
                    <a:pt x="16018" y="11728"/>
                  </a:lnTo>
                  <a:lnTo>
                    <a:pt x="16085" y="11787"/>
                  </a:lnTo>
                  <a:lnTo>
                    <a:pt x="16218" y="11728"/>
                  </a:lnTo>
                  <a:lnTo>
                    <a:pt x="16151" y="11728"/>
                  </a:lnTo>
                  <a:lnTo>
                    <a:pt x="16118" y="11728"/>
                  </a:lnTo>
                  <a:lnTo>
                    <a:pt x="16118" y="11610"/>
                  </a:lnTo>
                  <a:lnTo>
                    <a:pt x="16085" y="11433"/>
                  </a:lnTo>
                  <a:lnTo>
                    <a:pt x="16085" y="11375"/>
                  </a:lnTo>
                  <a:lnTo>
                    <a:pt x="16118" y="11316"/>
                  </a:lnTo>
                  <a:lnTo>
                    <a:pt x="16185" y="11316"/>
                  </a:lnTo>
                  <a:lnTo>
                    <a:pt x="16251" y="11375"/>
                  </a:lnTo>
                  <a:lnTo>
                    <a:pt x="16284" y="11492"/>
                  </a:lnTo>
                  <a:lnTo>
                    <a:pt x="16284" y="11610"/>
                  </a:lnTo>
                  <a:lnTo>
                    <a:pt x="16318" y="11728"/>
                  </a:lnTo>
                  <a:lnTo>
                    <a:pt x="16384" y="11669"/>
                  </a:lnTo>
                  <a:lnTo>
                    <a:pt x="16351" y="11492"/>
                  </a:lnTo>
                  <a:lnTo>
                    <a:pt x="16218" y="11139"/>
                  </a:lnTo>
                  <a:lnTo>
                    <a:pt x="16151" y="10903"/>
                  </a:lnTo>
                  <a:lnTo>
                    <a:pt x="16085" y="10785"/>
                  </a:lnTo>
                  <a:lnTo>
                    <a:pt x="16018" y="10490"/>
                  </a:lnTo>
                  <a:lnTo>
                    <a:pt x="15952" y="10314"/>
                  </a:lnTo>
                  <a:lnTo>
                    <a:pt x="15919" y="10196"/>
                  </a:lnTo>
                  <a:lnTo>
                    <a:pt x="15886" y="10137"/>
                  </a:lnTo>
                  <a:lnTo>
                    <a:pt x="15852" y="10137"/>
                  </a:lnTo>
                  <a:lnTo>
                    <a:pt x="15819" y="10137"/>
                  </a:lnTo>
                  <a:lnTo>
                    <a:pt x="15786" y="10137"/>
                  </a:lnTo>
                  <a:lnTo>
                    <a:pt x="15753" y="10196"/>
                  </a:lnTo>
                  <a:lnTo>
                    <a:pt x="15719" y="10314"/>
                  </a:lnTo>
                  <a:lnTo>
                    <a:pt x="15686" y="10314"/>
                  </a:lnTo>
                  <a:lnTo>
                    <a:pt x="15586" y="10196"/>
                  </a:lnTo>
                  <a:lnTo>
                    <a:pt x="15553" y="10196"/>
                  </a:lnTo>
                  <a:lnTo>
                    <a:pt x="15487" y="10196"/>
                  </a:lnTo>
                  <a:lnTo>
                    <a:pt x="15453" y="10196"/>
                  </a:lnTo>
                  <a:lnTo>
                    <a:pt x="15387" y="10196"/>
                  </a:lnTo>
                  <a:lnTo>
                    <a:pt x="15321" y="10137"/>
                  </a:lnTo>
                  <a:lnTo>
                    <a:pt x="15287" y="10137"/>
                  </a:lnTo>
                  <a:lnTo>
                    <a:pt x="15221" y="10137"/>
                  </a:lnTo>
                  <a:lnTo>
                    <a:pt x="15221" y="10255"/>
                  </a:lnTo>
                  <a:lnTo>
                    <a:pt x="15221" y="10314"/>
                  </a:lnTo>
                  <a:lnTo>
                    <a:pt x="15254" y="10432"/>
                  </a:lnTo>
                  <a:lnTo>
                    <a:pt x="15221" y="10490"/>
                  </a:lnTo>
                  <a:lnTo>
                    <a:pt x="15021" y="10490"/>
                  </a:lnTo>
                  <a:lnTo>
                    <a:pt x="14988" y="10549"/>
                  </a:lnTo>
                  <a:lnTo>
                    <a:pt x="14955" y="10549"/>
                  </a:lnTo>
                  <a:lnTo>
                    <a:pt x="14922" y="10667"/>
                  </a:lnTo>
                  <a:lnTo>
                    <a:pt x="14889" y="10608"/>
                  </a:lnTo>
                  <a:lnTo>
                    <a:pt x="14889" y="10490"/>
                  </a:lnTo>
                  <a:lnTo>
                    <a:pt x="14855" y="10373"/>
                  </a:lnTo>
                  <a:lnTo>
                    <a:pt x="14855" y="10314"/>
                  </a:lnTo>
                  <a:lnTo>
                    <a:pt x="14822" y="10314"/>
                  </a:lnTo>
                  <a:lnTo>
                    <a:pt x="14789" y="10314"/>
                  </a:lnTo>
                  <a:lnTo>
                    <a:pt x="14722" y="10255"/>
                  </a:lnTo>
                  <a:lnTo>
                    <a:pt x="14656" y="10255"/>
                  </a:lnTo>
                  <a:lnTo>
                    <a:pt x="14623" y="10255"/>
                  </a:lnTo>
                  <a:lnTo>
                    <a:pt x="14589" y="10196"/>
                  </a:lnTo>
                  <a:lnTo>
                    <a:pt x="14589" y="10137"/>
                  </a:lnTo>
                  <a:lnTo>
                    <a:pt x="14523" y="10137"/>
                  </a:lnTo>
                  <a:lnTo>
                    <a:pt x="14456" y="10078"/>
                  </a:lnTo>
                  <a:lnTo>
                    <a:pt x="14423" y="10019"/>
                  </a:lnTo>
                  <a:lnTo>
                    <a:pt x="14390" y="9960"/>
                  </a:lnTo>
                  <a:lnTo>
                    <a:pt x="14390" y="9783"/>
                  </a:lnTo>
                  <a:lnTo>
                    <a:pt x="14357" y="9665"/>
                  </a:lnTo>
                  <a:lnTo>
                    <a:pt x="14357" y="9548"/>
                  </a:lnTo>
                  <a:lnTo>
                    <a:pt x="14324" y="9489"/>
                  </a:lnTo>
                  <a:lnTo>
                    <a:pt x="14290" y="9489"/>
                  </a:lnTo>
                  <a:lnTo>
                    <a:pt x="14257" y="9548"/>
                  </a:lnTo>
                  <a:lnTo>
                    <a:pt x="14224" y="9606"/>
                  </a:lnTo>
                  <a:lnTo>
                    <a:pt x="14157" y="9606"/>
                  </a:lnTo>
                  <a:lnTo>
                    <a:pt x="14124" y="9548"/>
                  </a:lnTo>
                  <a:lnTo>
                    <a:pt x="14058" y="9430"/>
                  </a:lnTo>
                  <a:lnTo>
                    <a:pt x="13991" y="9430"/>
                  </a:lnTo>
                  <a:lnTo>
                    <a:pt x="13925" y="9489"/>
                  </a:lnTo>
                  <a:lnTo>
                    <a:pt x="13892" y="9489"/>
                  </a:lnTo>
                  <a:lnTo>
                    <a:pt x="13858" y="9489"/>
                  </a:lnTo>
                  <a:lnTo>
                    <a:pt x="13792" y="9430"/>
                  </a:lnTo>
                  <a:lnTo>
                    <a:pt x="13725" y="9430"/>
                  </a:lnTo>
                  <a:lnTo>
                    <a:pt x="13692" y="9430"/>
                  </a:lnTo>
                  <a:lnTo>
                    <a:pt x="13659" y="9371"/>
                  </a:lnTo>
                  <a:lnTo>
                    <a:pt x="13659" y="9312"/>
                  </a:lnTo>
                  <a:lnTo>
                    <a:pt x="13725" y="9312"/>
                  </a:lnTo>
                  <a:lnTo>
                    <a:pt x="13792" y="9253"/>
                  </a:lnTo>
                  <a:lnTo>
                    <a:pt x="13825" y="9253"/>
                  </a:lnTo>
                  <a:lnTo>
                    <a:pt x="13825" y="9135"/>
                  </a:lnTo>
                  <a:lnTo>
                    <a:pt x="13825" y="9017"/>
                  </a:lnTo>
                  <a:lnTo>
                    <a:pt x="13825" y="8958"/>
                  </a:lnTo>
                  <a:lnTo>
                    <a:pt x="13892" y="8958"/>
                  </a:lnTo>
                  <a:lnTo>
                    <a:pt x="13892" y="9076"/>
                  </a:lnTo>
                  <a:lnTo>
                    <a:pt x="13892" y="9253"/>
                  </a:lnTo>
                  <a:lnTo>
                    <a:pt x="13925" y="9253"/>
                  </a:lnTo>
                  <a:lnTo>
                    <a:pt x="13958" y="9253"/>
                  </a:lnTo>
                  <a:lnTo>
                    <a:pt x="14024" y="9253"/>
                  </a:lnTo>
                  <a:lnTo>
                    <a:pt x="14058" y="9253"/>
                  </a:lnTo>
                  <a:lnTo>
                    <a:pt x="14091" y="9312"/>
                  </a:lnTo>
                  <a:lnTo>
                    <a:pt x="14191" y="9312"/>
                  </a:lnTo>
                  <a:lnTo>
                    <a:pt x="14257" y="9253"/>
                  </a:lnTo>
                  <a:lnTo>
                    <a:pt x="14357" y="9253"/>
                  </a:lnTo>
                  <a:lnTo>
                    <a:pt x="14390" y="9253"/>
                  </a:lnTo>
                  <a:lnTo>
                    <a:pt x="14456" y="9312"/>
                  </a:lnTo>
                  <a:lnTo>
                    <a:pt x="14490" y="9371"/>
                  </a:lnTo>
                  <a:lnTo>
                    <a:pt x="14490" y="9430"/>
                  </a:lnTo>
                  <a:lnTo>
                    <a:pt x="14490" y="9548"/>
                  </a:lnTo>
                  <a:lnTo>
                    <a:pt x="14490" y="9665"/>
                  </a:lnTo>
                  <a:lnTo>
                    <a:pt x="14589" y="9783"/>
                  </a:lnTo>
                  <a:lnTo>
                    <a:pt x="14656" y="9724"/>
                  </a:lnTo>
                  <a:lnTo>
                    <a:pt x="14722" y="9901"/>
                  </a:lnTo>
                  <a:lnTo>
                    <a:pt x="14756" y="9901"/>
                  </a:lnTo>
                  <a:lnTo>
                    <a:pt x="14822" y="9901"/>
                  </a:lnTo>
                  <a:lnTo>
                    <a:pt x="14855" y="9960"/>
                  </a:lnTo>
                  <a:lnTo>
                    <a:pt x="14955" y="10196"/>
                  </a:lnTo>
                  <a:lnTo>
                    <a:pt x="14988" y="10137"/>
                  </a:lnTo>
                  <a:lnTo>
                    <a:pt x="15021" y="10078"/>
                  </a:lnTo>
                  <a:lnTo>
                    <a:pt x="15088" y="9960"/>
                  </a:lnTo>
                  <a:lnTo>
                    <a:pt x="15121" y="9901"/>
                  </a:lnTo>
                  <a:lnTo>
                    <a:pt x="15188" y="9901"/>
                  </a:lnTo>
                  <a:lnTo>
                    <a:pt x="15221" y="9901"/>
                  </a:lnTo>
                  <a:lnTo>
                    <a:pt x="15221" y="9842"/>
                  </a:lnTo>
                  <a:lnTo>
                    <a:pt x="15254" y="9724"/>
                  </a:lnTo>
                  <a:lnTo>
                    <a:pt x="15254" y="9665"/>
                  </a:lnTo>
                  <a:lnTo>
                    <a:pt x="15221" y="9606"/>
                  </a:lnTo>
                  <a:lnTo>
                    <a:pt x="15188" y="9548"/>
                  </a:lnTo>
                  <a:lnTo>
                    <a:pt x="15154" y="9548"/>
                  </a:lnTo>
                  <a:lnTo>
                    <a:pt x="15121" y="9548"/>
                  </a:lnTo>
                  <a:lnTo>
                    <a:pt x="15088" y="9548"/>
                  </a:lnTo>
                  <a:lnTo>
                    <a:pt x="15055" y="9548"/>
                  </a:lnTo>
                  <a:lnTo>
                    <a:pt x="15088" y="9430"/>
                  </a:lnTo>
                  <a:lnTo>
                    <a:pt x="15088" y="9371"/>
                  </a:lnTo>
                  <a:lnTo>
                    <a:pt x="15088" y="9312"/>
                  </a:lnTo>
                  <a:lnTo>
                    <a:pt x="15021" y="9253"/>
                  </a:lnTo>
                  <a:lnTo>
                    <a:pt x="14988" y="9253"/>
                  </a:lnTo>
                  <a:lnTo>
                    <a:pt x="14955" y="9312"/>
                  </a:lnTo>
                  <a:lnTo>
                    <a:pt x="14922" y="9312"/>
                  </a:lnTo>
                  <a:lnTo>
                    <a:pt x="14889" y="9253"/>
                  </a:lnTo>
                  <a:lnTo>
                    <a:pt x="14855" y="9135"/>
                  </a:lnTo>
                  <a:lnTo>
                    <a:pt x="14822" y="9135"/>
                  </a:lnTo>
                  <a:lnTo>
                    <a:pt x="14822" y="9076"/>
                  </a:lnTo>
                  <a:lnTo>
                    <a:pt x="14756" y="9135"/>
                  </a:lnTo>
                  <a:lnTo>
                    <a:pt x="14689" y="9135"/>
                  </a:lnTo>
                  <a:lnTo>
                    <a:pt x="14589" y="9076"/>
                  </a:lnTo>
                  <a:lnTo>
                    <a:pt x="14490" y="8958"/>
                  </a:lnTo>
                  <a:lnTo>
                    <a:pt x="14423" y="8899"/>
                  </a:lnTo>
                  <a:lnTo>
                    <a:pt x="14257" y="8663"/>
                  </a:lnTo>
                  <a:lnTo>
                    <a:pt x="14191" y="8605"/>
                  </a:lnTo>
                  <a:lnTo>
                    <a:pt x="14124" y="8369"/>
                  </a:lnTo>
                  <a:lnTo>
                    <a:pt x="14058" y="8369"/>
                  </a:lnTo>
                  <a:lnTo>
                    <a:pt x="13991" y="8251"/>
                  </a:lnTo>
                  <a:lnTo>
                    <a:pt x="13958" y="8133"/>
                  </a:lnTo>
                  <a:lnTo>
                    <a:pt x="13925" y="8133"/>
                  </a:lnTo>
                  <a:lnTo>
                    <a:pt x="13892" y="8074"/>
                  </a:lnTo>
                  <a:lnTo>
                    <a:pt x="13892" y="7956"/>
                  </a:lnTo>
                  <a:lnTo>
                    <a:pt x="13892" y="7897"/>
                  </a:lnTo>
                  <a:lnTo>
                    <a:pt x="13925" y="7897"/>
                  </a:lnTo>
                  <a:lnTo>
                    <a:pt x="13958" y="7897"/>
                  </a:lnTo>
                  <a:lnTo>
                    <a:pt x="14091" y="8133"/>
                  </a:lnTo>
                  <a:lnTo>
                    <a:pt x="14124" y="8192"/>
                  </a:lnTo>
                  <a:lnTo>
                    <a:pt x="14157" y="8310"/>
                  </a:lnTo>
                  <a:lnTo>
                    <a:pt x="14290" y="8428"/>
                  </a:lnTo>
                  <a:lnTo>
                    <a:pt x="14490" y="8722"/>
                  </a:lnTo>
                  <a:lnTo>
                    <a:pt x="14556" y="8840"/>
                  </a:lnTo>
                  <a:lnTo>
                    <a:pt x="14623" y="8840"/>
                  </a:lnTo>
                  <a:lnTo>
                    <a:pt x="14689" y="8899"/>
                  </a:lnTo>
                  <a:lnTo>
                    <a:pt x="14756" y="8899"/>
                  </a:lnTo>
                  <a:lnTo>
                    <a:pt x="14789" y="8899"/>
                  </a:lnTo>
                  <a:lnTo>
                    <a:pt x="14855" y="8899"/>
                  </a:lnTo>
                  <a:lnTo>
                    <a:pt x="14922" y="8840"/>
                  </a:lnTo>
                  <a:lnTo>
                    <a:pt x="14922" y="8722"/>
                  </a:lnTo>
                  <a:lnTo>
                    <a:pt x="14889" y="8663"/>
                  </a:lnTo>
                  <a:lnTo>
                    <a:pt x="14855" y="8663"/>
                  </a:lnTo>
                  <a:lnTo>
                    <a:pt x="14822" y="8663"/>
                  </a:lnTo>
                  <a:lnTo>
                    <a:pt x="14756" y="8722"/>
                  </a:lnTo>
                  <a:lnTo>
                    <a:pt x="14689" y="8722"/>
                  </a:lnTo>
                  <a:lnTo>
                    <a:pt x="14689" y="8663"/>
                  </a:lnTo>
                  <a:lnTo>
                    <a:pt x="14689" y="8605"/>
                  </a:lnTo>
                  <a:lnTo>
                    <a:pt x="14756" y="8546"/>
                  </a:lnTo>
                  <a:lnTo>
                    <a:pt x="14756" y="8487"/>
                  </a:lnTo>
                  <a:lnTo>
                    <a:pt x="14722" y="8428"/>
                  </a:lnTo>
                  <a:lnTo>
                    <a:pt x="14689" y="8428"/>
                  </a:lnTo>
                  <a:lnTo>
                    <a:pt x="14656" y="8428"/>
                  </a:lnTo>
                  <a:lnTo>
                    <a:pt x="14656" y="8369"/>
                  </a:lnTo>
                  <a:lnTo>
                    <a:pt x="14689" y="8310"/>
                  </a:lnTo>
                  <a:lnTo>
                    <a:pt x="14722" y="8251"/>
                  </a:lnTo>
                  <a:lnTo>
                    <a:pt x="14689" y="8192"/>
                  </a:lnTo>
                  <a:lnTo>
                    <a:pt x="14722" y="8133"/>
                  </a:lnTo>
                  <a:lnTo>
                    <a:pt x="14789" y="8133"/>
                  </a:lnTo>
                  <a:lnTo>
                    <a:pt x="14822" y="8192"/>
                  </a:lnTo>
                  <a:lnTo>
                    <a:pt x="14855" y="8251"/>
                  </a:lnTo>
                  <a:lnTo>
                    <a:pt x="14889" y="8192"/>
                  </a:lnTo>
                  <a:lnTo>
                    <a:pt x="14922" y="8192"/>
                  </a:lnTo>
                  <a:lnTo>
                    <a:pt x="14955" y="8251"/>
                  </a:lnTo>
                  <a:lnTo>
                    <a:pt x="14988" y="8369"/>
                  </a:lnTo>
                  <a:lnTo>
                    <a:pt x="15021" y="8369"/>
                  </a:lnTo>
                  <a:lnTo>
                    <a:pt x="15055" y="8487"/>
                  </a:lnTo>
                  <a:lnTo>
                    <a:pt x="15088" y="8487"/>
                  </a:lnTo>
                  <a:lnTo>
                    <a:pt x="15088" y="8369"/>
                  </a:lnTo>
                  <a:lnTo>
                    <a:pt x="15055" y="8310"/>
                  </a:lnTo>
                  <a:lnTo>
                    <a:pt x="15088" y="8192"/>
                  </a:lnTo>
                  <a:lnTo>
                    <a:pt x="15088" y="8133"/>
                  </a:lnTo>
                  <a:lnTo>
                    <a:pt x="15088" y="8074"/>
                  </a:lnTo>
                  <a:lnTo>
                    <a:pt x="15088" y="8015"/>
                  </a:lnTo>
                  <a:lnTo>
                    <a:pt x="15055" y="7897"/>
                  </a:lnTo>
                  <a:lnTo>
                    <a:pt x="15021" y="7897"/>
                  </a:lnTo>
                  <a:lnTo>
                    <a:pt x="14955" y="7897"/>
                  </a:lnTo>
                  <a:lnTo>
                    <a:pt x="14922" y="7838"/>
                  </a:lnTo>
                  <a:lnTo>
                    <a:pt x="14889" y="7779"/>
                  </a:lnTo>
                  <a:lnTo>
                    <a:pt x="14822" y="7721"/>
                  </a:lnTo>
                  <a:lnTo>
                    <a:pt x="14756" y="7721"/>
                  </a:lnTo>
                  <a:lnTo>
                    <a:pt x="14689" y="7721"/>
                  </a:lnTo>
                  <a:lnTo>
                    <a:pt x="14656" y="7779"/>
                  </a:lnTo>
                  <a:lnTo>
                    <a:pt x="14623" y="7721"/>
                  </a:lnTo>
                  <a:lnTo>
                    <a:pt x="14589" y="7662"/>
                  </a:lnTo>
                  <a:lnTo>
                    <a:pt x="14623" y="7603"/>
                  </a:lnTo>
                  <a:lnTo>
                    <a:pt x="14656" y="7603"/>
                  </a:lnTo>
                  <a:lnTo>
                    <a:pt x="14756" y="7544"/>
                  </a:lnTo>
                  <a:lnTo>
                    <a:pt x="14855" y="7544"/>
                  </a:lnTo>
                  <a:lnTo>
                    <a:pt x="14889" y="7485"/>
                  </a:lnTo>
                  <a:lnTo>
                    <a:pt x="14889" y="7426"/>
                  </a:lnTo>
                  <a:lnTo>
                    <a:pt x="14889" y="7367"/>
                  </a:lnTo>
                  <a:lnTo>
                    <a:pt x="14855" y="7367"/>
                  </a:lnTo>
                  <a:lnTo>
                    <a:pt x="14822" y="7367"/>
                  </a:lnTo>
                  <a:lnTo>
                    <a:pt x="14722" y="7426"/>
                  </a:lnTo>
                  <a:lnTo>
                    <a:pt x="14656" y="7367"/>
                  </a:lnTo>
                  <a:lnTo>
                    <a:pt x="14589" y="7308"/>
                  </a:lnTo>
                  <a:lnTo>
                    <a:pt x="14556" y="7308"/>
                  </a:lnTo>
                  <a:lnTo>
                    <a:pt x="14490" y="7308"/>
                  </a:lnTo>
                  <a:lnTo>
                    <a:pt x="14390" y="7367"/>
                  </a:lnTo>
                  <a:lnTo>
                    <a:pt x="14357" y="7367"/>
                  </a:lnTo>
                  <a:lnTo>
                    <a:pt x="14324" y="7249"/>
                  </a:lnTo>
                  <a:lnTo>
                    <a:pt x="14257" y="7190"/>
                  </a:lnTo>
                  <a:lnTo>
                    <a:pt x="14257" y="7072"/>
                  </a:lnTo>
                  <a:lnTo>
                    <a:pt x="14224" y="6954"/>
                  </a:lnTo>
                  <a:lnTo>
                    <a:pt x="14157" y="6895"/>
                  </a:lnTo>
                  <a:lnTo>
                    <a:pt x="14058" y="6778"/>
                  </a:lnTo>
                  <a:lnTo>
                    <a:pt x="13991" y="6719"/>
                  </a:lnTo>
                  <a:lnTo>
                    <a:pt x="13925" y="6601"/>
                  </a:lnTo>
                  <a:lnTo>
                    <a:pt x="13892" y="6542"/>
                  </a:lnTo>
                  <a:lnTo>
                    <a:pt x="13858" y="6542"/>
                  </a:lnTo>
                  <a:lnTo>
                    <a:pt x="13792" y="6483"/>
                  </a:lnTo>
                  <a:lnTo>
                    <a:pt x="13759" y="6365"/>
                  </a:lnTo>
                  <a:lnTo>
                    <a:pt x="13692" y="6247"/>
                  </a:lnTo>
                  <a:lnTo>
                    <a:pt x="13626" y="6188"/>
                  </a:lnTo>
                  <a:lnTo>
                    <a:pt x="13592" y="6188"/>
                  </a:lnTo>
                  <a:lnTo>
                    <a:pt x="13526" y="6070"/>
                  </a:lnTo>
                  <a:lnTo>
                    <a:pt x="13393" y="5835"/>
                  </a:lnTo>
                  <a:lnTo>
                    <a:pt x="13360" y="5717"/>
                  </a:lnTo>
                  <a:lnTo>
                    <a:pt x="13327" y="5658"/>
                  </a:lnTo>
                  <a:lnTo>
                    <a:pt x="13360" y="5658"/>
                  </a:lnTo>
                  <a:lnTo>
                    <a:pt x="13393" y="5658"/>
                  </a:lnTo>
                  <a:lnTo>
                    <a:pt x="13559" y="5894"/>
                  </a:lnTo>
                  <a:lnTo>
                    <a:pt x="13592" y="6011"/>
                  </a:lnTo>
                  <a:lnTo>
                    <a:pt x="13659" y="6070"/>
                  </a:lnTo>
                  <a:lnTo>
                    <a:pt x="13725" y="6129"/>
                  </a:lnTo>
                  <a:lnTo>
                    <a:pt x="13825" y="6188"/>
                  </a:lnTo>
                  <a:lnTo>
                    <a:pt x="13858" y="6306"/>
                  </a:lnTo>
                  <a:lnTo>
                    <a:pt x="13925" y="6424"/>
                  </a:lnTo>
                  <a:lnTo>
                    <a:pt x="13991" y="6483"/>
                  </a:lnTo>
                  <a:lnTo>
                    <a:pt x="14091" y="6542"/>
                  </a:lnTo>
                  <a:lnTo>
                    <a:pt x="14124" y="6601"/>
                  </a:lnTo>
                  <a:lnTo>
                    <a:pt x="14191" y="6660"/>
                  </a:lnTo>
                  <a:lnTo>
                    <a:pt x="14257" y="6719"/>
                  </a:lnTo>
                  <a:lnTo>
                    <a:pt x="14324" y="6778"/>
                  </a:lnTo>
                  <a:lnTo>
                    <a:pt x="14357" y="6895"/>
                  </a:lnTo>
                  <a:lnTo>
                    <a:pt x="14390" y="7072"/>
                  </a:lnTo>
                  <a:lnTo>
                    <a:pt x="14423" y="7072"/>
                  </a:lnTo>
                  <a:lnTo>
                    <a:pt x="14456" y="7013"/>
                  </a:lnTo>
                  <a:lnTo>
                    <a:pt x="14490" y="6954"/>
                  </a:lnTo>
                  <a:lnTo>
                    <a:pt x="14523" y="6954"/>
                  </a:lnTo>
                  <a:lnTo>
                    <a:pt x="14589" y="7072"/>
                  </a:lnTo>
                  <a:lnTo>
                    <a:pt x="14656" y="7072"/>
                  </a:lnTo>
                  <a:lnTo>
                    <a:pt x="14756" y="7131"/>
                  </a:lnTo>
                  <a:lnTo>
                    <a:pt x="14789" y="7072"/>
                  </a:lnTo>
                  <a:lnTo>
                    <a:pt x="14789" y="6954"/>
                  </a:lnTo>
                  <a:lnTo>
                    <a:pt x="14756" y="6895"/>
                  </a:lnTo>
                  <a:lnTo>
                    <a:pt x="14722" y="6836"/>
                  </a:lnTo>
                  <a:lnTo>
                    <a:pt x="14722" y="6778"/>
                  </a:lnTo>
                  <a:lnTo>
                    <a:pt x="14756" y="6660"/>
                  </a:lnTo>
                  <a:lnTo>
                    <a:pt x="14756" y="6601"/>
                  </a:lnTo>
                  <a:lnTo>
                    <a:pt x="14756" y="6483"/>
                  </a:lnTo>
                  <a:lnTo>
                    <a:pt x="14789" y="6483"/>
                  </a:lnTo>
                  <a:lnTo>
                    <a:pt x="14756" y="6365"/>
                  </a:lnTo>
                  <a:lnTo>
                    <a:pt x="14722" y="6365"/>
                  </a:lnTo>
                  <a:lnTo>
                    <a:pt x="14722" y="6306"/>
                  </a:lnTo>
                  <a:lnTo>
                    <a:pt x="14722" y="6188"/>
                  </a:lnTo>
                  <a:lnTo>
                    <a:pt x="14656" y="6129"/>
                  </a:lnTo>
                  <a:lnTo>
                    <a:pt x="14656" y="6070"/>
                  </a:lnTo>
                  <a:lnTo>
                    <a:pt x="14689" y="6070"/>
                  </a:lnTo>
                  <a:lnTo>
                    <a:pt x="14756" y="6129"/>
                  </a:lnTo>
                  <a:lnTo>
                    <a:pt x="14822" y="6070"/>
                  </a:lnTo>
                  <a:lnTo>
                    <a:pt x="14855" y="6129"/>
                  </a:lnTo>
                  <a:lnTo>
                    <a:pt x="14855" y="6070"/>
                  </a:lnTo>
                  <a:lnTo>
                    <a:pt x="14889" y="5952"/>
                  </a:lnTo>
                  <a:lnTo>
                    <a:pt x="14855" y="5835"/>
                  </a:lnTo>
                  <a:lnTo>
                    <a:pt x="14822" y="5717"/>
                  </a:lnTo>
                  <a:lnTo>
                    <a:pt x="14789" y="5717"/>
                  </a:lnTo>
                  <a:lnTo>
                    <a:pt x="14689" y="5658"/>
                  </a:lnTo>
                  <a:lnTo>
                    <a:pt x="14589" y="5658"/>
                  </a:lnTo>
                  <a:lnTo>
                    <a:pt x="14523" y="5599"/>
                  </a:lnTo>
                  <a:lnTo>
                    <a:pt x="14390" y="5481"/>
                  </a:lnTo>
                  <a:lnTo>
                    <a:pt x="14290" y="5599"/>
                  </a:lnTo>
                  <a:lnTo>
                    <a:pt x="14257" y="5540"/>
                  </a:lnTo>
                  <a:lnTo>
                    <a:pt x="14224" y="5422"/>
                  </a:lnTo>
                  <a:lnTo>
                    <a:pt x="14157" y="5422"/>
                  </a:lnTo>
                  <a:lnTo>
                    <a:pt x="14124" y="5422"/>
                  </a:lnTo>
                  <a:lnTo>
                    <a:pt x="14124" y="5304"/>
                  </a:lnTo>
                  <a:lnTo>
                    <a:pt x="14091" y="5245"/>
                  </a:lnTo>
                  <a:lnTo>
                    <a:pt x="14024" y="5127"/>
                  </a:lnTo>
                  <a:lnTo>
                    <a:pt x="13958" y="5068"/>
                  </a:lnTo>
                  <a:lnTo>
                    <a:pt x="13925" y="5009"/>
                  </a:lnTo>
                  <a:lnTo>
                    <a:pt x="13892" y="5009"/>
                  </a:lnTo>
                  <a:lnTo>
                    <a:pt x="13892" y="5127"/>
                  </a:lnTo>
                  <a:lnTo>
                    <a:pt x="13858" y="5127"/>
                  </a:lnTo>
                  <a:lnTo>
                    <a:pt x="13825" y="5068"/>
                  </a:lnTo>
                  <a:lnTo>
                    <a:pt x="13792" y="5009"/>
                  </a:lnTo>
                  <a:lnTo>
                    <a:pt x="13792" y="4951"/>
                  </a:lnTo>
                  <a:lnTo>
                    <a:pt x="13759" y="4951"/>
                  </a:lnTo>
                  <a:lnTo>
                    <a:pt x="13725" y="5068"/>
                  </a:lnTo>
                  <a:lnTo>
                    <a:pt x="13692" y="5068"/>
                  </a:lnTo>
                  <a:lnTo>
                    <a:pt x="13659" y="5068"/>
                  </a:lnTo>
                  <a:lnTo>
                    <a:pt x="13592" y="5009"/>
                  </a:lnTo>
                  <a:lnTo>
                    <a:pt x="13526" y="5009"/>
                  </a:lnTo>
                  <a:lnTo>
                    <a:pt x="13459" y="5009"/>
                  </a:lnTo>
                  <a:lnTo>
                    <a:pt x="13360" y="4951"/>
                  </a:lnTo>
                  <a:lnTo>
                    <a:pt x="13260" y="4892"/>
                  </a:lnTo>
                  <a:lnTo>
                    <a:pt x="13227" y="4892"/>
                  </a:lnTo>
                  <a:lnTo>
                    <a:pt x="13194" y="4833"/>
                  </a:lnTo>
                  <a:lnTo>
                    <a:pt x="13194" y="4715"/>
                  </a:lnTo>
                  <a:lnTo>
                    <a:pt x="13127" y="4656"/>
                  </a:lnTo>
                  <a:lnTo>
                    <a:pt x="13061" y="4597"/>
                  </a:lnTo>
                  <a:lnTo>
                    <a:pt x="12994" y="4479"/>
                  </a:lnTo>
                  <a:lnTo>
                    <a:pt x="12994" y="4420"/>
                  </a:lnTo>
                  <a:lnTo>
                    <a:pt x="12961" y="4420"/>
                  </a:lnTo>
                  <a:lnTo>
                    <a:pt x="12994" y="4243"/>
                  </a:lnTo>
                  <a:lnTo>
                    <a:pt x="12961" y="4125"/>
                  </a:lnTo>
                  <a:lnTo>
                    <a:pt x="12928" y="4067"/>
                  </a:lnTo>
                  <a:lnTo>
                    <a:pt x="12895" y="4125"/>
                  </a:lnTo>
                  <a:lnTo>
                    <a:pt x="12828" y="4243"/>
                  </a:lnTo>
                  <a:lnTo>
                    <a:pt x="12728" y="4302"/>
                  </a:lnTo>
                  <a:lnTo>
                    <a:pt x="12595" y="4479"/>
                  </a:lnTo>
                  <a:lnTo>
                    <a:pt x="12562" y="4538"/>
                  </a:lnTo>
                  <a:lnTo>
                    <a:pt x="12496" y="4538"/>
                  </a:lnTo>
                  <a:lnTo>
                    <a:pt x="12462" y="4420"/>
                  </a:lnTo>
                  <a:lnTo>
                    <a:pt x="12396" y="4361"/>
                  </a:lnTo>
                  <a:lnTo>
                    <a:pt x="12330" y="4184"/>
                  </a:lnTo>
                  <a:lnTo>
                    <a:pt x="12330" y="4067"/>
                  </a:lnTo>
                  <a:lnTo>
                    <a:pt x="12330" y="3890"/>
                  </a:lnTo>
                  <a:lnTo>
                    <a:pt x="12330" y="3713"/>
                  </a:lnTo>
                  <a:lnTo>
                    <a:pt x="12363" y="3595"/>
                  </a:lnTo>
                  <a:lnTo>
                    <a:pt x="12363" y="3477"/>
                  </a:lnTo>
                  <a:lnTo>
                    <a:pt x="12396" y="3359"/>
                  </a:lnTo>
                  <a:lnTo>
                    <a:pt x="12429" y="3241"/>
                  </a:lnTo>
                  <a:lnTo>
                    <a:pt x="12462" y="3183"/>
                  </a:lnTo>
                  <a:lnTo>
                    <a:pt x="12562" y="3065"/>
                  </a:lnTo>
                  <a:lnTo>
                    <a:pt x="12595" y="3006"/>
                  </a:lnTo>
                  <a:lnTo>
                    <a:pt x="12595" y="2829"/>
                  </a:lnTo>
                  <a:lnTo>
                    <a:pt x="12595" y="2770"/>
                  </a:lnTo>
                  <a:lnTo>
                    <a:pt x="12662" y="2652"/>
                  </a:lnTo>
                  <a:lnTo>
                    <a:pt x="12695" y="2652"/>
                  </a:lnTo>
                  <a:lnTo>
                    <a:pt x="12728" y="2534"/>
                  </a:lnTo>
                  <a:lnTo>
                    <a:pt x="12728" y="2475"/>
                  </a:lnTo>
                  <a:lnTo>
                    <a:pt x="12695" y="2298"/>
                  </a:lnTo>
                  <a:lnTo>
                    <a:pt x="12695" y="2122"/>
                  </a:lnTo>
                  <a:lnTo>
                    <a:pt x="12695" y="2063"/>
                  </a:lnTo>
                  <a:lnTo>
                    <a:pt x="12662" y="1886"/>
                  </a:lnTo>
                  <a:lnTo>
                    <a:pt x="12629" y="1768"/>
                  </a:lnTo>
                  <a:lnTo>
                    <a:pt x="12562" y="1709"/>
                  </a:lnTo>
                  <a:lnTo>
                    <a:pt x="12462" y="1591"/>
                  </a:lnTo>
                  <a:lnTo>
                    <a:pt x="12363" y="1473"/>
                  </a:lnTo>
                  <a:lnTo>
                    <a:pt x="12263" y="1473"/>
                  </a:lnTo>
                  <a:lnTo>
                    <a:pt x="12197" y="1473"/>
                  </a:lnTo>
                  <a:lnTo>
                    <a:pt x="12163" y="1414"/>
                  </a:lnTo>
                  <a:lnTo>
                    <a:pt x="12130" y="1238"/>
                  </a:lnTo>
                  <a:lnTo>
                    <a:pt x="11964" y="1179"/>
                  </a:lnTo>
                  <a:lnTo>
                    <a:pt x="11798" y="1179"/>
                  </a:lnTo>
                  <a:lnTo>
                    <a:pt x="11698" y="1120"/>
                  </a:lnTo>
                  <a:lnTo>
                    <a:pt x="11598" y="1061"/>
                  </a:lnTo>
                  <a:lnTo>
                    <a:pt x="11532" y="943"/>
                  </a:lnTo>
                  <a:lnTo>
                    <a:pt x="11532" y="884"/>
                  </a:lnTo>
                  <a:lnTo>
                    <a:pt x="11532" y="766"/>
                  </a:lnTo>
                  <a:lnTo>
                    <a:pt x="11598" y="648"/>
                  </a:lnTo>
                  <a:lnTo>
                    <a:pt x="11632" y="530"/>
                  </a:lnTo>
                  <a:lnTo>
                    <a:pt x="11632" y="471"/>
                  </a:lnTo>
                  <a:lnTo>
                    <a:pt x="11632" y="413"/>
                  </a:lnTo>
                  <a:lnTo>
                    <a:pt x="11565" y="354"/>
                  </a:lnTo>
                  <a:lnTo>
                    <a:pt x="11499" y="354"/>
                  </a:lnTo>
                  <a:lnTo>
                    <a:pt x="11432" y="295"/>
                  </a:lnTo>
                  <a:lnTo>
                    <a:pt x="11299" y="177"/>
                  </a:lnTo>
                  <a:lnTo>
                    <a:pt x="11266" y="236"/>
                  </a:lnTo>
                  <a:lnTo>
                    <a:pt x="11166" y="177"/>
                  </a:lnTo>
                  <a:lnTo>
                    <a:pt x="11100" y="177"/>
                  </a:lnTo>
                  <a:lnTo>
                    <a:pt x="11033" y="471"/>
                  </a:lnTo>
                  <a:lnTo>
                    <a:pt x="11000" y="648"/>
                  </a:lnTo>
                  <a:lnTo>
                    <a:pt x="10967" y="943"/>
                  </a:lnTo>
                  <a:lnTo>
                    <a:pt x="10967" y="1120"/>
                  </a:lnTo>
                  <a:lnTo>
                    <a:pt x="10934" y="1120"/>
                  </a:lnTo>
                  <a:lnTo>
                    <a:pt x="10468" y="648"/>
                  </a:lnTo>
                  <a:lnTo>
                    <a:pt x="10003" y="236"/>
                  </a:lnTo>
                  <a:lnTo>
                    <a:pt x="9771" y="0"/>
                  </a:lnTo>
                  <a:lnTo>
                    <a:pt x="9704" y="236"/>
                  </a:lnTo>
                  <a:lnTo>
                    <a:pt x="9771" y="236"/>
                  </a:lnTo>
                  <a:lnTo>
                    <a:pt x="9704" y="471"/>
                  </a:lnTo>
                  <a:lnTo>
                    <a:pt x="9771" y="471"/>
                  </a:lnTo>
                  <a:lnTo>
                    <a:pt x="9671" y="943"/>
                  </a:lnTo>
                  <a:lnTo>
                    <a:pt x="9704" y="1002"/>
                  </a:lnTo>
                  <a:lnTo>
                    <a:pt x="9671" y="1297"/>
                  </a:lnTo>
                  <a:lnTo>
                    <a:pt x="9737" y="1356"/>
                  </a:lnTo>
                  <a:lnTo>
                    <a:pt x="9737" y="1414"/>
                  </a:lnTo>
                  <a:lnTo>
                    <a:pt x="9704" y="1532"/>
                  </a:lnTo>
                  <a:lnTo>
                    <a:pt x="9604" y="1827"/>
                  </a:lnTo>
                  <a:lnTo>
                    <a:pt x="9505" y="2004"/>
                  </a:lnTo>
                  <a:lnTo>
                    <a:pt x="9505" y="2063"/>
                  </a:lnTo>
                  <a:lnTo>
                    <a:pt x="9505" y="2122"/>
                  </a:lnTo>
                  <a:lnTo>
                    <a:pt x="9538" y="2122"/>
                  </a:lnTo>
                  <a:lnTo>
                    <a:pt x="9471" y="2357"/>
                  </a:lnTo>
                  <a:lnTo>
                    <a:pt x="9405" y="2357"/>
                  </a:lnTo>
                  <a:lnTo>
                    <a:pt x="9372" y="2416"/>
                  </a:lnTo>
                  <a:lnTo>
                    <a:pt x="9305" y="2711"/>
                  </a:lnTo>
                  <a:lnTo>
                    <a:pt x="9239" y="2652"/>
                  </a:lnTo>
                  <a:lnTo>
                    <a:pt x="9206" y="2711"/>
                  </a:lnTo>
                  <a:lnTo>
                    <a:pt x="9172" y="2770"/>
                  </a:lnTo>
                  <a:lnTo>
                    <a:pt x="9073" y="3241"/>
                  </a:lnTo>
                  <a:lnTo>
                    <a:pt x="9039" y="3595"/>
                  </a:lnTo>
                  <a:lnTo>
                    <a:pt x="8740" y="3300"/>
                  </a:lnTo>
                  <a:lnTo>
                    <a:pt x="8740" y="3359"/>
                  </a:lnTo>
                  <a:lnTo>
                    <a:pt x="8674" y="3477"/>
                  </a:lnTo>
                  <a:lnTo>
                    <a:pt x="8641" y="3477"/>
                  </a:lnTo>
                  <a:lnTo>
                    <a:pt x="8641" y="3536"/>
                  </a:lnTo>
                  <a:lnTo>
                    <a:pt x="8641" y="3713"/>
                  </a:lnTo>
                  <a:lnTo>
                    <a:pt x="8607" y="3772"/>
                  </a:lnTo>
                  <a:lnTo>
                    <a:pt x="8607" y="3890"/>
                  </a:lnTo>
                  <a:lnTo>
                    <a:pt x="8607" y="4067"/>
                  </a:lnTo>
                  <a:lnTo>
                    <a:pt x="8574" y="4125"/>
                  </a:lnTo>
                  <a:lnTo>
                    <a:pt x="8541" y="4243"/>
                  </a:lnTo>
                  <a:lnTo>
                    <a:pt x="8508" y="4479"/>
                  </a:lnTo>
                  <a:lnTo>
                    <a:pt x="8474" y="4774"/>
                  </a:lnTo>
                  <a:lnTo>
                    <a:pt x="8441" y="5009"/>
                  </a:lnTo>
                  <a:lnTo>
                    <a:pt x="8441" y="5186"/>
                  </a:lnTo>
                  <a:lnTo>
                    <a:pt x="8408" y="5245"/>
                  </a:lnTo>
                  <a:lnTo>
                    <a:pt x="8342" y="5363"/>
                  </a:lnTo>
                  <a:lnTo>
                    <a:pt x="8308" y="5422"/>
                  </a:lnTo>
                  <a:lnTo>
                    <a:pt x="8275" y="5481"/>
                  </a:lnTo>
                  <a:close/>
                </a:path>
              </a:pathLst>
            </a:custGeom>
            <a:grpFill/>
            <a:ln w="9525" cap="flat">
              <a:solidFill>
                <a:schemeClr val="tx1">
                  <a:lumMod val="65000"/>
                  <a:lumOff val="35000"/>
                </a:schemeClr>
              </a:solidFill>
              <a:prstDash val="solid"/>
              <a:round/>
              <a:headEnd/>
              <a:tailEnd/>
            </a:ln>
          </p:spPr>
          <p:txBody>
            <a:bodyPr wrap="none"/>
            <a:lstStyle/>
            <a:p>
              <a:pPr>
                <a:defRPr/>
              </a:pPr>
              <a:endParaRPr lang="en-US" dirty="0"/>
            </a:p>
          </p:txBody>
        </p:sp>
      </p:grpSp>
      <p:sp>
        <p:nvSpPr>
          <p:cNvPr id="182" name="Kentucky"/>
          <p:cNvSpPr>
            <a:spLocks/>
          </p:cNvSpPr>
          <p:nvPr/>
        </p:nvSpPr>
        <p:spPr bwMode="auto">
          <a:xfrm>
            <a:off x="5703888" y="3394075"/>
            <a:ext cx="1203325" cy="655637"/>
          </a:xfrm>
          <a:custGeom>
            <a:avLst/>
            <a:gdLst/>
            <a:ahLst/>
            <a:cxnLst>
              <a:cxn ang="0">
                <a:pos x="14685" y="2674"/>
              </a:cxn>
              <a:cxn ang="0">
                <a:pos x="14119" y="1988"/>
              </a:cxn>
              <a:cxn ang="0">
                <a:pos x="13412" y="1645"/>
              </a:cxn>
              <a:cxn ang="0">
                <a:pos x="12668" y="1782"/>
              </a:cxn>
              <a:cxn ang="0">
                <a:pos x="11819" y="1851"/>
              </a:cxn>
              <a:cxn ang="0">
                <a:pos x="11076" y="1508"/>
              </a:cxn>
              <a:cxn ang="0">
                <a:pos x="10651" y="480"/>
              </a:cxn>
              <a:cxn ang="0">
                <a:pos x="10191" y="137"/>
              </a:cxn>
              <a:cxn ang="0">
                <a:pos x="9519" y="206"/>
              </a:cxn>
              <a:cxn ang="0">
                <a:pos x="9448" y="1234"/>
              </a:cxn>
              <a:cxn ang="0">
                <a:pos x="9661" y="1919"/>
              </a:cxn>
              <a:cxn ang="0">
                <a:pos x="8953" y="2674"/>
              </a:cxn>
              <a:cxn ang="0">
                <a:pos x="8493" y="2536"/>
              </a:cxn>
              <a:cxn ang="0">
                <a:pos x="8351" y="3702"/>
              </a:cxn>
              <a:cxn ang="0">
                <a:pos x="7927" y="4936"/>
              </a:cxn>
              <a:cxn ang="0">
                <a:pos x="7431" y="6033"/>
              </a:cxn>
              <a:cxn ang="0">
                <a:pos x="7183" y="6924"/>
              </a:cxn>
              <a:cxn ang="0">
                <a:pos x="6653" y="6444"/>
              </a:cxn>
              <a:cxn ang="0">
                <a:pos x="6370" y="6101"/>
              </a:cxn>
              <a:cxn ang="0">
                <a:pos x="6263" y="6650"/>
              </a:cxn>
              <a:cxn ang="0">
                <a:pos x="5980" y="7472"/>
              </a:cxn>
              <a:cxn ang="0">
                <a:pos x="5733" y="7678"/>
              </a:cxn>
              <a:cxn ang="0">
                <a:pos x="5131" y="7609"/>
              </a:cxn>
              <a:cxn ang="0">
                <a:pos x="4777" y="8295"/>
              </a:cxn>
              <a:cxn ang="0">
                <a:pos x="4105" y="7815"/>
              </a:cxn>
              <a:cxn ang="0">
                <a:pos x="3751" y="7678"/>
              </a:cxn>
              <a:cxn ang="0">
                <a:pos x="3574" y="8432"/>
              </a:cxn>
              <a:cxn ang="0">
                <a:pos x="3149" y="8021"/>
              </a:cxn>
              <a:cxn ang="0">
                <a:pos x="3079" y="8706"/>
              </a:cxn>
              <a:cxn ang="0">
                <a:pos x="2796" y="8980"/>
              </a:cxn>
              <a:cxn ang="0">
                <a:pos x="2796" y="10351"/>
              </a:cxn>
              <a:cxn ang="0">
                <a:pos x="2088" y="10900"/>
              </a:cxn>
              <a:cxn ang="0">
                <a:pos x="1875" y="11928"/>
              </a:cxn>
              <a:cxn ang="0">
                <a:pos x="1734" y="12819"/>
              </a:cxn>
              <a:cxn ang="0">
                <a:pos x="849" y="12134"/>
              </a:cxn>
              <a:cxn ang="0">
                <a:pos x="389" y="13299"/>
              </a:cxn>
              <a:cxn ang="0">
                <a:pos x="566" y="14396"/>
              </a:cxn>
              <a:cxn ang="0">
                <a:pos x="602" y="15082"/>
              </a:cxn>
              <a:cxn ang="0">
                <a:pos x="354" y="15904"/>
              </a:cxn>
              <a:cxn ang="0">
                <a:pos x="1274" y="16110"/>
              </a:cxn>
              <a:cxn ang="0">
                <a:pos x="3079" y="15356"/>
              </a:cxn>
              <a:cxn ang="0">
                <a:pos x="3893" y="15013"/>
              </a:cxn>
              <a:cxn ang="0">
                <a:pos x="6334" y="14533"/>
              </a:cxn>
              <a:cxn ang="0">
                <a:pos x="7750" y="14327"/>
              </a:cxn>
              <a:cxn ang="0">
                <a:pos x="10545" y="13848"/>
              </a:cxn>
              <a:cxn ang="0">
                <a:pos x="13058" y="13231"/>
              </a:cxn>
              <a:cxn ang="0">
                <a:pos x="14119" y="12202"/>
              </a:cxn>
              <a:cxn ang="0">
                <a:pos x="14615" y="11243"/>
              </a:cxn>
              <a:cxn ang="0">
                <a:pos x="14827" y="10557"/>
              </a:cxn>
              <a:cxn ang="0">
                <a:pos x="15216" y="9460"/>
              </a:cxn>
              <a:cxn ang="0">
                <a:pos x="15853" y="8432"/>
              </a:cxn>
              <a:cxn ang="0">
                <a:pos x="15995" y="7198"/>
              </a:cxn>
              <a:cxn ang="0">
                <a:pos x="15782" y="6924"/>
              </a:cxn>
              <a:cxn ang="0">
                <a:pos x="15322" y="5964"/>
              </a:cxn>
              <a:cxn ang="0">
                <a:pos x="15110" y="5210"/>
              </a:cxn>
              <a:cxn ang="0">
                <a:pos x="14721" y="4113"/>
              </a:cxn>
            </a:cxnLst>
            <a:rect l="0" t="0" r="r" b="b"/>
            <a:pathLst>
              <a:path w="16384" h="16384">
                <a:moveTo>
                  <a:pt x="14756" y="3702"/>
                </a:moveTo>
                <a:lnTo>
                  <a:pt x="14756" y="3565"/>
                </a:lnTo>
                <a:lnTo>
                  <a:pt x="14721" y="3428"/>
                </a:lnTo>
                <a:lnTo>
                  <a:pt x="14721" y="3222"/>
                </a:lnTo>
                <a:lnTo>
                  <a:pt x="14685" y="3085"/>
                </a:lnTo>
                <a:lnTo>
                  <a:pt x="14650" y="2742"/>
                </a:lnTo>
                <a:lnTo>
                  <a:pt x="14685" y="2674"/>
                </a:lnTo>
                <a:lnTo>
                  <a:pt x="14685" y="2742"/>
                </a:lnTo>
                <a:lnTo>
                  <a:pt x="14685" y="2674"/>
                </a:lnTo>
                <a:lnTo>
                  <a:pt x="14650" y="2605"/>
                </a:lnTo>
                <a:lnTo>
                  <a:pt x="14579" y="2399"/>
                </a:lnTo>
                <a:lnTo>
                  <a:pt x="14473" y="2262"/>
                </a:lnTo>
                <a:lnTo>
                  <a:pt x="14332" y="2057"/>
                </a:lnTo>
                <a:lnTo>
                  <a:pt x="14119" y="1988"/>
                </a:lnTo>
                <a:lnTo>
                  <a:pt x="14013" y="1851"/>
                </a:lnTo>
                <a:lnTo>
                  <a:pt x="13978" y="1577"/>
                </a:lnTo>
                <a:lnTo>
                  <a:pt x="13942" y="1440"/>
                </a:lnTo>
                <a:lnTo>
                  <a:pt x="13872" y="1165"/>
                </a:lnTo>
                <a:lnTo>
                  <a:pt x="13801" y="1165"/>
                </a:lnTo>
                <a:lnTo>
                  <a:pt x="13588" y="1371"/>
                </a:lnTo>
                <a:lnTo>
                  <a:pt x="13412" y="1645"/>
                </a:lnTo>
                <a:lnTo>
                  <a:pt x="13376" y="1919"/>
                </a:lnTo>
                <a:lnTo>
                  <a:pt x="13235" y="1919"/>
                </a:lnTo>
                <a:lnTo>
                  <a:pt x="13128" y="1988"/>
                </a:lnTo>
                <a:lnTo>
                  <a:pt x="13022" y="2125"/>
                </a:lnTo>
                <a:lnTo>
                  <a:pt x="12951" y="1988"/>
                </a:lnTo>
                <a:lnTo>
                  <a:pt x="12845" y="1851"/>
                </a:lnTo>
                <a:lnTo>
                  <a:pt x="12668" y="1782"/>
                </a:lnTo>
                <a:lnTo>
                  <a:pt x="12491" y="1714"/>
                </a:lnTo>
                <a:lnTo>
                  <a:pt x="12279" y="1851"/>
                </a:lnTo>
                <a:lnTo>
                  <a:pt x="12244" y="2057"/>
                </a:lnTo>
                <a:lnTo>
                  <a:pt x="12208" y="2125"/>
                </a:lnTo>
                <a:lnTo>
                  <a:pt x="12102" y="2125"/>
                </a:lnTo>
                <a:lnTo>
                  <a:pt x="11996" y="2057"/>
                </a:lnTo>
                <a:lnTo>
                  <a:pt x="11819" y="1851"/>
                </a:lnTo>
                <a:lnTo>
                  <a:pt x="11713" y="1645"/>
                </a:lnTo>
                <a:lnTo>
                  <a:pt x="11642" y="1577"/>
                </a:lnTo>
                <a:lnTo>
                  <a:pt x="11607" y="1577"/>
                </a:lnTo>
                <a:lnTo>
                  <a:pt x="11501" y="1508"/>
                </a:lnTo>
                <a:lnTo>
                  <a:pt x="11324" y="1577"/>
                </a:lnTo>
                <a:lnTo>
                  <a:pt x="11218" y="1577"/>
                </a:lnTo>
                <a:lnTo>
                  <a:pt x="11076" y="1508"/>
                </a:lnTo>
                <a:lnTo>
                  <a:pt x="10899" y="1440"/>
                </a:lnTo>
                <a:lnTo>
                  <a:pt x="10899" y="1234"/>
                </a:lnTo>
                <a:lnTo>
                  <a:pt x="10899" y="1097"/>
                </a:lnTo>
                <a:lnTo>
                  <a:pt x="10828" y="891"/>
                </a:lnTo>
                <a:lnTo>
                  <a:pt x="10758" y="686"/>
                </a:lnTo>
                <a:lnTo>
                  <a:pt x="10687" y="548"/>
                </a:lnTo>
                <a:lnTo>
                  <a:pt x="10651" y="480"/>
                </a:lnTo>
                <a:lnTo>
                  <a:pt x="10581" y="343"/>
                </a:lnTo>
                <a:lnTo>
                  <a:pt x="10474" y="274"/>
                </a:lnTo>
                <a:lnTo>
                  <a:pt x="10404" y="206"/>
                </a:lnTo>
                <a:lnTo>
                  <a:pt x="10368" y="69"/>
                </a:lnTo>
                <a:lnTo>
                  <a:pt x="10333" y="0"/>
                </a:lnTo>
                <a:lnTo>
                  <a:pt x="10262" y="0"/>
                </a:lnTo>
                <a:lnTo>
                  <a:pt x="10191" y="137"/>
                </a:lnTo>
                <a:lnTo>
                  <a:pt x="10085" y="206"/>
                </a:lnTo>
                <a:lnTo>
                  <a:pt x="9944" y="274"/>
                </a:lnTo>
                <a:lnTo>
                  <a:pt x="9873" y="274"/>
                </a:lnTo>
                <a:lnTo>
                  <a:pt x="9767" y="206"/>
                </a:lnTo>
                <a:lnTo>
                  <a:pt x="9696" y="69"/>
                </a:lnTo>
                <a:lnTo>
                  <a:pt x="9625" y="69"/>
                </a:lnTo>
                <a:lnTo>
                  <a:pt x="9519" y="206"/>
                </a:lnTo>
                <a:lnTo>
                  <a:pt x="9413" y="411"/>
                </a:lnTo>
                <a:lnTo>
                  <a:pt x="9377" y="617"/>
                </a:lnTo>
                <a:lnTo>
                  <a:pt x="9413" y="686"/>
                </a:lnTo>
                <a:lnTo>
                  <a:pt x="9484" y="823"/>
                </a:lnTo>
                <a:lnTo>
                  <a:pt x="9484" y="891"/>
                </a:lnTo>
                <a:lnTo>
                  <a:pt x="9484" y="1097"/>
                </a:lnTo>
                <a:lnTo>
                  <a:pt x="9448" y="1234"/>
                </a:lnTo>
                <a:lnTo>
                  <a:pt x="9484" y="1371"/>
                </a:lnTo>
                <a:lnTo>
                  <a:pt x="9590" y="1371"/>
                </a:lnTo>
                <a:lnTo>
                  <a:pt x="9661" y="1508"/>
                </a:lnTo>
                <a:lnTo>
                  <a:pt x="9625" y="1577"/>
                </a:lnTo>
                <a:lnTo>
                  <a:pt x="9590" y="1645"/>
                </a:lnTo>
                <a:lnTo>
                  <a:pt x="9590" y="1714"/>
                </a:lnTo>
                <a:lnTo>
                  <a:pt x="9661" y="1919"/>
                </a:lnTo>
                <a:lnTo>
                  <a:pt x="9661" y="1988"/>
                </a:lnTo>
                <a:lnTo>
                  <a:pt x="9625" y="2057"/>
                </a:lnTo>
                <a:lnTo>
                  <a:pt x="9448" y="2057"/>
                </a:lnTo>
                <a:lnTo>
                  <a:pt x="9236" y="2125"/>
                </a:lnTo>
                <a:lnTo>
                  <a:pt x="9165" y="2262"/>
                </a:lnTo>
                <a:lnTo>
                  <a:pt x="9094" y="2331"/>
                </a:lnTo>
                <a:lnTo>
                  <a:pt x="8953" y="2674"/>
                </a:lnTo>
                <a:lnTo>
                  <a:pt x="8882" y="2742"/>
                </a:lnTo>
                <a:lnTo>
                  <a:pt x="8811" y="2674"/>
                </a:lnTo>
                <a:lnTo>
                  <a:pt x="8740" y="2674"/>
                </a:lnTo>
                <a:lnTo>
                  <a:pt x="8670" y="2468"/>
                </a:lnTo>
                <a:lnTo>
                  <a:pt x="8599" y="2468"/>
                </a:lnTo>
                <a:lnTo>
                  <a:pt x="8528" y="2468"/>
                </a:lnTo>
                <a:lnTo>
                  <a:pt x="8493" y="2536"/>
                </a:lnTo>
                <a:lnTo>
                  <a:pt x="8387" y="2536"/>
                </a:lnTo>
                <a:lnTo>
                  <a:pt x="8316" y="2674"/>
                </a:lnTo>
                <a:lnTo>
                  <a:pt x="8280" y="2879"/>
                </a:lnTo>
                <a:lnTo>
                  <a:pt x="8280" y="3085"/>
                </a:lnTo>
                <a:lnTo>
                  <a:pt x="8351" y="3428"/>
                </a:lnTo>
                <a:lnTo>
                  <a:pt x="8387" y="3565"/>
                </a:lnTo>
                <a:lnTo>
                  <a:pt x="8351" y="3702"/>
                </a:lnTo>
                <a:lnTo>
                  <a:pt x="8280" y="3839"/>
                </a:lnTo>
                <a:lnTo>
                  <a:pt x="8210" y="4113"/>
                </a:lnTo>
                <a:lnTo>
                  <a:pt x="8033" y="4182"/>
                </a:lnTo>
                <a:lnTo>
                  <a:pt x="7997" y="4319"/>
                </a:lnTo>
                <a:lnTo>
                  <a:pt x="7962" y="4524"/>
                </a:lnTo>
                <a:lnTo>
                  <a:pt x="7962" y="4662"/>
                </a:lnTo>
                <a:lnTo>
                  <a:pt x="7927" y="4936"/>
                </a:lnTo>
                <a:lnTo>
                  <a:pt x="7785" y="5210"/>
                </a:lnTo>
                <a:lnTo>
                  <a:pt x="7679" y="5141"/>
                </a:lnTo>
                <a:lnTo>
                  <a:pt x="7608" y="5210"/>
                </a:lnTo>
                <a:lnTo>
                  <a:pt x="7573" y="5416"/>
                </a:lnTo>
                <a:lnTo>
                  <a:pt x="7537" y="5621"/>
                </a:lnTo>
                <a:lnTo>
                  <a:pt x="7467" y="5827"/>
                </a:lnTo>
                <a:lnTo>
                  <a:pt x="7431" y="6033"/>
                </a:lnTo>
                <a:lnTo>
                  <a:pt x="7431" y="6307"/>
                </a:lnTo>
                <a:lnTo>
                  <a:pt x="7431" y="6375"/>
                </a:lnTo>
                <a:lnTo>
                  <a:pt x="7431" y="6650"/>
                </a:lnTo>
                <a:lnTo>
                  <a:pt x="7360" y="6787"/>
                </a:lnTo>
                <a:lnTo>
                  <a:pt x="7290" y="6787"/>
                </a:lnTo>
                <a:lnTo>
                  <a:pt x="7219" y="6787"/>
                </a:lnTo>
                <a:lnTo>
                  <a:pt x="7183" y="6924"/>
                </a:lnTo>
                <a:lnTo>
                  <a:pt x="7148" y="6992"/>
                </a:lnTo>
                <a:lnTo>
                  <a:pt x="7042" y="6855"/>
                </a:lnTo>
                <a:lnTo>
                  <a:pt x="6971" y="6855"/>
                </a:lnTo>
                <a:lnTo>
                  <a:pt x="6830" y="6787"/>
                </a:lnTo>
                <a:lnTo>
                  <a:pt x="6723" y="6718"/>
                </a:lnTo>
                <a:lnTo>
                  <a:pt x="6688" y="6650"/>
                </a:lnTo>
                <a:lnTo>
                  <a:pt x="6653" y="6444"/>
                </a:lnTo>
                <a:lnTo>
                  <a:pt x="6617" y="6170"/>
                </a:lnTo>
                <a:lnTo>
                  <a:pt x="6582" y="6033"/>
                </a:lnTo>
                <a:lnTo>
                  <a:pt x="6582" y="5895"/>
                </a:lnTo>
                <a:lnTo>
                  <a:pt x="6511" y="5895"/>
                </a:lnTo>
                <a:lnTo>
                  <a:pt x="6476" y="5895"/>
                </a:lnTo>
                <a:lnTo>
                  <a:pt x="6405" y="5964"/>
                </a:lnTo>
                <a:lnTo>
                  <a:pt x="6370" y="6101"/>
                </a:lnTo>
                <a:lnTo>
                  <a:pt x="6405" y="6170"/>
                </a:lnTo>
                <a:lnTo>
                  <a:pt x="6511" y="6238"/>
                </a:lnTo>
                <a:lnTo>
                  <a:pt x="6405" y="6375"/>
                </a:lnTo>
                <a:lnTo>
                  <a:pt x="6228" y="6307"/>
                </a:lnTo>
                <a:lnTo>
                  <a:pt x="6193" y="6375"/>
                </a:lnTo>
                <a:lnTo>
                  <a:pt x="6193" y="6444"/>
                </a:lnTo>
                <a:lnTo>
                  <a:pt x="6263" y="6650"/>
                </a:lnTo>
                <a:lnTo>
                  <a:pt x="6228" y="6787"/>
                </a:lnTo>
                <a:lnTo>
                  <a:pt x="6193" y="6787"/>
                </a:lnTo>
                <a:lnTo>
                  <a:pt x="6122" y="6855"/>
                </a:lnTo>
                <a:lnTo>
                  <a:pt x="6086" y="7061"/>
                </a:lnTo>
                <a:lnTo>
                  <a:pt x="6157" y="7335"/>
                </a:lnTo>
                <a:lnTo>
                  <a:pt x="6122" y="7472"/>
                </a:lnTo>
                <a:lnTo>
                  <a:pt x="5980" y="7472"/>
                </a:lnTo>
                <a:lnTo>
                  <a:pt x="5980" y="7815"/>
                </a:lnTo>
                <a:lnTo>
                  <a:pt x="5910" y="7952"/>
                </a:lnTo>
                <a:lnTo>
                  <a:pt x="5874" y="7884"/>
                </a:lnTo>
                <a:lnTo>
                  <a:pt x="5874" y="7746"/>
                </a:lnTo>
                <a:lnTo>
                  <a:pt x="5839" y="7609"/>
                </a:lnTo>
                <a:lnTo>
                  <a:pt x="5803" y="7609"/>
                </a:lnTo>
                <a:lnTo>
                  <a:pt x="5733" y="7678"/>
                </a:lnTo>
                <a:lnTo>
                  <a:pt x="5662" y="7678"/>
                </a:lnTo>
                <a:lnTo>
                  <a:pt x="5520" y="7267"/>
                </a:lnTo>
                <a:lnTo>
                  <a:pt x="5485" y="7198"/>
                </a:lnTo>
                <a:lnTo>
                  <a:pt x="5414" y="7267"/>
                </a:lnTo>
                <a:lnTo>
                  <a:pt x="5308" y="7472"/>
                </a:lnTo>
                <a:lnTo>
                  <a:pt x="5237" y="7541"/>
                </a:lnTo>
                <a:lnTo>
                  <a:pt x="5131" y="7609"/>
                </a:lnTo>
                <a:lnTo>
                  <a:pt x="5060" y="7746"/>
                </a:lnTo>
                <a:lnTo>
                  <a:pt x="5025" y="7815"/>
                </a:lnTo>
                <a:lnTo>
                  <a:pt x="4990" y="8158"/>
                </a:lnTo>
                <a:lnTo>
                  <a:pt x="4919" y="8432"/>
                </a:lnTo>
                <a:lnTo>
                  <a:pt x="4883" y="8432"/>
                </a:lnTo>
                <a:lnTo>
                  <a:pt x="4848" y="8432"/>
                </a:lnTo>
                <a:lnTo>
                  <a:pt x="4777" y="8295"/>
                </a:lnTo>
                <a:lnTo>
                  <a:pt x="4742" y="8226"/>
                </a:lnTo>
                <a:lnTo>
                  <a:pt x="4600" y="8158"/>
                </a:lnTo>
                <a:lnTo>
                  <a:pt x="4423" y="7952"/>
                </a:lnTo>
                <a:lnTo>
                  <a:pt x="4388" y="7884"/>
                </a:lnTo>
                <a:lnTo>
                  <a:pt x="4317" y="7884"/>
                </a:lnTo>
                <a:lnTo>
                  <a:pt x="4211" y="7815"/>
                </a:lnTo>
                <a:lnTo>
                  <a:pt x="4105" y="7815"/>
                </a:lnTo>
                <a:lnTo>
                  <a:pt x="4069" y="7746"/>
                </a:lnTo>
                <a:lnTo>
                  <a:pt x="4034" y="7815"/>
                </a:lnTo>
                <a:lnTo>
                  <a:pt x="3963" y="7884"/>
                </a:lnTo>
                <a:lnTo>
                  <a:pt x="3893" y="7884"/>
                </a:lnTo>
                <a:lnTo>
                  <a:pt x="3857" y="7884"/>
                </a:lnTo>
                <a:lnTo>
                  <a:pt x="3786" y="7678"/>
                </a:lnTo>
                <a:lnTo>
                  <a:pt x="3751" y="7678"/>
                </a:lnTo>
                <a:lnTo>
                  <a:pt x="3716" y="7884"/>
                </a:lnTo>
                <a:lnTo>
                  <a:pt x="3751" y="8021"/>
                </a:lnTo>
                <a:lnTo>
                  <a:pt x="3751" y="8158"/>
                </a:lnTo>
                <a:lnTo>
                  <a:pt x="3751" y="8363"/>
                </a:lnTo>
                <a:lnTo>
                  <a:pt x="3680" y="8432"/>
                </a:lnTo>
                <a:lnTo>
                  <a:pt x="3645" y="8500"/>
                </a:lnTo>
                <a:lnTo>
                  <a:pt x="3574" y="8432"/>
                </a:lnTo>
                <a:lnTo>
                  <a:pt x="3574" y="8158"/>
                </a:lnTo>
                <a:lnTo>
                  <a:pt x="3539" y="8089"/>
                </a:lnTo>
                <a:lnTo>
                  <a:pt x="3468" y="8089"/>
                </a:lnTo>
                <a:lnTo>
                  <a:pt x="3326" y="8158"/>
                </a:lnTo>
                <a:lnTo>
                  <a:pt x="3291" y="8226"/>
                </a:lnTo>
                <a:lnTo>
                  <a:pt x="3220" y="8158"/>
                </a:lnTo>
                <a:lnTo>
                  <a:pt x="3149" y="8021"/>
                </a:lnTo>
                <a:lnTo>
                  <a:pt x="3079" y="8021"/>
                </a:lnTo>
                <a:lnTo>
                  <a:pt x="3079" y="8158"/>
                </a:lnTo>
                <a:lnTo>
                  <a:pt x="3043" y="8226"/>
                </a:lnTo>
                <a:lnTo>
                  <a:pt x="3043" y="8363"/>
                </a:lnTo>
                <a:lnTo>
                  <a:pt x="3079" y="8432"/>
                </a:lnTo>
                <a:lnTo>
                  <a:pt x="3114" y="8569"/>
                </a:lnTo>
                <a:lnTo>
                  <a:pt x="3079" y="8706"/>
                </a:lnTo>
                <a:lnTo>
                  <a:pt x="3114" y="8706"/>
                </a:lnTo>
                <a:lnTo>
                  <a:pt x="3079" y="8775"/>
                </a:lnTo>
                <a:lnTo>
                  <a:pt x="3008" y="8775"/>
                </a:lnTo>
                <a:lnTo>
                  <a:pt x="2972" y="8775"/>
                </a:lnTo>
                <a:lnTo>
                  <a:pt x="2902" y="8775"/>
                </a:lnTo>
                <a:lnTo>
                  <a:pt x="2831" y="8775"/>
                </a:lnTo>
                <a:lnTo>
                  <a:pt x="2796" y="8980"/>
                </a:lnTo>
                <a:lnTo>
                  <a:pt x="2689" y="9186"/>
                </a:lnTo>
                <a:lnTo>
                  <a:pt x="2583" y="9323"/>
                </a:lnTo>
                <a:lnTo>
                  <a:pt x="2548" y="9529"/>
                </a:lnTo>
                <a:lnTo>
                  <a:pt x="2583" y="9734"/>
                </a:lnTo>
                <a:lnTo>
                  <a:pt x="2654" y="10009"/>
                </a:lnTo>
                <a:lnTo>
                  <a:pt x="2725" y="10146"/>
                </a:lnTo>
                <a:lnTo>
                  <a:pt x="2796" y="10351"/>
                </a:lnTo>
                <a:lnTo>
                  <a:pt x="2760" y="10489"/>
                </a:lnTo>
                <a:lnTo>
                  <a:pt x="2725" y="10557"/>
                </a:lnTo>
                <a:lnTo>
                  <a:pt x="2548" y="10557"/>
                </a:lnTo>
                <a:lnTo>
                  <a:pt x="2371" y="10694"/>
                </a:lnTo>
                <a:lnTo>
                  <a:pt x="2194" y="10900"/>
                </a:lnTo>
                <a:lnTo>
                  <a:pt x="2159" y="10900"/>
                </a:lnTo>
                <a:lnTo>
                  <a:pt x="2088" y="10900"/>
                </a:lnTo>
                <a:lnTo>
                  <a:pt x="1982" y="10968"/>
                </a:lnTo>
                <a:lnTo>
                  <a:pt x="1946" y="11037"/>
                </a:lnTo>
                <a:lnTo>
                  <a:pt x="1911" y="11174"/>
                </a:lnTo>
                <a:lnTo>
                  <a:pt x="1911" y="11448"/>
                </a:lnTo>
                <a:lnTo>
                  <a:pt x="1875" y="11654"/>
                </a:lnTo>
                <a:lnTo>
                  <a:pt x="1875" y="11791"/>
                </a:lnTo>
                <a:lnTo>
                  <a:pt x="1875" y="11928"/>
                </a:lnTo>
                <a:lnTo>
                  <a:pt x="2017" y="12202"/>
                </a:lnTo>
                <a:lnTo>
                  <a:pt x="2017" y="12339"/>
                </a:lnTo>
                <a:lnTo>
                  <a:pt x="2052" y="12545"/>
                </a:lnTo>
                <a:lnTo>
                  <a:pt x="1982" y="12819"/>
                </a:lnTo>
                <a:lnTo>
                  <a:pt x="1946" y="12888"/>
                </a:lnTo>
                <a:lnTo>
                  <a:pt x="1840" y="12888"/>
                </a:lnTo>
                <a:lnTo>
                  <a:pt x="1734" y="12819"/>
                </a:lnTo>
                <a:lnTo>
                  <a:pt x="1592" y="12614"/>
                </a:lnTo>
                <a:lnTo>
                  <a:pt x="1415" y="12545"/>
                </a:lnTo>
                <a:lnTo>
                  <a:pt x="1345" y="12477"/>
                </a:lnTo>
                <a:lnTo>
                  <a:pt x="1203" y="12339"/>
                </a:lnTo>
                <a:lnTo>
                  <a:pt x="1132" y="12202"/>
                </a:lnTo>
                <a:lnTo>
                  <a:pt x="920" y="12134"/>
                </a:lnTo>
                <a:lnTo>
                  <a:pt x="849" y="12134"/>
                </a:lnTo>
                <a:lnTo>
                  <a:pt x="743" y="12202"/>
                </a:lnTo>
                <a:lnTo>
                  <a:pt x="672" y="12271"/>
                </a:lnTo>
                <a:lnTo>
                  <a:pt x="566" y="12477"/>
                </a:lnTo>
                <a:lnTo>
                  <a:pt x="531" y="12682"/>
                </a:lnTo>
                <a:lnTo>
                  <a:pt x="495" y="12819"/>
                </a:lnTo>
                <a:lnTo>
                  <a:pt x="425" y="13162"/>
                </a:lnTo>
                <a:lnTo>
                  <a:pt x="389" y="13299"/>
                </a:lnTo>
                <a:lnTo>
                  <a:pt x="425" y="13505"/>
                </a:lnTo>
                <a:lnTo>
                  <a:pt x="531" y="13573"/>
                </a:lnTo>
                <a:lnTo>
                  <a:pt x="602" y="13573"/>
                </a:lnTo>
                <a:lnTo>
                  <a:pt x="637" y="13710"/>
                </a:lnTo>
                <a:lnTo>
                  <a:pt x="637" y="13848"/>
                </a:lnTo>
                <a:lnTo>
                  <a:pt x="637" y="14122"/>
                </a:lnTo>
                <a:lnTo>
                  <a:pt x="566" y="14396"/>
                </a:lnTo>
                <a:lnTo>
                  <a:pt x="531" y="14533"/>
                </a:lnTo>
                <a:lnTo>
                  <a:pt x="566" y="14602"/>
                </a:lnTo>
                <a:lnTo>
                  <a:pt x="602" y="14670"/>
                </a:lnTo>
                <a:lnTo>
                  <a:pt x="602" y="14739"/>
                </a:lnTo>
                <a:lnTo>
                  <a:pt x="637" y="14876"/>
                </a:lnTo>
                <a:lnTo>
                  <a:pt x="602" y="14944"/>
                </a:lnTo>
                <a:lnTo>
                  <a:pt x="602" y="15082"/>
                </a:lnTo>
                <a:lnTo>
                  <a:pt x="566" y="15287"/>
                </a:lnTo>
                <a:lnTo>
                  <a:pt x="531" y="15424"/>
                </a:lnTo>
                <a:lnTo>
                  <a:pt x="531" y="15561"/>
                </a:lnTo>
                <a:lnTo>
                  <a:pt x="531" y="15767"/>
                </a:lnTo>
                <a:lnTo>
                  <a:pt x="495" y="15904"/>
                </a:lnTo>
                <a:lnTo>
                  <a:pt x="425" y="15973"/>
                </a:lnTo>
                <a:lnTo>
                  <a:pt x="354" y="15904"/>
                </a:lnTo>
                <a:lnTo>
                  <a:pt x="248" y="15698"/>
                </a:lnTo>
                <a:lnTo>
                  <a:pt x="142" y="15561"/>
                </a:lnTo>
                <a:lnTo>
                  <a:pt x="0" y="16315"/>
                </a:lnTo>
                <a:lnTo>
                  <a:pt x="35" y="16384"/>
                </a:lnTo>
                <a:lnTo>
                  <a:pt x="35" y="16315"/>
                </a:lnTo>
                <a:lnTo>
                  <a:pt x="177" y="16315"/>
                </a:lnTo>
                <a:lnTo>
                  <a:pt x="1274" y="16110"/>
                </a:lnTo>
                <a:lnTo>
                  <a:pt x="1345" y="16110"/>
                </a:lnTo>
                <a:lnTo>
                  <a:pt x="2017" y="16041"/>
                </a:lnTo>
                <a:lnTo>
                  <a:pt x="2088" y="15973"/>
                </a:lnTo>
                <a:lnTo>
                  <a:pt x="3043" y="15904"/>
                </a:lnTo>
                <a:lnTo>
                  <a:pt x="3079" y="15836"/>
                </a:lnTo>
                <a:lnTo>
                  <a:pt x="3079" y="15561"/>
                </a:lnTo>
                <a:lnTo>
                  <a:pt x="3079" y="15356"/>
                </a:lnTo>
                <a:lnTo>
                  <a:pt x="3043" y="15150"/>
                </a:lnTo>
                <a:lnTo>
                  <a:pt x="3008" y="14944"/>
                </a:lnTo>
                <a:lnTo>
                  <a:pt x="3291" y="14944"/>
                </a:lnTo>
                <a:lnTo>
                  <a:pt x="3503" y="14944"/>
                </a:lnTo>
                <a:lnTo>
                  <a:pt x="3539" y="14944"/>
                </a:lnTo>
                <a:lnTo>
                  <a:pt x="3539" y="15082"/>
                </a:lnTo>
                <a:lnTo>
                  <a:pt x="3893" y="15013"/>
                </a:lnTo>
                <a:lnTo>
                  <a:pt x="3963" y="15013"/>
                </a:lnTo>
                <a:lnTo>
                  <a:pt x="4671" y="14876"/>
                </a:lnTo>
                <a:lnTo>
                  <a:pt x="5166" y="14739"/>
                </a:lnTo>
                <a:lnTo>
                  <a:pt x="5273" y="14739"/>
                </a:lnTo>
                <a:lnTo>
                  <a:pt x="5945" y="14602"/>
                </a:lnTo>
                <a:lnTo>
                  <a:pt x="6157" y="14533"/>
                </a:lnTo>
                <a:lnTo>
                  <a:pt x="6334" y="14533"/>
                </a:lnTo>
                <a:lnTo>
                  <a:pt x="6405" y="14602"/>
                </a:lnTo>
                <a:lnTo>
                  <a:pt x="6476" y="14533"/>
                </a:lnTo>
                <a:lnTo>
                  <a:pt x="6547" y="14465"/>
                </a:lnTo>
                <a:lnTo>
                  <a:pt x="6653" y="14396"/>
                </a:lnTo>
                <a:lnTo>
                  <a:pt x="6794" y="14396"/>
                </a:lnTo>
                <a:lnTo>
                  <a:pt x="7254" y="14396"/>
                </a:lnTo>
                <a:lnTo>
                  <a:pt x="7750" y="14327"/>
                </a:lnTo>
                <a:lnTo>
                  <a:pt x="8245" y="14327"/>
                </a:lnTo>
                <a:lnTo>
                  <a:pt x="8917" y="14122"/>
                </a:lnTo>
                <a:lnTo>
                  <a:pt x="9271" y="14053"/>
                </a:lnTo>
                <a:lnTo>
                  <a:pt x="9307" y="14053"/>
                </a:lnTo>
                <a:lnTo>
                  <a:pt x="10014" y="13916"/>
                </a:lnTo>
                <a:lnTo>
                  <a:pt x="10439" y="13848"/>
                </a:lnTo>
                <a:lnTo>
                  <a:pt x="10545" y="13848"/>
                </a:lnTo>
                <a:lnTo>
                  <a:pt x="11713" y="13710"/>
                </a:lnTo>
                <a:lnTo>
                  <a:pt x="12138" y="13573"/>
                </a:lnTo>
                <a:lnTo>
                  <a:pt x="12739" y="13505"/>
                </a:lnTo>
                <a:lnTo>
                  <a:pt x="12916" y="13436"/>
                </a:lnTo>
                <a:lnTo>
                  <a:pt x="12951" y="13368"/>
                </a:lnTo>
                <a:lnTo>
                  <a:pt x="12987" y="13299"/>
                </a:lnTo>
                <a:lnTo>
                  <a:pt x="13058" y="13231"/>
                </a:lnTo>
                <a:lnTo>
                  <a:pt x="13164" y="13093"/>
                </a:lnTo>
                <a:lnTo>
                  <a:pt x="13305" y="12956"/>
                </a:lnTo>
                <a:lnTo>
                  <a:pt x="13412" y="12888"/>
                </a:lnTo>
                <a:lnTo>
                  <a:pt x="13553" y="12751"/>
                </a:lnTo>
                <a:lnTo>
                  <a:pt x="13942" y="12339"/>
                </a:lnTo>
                <a:lnTo>
                  <a:pt x="14084" y="12271"/>
                </a:lnTo>
                <a:lnTo>
                  <a:pt x="14119" y="12202"/>
                </a:lnTo>
                <a:lnTo>
                  <a:pt x="14119" y="12134"/>
                </a:lnTo>
                <a:lnTo>
                  <a:pt x="14155" y="11722"/>
                </a:lnTo>
                <a:lnTo>
                  <a:pt x="14261" y="11585"/>
                </a:lnTo>
                <a:lnTo>
                  <a:pt x="14332" y="11585"/>
                </a:lnTo>
                <a:lnTo>
                  <a:pt x="14438" y="11517"/>
                </a:lnTo>
                <a:lnTo>
                  <a:pt x="14579" y="11311"/>
                </a:lnTo>
                <a:lnTo>
                  <a:pt x="14615" y="11243"/>
                </a:lnTo>
                <a:lnTo>
                  <a:pt x="14650" y="11174"/>
                </a:lnTo>
                <a:lnTo>
                  <a:pt x="14650" y="11037"/>
                </a:lnTo>
                <a:lnTo>
                  <a:pt x="14650" y="10900"/>
                </a:lnTo>
                <a:lnTo>
                  <a:pt x="14615" y="10831"/>
                </a:lnTo>
                <a:lnTo>
                  <a:pt x="14650" y="10694"/>
                </a:lnTo>
                <a:lnTo>
                  <a:pt x="14721" y="10626"/>
                </a:lnTo>
                <a:lnTo>
                  <a:pt x="14827" y="10557"/>
                </a:lnTo>
                <a:lnTo>
                  <a:pt x="14827" y="10489"/>
                </a:lnTo>
                <a:lnTo>
                  <a:pt x="14862" y="10351"/>
                </a:lnTo>
                <a:lnTo>
                  <a:pt x="14933" y="10351"/>
                </a:lnTo>
                <a:lnTo>
                  <a:pt x="14898" y="10009"/>
                </a:lnTo>
                <a:lnTo>
                  <a:pt x="14898" y="9940"/>
                </a:lnTo>
                <a:lnTo>
                  <a:pt x="14933" y="9872"/>
                </a:lnTo>
                <a:lnTo>
                  <a:pt x="15216" y="9460"/>
                </a:lnTo>
                <a:lnTo>
                  <a:pt x="15252" y="9323"/>
                </a:lnTo>
                <a:lnTo>
                  <a:pt x="15358" y="9186"/>
                </a:lnTo>
                <a:lnTo>
                  <a:pt x="15499" y="9049"/>
                </a:lnTo>
                <a:lnTo>
                  <a:pt x="15641" y="8980"/>
                </a:lnTo>
                <a:lnTo>
                  <a:pt x="15712" y="8843"/>
                </a:lnTo>
                <a:lnTo>
                  <a:pt x="15747" y="8706"/>
                </a:lnTo>
                <a:lnTo>
                  <a:pt x="15853" y="8432"/>
                </a:lnTo>
                <a:lnTo>
                  <a:pt x="15995" y="8089"/>
                </a:lnTo>
                <a:lnTo>
                  <a:pt x="16384" y="7198"/>
                </a:lnTo>
                <a:lnTo>
                  <a:pt x="16278" y="7198"/>
                </a:lnTo>
                <a:lnTo>
                  <a:pt x="16136" y="7267"/>
                </a:lnTo>
                <a:lnTo>
                  <a:pt x="16101" y="7267"/>
                </a:lnTo>
                <a:lnTo>
                  <a:pt x="16030" y="7267"/>
                </a:lnTo>
                <a:lnTo>
                  <a:pt x="15995" y="7198"/>
                </a:lnTo>
                <a:lnTo>
                  <a:pt x="15995" y="7061"/>
                </a:lnTo>
                <a:lnTo>
                  <a:pt x="15995" y="6992"/>
                </a:lnTo>
                <a:lnTo>
                  <a:pt x="15924" y="6992"/>
                </a:lnTo>
                <a:lnTo>
                  <a:pt x="15889" y="6924"/>
                </a:lnTo>
                <a:lnTo>
                  <a:pt x="15889" y="6787"/>
                </a:lnTo>
                <a:lnTo>
                  <a:pt x="15853" y="6787"/>
                </a:lnTo>
                <a:lnTo>
                  <a:pt x="15782" y="6924"/>
                </a:lnTo>
                <a:lnTo>
                  <a:pt x="15712" y="6787"/>
                </a:lnTo>
                <a:lnTo>
                  <a:pt x="15605" y="6581"/>
                </a:lnTo>
                <a:lnTo>
                  <a:pt x="15535" y="6444"/>
                </a:lnTo>
                <a:lnTo>
                  <a:pt x="15535" y="6307"/>
                </a:lnTo>
                <a:lnTo>
                  <a:pt x="15499" y="6170"/>
                </a:lnTo>
                <a:lnTo>
                  <a:pt x="15393" y="6101"/>
                </a:lnTo>
                <a:lnTo>
                  <a:pt x="15322" y="5964"/>
                </a:lnTo>
                <a:lnTo>
                  <a:pt x="15252" y="5827"/>
                </a:lnTo>
                <a:lnTo>
                  <a:pt x="15216" y="5553"/>
                </a:lnTo>
                <a:lnTo>
                  <a:pt x="15181" y="5553"/>
                </a:lnTo>
                <a:lnTo>
                  <a:pt x="15110" y="5553"/>
                </a:lnTo>
                <a:lnTo>
                  <a:pt x="15075" y="5416"/>
                </a:lnTo>
                <a:lnTo>
                  <a:pt x="15075" y="5347"/>
                </a:lnTo>
                <a:lnTo>
                  <a:pt x="15110" y="5210"/>
                </a:lnTo>
                <a:lnTo>
                  <a:pt x="15110" y="5141"/>
                </a:lnTo>
                <a:lnTo>
                  <a:pt x="15075" y="5073"/>
                </a:lnTo>
                <a:lnTo>
                  <a:pt x="14862" y="4662"/>
                </a:lnTo>
                <a:lnTo>
                  <a:pt x="14721" y="4387"/>
                </a:lnTo>
                <a:lnTo>
                  <a:pt x="14685" y="4250"/>
                </a:lnTo>
                <a:lnTo>
                  <a:pt x="14685" y="4182"/>
                </a:lnTo>
                <a:lnTo>
                  <a:pt x="14721" y="4113"/>
                </a:lnTo>
                <a:lnTo>
                  <a:pt x="14756" y="4045"/>
                </a:lnTo>
                <a:lnTo>
                  <a:pt x="14721" y="3907"/>
                </a:lnTo>
                <a:lnTo>
                  <a:pt x="14721" y="3770"/>
                </a:lnTo>
                <a:lnTo>
                  <a:pt x="14756" y="3702"/>
                </a:lnTo>
                <a:close/>
              </a:path>
            </a:pathLst>
          </a:custGeom>
          <a:solidFill>
            <a:srgbClr val="FFFF00"/>
          </a:solidFill>
          <a:ln w="9525">
            <a:solidFill>
              <a:schemeClr val="tx1">
                <a:lumMod val="65000"/>
                <a:lumOff val="35000"/>
              </a:schemeClr>
            </a:solidFill>
            <a:prstDash val="solid"/>
            <a:round/>
            <a:headEnd/>
            <a:tailEnd/>
          </a:ln>
        </p:spPr>
        <p:txBody>
          <a:bodyPr wrap="none"/>
          <a:lstStyle/>
          <a:p>
            <a:pPr>
              <a:defRPr/>
            </a:pPr>
            <a:endParaRPr lang="en-US" dirty="0"/>
          </a:p>
        </p:txBody>
      </p:sp>
      <p:sp>
        <p:nvSpPr>
          <p:cNvPr id="223" name="District_Of_Columbia"/>
          <p:cNvSpPr>
            <a:spLocks/>
          </p:cNvSpPr>
          <p:nvPr/>
        </p:nvSpPr>
        <p:spPr bwMode="auto">
          <a:xfrm>
            <a:off x="7632700" y="3221037"/>
            <a:ext cx="30163" cy="39688"/>
          </a:xfrm>
          <a:custGeom>
            <a:avLst/>
            <a:gdLst/>
            <a:ahLst/>
            <a:cxnLst>
              <a:cxn ang="0">
                <a:pos x="0" y="7022"/>
              </a:cxn>
              <a:cxn ang="0">
                <a:pos x="5461" y="0"/>
              </a:cxn>
              <a:cxn ang="0">
                <a:pos x="9557" y="2341"/>
              </a:cxn>
              <a:cxn ang="0">
                <a:pos x="16384" y="7022"/>
              </a:cxn>
              <a:cxn ang="0">
                <a:pos x="9557" y="16384"/>
              </a:cxn>
              <a:cxn ang="0">
                <a:pos x="9557" y="14043"/>
              </a:cxn>
              <a:cxn ang="0">
                <a:pos x="6827" y="11703"/>
              </a:cxn>
              <a:cxn ang="0">
                <a:pos x="5461" y="9362"/>
              </a:cxn>
              <a:cxn ang="0">
                <a:pos x="4096" y="8192"/>
              </a:cxn>
              <a:cxn ang="0">
                <a:pos x="0" y="7022"/>
              </a:cxn>
            </a:cxnLst>
            <a:rect l="0" t="0" r="r" b="b"/>
            <a:pathLst>
              <a:path w="16384" h="16384">
                <a:moveTo>
                  <a:pt x="0" y="7022"/>
                </a:moveTo>
                <a:lnTo>
                  <a:pt x="5461" y="0"/>
                </a:lnTo>
                <a:lnTo>
                  <a:pt x="9557" y="2341"/>
                </a:lnTo>
                <a:lnTo>
                  <a:pt x="16384" y="7022"/>
                </a:lnTo>
                <a:lnTo>
                  <a:pt x="9557" y="16384"/>
                </a:lnTo>
                <a:lnTo>
                  <a:pt x="9557" y="14043"/>
                </a:lnTo>
                <a:lnTo>
                  <a:pt x="6827" y="11703"/>
                </a:lnTo>
                <a:lnTo>
                  <a:pt x="5461" y="9362"/>
                </a:lnTo>
                <a:lnTo>
                  <a:pt x="4096" y="8192"/>
                </a:lnTo>
                <a:lnTo>
                  <a:pt x="0" y="7022"/>
                </a:lnTo>
                <a:close/>
              </a:path>
            </a:pathLst>
          </a:custGeom>
          <a:solidFill>
            <a:srgbClr val="FFFFCC"/>
          </a:solidFill>
          <a:ln w="9525">
            <a:solidFill>
              <a:schemeClr val="tx1">
                <a:lumMod val="65000"/>
                <a:lumOff val="35000"/>
              </a:schemeClr>
            </a:solidFill>
            <a:prstDash val="solid"/>
            <a:round/>
            <a:headEnd/>
            <a:tailEnd/>
          </a:ln>
        </p:spPr>
        <p:txBody>
          <a:bodyPr wrap="none"/>
          <a:lstStyle/>
          <a:p>
            <a:pPr>
              <a:defRPr/>
            </a:pPr>
            <a:endParaRPr lang="en-US" dirty="0"/>
          </a:p>
        </p:txBody>
      </p:sp>
      <p:sp>
        <p:nvSpPr>
          <p:cNvPr id="20542" name="Vermont_L"/>
          <p:cNvSpPr txBox="1">
            <a:spLocks noChangeArrowheads="1"/>
          </p:cNvSpPr>
          <p:nvPr/>
        </p:nvSpPr>
        <p:spPr bwMode="auto">
          <a:xfrm>
            <a:off x="7204075" y="1503461"/>
            <a:ext cx="332783" cy="307777"/>
          </a:xfrm>
          <a:prstGeom prst="rect">
            <a:avLst/>
          </a:prstGeom>
          <a:noFill/>
          <a:ln w="1">
            <a:noFill/>
            <a:miter lim="800000"/>
            <a:headEnd/>
            <a:tailEnd/>
          </a:ln>
        </p:spPr>
        <p:txBody>
          <a:bodyPr wrap="none" lIns="45720" rIns="45720" anchor="ctr" anchorCtr="1">
            <a:spAutoFit/>
          </a:bodyPr>
          <a:lstStyle/>
          <a:p>
            <a:r>
              <a:rPr lang="en-US" sz="1400" b="1" dirty="0" smtClean="0">
                <a:latin typeface="Arial Black" pitchFamily="34" charset="0"/>
              </a:rPr>
              <a:t>13</a:t>
            </a:r>
            <a:endParaRPr lang="en-US" sz="1400" b="1" dirty="0">
              <a:latin typeface="Arial Black" pitchFamily="34" charset="0"/>
            </a:endParaRPr>
          </a:p>
        </p:txBody>
      </p:sp>
      <p:sp>
        <p:nvSpPr>
          <p:cNvPr id="20543" name="Massachusetts_L"/>
          <p:cNvSpPr txBox="1">
            <a:spLocks noChangeArrowheads="1"/>
          </p:cNvSpPr>
          <p:nvPr/>
        </p:nvSpPr>
        <p:spPr bwMode="auto">
          <a:xfrm>
            <a:off x="8812213" y="1930400"/>
            <a:ext cx="331787" cy="307975"/>
          </a:xfrm>
          <a:prstGeom prst="rect">
            <a:avLst/>
          </a:prstGeom>
          <a:noFill/>
          <a:ln w="1">
            <a:noFill/>
            <a:miter lim="800000"/>
            <a:headEnd/>
            <a:tailEnd/>
          </a:ln>
        </p:spPr>
        <p:txBody>
          <a:bodyPr wrap="none" lIns="45720" rIns="45720" anchor="ctr" anchorCtr="1">
            <a:spAutoFit/>
          </a:bodyPr>
          <a:lstStyle/>
          <a:p>
            <a:r>
              <a:rPr lang="en-US" sz="1400" b="1" dirty="0" smtClean="0">
                <a:latin typeface="Arial Black" pitchFamily="34" charset="0"/>
              </a:rPr>
              <a:t>77</a:t>
            </a:r>
            <a:endParaRPr lang="en-US" sz="1400" b="1" dirty="0">
              <a:latin typeface="Arial Black" pitchFamily="34" charset="0"/>
            </a:endParaRPr>
          </a:p>
        </p:txBody>
      </p:sp>
      <p:sp>
        <p:nvSpPr>
          <p:cNvPr id="20544" name="New_Hampshire_L"/>
          <p:cNvSpPr txBox="1">
            <a:spLocks noChangeArrowheads="1"/>
          </p:cNvSpPr>
          <p:nvPr/>
        </p:nvSpPr>
        <p:spPr bwMode="auto">
          <a:xfrm>
            <a:off x="7689850" y="1208186"/>
            <a:ext cx="332783" cy="307777"/>
          </a:xfrm>
          <a:prstGeom prst="rect">
            <a:avLst/>
          </a:prstGeom>
          <a:noFill/>
          <a:ln w="1">
            <a:noFill/>
            <a:miter lim="800000"/>
            <a:headEnd/>
            <a:tailEnd/>
          </a:ln>
        </p:spPr>
        <p:txBody>
          <a:bodyPr wrap="none" lIns="45720" rIns="45720" anchor="ctr" anchorCtr="1">
            <a:spAutoFit/>
          </a:bodyPr>
          <a:lstStyle/>
          <a:p>
            <a:r>
              <a:rPr lang="en-US" sz="1400" b="1" dirty="0" smtClean="0">
                <a:latin typeface="Arial Black" pitchFamily="34" charset="0"/>
              </a:rPr>
              <a:t>25</a:t>
            </a:r>
            <a:endParaRPr lang="en-US" sz="1400" b="1" dirty="0">
              <a:latin typeface="Arial Black" pitchFamily="34" charset="0"/>
            </a:endParaRPr>
          </a:p>
        </p:txBody>
      </p:sp>
      <p:sp>
        <p:nvSpPr>
          <p:cNvPr id="20545" name="Rhode_Island_L"/>
          <p:cNvSpPr txBox="1">
            <a:spLocks noChangeArrowheads="1"/>
          </p:cNvSpPr>
          <p:nvPr/>
        </p:nvSpPr>
        <p:spPr bwMode="auto">
          <a:xfrm>
            <a:off x="8732838" y="2559149"/>
            <a:ext cx="332783" cy="307777"/>
          </a:xfrm>
          <a:prstGeom prst="rect">
            <a:avLst/>
          </a:prstGeom>
          <a:noFill/>
          <a:ln w="1">
            <a:noFill/>
            <a:miter lim="800000"/>
            <a:headEnd/>
            <a:tailEnd/>
          </a:ln>
        </p:spPr>
        <p:txBody>
          <a:bodyPr wrap="none" lIns="45720" rIns="45720" anchor="ctr" anchorCtr="1">
            <a:spAutoFit/>
          </a:bodyPr>
          <a:lstStyle/>
          <a:p>
            <a:r>
              <a:rPr lang="en-US" sz="1400" b="1" dirty="0" smtClean="0">
                <a:latin typeface="Arial Black" pitchFamily="34" charset="0"/>
              </a:rPr>
              <a:t>16</a:t>
            </a:r>
            <a:endParaRPr lang="en-US" sz="1400" b="1" dirty="0">
              <a:latin typeface="Arial Black" pitchFamily="34" charset="0"/>
            </a:endParaRPr>
          </a:p>
        </p:txBody>
      </p:sp>
      <p:sp>
        <p:nvSpPr>
          <p:cNvPr id="20546" name="Connecticut_L"/>
          <p:cNvSpPr txBox="1">
            <a:spLocks noChangeArrowheads="1"/>
          </p:cNvSpPr>
          <p:nvPr/>
        </p:nvSpPr>
        <p:spPr bwMode="auto">
          <a:xfrm>
            <a:off x="8678863" y="2835374"/>
            <a:ext cx="332783" cy="307777"/>
          </a:xfrm>
          <a:prstGeom prst="rect">
            <a:avLst/>
          </a:prstGeom>
          <a:noFill/>
          <a:ln w="1">
            <a:noFill/>
            <a:miter lim="800000"/>
            <a:headEnd/>
            <a:tailEnd/>
          </a:ln>
        </p:spPr>
        <p:txBody>
          <a:bodyPr wrap="none" lIns="45720" rIns="45720" anchor="ctr" anchorCtr="1">
            <a:spAutoFit/>
          </a:bodyPr>
          <a:lstStyle/>
          <a:p>
            <a:r>
              <a:rPr lang="en-US" sz="1400" b="1" dirty="0" smtClean="0">
                <a:latin typeface="Arial Black" pitchFamily="34" charset="0"/>
              </a:rPr>
              <a:t>47</a:t>
            </a:r>
            <a:endParaRPr lang="en-US" sz="1400" b="1" dirty="0">
              <a:latin typeface="Arial Black" pitchFamily="34" charset="0"/>
            </a:endParaRPr>
          </a:p>
        </p:txBody>
      </p:sp>
      <p:sp>
        <p:nvSpPr>
          <p:cNvPr id="20547" name="Indiana_L"/>
          <p:cNvSpPr txBox="1">
            <a:spLocks noChangeArrowheads="1"/>
          </p:cNvSpPr>
          <p:nvPr/>
        </p:nvSpPr>
        <p:spPr bwMode="auto">
          <a:xfrm>
            <a:off x="5964238" y="3125787"/>
            <a:ext cx="452437" cy="307975"/>
          </a:xfrm>
          <a:prstGeom prst="rect">
            <a:avLst/>
          </a:prstGeom>
          <a:noFill/>
          <a:ln w="1">
            <a:noFill/>
            <a:miter lim="800000"/>
            <a:headEnd/>
            <a:tailEnd/>
          </a:ln>
        </p:spPr>
        <p:txBody>
          <a:bodyPr wrap="none" lIns="45720" rIns="45720" anchor="ctr" anchorCtr="1">
            <a:spAutoFit/>
          </a:bodyPr>
          <a:lstStyle/>
          <a:p>
            <a:r>
              <a:rPr lang="en-US" sz="1400" b="1" dirty="0" smtClean="0">
                <a:latin typeface="Arial Black" pitchFamily="34" charset="0"/>
              </a:rPr>
              <a:t>192</a:t>
            </a:r>
            <a:endParaRPr lang="en-US" sz="1400" b="1" dirty="0">
              <a:latin typeface="Arial Black" pitchFamily="34" charset="0"/>
            </a:endParaRPr>
          </a:p>
        </p:txBody>
      </p:sp>
      <p:sp>
        <p:nvSpPr>
          <p:cNvPr id="20548" name="New_Jersey_L"/>
          <p:cNvSpPr txBox="1">
            <a:spLocks noChangeArrowheads="1"/>
          </p:cNvSpPr>
          <p:nvPr/>
        </p:nvSpPr>
        <p:spPr bwMode="auto">
          <a:xfrm>
            <a:off x="8310563" y="3044130"/>
            <a:ext cx="453009" cy="307777"/>
          </a:xfrm>
          <a:prstGeom prst="rect">
            <a:avLst/>
          </a:prstGeom>
          <a:noFill/>
          <a:ln w="1">
            <a:noFill/>
            <a:miter lim="800000"/>
            <a:headEnd/>
            <a:tailEnd/>
          </a:ln>
        </p:spPr>
        <p:txBody>
          <a:bodyPr wrap="none" lIns="45720" rIns="45720" anchor="ctr" anchorCtr="1">
            <a:spAutoFit/>
          </a:bodyPr>
          <a:lstStyle/>
          <a:p>
            <a:r>
              <a:rPr lang="en-US" sz="1400" b="1" dirty="0" smtClean="0">
                <a:latin typeface="Arial Black" pitchFamily="34" charset="0"/>
              </a:rPr>
              <a:t>213</a:t>
            </a:r>
            <a:endParaRPr lang="en-US" sz="1400" b="1" dirty="0">
              <a:latin typeface="Arial Black" pitchFamily="34" charset="0"/>
            </a:endParaRPr>
          </a:p>
        </p:txBody>
      </p:sp>
      <p:sp>
        <p:nvSpPr>
          <p:cNvPr id="20549" name="New_York_L"/>
          <p:cNvSpPr txBox="1">
            <a:spLocks noChangeArrowheads="1"/>
          </p:cNvSpPr>
          <p:nvPr/>
        </p:nvSpPr>
        <p:spPr bwMode="auto">
          <a:xfrm>
            <a:off x="7558088" y="2144811"/>
            <a:ext cx="453009" cy="307777"/>
          </a:xfrm>
          <a:prstGeom prst="rect">
            <a:avLst/>
          </a:prstGeom>
          <a:noFill/>
          <a:ln w="1">
            <a:noFill/>
            <a:miter lim="800000"/>
            <a:headEnd/>
            <a:tailEnd/>
          </a:ln>
        </p:spPr>
        <p:txBody>
          <a:bodyPr wrap="none" lIns="45720" rIns="45720" anchor="ctr" anchorCtr="1">
            <a:spAutoFit/>
          </a:bodyPr>
          <a:lstStyle/>
          <a:p>
            <a:r>
              <a:rPr lang="en-US" sz="1400" b="1" dirty="0" smtClean="0">
                <a:latin typeface="Arial Black" pitchFamily="34" charset="0"/>
              </a:rPr>
              <a:t>408</a:t>
            </a:r>
            <a:endParaRPr lang="en-US" sz="1400" b="1" dirty="0">
              <a:latin typeface="Arial Black" pitchFamily="34" charset="0"/>
            </a:endParaRPr>
          </a:p>
        </p:txBody>
      </p:sp>
      <p:sp>
        <p:nvSpPr>
          <p:cNvPr id="20550" name="Virginia_L"/>
          <p:cNvSpPr txBox="1">
            <a:spLocks noChangeArrowheads="1"/>
          </p:cNvSpPr>
          <p:nvPr/>
        </p:nvSpPr>
        <p:spPr bwMode="auto">
          <a:xfrm>
            <a:off x="7300913" y="3406874"/>
            <a:ext cx="453009" cy="307777"/>
          </a:xfrm>
          <a:prstGeom prst="rect">
            <a:avLst/>
          </a:prstGeom>
          <a:noFill/>
          <a:ln w="1">
            <a:noFill/>
            <a:miter lim="800000"/>
            <a:headEnd/>
            <a:tailEnd/>
          </a:ln>
        </p:spPr>
        <p:txBody>
          <a:bodyPr wrap="none" lIns="45720" rIns="45720" anchor="ctr" anchorCtr="1">
            <a:spAutoFit/>
          </a:bodyPr>
          <a:lstStyle/>
          <a:p>
            <a:r>
              <a:rPr lang="en-US" sz="1400" b="1" dirty="0" smtClean="0">
                <a:latin typeface="Arial Black" pitchFamily="34" charset="0"/>
              </a:rPr>
              <a:t>135</a:t>
            </a:r>
            <a:endParaRPr lang="en-US" sz="1400" b="1" dirty="0">
              <a:latin typeface="Arial Black" pitchFamily="34" charset="0"/>
            </a:endParaRPr>
          </a:p>
        </p:txBody>
      </p:sp>
      <p:sp>
        <p:nvSpPr>
          <p:cNvPr id="20551" name="Washington_L"/>
          <p:cNvSpPr txBox="1">
            <a:spLocks noChangeArrowheads="1"/>
          </p:cNvSpPr>
          <p:nvPr/>
        </p:nvSpPr>
        <p:spPr bwMode="auto">
          <a:xfrm>
            <a:off x="982663" y="1120874"/>
            <a:ext cx="453009" cy="307777"/>
          </a:xfrm>
          <a:prstGeom prst="rect">
            <a:avLst/>
          </a:prstGeom>
          <a:noFill/>
          <a:ln w="1">
            <a:noFill/>
            <a:miter lim="800000"/>
            <a:headEnd/>
            <a:tailEnd/>
          </a:ln>
        </p:spPr>
        <p:txBody>
          <a:bodyPr wrap="none" lIns="45720" rIns="45720" anchor="ctr" anchorCtr="1">
            <a:spAutoFit/>
          </a:bodyPr>
          <a:lstStyle/>
          <a:p>
            <a:r>
              <a:rPr lang="en-US" sz="1400" b="1" dirty="0" smtClean="0">
                <a:latin typeface="Arial Black" pitchFamily="34" charset="0"/>
              </a:rPr>
              <a:t>104</a:t>
            </a:r>
            <a:endParaRPr lang="en-US" sz="1400" b="1" dirty="0">
              <a:latin typeface="Arial Black" pitchFamily="34" charset="0"/>
            </a:endParaRPr>
          </a:p>
        </p:txBody>
      </p:sp>
      <p:sp>
        <p:nvSpPr>
          <p:cNvPr id="20552" name="Minnesota_L"/>
          <p:cNvSpPr txBox="1">
            <a:spLocks noChangeArrowheads="1"/>
          </p:cNvSpPr>
          <p:nvPr/>
        </p:nvSpPr>
        <p:spPr bwMode="auto">
          <a:xfrm>
            <a:off x="4624388" y="1733649"/>
            <a:ext cx="453009" cy="307777"/>
          </a:xfrm>
          <a:prstGeom prst="rect">
            <a:avLst/>
          </a:prstGeom>
          <a:noFill/>
          <a:ln w="1">
            <a:noFill/>
            <a:miter lim="800000"/>
            <a:headEnd/>
            <a:tailEnd/>
          </a:ln>
        </p:spPr>
        <p:txBody>
          <a:bodyPr wrap="none" lIns="45720" rIns="45720" anchor="ctr" anchorCtr="1">
            <a:spAutoFit/>
          </a:bodyPr>
          <a:lstStyle/>
          <a:p>
            <a:r>
              <a:rPr lang="en-US" sz="1400" b="1" dirty="0" smtClean="0">
                <a:latin typeface="Arial Black" pitchFamily="34" charset="0"/>
              </a:rPr>
              <a:t>134</a:t>
            </a:r>
            <a:endParaRPr lang="en-US" sz="1400" b="1" dirty="0">
              <a:latin typeface="Arial Black" pitchFamily="34" charset="0"/>
            </a:endParaRPr>
          </a:p>
        </p:txBody>
      </p:sp>
      <p:sp>
        <p:nvSpPr>
          <p:cNvPr id="20553" name="Maryland_L"/>
          <p:cNvSpPr txBox="1">
            <a:spLocks noChangeArrowheads="1"/>
          </p:cNvSpPr>
          <p:nvPr/>
        </p:nvSpPr>
        <p:spPr bwMode="auto">
          <a:xfrm>
            <a:off x="8591550" y="3767236"/>
            <a:ext cx="453009" cy="307777"/>
          </a:xfrm>
          <a:prstGeom prst="rect">
            <a:avLst/>
          </a:prstGeom>
          <a:noFill/>
          <a:ln w="1">
            <a:noFill/>
            <a:miter lim="800000"/>
            <a:headEnd/>
            <a:tailEnd/>
          </a:ln>
        </p:spPr>
        <p:txBody>
          <a:bodyPr wrap="none" lIns="45720" rIns="45720" anchor="ctr" anchorCtr="1">
            <a:spAutoFit/>
          </a:bodyPr>
          <a:lstStyle/>
          <a:p>
            <a:r>
              <a:rPr lang="en-US" sz="1400" b="1" dirty="0" smtClean="0">
                <a:latin typeface="Arial Black" pitchFamily="34" charset="0"/>
              </a:rPr>
              <a:t>100</a:t>
            </a:r>
            <a:endParaRPr lang="en-US" sz="1400" b="1" dirty="0">
              <a:latin typeface="Arial Black" pitchFamily="34" charset="0"/>
            </a:endParaRPr>
          </a:p>
        </p:txBody>
      </p:sp>
      <p:sp>
        <p:nvSpPr>
          <p:cNvPr id="20554" name="Oregon_L"/>
          <p:cNvSpPr txBox="1">
            <a:spLocks noChangeArrowheads="1"/>
          </p:cNvSpPr>
          <p:nvPr/>
        </p:nvSpPr>
        <p:spPr bwMode="auto">
          <a:xfrm>
            <a:off x="793750" y="1793974"/>
            <a:ext cx="332783" cy="307777"/>
          </a:xfrm>
          <a:prstGeom prst="rect">
            <a:avLst/>
          </a:prstGeom>
          <a:noFill/>
          <a:ln w="1">
            <a:noFill/>
            <a:miter lim="800000"/>
            <a:headEnd/>
            <a:tailEnd/>
          </a:ln>
        </p:spPr>
        <p:txBody>
          <a:bodyPr wrap="none" lIns="45720" rIns="45720" anchor="ctr" anchorCtr="1">
            <a:spAutoFit/>
          </a:bodyPr>
          <a:lstStyle/>
          <a:p>
            <a:r>
              <a:rPr lang="en-US" sz="1400" b="1" dirty="0" smtClean="0">
                <a:latin typeface="Arial Black" pitchFamily="34" charset="0"/>
              </a:rPr>
              <a:t>59</a:t>
            </a:r>
            <a:endParaRPr lang="en-US" sz="1400" b="1" dirty="0">
              <a:latin typeface="Arial Black" pitchFamily="34" charset="0"/>
            </a:endParaRPr>
          </a:p>
        </p:txBody>
      </p:sp>
      <p:sp>
        <p:nvSpPr>
          <p:cNvPr id="20555" name="California_L"/>
          <p:cNvSpPr txBox="1">
            <a:spLocks noChangeArrowheads="1"/>
          </p:cNvSpPr>
          <p:nvPr/>
        </p:nvSpPr>
        <p:spPr bwMode="auto">
          <a:xfrm>
            <a:off x="558800" y="3421161"/>
            <a:ext cx="453009" cy="307777"/>
          </a:xfrm>
          <a:prstGeom prst="rect">
            <a:avLst/>
          </a:prstGeom>
          <a:noFill/>
          <a:ln w="1">
            <a:noFill/>
            <a:miter lim="800000"/>
            <a:headEnd/>
            <a:tailEnd/>
          </a:ln>
        </p:spPr>
        <p:txBody>
          <a:bodyPr wrap="none" lIns="45720" rIns="45720" anchor="ctr" anchorCtr="1">
            <a:spAutoFit/>
          </a:bodyPr>
          <a:lstStyle/>
          <a:p>
            <a:r>
              <a:rPr lang="en-US" sz="1400" b="1" dirty="0" smtClean="0">
                <a:latin typeface="Arial Black" pitchFamily="34" charset="0"/>
              </a:rPr>
              <a:t>689</a:t>
            </a:r>
            <a:endParaRPr lang="en-US" sz="1400" b="1" dirty="0">
              <a:latin typeface="Arial Black" pitchFamily="34" charset="0"/>
            </a:endParaRPr>
          </a:p>
        </p:txBody>
      </p:sp>
      <p:sp>
        <p:nvSpPr>
          <p:cNvPr id="20556" name="Michigan_L"/>
          <p:cNvSpPr txBox="1">
            <a:spLocks noChangeArrowheads="1"/>
          </p:cNvSpPr>
          <p:nvPr/>
        </p:nvSpPr>
        <p:spPr bwMode="auto">
          <a:xfrm>
            <a:off x="6140450" y="2424211"/>
            <a:ext cx="453009" cy="307777"/>
          </a:xfrm>
          <a:prstGeom prst="rect">
            <a:avLst/>
          </a:prstGeom>
          <a:noFill/>
          <a:ln w="1">
            <a:noFill/>
            <a:miter lim="800000"/>
            <a:headEnd/>
            <a:tailEnd/>
          </a:ln>
        </p:spPr>
        <p:txBody>
          <a:bodyPr wrap="none" lIns="45720" rIns="45720" anchor="ctr" anchorCtr="1">
            <a:spAutoFit/>
          </a:bodyPr>
          <a:lstStyle/>
          <a:p>
            <a:r>
              <a:rPr lang="en-US" sz="1400" b="1" dirty="0" smtClean="0">
                <a:latin typeface="Arial Black" pitchFamily="34" charset="0"/>
              </a:rPr>
              <a:t>218</a:t>
            </a:r>
            <a:endParaRPr lang="en-US" sz="1400" b="1" dirty="0">
              <a:latin typeface="Arial Black" pitchFamily="34" charset="0"/>
            </a:endParaRPr>
          </a:p>
        </p:txBody>
      </p:sp>
      <p:sp>
        <p:nvSpPr>
          <p:cNvPr id="20557" name="Iowa_L"/>
          <p:cNvSpPr txBox="1">
            <a:spLocks noChangeArrowheads="1"/>
          </p:cNvSpPr>
          <p:nvPr/>
        </p:nvSpPr>
        <p:spPr bwMode="auto">
          <a:xfrm>
            <a:off x="4864100" y="2706687"/>
            <a:ext cx="333375" cy="307975"/>
          </a:xfrm>
          <a:prstGeom prst="rect">
            <a:avLst/>
          </a:prstGeom>
          <a:noFill/>
          <a:ln w="1">
            <a:noFill/>
            <a:miter lim="800000"/>
            <a:headEnd/>
            <a:tailEnd/>
          </a:ln>
        </p:spPr>
        <p:txBody>
          <a:bodyPr wrap="none" lIns="45720" rIns="45720" anchor="ctr" anchorCtr="1">
            <a:spAutoFit/>
          </a:bodyPr>
          <a:lstStyle/>
          <a:p>
            <a:r>
              <a:rPr lang="en-US" sz="1400" b="1" dirty="0">
                <a:latin typeface="Arial Black" pitchFamily="34" charset="0"/>
              </a:rPr>
              <a:t>96</a:t>
            </a:r>
          </a:p>
        </p:txBody>
      </p:sp>
      <p:sp>
        <p:nvSpPr>
          <p:cNvPr id="20558" name="Ohio_L"/>
          <p:cNvSpPr txBox="1">
            <a:spLocks noChangeArrowheads="1"/>
          </p:cNvSpPr>
          <p:nvPr/>
        </p:nvSpPr>
        <p:spPr bwMode="auto">
          <a:xfrm>
            <a:off x="6515100" y="2940149"/>
            <a:ext cx="453009" cy="307777"/>
          </a:xfrm>
          <a:prstGeom prst="rect">
            <a:avLst/>
          </a:prstGeom>
          <a:noFill/>
          <a:ln w="1">
            <a:noFill/>
            <a:miter lim="800000"/>
            <a:headEnd/>
            <a:tailEnd/>
          </a:ln>
        </p:spPr>
        <p:txBody>
          <a:bodyPr wrap="none" lIns="45720" rIns="45720" anchor="ctr" anchorCtr="1">
            <a:spAutoFit/>
          </a:bodyPr>
          <a:lstStyle/>
          <a:p>
            <a:r>
              <a:rPr lang="en-US" sz="1400" b="1" dirty="0" smtClean="0">
                <a:latin typeface="Arial Black" pitchFamily="34" charset="0"/>
              </a:rPr>
              <a:t>227</a:t>
            </a:r>
            <a:endParaRPr lang="en-US" sz="1400" b="1" dirty="0">
              <a:latin typeface="Arial Black" pitchFamily="34" charset="0"/>
            </a:endParaRPr>
          </a:p>
        </p:txBody>
      </p:sp>
      <p:sp>
        <p:nvSpPr>
          <p:cNvPr id="20559" name="North_Dakota_L"/>
          <p:cNvSpPr txBox="1">
            <a:spLocks noChangeArrowheads="1"/>
          </p:cNvSpPr>
          <p:nvPr/>
        </p:nvSpPr>
        <p:spPr bwMode="auto">
          <a:xfrm>
            <a:off x="3857625" y="1516161"/>
            <a:ext cx="332783" cy="307777"/>
          </a:xfrm>
          <a:prstGeom prst="rect">
            <a:avLst/>
          </a:prstGeom>
          <a:noFill/>
          <a:ln w="1">
            <a:noFill/>
            <a:miter lim="800000"/>
            <a:headEnd/>
            <a:tailEnd/>
          </a:ln>
        </p:spPr>
        <p:txBody>
          <a:bodyPr wrap="none" lIns="45720" rIns="45720" anchor="ctr" anchorCtr="1">
            <a:spAutoFit/>
          </a:bodyPr>
          <a:lstStyle/>
          <a:p>
            <a:r>
              <a:rPr lang="en-US" sz="1400" b="1" dirty="0" smtClean="0">
                <a:latin typeface="Arial Black" pitchFamily="34" charset="0"/>
              </a:rPr>
              <a:t>25</a:t>
            </a:r>
            <a:endParaRPr lang="en-US" sz="1400" b="1" dirty="0">
              <a:latin typeface="Arial Black" pitchFamily="34" charset="0"/>
            </a:endParaRPr>
          </a:p>
        </p:txBody>
      </p:sp>
      <p:sp>
        <p:nvSpPr>
          <p:cNvPr id="20560" name="Utah_L"/>
          <p:cNvSpPr txBox="1">
            <a:spLocks noChangeArrowheads="1"/>
          </p:cNvSpPr>
          <p:nvPr/>
        </p:nvSpPr>
        <p:spPr bwMode="auto">
          <a:xfrm>
            <a:off x="1957388" y="3152775"/>
            <a:ext cx="333375" cy="307975"/>
          </a:xfrm>
          <a:prstGeom prst="rect">
            <a:avLst/>
          </a:prstGeom>
          <a:noFill/>
          <a:ln w="1">
            <a:noFill/>
            <a:miter lim="800000"/>
            <a:headEnd/>
            <a:tailEnd/>
          </a:ln>
        </p:spPr>
        <p:txBody>
          <a:bodyPr wrap="none" lIns="45720" rIns="45720" anchor="ctr" anchorCtr="1">
            <a:spAutoFit/>
          </a:bodyPr>
          <a:lstStyle/>
          <a:p>
            <a:r>
              <a:rPr lang="en-US" sz="1400" b="1" dirty="0" smtClean="0">
                <a:latin typeface="Arial Black" pitchFamily="34" charset="0"/>
              </a:rPr>
              <a:t>51</a:t>
            </a:r>
            <a:endParaRPr lang="en-US" sz="1400" b="1" dirty="0">
              <a:latin typeface="Arial Black" pitchFamily="34" charset="0"/>
            </a:endParaRPr>
          </a:p>
        </p:txBody>
      </p:sp>
      <p:sp>
        <p:nvSpPr>
          <p:cNvPr id="20561" name="Illinois_L"/>
          <p:cNvSpPr txBox="1">
            <a:spLocks noChangeArrowheads="1"/>
          </p:cNvSpPr>
          <p:nvPr/>
        </p:nvSpPr>
        <p:spPr bwMode="auto">
          <a:xfrm>
            <a:off x="5448300" y="3076674"/>
            <a:ext cx="453009" cy="307777"/>
          </a:xfrm>
          <a:prstGeom prst="rect">
            <a:avLst/>
          </a:prstGeom>
          <a:noFill/>
          <a:ln w="1">
            <a:noFill/>
            <a:miter lim="800000"/>
            <a:headEnd/>
            <a:tailEnd/>
          </a:ln>
        </p:spPr>
        <p:txBody>
          <a:bodyPr wrap="none" lIns="45720" rIns="45720" anchor="ctr" anchorCtr="1">
            <a:spAutoFit/>
          </a:bodyPr>
          <a:lstStyle/>
          <a:p>
            <a:r>
              <a:rPr lang="en-US" sz="1400" b="1" dirty="0" smtClean="0">
                <a:latin typeface="Arial Black" pitchFamily="34" charset="0"/>
              </a:rPr>
              <a:t>238</a:t>
            </a:r>
            <a:endParaRPr lang="en-US" sz="1400" b="1" dirty="0">
              <a:latin typeface="Arial Black" pitchFamily="34" charset="0"/>
            </a:endParaRPr>
          </a:p>
        </p:txBody>
      </p:sp>
      <p:sp>
        <p:nvSpPr>
          <p:cNvPr id="20562" name="Wisconsin_L"/>
          <p:cNvSpPr txBox="1">
            <a:spLocks noChangeArrowheads="1"/>
          </p:cNvSpPr>
          <p:nvPr/>
        </p:nvSpPr>
        <p:spPr bwMode="auto">
          <a:xfrm>
            <a:off x="5287963" y="2112962"/>
            <a:ext cx="454025" cy="307975"/>
          </a:xfrm>
          <a:prstGeom prst="rect">
            <a:avLst/>
          </a:prstGeom>
          <a:noFill/>
          <a:ln w="1">
            <a:noFill/>
            <a:miter lim="800000"/>
            <a:headEnd/>
            <a:tailEnd/>
          </a:ln>
        </p:spPr>
        <p:txBody>
          <a:bodyPr wrap="none" lIns="45720" rIns="45720" anchor="ctr" anchorCtr="1">
            <a:spAutoFit/>
          </a:bodyPr>
          <a:lstStyle/>
          <a:p>
            <a:r>
              <a:rPr lang="en-US" sz="1400" b="1" dirty="0">
                <a:latin typeface="Arial Black" pitchFamily="34" charset="0"/>
              </a:rPr>
              <a:t>142</a:t>
            </a:r>
          </a:p>
        </p:txBody>
      </p:sp>
      <p:sp>
        <p:nvSpPr>
          <p:cNvPr id="20563" name="Delaware_L"/>
          <p:cNvSpPr txBox="1">
            <a:spLocks noChangeArrowheads="1"/>
          </p:cNvSpPr>
          <p:nvPr/>
        </p:nvSpPr>
        <p:spPr bwMode="auto">
          <a:xfrm>
            <a:off x="8486775" y="3465611"/>
            <a:ext cx="332783" cy="307777"/>
          </a:xfrm>
          <a:prstGeom prst="rect">
            <a:avLst/>
          </a:prstGeom>
          <a:noFill/>
          <a:ln w="1">
            <a:noFill/>
            <a:miter lim="800000"/>
            <a:headEnd/>
            <a:tailEnd/>
          </a:ln>
        </p:spPr>
        <p:txBody>
          <a:bodyPr wrap="none" lIns="45720" rIns="45720" anchor="ctr" anchorCtr="1">
            <a:spAutoFit/>
          </a:bodyPr>
          <a:lstStyle/>
          <a:p>
            <a:r>
              <a:rPr lang="en-US" sz="1400" b="1" dirty="0" smtClean="0">
                <a:latin typeface="Arial Black" pitchFamily="34" charset="0"/>
              </a:rPr>
              <a:t>26</a:t>
            </a:r>
            <a:endParaRPr lang="en-US" sz="1400" b="1" dirty="0">
              <a:latin typeface="Arial Black" pitchFamily="34" charset="0"/>
            </a:endParaRPr>
          </a:p>
        </p:txBody>
      </p:sp>
      <p:sp>
        <p:nvSpPr>
          <p:cNvPr id="20564" name="Georgia_L"/>
          <p:cNvSpPr txBox="1">
            <a:spLocks noChangeArrowheads="1"/>
          </p:cNvSpPr>
          <p:nvPr/>
        </p:nvSpPr>
        <p:spPr bwMode="auto">
          <a:xfrm>
            <a:off x="6616700" y="4694336"/>
            <a:ext cx="453009" cy="307777"/>
          </a:xfrm>
          <a:prstGeom prst="rect">
            <a:avLst/>
          </a:prstGeom>
          <a:noFill/>
          <a:ln w="1">
            <a:noFill/>
            <a:miter lim="800000"/>
            <a:headEnd/>
            <a:tailEnd/>
          </a:ln>
        </p:spPr>
        <p:txBody>
          <a:bodyPr wrap="none" lIns="45720" rIns="45720" anchor="ctr" anchorCtr="1">
            <a:spAutoFit/>
          </a:bodyPr>
          <a:lstStyle/>
          <a:p>
            <a:r>
              <a:rPr lang="en-US" sz="1400" b="1" dirty="0" smtClean="0">
                <a:latin typeface="Arial Black" pitchFamily="34" charset="0"/>
              </a:rPr>
              <a:t>309</a:t>
            </a:r>
            <a:endParaRPr lang="en-US" sz="1400" b="1" dirty="0">
              <a:latin typeface="Arial Black" pitchFamily="34" charset="0"/>
            </a:endParaRPr>
          </a:p>
        </p:txBody>
      </p:sp>
      <p:sp>
        <p:nvSpPr>
          <p:cNvPr id="20565" name="Maine_L"/>
          <p:cNvSpPr txBox="1">
            <a:spLocks noChangeArrowheads="1"/>
          </p:cNvSpPr>
          <p:nvPr/>
        </p:nvSpPr>
        <p:spPr bwMode="auto">
          <a:xfrm>
            <a:off x="8382000" y="1416050"/>
            <a:ext cx="333375" cy="306387"/>
          </a:xfrm>
          <a:prstGeom prst="rect">
            <a:avLst/>
          </a:prstGeom>
          <a:noFill/>
          <a:ln w="1">
            <a:noFill/>
            <a:miter lim="800000"/>
            <a:headEnd/>
            <a:tailEnd/>
          </a:ln>
        </p:spPr>
        <p:txBody>
          <a:bodyPr wrap="none" lIns="45720" rIns="45720" anchor="ctr" anchorCtr="1">
            <a:spAutoFit/>
          </a:bodyPr>
          <a:lstStyle/>
          <a:p>
            <a:r>
              <a:rPr lang="en-US" sz="1400" b="1" dirty="0" smtClean="0">
                <a:latin typeface="Arial Black" pitchFamily="34" charset="0"/>
              </a:rPr>
              <a:t>16</a:t>
            </a:r>
            <a:endParaRPr lang="en-US" sz="1400" b="1" dirty="0">
              <a:latin typeface="Arial Black" pitchFamily="34" charset="0"/>
            </a:endParaRPr>
          </a:p>
        </p:txBody>
      </p:sp>
      <p:sp>
        <p:nvSpPr>
          <p:cNvPr id="20566" name="Pennsylvania_L"/>
          <p:cNvSpPr txBox="1">
            <a:spLocks noChangeArrowheads="1"/>
          </p:cNvSpPr>
          <p:nvPr/>
        </p:nvSpPr>
        <p:spPr bwMode="auto">
          <a:xfrm>
            <a:off x="7307263" y="2690911"/>
            <a:ext cx="453009" cy="307777"/>
          </a:xfrm>
          <a:prstGeom prst="rect">
            <a:avLst/>
          </a:prstGeom>
          <a:noFill/>
          <a:ln w="1">
            <a:noFill/>
            <a:miter lim="800000"/>
            <a:headEnd/>
            <a:tailEnd/>
          </a:ln>
        </p:spPr>
        <p:txBody>
          <a:bodyPr wrap="none" lIns="45720" rIns="45720" anchor="ctr" anchorCtr="1">
            <a:spAutoFit/>
          </a:bodyPr>
          <a:lstStyle/>
          <a:p>
            <a:r>
              <a:rPr lang="en-US" sz="1400" b="1" dirty="0" smtClean="0">
                <a:latin typeface="Arial Black" pitchFamily="34" charset="0"/>
              </a:rPr>
              <a:t>241</a:t>
            </a:r>
            <a:endParaRPr lang="en-US" sz="1400" b="1" dirty="0">
              <a:latin typeface="Arial Black" pitchFamily="34" charset="0"/>
            </a:endParaRPr>
          </a:p>
        </p:txBody>
      </p:sp>
      <p:sp>
        <p:nvSpPr>
          <p:cNvPr id="20567" name="Oklahoma_L"/>
          <p:cNvSpPr txBox="1">
            <a:spLocks noChangeArrowheads="1"/>
          </p:cNvSpPr>
          <p:nvPr/>
        </p:nvSpPr>
        <p:spPr bwMode="auto">
          <a:xfrm>
            <a:off x="4187825" y="4200624"/>
            <a:ext cx="453009" cy="307777"/>
          </a:xfrm>
          <a:prstGeom prst="rect">
            <a:avLst/>
          </a:prstGeom>
          <a:noFill/>
          <a:ln w="1">
            <a:noFill/>
            <a:miter lim="800000"/>
            <a:headEnd/>
            <a:tailEnd/>
          </a:ln>
        </p:spPr>
        <p:txBody>
          <a:bodyPr wrap="none" lIns="45720" rIns="45720" anchor="ctr" anchorCtr="1">
            <a:spAutoFit/>
          </a:bodyPr>
          <a:lstStyle/>
          <a:p>
            <a:r>
              <a:rPr lang="en-US" sz="1400" b="1" dirty="0" smtClean="0">
                <a:latin typeface="Arial Black" pitchFamily="34" charset="0"/>
              </a:rPr>
              <a:t>124</a:t>
            </a:r>
            <a:endParaRPr lang="en-US" sz="1400" b="1" dirty="0">
              <a:latin typeface="Arial Black" pitchFamily="34" charset="0"/>
            </a:endParaRPr>
          </a:p>
        </p:txBody>
      </p:sp>
      <p:sp>
        <p:nvSpPr>
          <p:cNvPr id="20568" name="Nebraska_L"/>
          <p:cNvSpPr txBox="1">
            <a:spLocks noChangeArrowheads="1"/>
          </p:cNvSpPr>
          <p:nvPr/>
        </p:nvSpPr>
        <p:spPr bwMode="auto">
          <a:xfrm>
            <a:off x="3878263" y="2800449"/>
            <a:ext cx="332783" cy="307777"/>
          </a:xfrm>
          <a:prstGeom prst="rect">
            <a:avLst/>
          </a:prstGeom>
          <a:noFill/>
          <a:ln w="1">
            <a:noFill/>
            <a:miter lim="800000"/>
            <a:headEnd/>
            <a:tailEnd/>
          </a:ln>
        </p:spPr>
        <p:txBody>
          <a:bodyPr wrap="none" lIns="45720" rIns="45720" anchor="ctr" anchorCtr="1">
            <a:spAutoFit/>
          </a:bodyPr>
          <a:lstStyle/>
          <a:p>
            <a:r>
              <a:rPr lang="en-US" sz="1400" b="1" dirty="0" smtClean="0">
                <a:latin typeface="Arial Black" pitchFamily="34" charset="0"/>
              </a:rPr>
              <a:t>66</a:t>
            </a:r>
            <a:endParaRPr lang="en-US" sz="1400" b="1" dirty="0">
              <a:latin typeface="Arial Black" pitchFamily="34" charset="0"/>
            </a:endParaRPr>
          </a:p>
        </p:txBody>
      </p:sp>
      <p:sp>
        <p:nvSpPr>
          <p:cNvPr id="20569" name="Texas_L"/>
          <p:cNvSpPr txBox="1">
            <a:spLocks noChangeArrowheads="1"/>
          </p:cNvSpPr>
          <p:nvPr/>
        </p:nvSpPr>
        <p:spPr bwMode="auto">
          <a:xfrm>
            <a:off x="3806825" y="5086449"/>
            <a:ext cx="545342" cy="307777"/>
          </a:xfrm>
          <a:prstGeom prst="rect">
            <a:avLst/>
          </a:prstGeom>
          <a:noFill/>
          <a:ln w="1">
            <a:noFill/>
            <a:miter lim="800000"/>
            <a:headEnd/>
            <a:tailEnd/>
          </a:ln>
        </p:spPr>
        <p:txBody>
          <a:bodyPr wrap="none" anchor="ctr" anchorCtr="1">
            <a:spAutoFit/>
          </a:bodyPr>
          <a:lstStyle/>
          <a:p>
            <a:r>
              <a:rPr lang="en-US" sz="1400" b="1" dirty="0" smtClean="0">
                <a:latin typeface="Arial Black" pitchFamily="34" charset="0"/>
              </a:rPr>
              <a:t>550</a:t>
            </a:r>
            <a:endParaRPr lang="en-US" sz="1400" b="1" dirty="0">
              <a:latin typeface="Arial Black" pitchFamily="34" charset="0"/>
            </a:endParaRPr>
          </a:p>
        </p:txBody>
      </p:sp>
      <p:sp>
        <p:nvSpPr>
          <p:cNvPr id="20570" name="North_Carolina_L"/>
          <p:cNvSpPr txBox="1">
            <a:spLocks noChangeArrowheads="1"/>
          </p:cNvSpPr>
          <p:nvPr/>
        </p:nvSpPr>
        <p:spPr bwMode="auto">
          <a:xfrm>
            <a:off x="7273925" y="3864868"/>
            <a:ext cx="453009" cy="307777"/>
          </a:xfrm>
          <a:prstGeom prst="rect">
            <a:avLst/>
          </a:prstGeom>
          <a:noFill/>
          <a:ln w="1">
            <a:noFill/>
            <a:miter lim="800000"/>
            <a:headEnd/>
            <a:tailEnd/>
          </a:ln>
        </p:spPr>
        <p:txBody>
          <a:bodyPr wrap="none" lIns="45720" rIns="45720" anchor="ctr" anchorCtr="1">
            <a:spAutoFit/>
          </a:bodyPr>
          <a:lstStyle/>
          <a:p>
            <a:r>
              <a:rPr lang="en-US" sz="1400" b="1" dirty="0" smtClean="0">
                <a:latin typeface="Arial Black" pitchFamily="34" charset="0"/>
              </a:rPr>
              <a:t>197</a:t>
            </a:r>
            <a:endParaRPr lang="en-US" sz="1400" b="1" dirty="0">
              <a:latin typeface="Arial Black" pitchFamily="34" charset="0"/>
            </a:endParaRPr>
          </a:p>
        </p:txBody>
      </p:sp>
      <p:sp>
        <p:nvSpPr>
          <p:cNvPr id="20571" name="Colorado_L"/>
          <p:cNvSpPr txBox="1">
            <a:spLocks noChangeArrowheads="1"/>
          </p:cNvSpPr>
          <p:nvPr/>
        </p:nvSpPr>
        <p:spPr bwMode="auto">
          <a:xfrm>
            <a:off x="2881313" y="3306861"/>
            <a:ext cx="332783" cy="307777"/>
          </a:xfrm>
          <a:prstGeom prst="rect">
            <a:avLst/>
          </a:prstGeom>
          <a:noFill/>
          <a:ln w="1">
            <a:noFill/>
            <a:miter lim="800000"/>
            <a:headEnd/>
            <a:tailEnd/>
          </a:ln>
        </p:spPr>
        <p:txBody>
          <a:bodyPr wrap="none" lIns="45720" rIns="45720" anchor="ctr" anchorCtr="1">
            <a:spAutoFit/>
          </a:bodyPr>
          <a:lstStyle/>
          <a:p>
            <a:r>
              <a:rPr lang="en-US" sz="1400" b="1" dirty="0" smtClean="0">
                <a:latin typeface="Arial Black" pitchFamily="34" charset="0"/>
              </a:rPr>
              <a:t>95</a:t>
            </a:r>
            <a:endParaRPr lang="en-US" sz="1400" b="1" dirty="0">
              <a:latin typeface="Arial Black" pitchFamily="34" charset="0"/>
            </a:endParaRPr>
          </a:p>
        </p:txBody>
      </p:sp>
      <p:sp>
        <p:nvSpPr>
          <p:cNvPr id="20572" name="Tennessee_L"/>
          <p:cNvSpPr txBox="1">
            <a:spLocks noChangeArrowheads="1"/>
          </p:cNvSpPr>
          <p:nvPr/>
        </p:nvSpPr>
        <p:spPr bwMode="auto">
          <a:xfrm>
            <a:off x="6022975" y="3983136"/>
            <a:ext cx="453009" cy="307777"/>
          </a:xfrm>
          <a:prstGeom prst="rect">
            <a:avLst/>
          </a:prstGeom>
          <a:noFill/>
          <a:ln w="1">
            <a:noFill/>
            <a:miter lim="800000"/>
            <a:headEnd/>
            <a:tailEnd/>
          </a:ln>
        </p:spPr>
        <p:txBody>
          <a:bodyPr wrap="none" lIns="45720" rIns="45720" anchor="ctr" anchorCtr="1">
            <a:spAutoFit/>
          </a:bodyPr>
          <a:lstStyle/>
          <a:p>
            <a:r>
              <a:rPr lang="en-US" sz="1400" b="1" dirty="0" smtClean="0">
                <a:latin typeface="Arial Black" pitchFamily="34" charset="0"/>
              </a:rPr>
              <a:t>147</a:t>
            </a:r>
            <a:endParaRPr lang="en-US" sz="1400" b="1" dirty="0">
              <a:latin typeface="Arial Black" pitchFamily="34" charset="0"/>
            </a:endParaRPr>
          </a:p>
        </p:txBody>
      </p:sp>
      <p:sp>
        <p:nvSpPr>
          <p:cNvPr id="20573" name="Florida_L"/>
          <p:cNvSpPr txBox="1">
            <a:spLocks noChangeArrowheads="1"/>
          </p:cNvSpPr>
          <p:nvPr/>
        </p:nvSpPr>
        <p:spPr bwMode="auto">
          <a:xfrm>
            <a:off x="7086600" y="5675411"/>
            <a:ext cx="453009" cy="307777"/>
          </a:xfrm>
          <a:prstGeom prst="rect">
            <a:avLst/>
          </a:prstGeom>
          <a:noFill/>
          <a:ln w="1">
            <a:noFill/>
            <a:miter lim="800000"/>
            <a:headEnd/>
            <a:tailEnd/>
          </a:ln>
        </p:spPr>
        <p:txBody>
          <a:bodyPr wrap="none" lIns="45720" rIns="45720" anchor="ctr" anchorCtr="1">
            <a:spAutoFit/>
          </a:bodyPr>
          <a:lstStyle/>
          <a:p>
            <a:r>
              <a:rPr lang="en-US" sz="1400" b="1" dirty="0" smtClean="0">
                <a:latin typeface="Arial Black" pitchFamily="34" charset="0"/>
              </a:rPr>
              <a:t>751</a:t>
            </a:r>
            <a:endParaRPr lang="en-US" sz="1400" b="1" dirty="0">
              <a:latin typeface="Arial Black" pitchFamily="34" charset="0"/>
            </a:endParaRPr>
          </a:p>
        </p:txBody>
      </p:sp>
      <p:sp>
        <p:nvSpPr>
          <p:cNvPr id="20574" name="Missouri_L"/>
          <p:cNvSpPr txBox="1">
            <a:spLocks noChangeArrowheads="1"/>
          </p:cNvSpPr>
          <p:nvPr/>
        </p:nvSpPr>
        <p:spPr bwMode="auto">
          <a:xfrm>
            <a:off x="4945063" y="3478311"/>
            <a:ext cx="453009" cy="307777"/>
          </a:xfrm>
          <a:prstGeom prst="rect">
            <a:avLst/>
          </a:prstGeom>
          <a:noFill/>
          <a:ln w="1">
            <a:noFill/>
            <a:miter lim="800000"/>
            <a:headEnd/>
            <a:tailEnd/>
          </a:ln>
        </p:spPr>
        <p:txBody>
          <a:bodyPr wrap="none" lIns="45720" rIns="45720" anchor="ctr" anchorCtr="1">
            <a:spAutoFit/>
          </a:bodyPr>
          <a:lstStyle/>
          <a:p>
            <a:r>
              <a:rPr lang="en-US" sz="1400" b="1" dirty="0" smtClean="0">
                <a:latin typeface="Arial Black" pitchFamily="34" charset="0"/>
              </a:rPr>
              <a:t>148</a:t>
            </a:r>
            <a:endParaRPr lang="en-US" sz="1400" b="1" dirty="0">
              <a:latin typeface="Arial Black" pitchFamily="34" charset="0"/>
            </a:endParaRPr>
          </a:p>
        </p:txBody>
      </p:sp>
      <p:sp>
        <p:nvSpPr>
          <p:cNvPr id="20575" name="Alabama_L"/>
          <p:cNvSpPr txBox="1">
            <a:spLocks noChangeArrowheads="1"/>
          </p:cNvSpPr>
          <p:nvPr/>
        </p:nvSpPr>
        <p:spPr bwMode="auto">
          <a:xfrm>
            <a:off x="5994400" y="4649886"/>
            <a:ext cx="453009" cy="307777"/>
          </a:xfrm>
          <a:prstGeom prst="rect">
            <a:avLst/>
          </a:prstGeom>
          <a:noFill/>
          <a:ln w="1">
            <a:noFill/>
            <a:miter lim="800000"/>
            <a:headEnd/>
            <a:tailEnd/>
          </a:ln>
        </p:spPr>
        <p:txBody>
          <a:bodyPr wrap="none" lIns="45720" rIns="45720" anchor="ctr" anchorCtr="1">
            <a:spAutoFit/>
          </a:bodyPr>
          <a:lstStyle/>
          <a:p>
            <a:r>
              <a:rPr lang="en-US" sz="1400" b="1" dirty="0" smtClean="0">
                <a:latin typeface="Arial Black" pitchFamily="34" charset="0"/>
              </a:rPr>
              <a:t>108</a:t>
            </a:r>
            <a:endParaRPr lang="en-US" sz="1400" b="1" dirty="0">
              <a:latin typeface="Arial Black" pitchFamily="34" charset="0"/>
            </a:endParaRPr>
          </a:p>
        </p:txBody>
      </p:sp>
      <p:sp>
        <p:nvSpPr>
          <p:cNvPr id="20576" name="Kansas_L"/>
          <p:cNvSpPr txBox="1">
            <a:spLocks noChangeArrowheads="1"/>
          </p:cNvSpPr>
          <p:nvPr/>
        </p:nvSpPr>
        <p:spPr bwMode="auto">
          <a:xfrm>
            <a:off x="4041775" y="3492500"/>
            <a:ext cx="454025" cy="307975"/>
          </a:xfrm>
          <a:prstGeom prst="rect">
            <a:avLst/>
          </a:prstGeom>
          <a:noFill/>
          <a:ln w="1">
            <a:noFill/>
            <a:miter lim="800000"/>
            <a:headEnd/>
            <a:tailEnd/>
          </a:ln>
        </p:spPr>
        <p:txBody>
          <a:bodyPr wrap="none" lIns="45720" rIns="45720" anchor="ctr" anchorCtr="1">
            <a:spAutoFit/>
          </a:bodyPr>
          <a:lstStyle/>
          <a:p>
            <a:r>
              <a:rPr lang="en-US" sz="1400" b="1" dirty="0">
                <a:latin typeface="Arial Black" pitchFamily="34" charset="0"/>
              </a:rPr>
              <a:t>102</a:t>
            </a:r>
          </a:p>
        </p:txBody>
      </p:sp>
      <p:sp>
        <p:nvSpPr>
          <p:cNvPr id="20577" name="Idaho_L"/>
          <p:cNvSpPr txBox="1">
            <a:spLocks noChangeArrowheads="1"/>
          </p:cNvSpPr>
          <p:nvPr/>
        </p:nvSpPr>
        <p:spPr bwMode="auto">
          <a:xfrm>
            <a:off x="1704975" y="2144811"/>
            <a:ext cx="332783" cy="307777"/>
          </a:xfrm>
          <a:prstGeom prst="rect">
            <a:avLst/>
          </a:prstGeom>
          <a:noFill/>
          <a:ln w="1">
            <a:noFill/>
            <a:miter lim="800000"/>
            <a:headEnd/>
            <a:tailEnd/>
          </a:ln>
        </p:spPr>
        <p:txBody>
          <a:bodyPr wrap="none" lIns="45720" rIns="45720" anchor="ctr" anchorCtr="1">
            <a:spAutoFit/>
          </a:bodyPr>
          <a:lstStyle/>
          <a:p>
            <a:r>
              <a:rPr lang="en-US" sz="1400" b="1" dirty="0" smtClean="0">
                <a:latin typeface="Arial Black" pitchFamily="34" charset="0"/>
              </a:rPr>
              <a:t>30</a:t>
            </a:r>
            <a:endParaRPr lang="en-US" sz="1400" b="1" dirty="0">
              <a:latin typeface="Arial Black" pitchFamily="34" charset="0"/>
            </a:endParaRPr>
          </a:p>
        </p:txBody>
      </p:sp>
      <p:sp>
        <p:nvSpPr>
          <p:cNvPr id="20578" name="Kentucky_L"/>
          <p:cNvSpPr txBox="1">
            <a:spLocks noChangeArrowheads="1"/>
          </p:cNvSpPr>
          <p:nvPr/>
        </p:nvSpPr>
        <p:spPr bwMode="auto">
          <a:xfrm>
            <a:off x="6275388" y="3660874"/>
            <a:ext cx="453009" cy="307777"/>
          </a:xfrm>
          <a:prstGeom prst="rect">
            <a:avLst/>
          </a:prstGeom>
          <a:noFill/>
          <a:ln w="1">
            <a:noFill/>
            <a:miter lim="800000"/>
            <a:headEnd/>
            <a:tailEnd/>
          </a:ln>
        </p:spPr>
        <p:txBody>
          <a:bodyPr wrap="none" lIns="45720" rIns="45720" anchor="ctr" anchorCtr="1">
            <a:spAutoFit/>
          </a:bodyPr>
          <a:lstStyle/>
          <a:p>
            <a:r>
              <a:rPr lang="en-US" sz="1400" b="1" dirty="0" smtClean="0">
                <a:latin typeface="Arial Black" pitchFamily="34" charset="0"/>
              </a:rPr>
              <a:t>102</a:t>
            </a:r>
            <a:endParaRPr lang="en-US" sz="1400" b="1" dirty="0">
              <a:latin typeface="Arial Black" pitchFamily="34" charset="0"/>
            </a:endParaRPr>
          </a:p>
        </p:txBody>
      </p:sp>
      <p:sp>
        <p:nvSpPr>
          <p:cNvPr id="20579" name="Wyoming_L"/>
          <p:cNvSpPr txBox="1">
            <a:spLocks noChangeArrowheads="1"/>
          </p:cNvSpPr>
          <p:nvPr/>
        </p:nvSpPr>
        <p:spPr bwMode="auto">
          <a:xfrm>
            <a:off x="2749550" y="2370137"/>
            <a:ext cx="212725" cy="307975"/>
          </a:xfrm>
          <a:prstGeom prst="rect">
            <a:avLst/>
          </a:prstGeom>
          <a:noFill/>
          <a:ln w="1">
            <a:noFill/>
            <a:miter lim="800000"/>
            <a:headEnd/>
            <a:tailEnd/>
          </a:ln>
        </p:spPr>
        <p:txBody>
          <a:bodyPr wrap="none" lIns="45720" rIns="45720" anchor="ctr" anchorCtr="1">
            <a:spAutoFit/>
          </a:bodyPr>
          <a:lstStyle/>
          <a:p>
            <a:r>
              <a:rPr lang="en-US" sz="1400" b="1" dirty="0">
                <a:latin typeface="Arial Black" pitchFamily="34" charset="0"/>
              </a:rPr>
              <a:t>9</a:t>
            </a:r>
          </a:p>
        </p:txBody>
      </p:sp>
      <p:sp>
        <p:nvSpPr>
          <p:cNvPr id="20580" name="New_Mexico_L"/>
          <p:cNvSpPr txBox="1">
            <a:spLocks noChangeArrowheads="1"/>
          </p:cNvSpPr>
          <p:nvPr/>
        </p:nvSpPr>
        <p:spPr bwMode="auto">
          <a:xfrm>
            <a:off x="2755900" y="4257774"/>
            <a:ext cx="332783" cy="307777"/>
          </a:xfrm>
          <a:prstGeom prst="rect">
            <a:avLst/>
          </a:prstGeom>
          <a:noFill/>
          <a:ln w="1">
            <a:noFill/>
            <a:miter lim="800000"/>
            <a:headEnd/>
            <a:tailEnd/>
          </a:ln>
        </p:spPr>
        <p:txBody>
          <a:bodyPr wrap="none" lIns="45720" rIns="45720" anchor="ctr" anchorCtr="1">
            <a:spAutoFit/>
          </a:bodyPr>
          <a:lstStyle/>
          <a:p>
            <a:r>
              <a:rPr lang="en-US" sz="1400" b="1" dirty="0" smtClean="0">
                <a:latin typeface="Arial Black" pitchFamily="34" charset="0"/>
              </a:rPr>
              <a:t>10</a:t>
            </a:r>
            <a:endParaRPr lang="en-US" sz="1400" b="1" dirty="0">
              <a:latin typeface="Arial Black" pitchFamily="34" charset="0"/>
            </a:endParaRPr>
          </a:p>
        </p:txBody>
      </p:sp>
      <p:sp>
        <p:nvSpPr>
          <p:cNvPr id="20581" name="Louisiana_L"/>
          <p:cNvSpPr txBox="1">
            <a:spLocks noChangeArrowheads="1"/>
          </p:cNvSpPr>
          <p:nvPr/>
        </p:nvSpPr>
        <p:spPr bwMode="auto">
          <a:xfrm>
            <a:off x="5081588" y="5238849"/>
            <a:ext cx="453009" cy="307777"/>
          </a:xfrm>
          <a:prstGeom prst="rect">
            <a:avLst/>
          </a:prstGeom>
          <a:noFill/>
          <a:ln w="1">
            <a:noFill/>
            <a:miter lim="800000"/>
            <a:headEnd/>
            <a:tailEnd/>
          </a:ln>
        </p:spPr>
        <p:txBody>
          <a:bodyPr wrap="none" lIns="45720" rIns="45720" anchor="ctr" anchorCtr="1">
            <a:spAutoFit/>
          </a:bodyPr>
          <a:lstStyle/>
          <a:p>
            <a:r>
              <a:rPr lang="en-US" sz="1400" b="1" dirty="0" smtClean="0">
                <a:latin typeface="Arial Black" pitchFamily="34" charset="0"/>
              </a:rPr>
              <a:t>113</a:t>
            </a:r>
            <a:endParaRPr lang="en-US" sz="1400" b="1" dirty="0">
              <a:latin typeface="Arial Black" pitchFamily="34" charset="0"/>
            </a:endParaRPr>
          </a:p>
        </p:txBody>
      </p:sp>
      <p:sp>
        <p:nvSpPr>
          <p:cNvPr id="20582" name="South_Dakota_L"/>
          <p:cNvSpPr txBox="1">
            <a:spLocks noChangeArrowheads="1"/>
          </p:cNvSpPr>
          <p:nvPr/>
        </p:nvSpPr>
        <p:spPr bwMode="auto">
          <a:xfrm>
            <a:off x="3771900" y="2154237"/>
            <a:ext cx="333375" cy="307975"/>
          </a:xfrm>
          <a:prstGeom prst="rect">
            <a:avLst/>
          </a:prstGeom>
          <a:noFill/>
          <a:ln w="1">
            <a:noFill/>
            <a:miter lim="800000"/>
            <a:headEnd/>
            <a:tailEnd/>
          </a:ln>
        </p:spPr>
        <p:txBody>
          <a:bodyPr wrap="none" lIns="45720" rIns="45720" anchor="ctr" anchorCtr="1">
            <a:spAutoFit/>
          </a:bodyPr>
          <a:lstStyle/>
          <a:p>
            <a:r>
              <a:rPr lang="en-US" sz="1400" b="1" dirty="0" smtClean="0">
                <a:latin typeface="Arial Black" pitchFamily="34" charset="0"/>
              </a:rPr>
              <a:t>19</a:t>
            </a:r>
            <a:endParaRPr lang="en-US" sz="1400" b="1" dirty="0">
              <a:latin typeface="Arial Black" pitchFamily="34" charset="0"/>
            </a:endParaRPr>
          </a:p>
        </p:txBody>
      </p:sp>
      <p:sp>
        <p:nvSpPr>
          <p:cNvPr id="20583" name="Nevada_L"/>
          <p:cNvSpPr txBox="1">
            <a:spLocks noChangeArrowheads="1"/>
          </p:cNvSpPr>
          <p:nvPr/>
        </p:nvSpPr>
        <p:spPr bwMode="auto">
          <a:xfrm>
            <a:off x="1157288" y="3024286"/>
            <a:ext cx="332783" cy="307777"/>
          </a:xfrm>
          <a:prstGeom prst="rect">
            <a:avLst/>
          </a:prstGeom>
          <a:noFill/>
          <a:ln w="1">
            <a:noFill/>
            <a:miter lim="800000"/>
            <a:headEnd/>
            <a:tailEnd/>
          </a:ln>
        </p:spPr>
        <p:txBody>
          <a:bodyPr wrap="none" lIns="45720" rIns="45720" anchor="ctr" anchorCtr="1">
            <a:spAutoFit/>
          </a:bodyPr>
          <a:lstStyle/>
          <a:p>
            <a:r>
              <a:rPr lang="en-US" sz="1400" b="1" dirty="0" smtClean="0">
                <a:latin typeface="Arial Black" pitchFamily="34" charset="0"/>
              </a:rPr>
              <a:t>72</a:t>
            </a:r>
            <a:endParaRPr lang="en-US" sz="1400" b="1" dirty="0">
              <a:latin typeface="Arial Black" pitchFamily="34" charset="0"/>
            </a:endParaRPr>
          </a:p>
        </p:txBody>
      </p:sp>
      <p:sp>
        <p:nvSpPr>
          <p:cNvPr id="20584" name="Arkansas_L"/>
          <p:cNvSpPr txBox="1">
            <a:spLocks noChangeArrowheads="1"/>
          </p:cNvSpPr>
          <p:nvPr/>
        </p:nvSpPr>
        <p:spPr bwMode="auto">
          <a:xfrm>
            <a:off x="4979988" y="4286349"/>
            <a:ext cx="332783" cy="307777"/>
          </a:xfrm>
          <a:prstGeom prst="rect">
            <a:avLst/>
          </a:prstGeom>
          <a:noFill/>
          <a:ln w="1">
            <a:noFill/>
            <a:miter lim="800000"/>
            <a:headEnd/>
            <a:tailEnd/>
          </a:ln>
        </p:spPr>
        <p:txBody>
          <a:bodyPr wrap="none" lIns="45720" rIns="45720" anchor="ctr" anchorCtr="1">
            <a:spAutoFit/>
          </a:bodyPr>
          <a:lstStyle/>
          <a:p>
            <a:r>
              <a:rPr lang="en-US" sz="1400" b="1" dirty="0" smtClean="0">
                <a:latin typeface="Arial Black" pitchFamily="34" charset="0"/>
              </a:rPr>
              <a:t>98</a:t>
            </a:r>
            <a:endParaRPr lang="en-US" sz="1400" b="1" dirty="0">
              <a:latin typeface="Arial Black" pitchFamily="34" charset="0"/>
            </a:endParaRPr>
          </a:p>
        </p:txBody>
      </p:sp>
      <p:sp>
        <p:nvSpPr>
          <p:cNvPr id="20585" name="Arizona_L"/>
          <p:cNvSpPr txBox="1">
            <a:spLocks noChangeArrowheads="1"/>
          </p:cNvSpPr>
          <p:nvPr/>
        </p:nvSpPr>
        <p:spPr bwMode="auto">
          <a:xfrm>
            <a:off x="1738313" y="4152999"/>
            <a:ext cx="453009" cy="307777"/>
          </a:xfrm>
          <a:prstGeom prst="rect">
            <a:avLst/>
          </a:prstGeom>
          <a:noFill/>
          <a:ln w="1">
            <a:noFill/>
            <a:miter lim="800000"/>
            <a:headEnd/>
            <a:tailEnd/>
          </a:ln>
        </p:spPr>
        <p:txBody>
          <a:bodyPr wrap="none" lIns="45720" rIns="45720" anchor="ctr" anchorCtr="1">
            <a:spAutoFit/>
          </a:bodyPr>
          <a:lstStyle/>
          <a:p>
            <a:r>
              <a:rPr lang="en-US" sz="1400" b="1" dirty="0" smtClean="0">
                <a:latin typeface="Arial Black" pitchFamily="34" charset="0"/>
              </a:rPr>
              <a:t>159</a:t>
            </a:r>
            <a:endParaRPr lang="en-US" sz="1400" b="1" dirty="0">
              <a:latin typeface="Arial Black" pitchFamily="34" charset="0"/>
            </a:endParaRPr>
          </a:p>
        </p:txBody>
      </p:sp>
      <p:sp>
        <p:nvSpPr>
          <p:cNvPr id="20586" name="West_Virginia_L"/>
          <p:cNvSpPr txBox="1">
            <a:spLocks noChangeArrowheads="1"/>
          </p:cNvSpPr>
          <p:nvPr/>
        </p:nvSpPr>
        <p:spPr bwMode="auto">
          <a:xfrm>
            <a:off x="6888163" y="3306861"/>
            <a:ext cx="332783" cy="307777"/>
          </a:xfrm>
          <a:prstGeom prst="rect">
            <a:avLst/>
          </a:prstGeom>
          <a:noFill/>
          <a:ln w="1">
            <a:noFill/>
            <a:miter lim="800000"/>
            <a:headEnd/>
            <a:tailEnd/>
          </a:ln>
        </p:spPr>
        <p:txBody>
          <a:bodyPr wrap="none" lIns="45720" rIns="45720" anchor="ctr" anchorCtr="1">
            <a:spAutoFit/>
          </a:bodyPr>
          <a:lstStyle/>
          <a:p>
            <a:r>
              <a:rPr lang="en-US" sz="1400" b="1" dirty="0" smtClean="0">
                <a:latin typeface="Arial Black" pitchFamily="34" charset="0"/>
              </a:rPr>
              <a:t>16</a:t>
            </a:r>
            <a:endParaRPr lang="en-US" sz="1400" b="1" dirty="0">
              <a:latin typeface="Arial Black" pitchFamily="34" charset="0"/>
            </a:endParaRPr>
          </a:p>
        </p:txBody>
      </p:sp>
      <p:sp>
        <p:nvSpPr>
          <p:cNvPr id="20587" name="South_Carolina_L"/>
          <p:cNvSpPr txBox="1">
            <a:spLocks noChangeArrowheads="1"/>
          </p:cNvSpPr>
          <p:nvPr/>
        </p:nvSpPr>
        <p:spPr bwMode="auto">
          <a:xfrm>
            <a:off x="6992938" y="4295874"/>
            <a:ext cx="453009" cy="307777"/>
          </a:xfrm>
          <a:prstGeom prst="rect">
            <a:avLst/>
          </a:prstGeom>
          <a:noFill/>
          <a:ln w="1">
            <a:noFill/>
            <a:miter lim="800000"/>
            <a:headEnd/>
            <a:tailEnd/>
          </a:ln>
        </p:spPr>
        <p:txBody>
          <a:bodyPr wrap="none" lIns="45720" rIns="45720" anchor="ctr" anchorCtr="1">
            <a:spAutoFit/>
          </a:bodyPr>
          <a:lstStyle/>
          <a:p>
            <a:r>
              <a:rPr lang="en-US" sz="1400" b="1" dirty="0" smtClean="0">
                <a:latin typeface="Arial Black" pitchFamily="34" charset="0"/>
              </a:rPr>
              <a:t>146</a:t>
            </a:r>
            <a:endParaRPr lang="en-US" sz="1400" b="1" dirty="0">
              <a:latin typeface="Arial Black" pitchFamily="34" charset="0"/>
            </a:endParaRPr>
          </a:p>
        </p:txBody>
      </p:sp>
      <p:sp>
        <p:nvSpPr>
          <p:cNvPr id="20588" name="Mississippi_L"/>
          <p:cNvSpPr txBox="1">
            <a:spLocks noChangeArrowheads="1"/>
          </p:cNvSpPr>
          <p:nvPr/>
        </p:nvSpPr>
        <p:spPr bwMode="auto">
          <a:xfrm>
            <a:off x="5497513" y="4697511"/>
            <a:ext cx="453009" cy="307777"/>
          </a:xfrm>
          <a:prstGeom prst="rect">
            <a:avLst/>
          </a:prstGeom>
          <a:noFill/>
          <a:ln w="1">
            <a:noFill/>
            <a:miter lim="800000"/>
            <a:headEnd/>
            <a:tailEnd/>
          </a:ln>
        </p:spPr>
        <p:txBody>
          <a:bodyPr wrap="none" lIns="45720" rIns="45720" anchor="ctr" anchorCtr="1">
            <a:spAutoFit/>
          </a:bodyPr>
          <a:lstStyle/>
          <a:p>
            <a:r>
              <a:rPr lang="en-US" sz="1400" b="1" dirty="0" smtClean="0">
                <a:latin typeface="Arial Black" pitchFamily="34" charset="0"/>
              </a:rPr>
              <a:t>136</a:t>
            </a:r>
            <a:endParaRPr lang="en-US" sz="1400" b="1" dirty="0">
              <a:latin typeface="Arial Black" pitchFamily="34" charset="0"/>
            </a:endParaRPr>
          </a:p>
        </p:txBody>
      </p:sp>
      <p:sp>
        <p:nvSpPr>
          <p:cNvPr id="20589" name="Montana_L"/>
          <p:cNvSpPr txBox="1">
            <a:spLocks noChangeArrowheads="1"/>
          </p:cNvSpPr>
          <p:nvPr/>
        </p:nvSpPr>
        <p:spPr bwMode="auto">
          <a:xfrm>
            <a:off x="2540000" y="1535112"/>
            <a:ext cx="331788" cy="307975"/>
          </a:xfrm>
          <a:prstGeom prst="rect">
            <a:avLst/>
          </a:prstGeom>
          <a:noFill/>
          <a:ln w="1">
            <a:noFill/>
            <a:miter lim="800000"/>
            <a:headEnd/>
            <a:tailEnd/>
          </a:ln>
        </p:spPr>
        <p:txBody>
          <a:bodyPr wrap="none" lIns="45720" rIns="45720" anchor="ctr" anchorCtr="1">
            <a:spAutoFit/>
          </a:bodyPr>
          <a:lstStyle/>
          <a:p>
            <a:r>
              <a:rPr lang="en-US" sz="1400" b="1" dirty="0">
                <a:latin typeface="Arial Black" pitchFamily="34" charset="0"/>
              </a:rPr>
              <a:t>28</a:t>
            </a:r>
          </a:p>
        </p:txBody>
      </p:sp>
      <p:sp>
        <p:nvSpPr>
          <p:cNvPr id="275" name="Text Box 153"/>
          <p:cNvSpPr txBox="1">
            <a:spLocks noChangeArrowheads="1"/>
          </p:cNvSpPr>
          <p:nvPr/>
        </p:nvSpPr>
        <p:spPr bwMode="auto">
          <a:xfrm>
            <a:off x="8164513" y="4068861"/>
            <a:ext cx="751168" cy="307777"/>
          </a:xfrm>
          <a:prstGeom prst="rect">
            <a:avLst/>
          </a:prstGeom>
          <a:solidFill>
            <a:srgbClr val="FFFFCC"/>
          </a:solidFill>
          <a:ln w="9525">
            <a:solidFill>
              <a:schemeClr val="tx1">
                <a:lumMod val="65000"/>
                <a:lumOff val="35000"/>
              </a:schemeClr>
            </a:solidFill>
            <a:miter lim="800000"/>
            <a:headEnd/>
            <a:tailEnd/>
          </a:ln>
        </p:spPr>
        <p:txBody>
          <a:bodyPr wrap="none" lIns="45720" rIns="45720" anchor="ctr" anchorCtr="1">
            <a:spAutoFit/>
          </a:bodyPr>
          <a:lstStyle/>
          <a:p>
            <a:pPr>
              <a:defRPr/>
            </a:pPr>
            <a:r>
              <a:rPr lang="en-US" sz="1400" b="1" dirty="0" smtClean="0">
                <a:latin typeface="Arial Black" pitchFamily="34" charset="0"/>
              </a:rPr>
              <a:t>12 </a:t>
            </a:r>
            <a:r>
              <a:rPr lang="en-US" sz="1200" b="1" dirty="0">
                <a:latin typeface="Arial Black" pitchFamily="34" charset="0"/>
              </a:rPr>
              <a:t>(DC)</a:t>
            </a:r>
          </a:p>
        </p:txBody>
      </p:sp>
      <p:sp>
        <p:nvSpPr>
          <p:cNvPr id="20591" name="Line 156"/>
          <p:cNvSpPr>
            <a:spLocks noChangeShapeType="1"/>
          </p:cNvSpPr>
          <p:nvPr/>
        </p:nvSpPr>
        <p:spPr bwMode="auto">
          <a:xfrm flipH="1" flipV="1">
            <a:off x="7915275" y="3236912"/>
            <a:ext cx="587375" cy="334963"/>
          </a:xfrm>
          <a:prstGeom prst="line">
            <a:avLst/>
          </a:prstGeom>
          <a:noFill/>
          <a:ln w="9525">
            <a:solidFill>
              <a:schemeClr val="tx1"/>
            </a:solidFill>
            <a:round/>
            <a:headEnd/>
            <a:tailEnd/>
          </a:ln>
        </p:spPr>
        <p:txBody>
          <a:bodyPr/>
          <a:lstStyle/>
          <a:p>
            <a:endParaRPr lang="en-US" dirty="0"/>
          </a:p>
        </p:txBody>
      </p:sp>
      <p:sp>
        <p:nvSpPr>
          <p:cNvPr id="20592" name="Line 157"/>
          <p:cNvSpPr>
            <a:spLocks noChangeShapeType="1"/>
          </p:cNvSpPr>
          <p:nvPr/>
        </p:nvSpPr>
        <p:spPr bwMode="auto">
          <a:xfrm flipH="1" flipV="1">
            <a:off x="7999413" y="2900362"/>
            <a:ext cx="336550" cy="168275"/>
          </a:xfrm>
          <a:prstGeom prst="line">
            <a:avLst/>
          </a:prstGeom>
          <a:noFill/>
          <a:ln w="9525">
            <a:solidFill>
              <a:schemeClr val="tx1"/>
            </a:solidFill>
            <a:round/>
            <a:headEnd/>
            <a:tailEnd/>
          </a:ln>
        </p:spPr>
        <p:txBody>
          <a:bodyPr/>
          <a:lstStyle/>
          <a:p>
            <a:endParaRPr lang="en-US" dirty="0"/>
          </a:p>
        </p:txBody>
      </p:sp>
      <p:sp>
        <p:nvSpPr>
          <p:cNvPr id="20593" name="Line 158"/>
          <p:cNvSpPr>
            <a:spLocks noChangeShapeType="1"/>
          </p:cNvSpPr>
          <p:nvPr/>
        </p:nvSpPr>
        <p:spPr bwMode="auto">
          <a:xfrm flipH="1" flipV="1">
            <a:off x="8167688" y="2481262"/>
            <a:ext cx="485775" cy="363538"/>
          </a:xfrm>
          <a:prstGeom prst="line">
            <a:avLst/>
          </a:prstGeom>
          <a:noFill/>
          <a:ln w="9525">
            <a:solidFill>
              <a:schemeClr val="tx1"/>
            </a:solidFill>
            <a:round/>
            <a:headEnd/>
            <a:tailEnd/>
          </a:ln>
        </p:spPr>
        <p:txBody>
          <a:bodyPr/>
          <a:lstStyle/>
          <a:p>
            <a:endParaRPr lang="en-US" dirty="0"/>
          </a:p>
        </p:txBody>
      </p:sp>
      <p:sp>
        <p:nvSpPr>
          <p:cNvPr id="20594" name="Line 159"/>
          <p:cNvSpPr>
            <a:spLocks noChangeShapeType="1"/>
          </p:cNvSpPr>
          <p:nvPr/>
        </p:nvSpPr>
        <p:spPr bwMode="auto">
          <a:xfrm flipH="1" flipV="1">
            <a:off x="8418513" y="2481262"/>
            <a:ext cx="298450" cy="128588"/>
          </a:xfrm>
          <a:prstGeom prst="line">
            <a:avLst/>
          </a:prstGeom>
          <a:noFill/>
          <a:ln w="9525">
            <a:solidFill>
              <a:schemeClr val="tx1"/>
            </a:solidFill>
            <a:round/>
            <a:headEnd/>
            <a:tailEnd/>
          </a:ln>
        </p:spPr>
        <p:txBody>
          <a:bodyPr/>
          <a:lstStyle/>
          <a:p>
            <a:endParaRPr lang="en-US" dirty="0"/>
          </a:p>
        </p:txBody>
      </p:sp>
      <p:sp>
        <p:nvSpPr>
          <p:cNvPr id="20595" name="Line 160"/>
          <p:cNvSpPr>
            <a:spLocks noChangeShapeType="1"/>
          </p:cNvSpPr>
          <p:nvPr/>
        </p:nvSpPr>
        <p:spPr bwMode="auto">
          <a:xfrm flipH="1">
            <a:off x="8251825" y="2062162"/>
            <a:ext cx="587375" cy="250825"/>
          </a:xfrm>
          <a:prstGeom prst="line">
            <a:avLst/>
          </a:prstGeom>
          <a:noFill/>
          <a:ln w="9525">
            <a:solidFill>
              <a:schemeClr val="tx1"/>
            </a:solidFill>
            <a:round/>
            <a:headEnd/>
            <a:tailEnd/>
          </a:ln>
        </p:spPr>
        <p:txBody>
          <a:bodyPr/>
          <a:lstStyle/>
          <a:p>
            <a:endParaRPr lang="en-US" dirty="0"/>
          </a:p>
        </p:txBody>
      </p:sp>
      <p:sp>
        <p:nvSpPr>
          <p:cNvPr id="20596" name="Line 161"/>
          <p:cNvSpPr>
            <a:spLocks noChangeShapeType="1"/>
          </p:cNvSpPr>
          <p:nvPr/>
        </p:nvSpPr>
        <p:spPr bwMode="auto">
          <a:xfrm>
            <a:off x="7918450" y="1419225"/>
            <a:ext cx="333375" cy="558800"/>
          </a:xfrm>
          <a:prstGeom prst="line">
            <a:avLst/>
          </a:prstGeom>
          <a:noFill/>
          <a:ln w="9525">
            <a:solidFill>
              <a:schemeClr val="tx1"/>
            </a:solidFill>
            <a:round/>
            <a:headEnd/>
            <a:tailEnd/>
          </a:ln>
        </p:spPr>
        <p:txBody>
          <a:bodyPr/>
          <a:lstStyle/>
          <a:p>
            <a:endParaRPr lang="en-US" dirty="0"/>
          </a:p>
        </p:txBody>
      </p:sp>
      <p:sp>
        <p:nvSpPr>
          <p:cNvPr id="20597" name="Line 162"/>
          <p:cNvSpPr>
            <a:spLocks noChangeShapeType="1"/>
          </p:cNvSpPr>
          <p:nvPr/>
        </p:nvSpPr>
        <p:spPr bwMode="auto">
          <a:xfrm>
            <a:off x="7515225" y="1685925"/>
            <a:ext cx="568325" cy="292100"/>
          </a:xfrm>
          <a:prstGeom prst="line">
            <a:avLst/>
          </a:prstGeom>
          <a:noFill/>
          <a:ln w="9525">
            <a:solidFill>
              <a:schemeClr val="tx1"/>
            </a:solidFill>
            <a:round/>
            <a:headEnd/>
            <a:tailEnd/>
          </a:ln>
        </p:spPr>
        <p:txBody>
          <a:bodyPr/>
          <a:lstStyle/>
          <a:p>
            <a:endParaRPr lang="en-US" dirty="0"/>
          </a:p>
        </p:txBody>
      </p:sp>
      <p:sp>
        <p:nvSpPr>
          <p:cNvPr id="20598" name="Line 163"/>
          <p:cNvSpPr>
            <a:spLocks noChangeShapeType="1"/>
          </p:cNvSpPr>
          <p:nvPr/>
        </p:nvSpPr>
        <p:spPr bwMode="auto">
          <a:xfrm flipH="1" flipV="1">
            <a:off x="7664450" y="3152775"/>
            <a:ext cx="850900" cy="638175"/>
          </a:xfrm>
          <a:prstGeom prst="line">
            <a:avLst/>
          </a:prstGeom>
          <a:noFill/>
          <a:ln w="9525">
            <a:solidFill>
              <a:schemeClr val="tx1"/>
            </a:solidFill>
            <a:round/>
            <a:headEnd/>
            <a:tailEnd/>
          </a:ln>
        </p:spPr>
        <p:txBody>
          <a:bodyPr/>
          <a:lstStyle/>
          <a:p>
            <a:endParaRPr lang="en-US" dirty="0"/>
          </a:p>
        </p:txBody>
      </p:sp>
      <p:sp>
        <p:nvSpPr>
          <p:cNvPr id="20599" name="Line 164"/>
          <p:cNvSpPr>
            <a:spLocks noChangeShapeType="1"/>
          </p:cNvSpPr>
          <p:nvPr/>
        </p:nvSpPr>
        <p:spPr bwMode="auto">
          <a:xfrm flipH="1" flipV="1">
            <a:off x="7664450" y="3236912"/>
            <a:ext cx="671513" cy="838200"/>
          </a:xfrm>
          <a:prstGeom prst="line">
            <a:avLst/>
          </a:prstGeom>
          <a:noFill/>
          <a:ln w="9525">
            <a:solidFill>
              <a:schemeClr val="tx1"/>
            </a:solidFill>
            <a:round/>
            <a:headEnd/>
            <a:tailEnd/>
          </a:ln>
        </p:spPr>
        <p:txBody>
          <a:bodyPr/>
          <a:lstStyle/>
          <a:p>
            <a:endParaRPr lang="en-US" dirty="0"/>
          </a:p>
        </p:txBody>
      </p:sp>
      <p:sp>
        <p:nvSpPr>
          <p:cNvPr id="293" name="Freeform 292"/>
          <p:cNvSpPr/>
          <p:nvPr/>
        </p:nvSpPr>
        <p:spPr>
          <a:xfrm>
            <a:off x="6481763" y="1874837"/>
            <a:ext cx="219075" cy="79375"/>
          </a:xfrm>
          <a:custGeom>
            <a:avLst/>
            <a:gdLst>
              <a:gd name="connsiteX0" fmla="*/ 0 w 218564"/>
              <a:gd name="connsiteY0" fmla="*/ 22303 h 80289"/>
              <a:gd name="connsiteX1" fmla="*/ 66908 w 218564"/>
              <a:gd name="connsiteY1" fmla="*/ 62447 h 80289"/>
              <a:gd name="connsiteX2" fmla="*/ 133815 w 218564"/>
              <a:gd name="connsiteY2" fmla="*/ 62447 h 80289"/>
              <a:gd name="connsiteX3" fmla="*/ 187341 w 218564"/>
              <a:gd name="connsiteY3" fmla="*/ 80289 h 80289"/>
              <a:gd name="connsiteX4" fmla="*/ 218564 w 218564"/>
              <a:gd name="connsiteY4" fmla="*/ 40145 h 80289"/>
              <a:gd name="connsiteX5" fmla="*/ 214104 w 218564"/>
              <a:gd name="connsiteY5" fmla="*/ 17842 h 80289"/>
              <a:gd name="connsiteX6" fmla="*/ 178420 w 218564"/>
              <a:gd name="connsiteY6" fmla="*/ 0 h 80289"/>
              <a:gd name="connsiteX7" fmla="*/ 147197 w 218564"/>
              <a:gd name="connsiteY7" fmla="*/ 17842 h 80289"/>
              <a:gd name="connsiteX8" fmla="*/ 129355 w 218564"/>
              <a:gd name="connsiteY8" fmla="*/ 8921 h 80289"/>
              <a:gd name="connsiteX9" fmla="*/ 98131 w 218564"/>
              <a:gd name="connsiteY9" fmla="*/ 17842 h 80289"/>
              <a:gd name="connsiteX10" fmla="*/ 49066 w 218564"/>
              <a:gd name="connsiteY10" fmla="*/ 0 h 80289"/>
              <a:gd name="connsiteX11" fmla="*/ 0 w 218564"/>
              <a:gd name="connsiteY11" fmla="*/ 22303 h 8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8564" h="80289">
                <a:moveTo>
                  <a:pt x="0" y="22303"/>
                </a:moveTo>
                <a:lnTo>
                  <a:pt x="66908" y="62447"/>
                </a:lnTo>
                <a:lnTo>
                  <a:pt x="133815" y="62447"/>
                </a:lnTo>
                <a:lnTo>
                  <a:pt x="187341" y="80289"/>
                </a:lnTo>
                <a:lnTo>
                  <a:pt x="218564" y="40145"/>
                </a:lnTo>
                <a:lnTo>
                  <a:pt x="214104" y="17842"/>
                </a:lnTo>
                <a:lnTo>
                  <a:pt x="178420" y="0"/>
                </a:lnTo>
                <a:cubicBezTo>
                  <a:pt x="150420" y="18667"/>
                  <a:pt x="162379" y="17842"/>
                  <a:pt x="147197" y="17842"/>
                </a:cubicBezTo>
                <a:lnTo>
                  <a:pt x="129355" y="8921"/>
                </a:lnTo>
                <a:lnTo>
                  <a:pt x="98131" y="17842"/>
                </a:lnTo>
                <a:lnTo>
                  <a:pt x="49066" y="0"/>
                </a:lnTo>
                <a:lnTo>
                  <a:pt x="0" y="22303"/>
                </a:lnTo>
                <a:close/>
              </a:path>
            </a:pathLst>
          </a:custGeom>
          <a:solidFill>
            <a:schemeClr val="accent6">
              <a:lumMod val="20000"/>
              <a:lumOff val="80000"/>
            </a:schemeClr>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69" name="Oval 8"/>
          <p:cNvSpPr>
            <a:spLocks noChangeArrowheads="1"/>
          </p:cNvSpPr>
          <p:nvPr/>
        </p:nvSpPr>
        <p:spPr bwMode="auto">
          <a:xfrm>
            <a:off x="7620000" y="1066800"/>
            <a:ext cx="536122" cy="581770"/>
          </a:xfrm>
          <a:prstGeom prst="ellipse">
            <a:avLst/>
          </a:prstGeom>
          <a:noFill/>
          <a:ln w="57150">
            <a:solidFill>
              <a:srgbClr val="FF0000"/>
            </a:solidFill>
            <a:round/>
            <a:headEnd/>
            <a:tailEnd/>
          </a:ln>
          <a:effectLst/>
        </p:spPr>
        <p:txBody>
          <a:bodyPr wrap="none" anchor="ctr"/>
          <a:lstStyle/>
          <a:p>
            <a:endParaRPr lang="en-US" dirty="0">
              <a:solidFill>
                <a:srgbClr val="FF0000"/>
              </a:solidFill>
            </a:endParaRPr>
          </a:p>
        </p:txBody>
      </p:sp>
      <p:sp>
        <p:nvSpPr>
          <p:cNvPr id="183" name="Map Title"/>
          <p:cNvSpPr txBox="1">
            <a:spLocks noChangeArrowheads="1"/>
          </p:cNvSpPr>
          <p:nvPr/>
        </p:nvSpPr>
        <p:spPr bwMode="auto">
          <a:xfrm>
            <a:off x="304800" y="0"/>
            <a:ext cx="6681788" cy="679450"/>
          </a:xfrm>
          <a:prstGeom prst="rect">
            <a:avLst/>
          </a:prstGeom>
          <a:noFill/>
          <a:ln w="1">
            <a:noFill/>
            <a:miter lim="800000"/>
            <a:headEnd/>
            <a:tailEnd/>
          </a:ln>
        </p:spPr>
        <p:txBody>
          <a:bodyPr wrap="none" anchor="ctr" anchorCtr="1"/>
          <a:lstStyle/>
          <a:p>
            <a:r>
              <a:rPr lang="en-US" sz="3200" b="1" dirty="0">
                <a:latin typeface="+mj-lt"/>
              </a:rPr>
              <a:t>Number of Intersection Fatalities </a:t>
            </a:r>
            <a:r>
              <a:rPr lang="en-US" sz="3200" b="1" dirty="0" smtClean="0">
                <a:latin typeface="+mj-lt"/>
              </a:rPr>
              <a:t>– 2009</a:t>
            </a:r>
            <a:endParaRPr lang="en-US" sz="3200" b="1" dirty="0">
              <a:latin typeface="+mj-lt"/>
            </a:endParaRPr>
          </a:p>
        </p:txBody>
      </p:sp>
      <p:sp>
        <p:nvSpPr>
          <p:cNvPr id="216" name="TextBox 10"/>
          <p:cNvSpPr txBox="1">
            <a:spLocks noChangeArrowheads="1"/>
          </p:cNvSpPr>
          <p:nvPr/>
        </p:nvSpPr>
        <p:spPr bwMode="auto">
          <a:xfrm>
            <a:off x="4267200" y="6279118"/>
            <a:ext cx="4419600" cy="578882"/>
          </a:xfrm>
          <a:prstGeom prst="roundRect">
            <a:avLst/>
          </a:prstGeom>
          <a:noFill/>
          <a:ln>
            <a:noFill/>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marL="404813" indent="-404813">
              <a:defRPr/>
            </a:pPr>
            <a:r>
              <a:rPr lang="en-US" sz="1400" b="0" dirty="0">
                <a:latin typeface="Arial Black" pitchFamily="34" charset="0"/>
              </a:rPr>
              <a:t>X</a:t>
            </a:r>
            <a:r>
              <a:rPr lang="en-US" sz="1400" b="0" dirty="0">
                <a:latin typeface="+mj-lt"/>
              </a:rPr>
              <a:t>  =	# of fatal crashes in </a:t>
            </a:r>
            <a:r>
              <a:rPr lang="en-US" sz="1400" b="0" dirty="0" smtClean="0">
                <a:latin typeface="+mj-lt"/>
              </a:rPr>
              <a:t>2009 (Preliminary) </a:t>
            </a:r>
          </a:p>
          <a:p>
            <a:pPr marL="404813" indent="-404813">
              <a:defRPr/>
            </a:pPr>
            <a:r>
              <a:rPr lang="en-US" sz="1400" b="0" dirty="0" smtClean="0">
                <a:latin typeface="+mj-lt"/>
              </a:rPr>
              <a:t>classified </a:t>
            </a:r>
            <a:r>
              <a:rPr lang="en-US" sz="1400" b="0" dirty="0">
                <a:latin typeface="+mj-lt"/>
              </a:rPr>
              <a:t>as intersection or intersection-related</a:t>
            </a:r>
          </a:p>
        </p:txBody>
      </p:sp>
      <p:sp>
        <p:nvSpPr>
          <p:cNvPr id="226" name="Slide Number Placeholder 225"/>
          <p:cNvSpPr>
            <a:spLocks noGrp="1"/>
          </p:cNvSpPr>
          <p:nvPr>
            <p:ph type="sldNum" sz="quarter" idx="10"/>
          </p:nvPr>
        </p:nvSpPr>
        <p:spPr/>
        <p:txBody>
          <a:bodyPr/>
          <a:lstStyle/>
          <a:p>
            <a:pPr>
              <a:defRPr/>
            </a:pPr>
            <a:fld id="{2379DA6A-4631-4741-9E43-51F66B1DF98E}" type="slidenum">
              <a:rPr lang="en-US" smtClean="0"/>
              <a:pPr>
                <a:defRPr/>
              </a:pPr>
              <a:t>20</a:t>
            </a:fld>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1026"/>
          <p:cNvSpPr txBox="1">
            <a:spLocks noChangeArrowheads="1"/>
          </p:cNvSpPr>
          <p:nvPr/>
        </p:nvSpPr>
        <p:spPr bwMode="auto">
          <a:xfrm>
            <a:off x="1066800" y="2362200"/>
            <a:ext cx="5334000" cy="457200"/>
          </a:xfrm>
          <a:prstGeom prst="rect">
            <a:avLst/>
          </a:prstGeom>
          <a:noFill/>
          <a:ln w="9525">
            <a:noFill/>
            <a:miter lim="800000"/>
            <a:headEnd/>
            <a:tailEnd/>
          </a:ln>
        </p:spPr>
        <p:txBody>
          <a:bodyPr>
            <a:spAutoFit/>
          </a:bodyPr>
          <a:lstStyle/>
          <a:p>
            <a:pPr eaLnBrk="1" hangingPunct="1">
              <a:spcBef>
                <a:spcPct val="50000"/>
              </a:spcBef>
            </a:pPr>
            <a:endParaRPr lang="en-US" b="0" dirty="0"/>
          </a:p>
        </p:txBody>
      </p:sp>
      <p:sp>
        <p:nvSpPr>
          <p:cNvPr id="3077" name="Rectangle 1027"/>
          <p:cNvSpPr>
            <a:spLocks noGrp="1" noChangeArrowheads="1"/>
          </p:cNvSpPr>
          <p:nvPr>
            <p:ph type="title"/>
          </p:nvPr>
        </p:nvSpPr>
        <p:spPr>
          <a:xfrm>
            <a:off x="152400" y="304800"/>
            <a:ext cx="8356600" cy="533400"/>
          </a:xfrm>
        </p:spPr>
        <p:txBody>
          <a:bodyPr/>
          <a:lstStyle/>
          <a:p>
            <a:r>
              <a:rPr lang="en-US" dirty="0" smtClean="0"/>
              <a:t>US Intersection Crash Data</a:t>
            </a:r>
          </a:p>
        </p:txBody>
      </p:sp>
      <p:sp>
        <p:nvSpPr>
          <p:cNvPr id="3078" name="Rectangle 1028"/>
          <p:cNvSpPr>
            <a:spLocks noGrp="1" noChangeArrowheads="1"/>
          </p:cNvSpPr>
          <p:nvPr>
            <p:ph type="body" idx="1"/>
          </p:nvPr>
        </p:nvSpPr>
        <p:spPr>
          <a:xfrm>
            <a:off x="149225" y="1676400"/>
            <a:ext cx="4581525" cy="4538663"/>
          </a:xfrm>
        </p:spPr>
        <p:txBody>
          <a:bodyPr/>
          <a:lstStyle/>
          <a:p>
            <a:pPr>
              <a:spcBef>
                <a:spcPct val="150000"/>
              </a:spcBef>
            </a:pPr>
            <a:r>
              <a:rPr lang="en-US" dirty="0" smtClean="0"/>
              <a:t>Over 50% of all urban crashes occur at intersections </a:t>
            </a:r>
          </a:p>
          <a:p>
            <a:pPr>
              <a:spcBef>
                <a:spcPct val="150000"/>
              </a:spcBef>
            </a:pPr>
            <a:r>
              <a:rPr lang="en-US" dirty="0" smtClean="0"/>
              <a:t>Over 30% of all rural crashes occur at intersections</a:t>
            </a:r>
          </a:p>
        </p:txBody>
      </p:sp>
      <p:graphicFrame>
        <p:nvGraphicFramePr>
          <p:cNvPr id="3074" name="Object 1029"/>
          <p:cNvGraphicFramePr>
            <a:graphicFrameLocks noChangeAspect="1"/>
          </p:cNvGraphicFramePr>
          <p:nvPr>
            <p:ph sz="half" idx="4294967295"/>
          </p:nvPr>
        </p:nvGraphicFramePr>
        <p:xfrm>
          <a:off x="4572000" y="762000"/>
          <a:ext cx="4419600" cy="4506913"/>
        </p:xfrm>
        <a:graphic>
          <a:graphicData uri="http://schemas.openxmlformats.org/presentationml/2006/ole">
            <p:oleObj spid="_x0000_s275458" name="Chart" r:id="rId4" imgW="4791024" imgH="4886256" progId="MSGraph.Chart.8">
              <p:embed followColorScheme="full"/>
            </p:oleObj>
          </a:graphicData>
        </a:graphic>
      </p:graphicFrame>
      <p:sp>
        <p:nvSpPr>
          <p:cNvPr id="3079" name="Text Box 1030"/>
          <p:cNvSpPr txBox="1">
            <a:spLocks noChangeArrowheads="1"/>
          </p:cNvSpPr>
          <p:nvPr/>
        </p:nvSpPr>
        <p:spPr bwMode="auto">
          <a:xfrm>
            <a:off x="6553200" y="2514600"/>
            <a:ext cx="1371600" cy="457200"/>
          </a:xfrm>
          <a:prstGeom prst="rect">
            <a:avLst/>
          </a:prstGeom>
          <a:noFill/>
          <a:ln w="9525">
            <a:noFill/>
            <a:miter lim="800000"/>
            <a:headEnd/>
            <a:tailEnd/>
          </a:ln>
        </p:spPr>
        <p:txBody>
          <a:bodyPr>
            <a:spAutoFit/>
          </a:bodyPr>
          <a:lstStyle/>
          <a:p>
            <a:pPr eaLnBrk="1" hangingPunct="1">
              <a:spcBef>
                <a:spcPct val="50000"/>
              </a:spcBef>
            </a:pPr>
            <a:endParaRPr lang="en-US" b="0" dirty="0"/>
          </a:p>
        </p:txBody>
      </p:sp>
      <p:sp>
        <p:nvSpPr>
          <p:cNvPr id="7" name="Slide Number Placeholder 6"/>
          <p:cNvSpPr>
            <a:spLocks noGrp="1"/>
          </p:cNvSpPr>
          <p:nvPr>
            <p:ph type="sldNum" sz="quarter" idx="10"/>
          </p:nvPr>
        </p:nvSpPr>
        <p:spPr/>
        <p:txBody>
          <a:bodyPr/>
          <a:lstStyle/>
          <a:p>
            <a:pPr>
              <a:defRPr/>
            </a:pPr>
            <a:fld id="{982FCA22-5CE7-4204-9352-34CCC859FE55}" type="slidenum">
              <a:rPr lang="en-US" smtClean="0"/>
              <a:pPr>
                <a:defRPr/>
              </a:pPr>
              <a:t>21</a:t>
            </a:fld>
            <a:endParaRPr lang="en-US" dirty="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algn="l"/>
            <a:r>
              <a:rPr lang="en-US" sz="3200" b="1" dirty="0" smtClean="0"/>
              <a:t>2008 US Total Crash Characteristics</a:t>
            </a:r>
          </a:p>
        </p:txBody>
      </p:sp>
      <p:graphicFrame>
        <p:nvGraphicFramePr>
          <p:cNvPr id="647171" name="Group 3"/>
          <p:cNvGraphicFramePr>
            <a:graphicFrameLocks noGrp="1"/>
          </p:cNvGraphicFramePr>
          <p:nvPr>
            <p:ph idx="1"/>
          </p:nvPr>
        </p:nvGraphicFramePr>
        <p:xfrm>
          <a:off x="152400" y="1168400"/>
          <a:ext cx="8839200" cy="5099050"/>
        </p:xfrm>
        <a:graphic>
          <a:graphicData uri="http://schemas.openxmlformats.org/drawingml/2006/table">
            <a:tbl>
              <a:tblPr/>
              <a:tblGrid>
                <a:gridCol w="2946400"/>
                <a:gridCol w="1718733"/>
                <a:gridCol w="1227667"/>
                <a:gridCol w="1718733"/>
                <a:gridCol w="1227667"/>
              </a:tblGrid>
              <a:tr h="970023">
                <a:tc>
                  <a:txBody>
                    <a:bodyPr/>
                    <a:lstStyle/>
                    <a:p>
                      <a:pPr marL="0" marR="0" lvl="0" indent="0" algn="l" defTabSz="914400" rtl="0" eaLnBrk="0" fontAlgn="base" latinLnBrk="0" hangingPunct="0">
                        <a:lnSpc>
                          <a:spcPct val="100000"/>
                        </a:lnSpc>
                        <a:spcBef>
                          <a:spcPct val="20000"/>
                        </a:spcBef>
                        <a:spcAft>
                          <a:spcPct val="0"/>
                        </a:spcAft>
                        <a:buClr>
                          <a:schemeClr val="tx1"/>
                        </a:buClr>
                        <a:buSzPct val="100000"/>
                        <a:buFont typeface="Wingdings" pitchFamily="2" charset="2"/>
                        <a:buNone/>
                        <a:tabLst/>
                      </a:pPr>
                      <a:r>
                        <a:rPr kumimoji="0" lang="en-US" sz="2800" b="0" i="0" u="none" strike="noStrike" cap="none" normalizeH="0" baseline="0" dirty="0" smtClean="0">
                          <a:ln>
                            <a:noFill/>
                          </a:ln>
                          <a:solidFill>
                            <a:schemeClr val="tx1"/>
                          </a:solidFill>
                          <a:effectLst/>
                          <a:latin typeface="Arial" pitchFamily="34" charset="0"/>
                        </a:rPr>
                        <a:t>Crash Type</a:t>
                      </a:r>
                    </a:p>
                  </a:txBody>
                  <a:tcPr marL="98213" marR="98213" marT="45723" marB="4572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20000"/>
                        </a:spcBef>
                        <a:spcAft>
                          <a:spcPct val="0"/>
                        </a:spcAft>
                        <a:buClr>
                          <a:schemeClr val="tx1"/>
                        </a:buClr>
                        <a:buSzPct val="100000"/>
                        <a:buFont typeface="Wingdings" pitchFamily="2" charset="2"/>
                        <a:buNone/>
                        <a:tabLst/>
                      </a:pPr>
                      <a:r>
                        <a:rPr kumimoji="0" lang="en-US" sz="2800" b="0" i="0" u="none" strike="noStrike" cap="none" normalizeH="0" baseline="0" dirty="0" smtClean="0">
                          <a:ln>
                            <a:noFill/>
                          </a:ln>
                          <a:solidFill>
                            <a:schemeClr val="tx1"/>
                          </a:solidFill>
                          <a:effectLst/>
                          <a:latin typeface="Arial" pitchFamily="34" charset="0"/>
                        </a:rPr>
                        <a:t>Total Crashes</a:t>
                      </a:r>
                    </a:p>
                  </a:txBody>
                  <a:tcPr marL="98213" marR="98213"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0" fontAlgn="base" latinLnBrk="0" hangingPunct="0">
                        <a:lnSpc>
                          <a:spcPct val="100000"/>
                        </a:lnSpc>
                        <a:spcBef>
                          <a:spcPct val="20000"/>
                        </a:spcBef>
                        <a:spcAft>
                          <a:spcPct val="0"/>
                        </a:spcAft>
                        <a:buClr>
                          <a:schemeClr val="tx1"/>
                        </a:buClr>
                        <a:buSzPct val="100000"/>
                        <a:buFont typeface="Wingdings" pitchFamily="2" charset="2"/>
                        <a:buNone/>
                        <a:tabLst/>
                      </a:pPr>
                      <a:r>
                        <a:rPr kumimoji="0" lang="en-US" sz="2400" b="0" i="0" u="none" strike="noStrike" cap="none" normalizeH="0" baseline="0" dirty="0" smtClean="0">
                          <a:ln>
                            <a:noFill/>
                          </a:ln>
                          <a:solidFill>
                            <a:schemeClr val="tx1"/>
                          </a:solidFill>
                          <a:effectLst/>
                          <a:latin typeface="Arial" pitchFamily="34" charset="0"/>
                        </a:rPr>
                        <a:t>Fatal/Injury Crashes</a:t>
                      </a:r>
                    </a:p>
                  </a:txBody>
                  <a:tcPr marL="98213" marR="98213" marT="45723" marB="4572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617576">
                <a:tc>
                  <a:txBody>
                    <a:bodyPr/>
                    <a:lstStyle/>
                    <a:p>
                      <a:pPr marL="0" marR="0" lvl="0" indent="0" algn="l" defTabSz="914400" rtl="0" eaLnBrk="0" fontAlgn="base" latinLnBrk="0" hangingPunct="0">
                        <a:lnSpc>
                          <a:spcPct val="100000"/>
                        </a:lnSpc>
                        <a:spcBef>
                          <a:spcPct val="20000"/>
                        </a:spcBef>
                        <a:spcAft>
                          <a:spcPct val="0"/>
                        </a:spcAft>
                        <a:buClr>
                          <a:schemeClr val="tx1"/>
                        </a:buClr>
                        <a:buSzPct val="100000"/>
                        <a:buFont typeface="Wingdings" pitchFamily="2" charset="2"/>
                        <a:buNone/>
                        <a:tabLst/>
                      </a:pPr>
                      <a:endParaRPr kumimoji="0" lang="en-US" sz="2400" b="1" i="0" u="none" strike="noStrike" cap="none" normalizeH="0" baseline="0" dirty="0" smtClean="0">
                        <a:ln>
                          <a:noFill/>
                        </a:ln>
                        <a:solidFill>
                          <a:schemeClr val="tx1"/>
                        </a:solidFill>
                        <a:effectLst/>
                        <a:latin typeface="Arial" pitchFamily="34" charset="0"/>
                      </a:endParaRPr>
                    </a:p>
                  </a:txBody>
                  <a:tcPr marL="98213" marR="98213" marT="45723" marB="4572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Pct val="100000"/>
                        <a:buFont typeface="Wingdings" pitchFamily="2" charset="2"/>
                        <a:buNone/>
                        <a:tabLst/>
                      </a:pPr>
                      <a:r>
                        <a:rPr kumimoji="0" lang="en-US" sz="2800" b="1" i="0" u="none" strike="noStrike" cap="none" normalizeH="0" baseline="0" dirty="0" smtClean="0">
                          <a:ln>
                            <a:noFill/>
                          </a:ln>
                          <a:solidFill>
                            <a:schemeClr val="tx1"/>
                          </a:solidFill>
                          <a:effectLst/>
                          <a:latin typeface="Arial" pitchFamily="34" charset="0"/>
                        </a:rPr>
                        <a:t>Number</a:t>
                      </a:r>
                    </a:p>
                  </a:txBody>
                  <a:tcPr marL="98213" marR="98213"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Pct val="100000"/>
                        <a:buFont typeface="Wingdings" pitchFamily="2" charset="2"/>
                        <a:buNone/>
                        <a:tabLst/>
                      </a:pPr>
                      <a:r>
                        <a:rPr kumimoji="0" lang="en-US" sz="2800" b="1" i="0" u="none" strike="noStrike" cap="none" normalizeH="0" baseline="0" dirty="0" smtClean="0">
                          <a:ln>
                            <a:noFill/>
                          </a:ln>
                          <a:solidFill>
                            <a:schemeClr val="tx1"/>
                          </a:solidFill>
                          <a:effectLst/>
                          <a:latin typeface="Arial" pitchFamily="34" charset="0"/>
                        </a:rPr>
                        <a:t>%</a:t>
                      </a:r>
                    </a:p>
                  </a:txBody>
                  <a:tcPr marL="98213" marR="98213"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Pct val="100000"/>
                        <a:buFont typeface="Wingdings" pitchFamily="2" charset="2"/>
                        <a:buNone/>
                        <a:tabLst/>
                      </a:pPr>
                      <a:r>
                        <a:rPr kumimoji="0" lang="en-US" sz="2800" b="1" i="0" u="none" strike="noStrike" cap="none" normalizeH="0" baseline="0" dirty="0" smtClean="0">
                          <a:ln>
                            <a:noFill/>
                          </a:ln>
                          <a:solidFill>
                            <a:schemeClr val="tx1"/>
                          </a:solidFill>
                          <a:effectLst/>
                          <a:latin typeface="Arial" pitchFamily="34" charset="0"/>
                        </a:rPr>
                        <a:t>Number</a:t>
                      </a:r>
                    </a:p>
                  </a:txBody>
                  <a:tcPr marL="98213" marR="98213"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Pct val="100000"/>
                        <a:buFont typeface="Wingdings" pitchFamily="2" charset="2"/>
                        <a:buNone/>
                        <a:tabLst/>
                      </a:pPr>
                      <a:r>
                        <a:rPr kumimoji="0" lang="en-US" sz="2800" b="1" i="0" u="none" strike="noStrike" cap="none" normalizeH="0" baseline="0" dirty="0" smtClean="0">
                          <a:ln>
                            <a:noFill/>
                          </a:ln>
                          <a:solidFill>
                            <a:schemeClr val="tx1"/>
                          </a:solidFill>
                          <a:effectLst/>
                          <a:latin typeface="Arial" pitchFamily="34" charset="0"/>
                        </a:rPr>
                        <a:t>%</a:t>
                      </a:r>
                    </a:p>
                  </a:txBody>
                  <a:tcPr marL="98213" marR="98213" marT="45723" marB="4572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2339">
                <a:tc>
                  <a:txBody>
                    <a:bodyPr/>
                    <a:lstStyle/>
                    <a:p>
                      <a:pPr marL="0" marR="0" lvl="0" indent="0" algn="l" defTabSz="914400" rtl="0" eaLnBrk="0" fontAlgn="base" latinLnBrk="0" hangingPunct="0">
                        <a:lnSpc>
                          <a:spcPct val="100000"/>
                        </a:lnSpc>
                        <a:spcBef>
                          <a:spcPct val="20000"/>
                        </a:spcBef>
                        <a:spcAft>
                          <a:spcPct val="0"/>
                        </a:spcAft>
                        <a:buClr>
                          <a:schemeClr val="tx1"/>
                        </a:buClr>
                        <a:buSzPct val="100000"/>
                        <a:buFont typeface="Wingdings" pitchFamily="2" charset="2"/>
                        <a:buNone/>
                        <a:tabLst/>
                      </a:pPr>
                      <a:r>
                        <a:rPr kumimoji="0" lang="en-US" sz="2400" b="1" i="0" u="none" strike="noStrike" cap="none" normalizeH="0" baseline="0" dirty="0" smtClean="0">
                          <a:ln>
                            <a:noFill/>
                          </a:ln>
                          <a:solidFill>
                            <a:schemeClr val="tx1"/>
                          </a:solidFill>
                          <a:effectLst/>
                          <a:latin typeface="Arial" pitchFamily="34" charset="0"/>
                        </a:rPr>
                        <a:t>Non Intersection</a:t>
                      </a:r>
                    </a:p>
                  </a:txBody>
                  <a:tcPr marL="98213" marR="98213" marT="45723" marB="4572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
                          <a:schemeClr val="tx1"/>
                        </a:buClr>
                        <a:buSzPct val="100000"/>
                        <a:buFont typeface="Wingdings" pitchFamily="2" charset="2"/>
                        <a:buNone/>
                        <a:tabLst/>
                      </a:pPr>
                      <a:r>
                        <a:rPr kumimoji="0" lang="en-US" sz="2400" b="1" i="0" u="none" strike="noStrike" cap="none" normalizeH="0" baseline="0" dirty="0" smtClean="0">
                          <a:ln>
                            <a:noFill/>
                          </a:ln>
                          <a:solidFill>
                            <a:schemeClr val="tx1"/>
                          </a:solidFill>
                          <a:effectLst/>
                          <a:latin typeface="Arial" pitchFamily="34" charset="0"/>
                        </a:rPr>
                        <a:t>2,638,000</a:t>
                      </a:r>
                    </a:p>
                  </a:txBody>
                  <a:tcPr marL="98213" marR="98213"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Pct val="100000"/>
                        <a:buFont typeface="Wingdings" pitchFamily="2" charset="2"/>
                        <a:buNone/>
                        <a:tabLst/>
                      </a:pPr>
                      <a:r>
                        <a:rPr kumimoji="0" lang="en-US" sz="2800" b="1" i="0" u="none" strike="noStrike" cap="none" normalizeH="0" baseline="0" dirty="0" smtClean="0">
                          <a:ln>
                            <a:noFill/>
                          </a:ln>
                          <a:solidFill>
                            <a:schemeClr val="tx1"/>
                          </a:solidFill>
                          <a:effectLst/>
                          <a:latin typeface="Arial" pitchFamily="34" charset="0"/>
                        </a:rPr>
                        <a:t>45%</a:t>
                      </a:r>
                    </a:p>
                  </a:txBody>
                  <a:tcPr marL="98213" marR="98213"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
                          <a:schemeClr val="tx1"/>
                        </a:buClr>
                        <a:buSzPct val="100000"/>
                        <a:buFont typeface="Wingdings" pitchFamily="2" charset="2"/>
                        <a:buNone/>
                        <a:tabLst/>
                      </a:pPr>
                      <a:r>
                        <a:rPr kumimoji="0" lang="en-US" sz="2400" b="1" i="0" u="none" strike="noStrike" cap="none" normalizeH="0" baseline="0" dirty="0" smtClean="0">
                          <a:ln>
                            <a:noFill/>
                          </a:ln>
                          <a:solidFill>
                            <a:schemeClr val="tx1"/>
                          </a:solidFill>
                          <a:effectLst/>
                          <a:latin typeface="Arial" pitchFamily="34" charset="0"/>
                        </a:rPr>
                        <a:t>722,680</a:t>
                      </a:r>
                    </a:p>
                  </a:txBody>
                  <a:tcPr marL="98213" marR="98213"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Pct val="100000"/>
                        <a:buFont typeface="Wingdings" pitchFamily="2" charset="2"/>
                        <a:buNone/>
                        <a:tabLst/>
                      </a:pPr>
                      <a:r>
                        <a:rPr kumimoji="0" lang="en-US" sz="2800" b="1" i="0" u="none" strike="noStrike" cap="none" normalizeH="0" baseline="0" dirty="0" smtClean="0">
                          <a:ln>
                            <a:noFill/>
                          </a:ln>
                          <a:solidFill>
                            <a:schemeClr val="tx1"/>
                          </a:solidFill>
                          <a:effectLst/>
                          <a:latin typeface="Arial" pitchFamily="34" charset="0"/>
                        </a:rPr>
                        <a:t>43%</a:t>
                      </a:r>
                    </a:p>
                  </a:txBody>
                  <a:tcPr marL="98213" marR="98213" marT="45723" marB="4572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3011">
                <a:tc>
                  <a:txBody>
                    <a:bodyPr/>
                    <a:lstStyle/>
                    <a:p>
                      <a:pPr marL="0" marR="0" lvl="0" indent="0" algn="l" defTabSz="914400" rtl="0" eaLnBrk="0" fontAlgn="base" latinLnBrk="0" hangingPunct="0">
                        <a:lnSpc>
                          <a:spcPct val="100000"/>
                        </a:lnSpc>
                        <a:spcBef>
                          <a:spcPct val="20000"/>
                        </a:spcBef>
                        <a:spcAft>
                          <a:spcPct val="0"/>
                        </a:spcAft>
                        <a:buClr>
                          <a:schemeClr val="tx1"/>
                        </a:buClr>
                        <a:buSzPct val="100000"/>
                        <a:buFont typeface="Wingdings" pitchFamily="2" charset="2"/>
                        <a:buNone/>
                        <a:tabLst/>
                      </a:pPr>
                      <a:r>
                        <a:rPr kumimoji="0" lang="en-US" sz="2400" b="1" i="0" u="none" strike="noStrike" cap="none" normalizeH="0" baseline="0" dirty="0" smtClean="0">
                          <a:ln>
                            <a:noFill/>
                          </a:ln>
                          <a:solidFill>
                            <a:schemeClr val="tx1"/>
                          </a:solidFill>
                          <a:effectLst/>
                          <a:latin typeface="Arial" pitchFamily="34" charset="0"/>
                        </a:rPr>
                        <a:t>Stop/No control Intersection</a:t>
                      </a:r>
                    </a:p>
                  </a:txBody>
                  <a:tcPr marL="98213" marR="98213" marT="45723" marB="4572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
                          <a:schemeClr val="tx1"/>
                        </a:buClr>
                        <a:buSzPct val="100000"/>
                        <a:buFont typeface="Wingdings" pitchFamily="2" charset="2"/>
                        <a:buNone/>
                        <a:tabLst/>
                      </a:pPr>
                      <a:r>
                        <a:rPr kumimoji="0" lang="en-US" sz="2400" b="1" i="0" u="none" strike="noStrike" cap="none" normalizeH="0" baseline="0" dirty="0" smtClean="0">
                          <a:ln>
                            <a:noFill/>
                          </a:ln>
                          <a:solidFill>
                            <a:schemeClr val="tx1"/>
                          </a:solidFill>
                          <a:effectLst/>
                          <a:latin typeface="Arial" pitchFamily="34" charset="0"/>
                        </a:rPr>
                        <a:t>984,000</a:t>
                      </a:r>
                    </a:p>
                  </a:txBody>
                  <a:tcPr marL="98213" marR="98213"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Pct val="100000"/>
                        <a:buFont typeface="Wingdings" pitchFamily="2" charset="2"/>
                        <a:buNone/>
                        <a:tabLst/>
                      </a:pPr>
                      <a:r>
                        <a:rPr kumimoji="0" lang="en-US" sz="2800" b="1" i="0" u="none" strike="noStrike" cap="none" normalizeH="0" baseline="0" dirty="0" smtClean="0">
                          <a:ln>
                            <a:noFill/>
                          </a:ln>
                          <a:solidFill>
                            <a:schemeClr val="tx1"/>
                          </a:solidFill>
                          <a:effectLst/>
                          <a:latin typeface="Arial" pitchFamily="34" charset="0"/>
                        </a:rPr>
                        <a:t>17%</a:t>
                      </a:r>
                    </a:p>
                  </a:txBody>
                  <a:tcPr marL="98213" marR="98213"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
                          <a:schemeClr val="tx1"/>
                        </a:buClr>
                        <a:buSzPct val="100000"/>
                        <a:buFont typeface="Wingdings" pitchFamily="2" charset="2"/>
                        <a:buNone/>
                        <a:tabLst/>
                      </a:pPr>
                      <a:r>
                        <a:rPr kumimoji="0" lang="en-US" sz="2400" b="1" i="0" u="none" strike="noStrike" cap="none" normalizeH="0" baseline="0" dirty="0" smtClean="0">
                          <a:ln>
                            <a:noFill/>
                          </a:ln>
                          <a:solidFill>
                            <a:schemeClr val="tx1"/>
                          </a:solidFill>
                          <a:effectLst/>
                          <a:latin typeface="Arial" pitchFamily="34" charset="0"/>
                        </a:rPr>
                        <a:t>321,520</a:t>
                      </a:r>
                    </a:p>
                  </a:txBody>
                  <a:tcPr marL="98213" marR="98213"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Pct val="100000"/>
                        <a:buFont typeface="Wingdings" pitchFamily="2" charset="2"/>
                        <a:buNone/>
                        <a:tabLst/>
                      </a:pPr>
                      <a:r>
                        <a:rPr kumimoji="0" lang="en-US" sz="2800" b="1" i="0" u="none" strike="noStrike" cap="none" normalizeH="0" baseline="0" dirty="0" smtClean="0">
                          <a:ln>
                            <a:noFill/>
                          </a:ln>
                          <a:solidFill>
                            <a:schemeClr val="tx1"/>
                          </a:solidFill>
                          <a:effectLst/>
                          <a:latin typeface="Arial" pitchFamily="34" charset="0"/>
                        </a:rPr>
                        <a:t>19%</a:t>
                      </a:r>
                    </a:p>
                  </a:txBody>
                  <a:tcPr marL="98213" marR="98213" marT="45723" marB="4572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3011">
                <a:tc>
                  <a:txBody>
                    <a:bodyPr/>
                    <a:lstStyle/>
                    <a:p>
                      <a:pPr marL="0" marR="0" lvl="0" indent="0" algn="l" defTabSz="914400" rtl="0" eaLnBrk="0" fontAlgn="base" latinLnBrk="0" hangingPunct="0">
                        <a:lnSpc>
                          <a:spcPct val="100000"/>
                        </a:lnSpc>
                        <a:spcBef>
                          <a:spcPct val="20000"/>
                        </a:spcBef>
                        <a:spcAft>
                          <a:spcPct val="0"/>
                        </a:spcAft>
                        <a:buClr>
                          <a:schemeClr val="tx1"/>
                        </a:buClr>
                        <a:buSzPct val="100000"/>
                        <a:buFont typeface="Wingdings" pitchFamily="2" charset="2"/>
                        <a:buNone/>
                        <a:tabLst/>
                      </a:pPr>
                      <a:r>
                        <a:rPr kumimoji="0" lang="en-US" sz="2400" b="1" i="0" u="none" strike="noStrike" cap="none" normalizeH="0" baseline="0" dirty="0" smtClean="0">
                          <a:ln>
                            <a:noFill/>
                          </a:ln>
                          <a:solidFill>
                            <a:schemeClr val="tx1"/>
                          </a:solidFill>
                          <a:effectLst/>
                          <a:latin typeface="Arial" pitchFamily="34" charset="0"/>
                        </a:rPr>
                        <a:t>Signalized Intersection</a:t>
                      </a:r>
                    </a:p>
                  </a:txBody>
                  <a:tcPr marL="98213" marR="98213" marT="45723" marB="4572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
                          <a:schemeClr val="tx1"/>
                        </a:buClr>
                        <a:buSzPct val="100000"/>
                        <a:buFont typeface="Wingdings" pitchFamily="2" charset="2"/>
                        <a:buNone/>
                        <a:tabLst/>
                      </a:pPr>
                      <a:r>
                        <a:rPr kumimoji="0" lang="en-US" sz="2400" b="1" i="0" u="none" strike="noStrike" cap="none" normalizeH="0" baseline="0" dirty="0" smtClean="0">
                          <a:ln>
                            <a:noFill/>
                          </a:ln>
                          <a:solidFill>
                            <a:schemeClr val="tx1"/>
                          </a:solidFill>
                          <a:effectLst/>
                          <a:latin typeface="Arial" pitchFamily="34" charset="0"/>
                        </a:rPr>
                        <a:t>1,182,000</a:t>
                      </a:r>
                    </a:p>
                  </a:txBody>
                  <a:tcPr marL="98213" marR="98213"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Pct val="100000"/>
                        <a:buFont typeface="Wingdings" pitchFamily="2" charset="2"/>
                        <a:buNone/>
                        <a:tabLst/>
                      </a:pPr>
                      <a:r>
                        <a:rPr kumimoji="0" lang="en-US" sz="2800" b="1" i="0" u="none" strike="noStrike" cap="none" normalizeH="0" baseline="0" dirty="0" smtClean="0">
                          <a:ln>
                            <a:noFill/>
                          </a:ln>
                          <a:solidFill>
                            <a:schemeClr val="tx1"/>
                          </a:solidFill>
                          <a:effectLst/>
                          <a:latin typeface="Arial" pitchFamily="34" charset="0"/>
                        </a:rPr>
                        <a:t>20%</a:t>
                      </a:r>
                    </a:p>
                  </a:txBody>
                  <a:tcPr marL="98213" marR="98213"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
                          <a:schemeClr val="tx1"/>
                        </a:buClr>
                        <a:buSzPct val="100000"/>
                        <a:buFont typeface="Wingdings" pitchFamily="2" charset="2"/>
                        <a:buNone/>
                        <a:tabLst/>
                      </a:pPr>
                      <a:r>
                        <a:rPr kumimoji="0" lang="en-US" sz="2400" b="1" i="0" u="none" strike="noStrike" cap="none" normalizeH="0" baseline="0" dirty="0" smtClean="0">
                          <a:ln>
                            <a:noFill/>
                          </a:ln>
                          <a:solidFill>
                            <a:schemeClr val="tx1"/>
                          </a:solidFill>
                          <a:effectLst/>
                          <a:latin typeface="Arial" pitchFamily="34" charset="0"/>
                        </a:rPr>
                        <a:t>380,511</a:t>
                      </a:r>
                    </a:p>
                  </a:txBody>
                  <a:tcPr marL="98213" marR="98213"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Pct val="100000"/>
                        <a:buFont typeface="Wingdings" pitchFamily="2" charset="2"/>
                        <a:buNone/>
                        <a:tabLst/>
                      </a:pPr>
                      <a:r>
                        <a:rPr kumimoji="0" lang="en-US" sz="2800" b="1" i="0" u="none" strike="noStrike" cap="none" normalizeH="0" baseline="0" dirty="0" smtClean="0">
                          <a:ln>
                            <a:noFill/>
                          </a:ln>
                          <a:solidFill>
                            <a:schemeClr val="tx1"/>
                          </a:solidFill>
                          <a:effectLst/>
                          <a:latin typeface="Arial" pitchFamily="34" charset="0"/>
                        </a:rPr>
                        <a:t>23%</a:t>
                      </a:r>
                    </a:p>
                  </a:txBody>
                  <a:tcPr marL="98213" marR="98213" marT="45723" marB="4572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2339">
                <a:tc>
                  <a:txBody>
                    <a:bodyPr/>
                    <a:lstStyle/>
                    <a:p>
                      <a:pPr marL="0" marR="0" lvl="0" indent="0" algn="l" defTabSz="914400" rtl="0" eaLnBrk="0" fontAlgn="base" latinLnBrk="0" hangingPunct="0">
                        <a:lnSpc>
                          <a:spcPct val="100000"/>
                        </a:lnSpc>
                        <a:spcBef>
                          <a:spcPct val="20000"/>
                        </a:spcBef>
                        <a:spcAft>
                          <a:spcPct val="0"/>
                        </a:spcAft>
                        <a:buClr>
                          <a:schemeClr val="tx1"/>
                        </a:buClr>
                        <a:buSzPct val="100000"/>
                        <a:buFont typeface="Wingdings" pitchFamily="2" charset="2"/>
                        <a:buNone/>
                        <a:tabLst/>
                      </a:pPr>
                      <a:r>
                        <a:rPr kumimoji="0" lang="en-US" sz="2400" b="1" i="0" u="none" strike="noStrike" cap="none" normalizeH="0" baseline="0" dirty="0" smtClean="0">
                          <a:ln>
                            <a:noFill/>
                          </a:ln>
                          <a:solidFill>
                            <a:schemeClr val="tx1"/>
                          </a:solidFill>
                          <a:effectLst/>
                          <a:latin typeface="Arial" pitchFamily="34" charset="0"/>
                        </a:rPr>
                        <a:t>Unclassified</a:t>
                      </a:r>
                    </a:p>
                  </a:txBody>
                  <a:tcPr marL="98213" marR="98213" marT="45723" marB="4572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
                          <a:schemeClr val="tx1"/>
                        </a:buClr>
                        <a:buSzPct val="100000"/>
                        <a:buFont typeface="Wingdings" pitchFamily="2" charset="2"/>
                        <a:buNone/>
                        <a:tabLst/>
                      </a:pPr>
                      <a:r>
                        <a:rPr kumimoji="0" lang="en-US" sz="2400" b="1" i="0" u="none" strike="noStrike" cap="none" normalizeH="0" baseline="0" dirty="0" smtClean="0">
                          <a:ln>
                            <a:noFill/>
                          </a:ln>
                          <a:solidFill>
                            <a:schemeClr val="tx1"/>
                          </a:solidFill>
                          <a:effectLst/>
                          <a:latin typeface="Arial" pitchFamily="34" charset="0"/>
                        </a:rPr>
                        <a:t>1,005,000</a:t>
                      </a:r>
                    </a:p>
                  </a:txBody>
                  <a:tcPr marL="98213" marR="98213"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Pct val="100000"/>
                        <a:buFont typeface="Wingdings" pitchFamily="2" charset="2"/>
                        <a:buNone/>
                        <a:tabLst/>
                      </a:pPr>
                      <a:r>
                        <a:rPr kumimoji="0" lang="en-US" sz="2800" b="1" i="0" u="none" strike="noStrike" cap="none" normalizeH="0" baseline="0" dirty="0" smtClean="0">
                          <a:ln>
                            <a:noFill/>
                          </a:ln>
                          <a:solidFill>
                            <a:schemeClr val="tx1"/>
                          </a:solidFill>
                          <a:effectLst/>
                          <a:latin typeface="Arial" pitchFamily="34" charset="0"/>
                        </a:rPr>
                        <a:t>17%</a:t>
                      </a:r>
                    </a:p>
                  </a:txBody>
                  <a:tcPr marL="98213" marR="98213"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
                          <a:schemeClr val="tx1"/>
                        </a:buClr>
                        <a:buSzPct val="100000"/>
                        <a:buFont typeface="Wingdings" pitchFamily="2" charset="2"/>
                        <a:buNone/>
                        <a:tabLst/>
                      </a:pPr>
                      <a:r>
                        <a:rPr kumimoji="0" lang="en-US" sz="2400" b="1" i="0" u="none" strike="noStrike" cap="none" normalizeH="0" baseline="0" dirty="0" smtClean="0">
                          <a:ln>
                            <a:noFill/>
                          </a:ln>
                          <a:solidFill>
                            <a:schemeClr val="tx1"/>
                          </a:solidFill>
                          <a:effectLst/>
                          <a:latin typeface="Arial" pitchFamily="34" charset="0"/>
                        </a:rPr>
                        <a:t>240,306</a:t>
                      </a:r>
                    </a:p>
                  </a:txBody>
                  <a:tcPr marL="98213" marR="98213"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Pct val="100000"/>
                        <a:buFont typeface="Wingdings" pitchFamily="2" charset="2"/>
                        <a:buNone/>
                        <a:tabLst/>
                      </a:pPr>
                      <a:r>
                        <a:rPr kumimoji="0" lang="en-US" sz="2800" b="1" i="0" u="none" strike="noStrike" cap="none" normalizeH="0" baseline="0" dirty="0" smtClean="0">
                          <a:ln>
                            <a:noFill/>
                          </a:ln>
                          <a:solidFill>
                            <a:schemeClr val="tx1"/>
                          </a:solidFill>
                          <a:effectLst/>
                          <a:latin typeface="Arial" pitchFamily="34" charset="0"/>
                        </a:rPr>
                        <a:t>14%</a:t>
                      </a:r>
                    </a:p>
                  </a:txBody>
                  <a:tcPr marL="98213" marR="98213" marT="45723" marB="4572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0751">
                <a:tc>
                  <a:txBody>
                    <a:bodyPr/>
                    <a:lstStyle/>
                    <a:p>
                      <a:pPr marL="0" marR="0" lvl="0" indent="0" algn="l" defTabSz="914400" rtl="0" eaLnBrk="0" fontAlgn="base" latinLnBrk="0" hangingPunct="0">
                        <a:lnSpc>
                          <a:spcPct val="100000"/>
                        </a:lnSpc>
                        <a:spcBef>
                          <a:spcPct val="20000"/>
                        </a:spcBef>
                        <a:spcAft>
                          <a:spcPct val="0"/>
                        </a:spcAft>
                        <a:buClr>
                          <a:schemeClr val="tx1"/>
                        </a:buClr>
                        <a:buSzPct val="100000"/>
                        <a:buFont typeface="Wingdings" pitchFamily="2" charset="2"/>
                        <a:buNone/>
                        <a:tabLst/>
                      </a:pPr>
                      <a:r>
                        <a:rPr kumimoji="0" lang="en-US" sz="2800" b="1" i="0" u="none" strike="noStrike" cap="none" normalizeH="0" baseline="0" dirty="0" smtClean="0">
                          <a:ln>
                            <a:noFill/>
                          </a:ln>
                          <a:solidFill>
                            <a:schemeClr val="tx1"/>
                          </a:solidFill>
                          <a:effectLst/>
                          <a:latin typeface="Arial" pitchFamily="34" charset="0"/>
                        </a:rPr>
                        <a:t>Total</a:t>
                      </a:r>
                    </a:p>
                  </a:txBody>
                  <a:tcPr marL="98213" marR="98213" marT="45723" marB="4572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
                          <a:schemeClr val="tx1"/>
                        </a:buClr>
                        <a:buSzPct val="100000"/>
                        <a:buFont typeface="Wingdings" pitchFamily="2" charset="2"/>
                        <a:buNone/>
                        <a:tabLst/>
                      </a:pPr>
                      <a:r>
                        <a:rPr kumimoji="0" lang="en-US" sz="2400" b="1" i="0" u="none" strike="noStrike" cap="none" normalizeH="0" baseline="0" dirty="0" smtClean="0">
                          <a:ln>
                            <a:noFill/>
                          </a:ln>
                          <a:solidFill>
                            <a:schemeClr val="tx1"/>
                          </a:solidFill>
                          <a:effectLst/>
                          <a:latin typeface="Arial" pitchFamily="34" charset="0"/>
                        </a:rPr>
                        <a:t>5,801,228</a:t>
                      </a:r>
                    </a:p>
                  </a:txBody>
                  <a:tcPr marL="98213" marR="98213"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Pct val="100000"/>
                        <a:buFont typeface="Wingdings" pitchFamily="2" charset="2"/>
                        <a:buNone/>
                        <a:tabLst/>
                      </a:pPr>
                      <a:r>
                        <a:rPr kumimoji="0" lang="en-US" sz="2800" b="1" i="0" u="none" strike="noStrike" cap="none" normalizeH="0" baseline="0" dirty="0" smtClean="0">
                          <a:ln>
                            <a:noFill/>
                          </a:ln>
                          <a:solidFill>
                            <a:schemeClr val="tx1"/>
                          </a:solidFill>
                          <a:effectLst/>
                          <a:latin typeface="Arial" pitchFamily="34" charset="0"/>
                        </a:rPr>
                        <a:t>100%</a:t>
                      </a:r>
                    </a:p>
                  </a:txBody>
                  <a:tcPr marL="98213" marR="98213"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
                          <a:schemeClr val="tx1"/>
                        </a:buClr>
                        <a:buSzPct val="100000"/>
                        <a:buFont typeface="Wingdings" pitchFamily="2" charset="2"/>
                        <a:buNone/>
                        <a:tabLst/>
                      </a:pPr>
                      <a:r>
                        <a:rPr kumimoji="0" lang="en-US" sz="2400" b="1" i="0" u="none" strike="noStrike" cap="none" normalizeH="0" baseline="0" dirty="0" smtClean="0">
                          <a:ln>
                            <a:noFill/>
                          </a:ln>
                          <a:solidFill>
                            <a:schemeClr val="tx1"/>
                          </a:solidFill>
                          <a:effectLst/>
                          <a:latin typeface="Arial" pitchFamily="34" charset="0"/>
                        </a:rPr>
                        <a:t>1,637,476</a:t>
                      </a:r>
                    </a:p>
                  </a:txBody>
                  <a:tcPr marL="98213" marR="98213"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Pct val="100000"/>
                        <a:buFont typeface="Wingdings" pitchFamily="2" charset="2"/>
                        <a:buNone/>
                        <a:tabLst/>
                      </a:pPr>
                      <a:r>
                        <a:rPr kumimoji="0" lang="en-US" sz="2800" b="1" i="0" u="none" strike="noStrike" cap="none" normalizeH="0" baseline="0" dirty="0" smtClean="0">
                          <a:ln>
                            <a:noFill/>
                          </a:ln>
                          <a:solidFill>
                            <a:schemeClr val="tx1"/>
                          </a:solidFill>
                          <a:effectLst/>
                          <a:latin typeface="Arial" pitchFamily="34" charset="0"/>
                        </a:rPr>
                        <a:t>100%</a:t>
                      </a:r>
                    </a:p>
                  </a:txBody>
                  <a:tcPr marL="98213" marR="98213" marT="45723" marB="4572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7459" name="Text Box 51"/>
          <p:cNvSpPr txBox="1">
            <a:spLocks noChangeArrowheads="1"/>
          </p:cNvSpPr>
          <p:nvPr/>
        </p:nvSpPr>
        <p:spPr bwMode="auto">
          <a:xfrm>
            <a:off x="228600" y="6400800"/>
            <a:ext cx="8153400" cy="538163"/>
          </a:xfrm>
          <a:prstGeom prst="rect">
            <a:avLst/>
          </a:prstGeom>
          <a:noFill/>
          <a:ln w="9525">
            <a:noFill/>
            <a:miter lim="800000"/>
            <a:headEnd/>
            <a:tailEnd/>
          </a:ln>
        </p:spPr>
        <p:txBody>
          <a:bodyPr>
            <a:spAutoFit/>
          </a:bodyPr>
          <a:lstStyle/>
          <a:p>
            <a:pPr>
              <a:lnSpc>
                <a:spcPct val="90000"/>
              </a:lnSpc>
              <a:spcBef>
                <a:spcPct val="20000"/>
              </a:spcBef>
              <a:buClr>
                <a:schemeClr val="tx1"/>
              </a:buClr>
              <a:buSzPct val="100000"/>
              <a:buFont typeface="Wingdings" pitchFamily="2" charset="2"/>
              <a:buNone/>
            </a:pPr>
            <a:r>
              <a:rPr lang="en-US" sz="1000" dirty="0"/>
              <a:t>Source: USDOT Traffic Safety Facts 2008 Early Edition, A Compilation of motor vehicle crash data  from FARS and GES, Table 29, Page 52</a:t>
            </a:r>
          </a:p>
          <a:p>
            <a:pPr>
              <a:lnSpc>
                <a:spcPct val="90000"/>
              </a:lnSpc>
              <a:spcBef>
                <a:spcPct val="20000"/>
              </a:spcBef>
              <a:buClr>
                <a:schemeClr val="tx1"/>
              </a:buClr>
              <a:buSzPct val="100000"/>
              <a:buFont typeface="Wingdings" pitchFamily="2" charset="2"/>
              <a:buNone/>
            </a:pPr>
            <a:endParaRPr lang="en-US" sz="1000" dirty="0"/>
          </a:p>
        </p:txBody>
      </p:sp>
      <p:sp>
        <p:nvSpPr>
          <p:cNvPr id="647220" name="Oval 52"/>
          <p:cNvSpPr>
            <a:spLocks noChangeArrowheads="1"/>
          </p:cNvSpPr>
          <p:nvPr/>
        </p:nvSpPr>
        <p:spPr bwMode="auto">
          <a:xfrm>
            <a:off x="4724400" y="3352800"/>
            <a:ext cx="1219200" cy="2362200"/>
          </a:xfrm>
          <a:prstGeom prst="ellipse">
            <a:avLst/>
          </a:prstGeom>
          <a:noFill/>
          <a:ln w="76200">
            <a:solidFill>
              <a:srgbClr val="990033"/>
            </a:solidFill>
            <a:round/>
            <a:headEnd/>
            <a:tailEnd/>
          </a:ln>
        </p:spPr>
        <p:txBody>
          <a:bodyPr wrap="none" anchor="ctr"/>
          <a:lstStyle/>
          <a:p>
            <a:pPr eaLnBrk="0" hangingPunct="0">
              <a:lnSpc>
                <a:spcPct val="90000"/>
              </a:lnSpc>
              <a:spcBef>
                <a:spcPct val="20000"/>
              </a:spcBef>
              <a:buClr>
                <a:schemeClr val="tx1"/>
              </a:buClr>
              <a:buSzPct val="100000"/>
              <a:buFont typeface="Wingdings" pitchFamily="2" charset="2"/>
              <a:buNone/>
            </a:pPr>
            <a:endParaRPr lang="en-US" dirty="0"/>
          </a:p>
        </p:txBody>
      </p:sp>
      <p:sp>
        <p:nvSpPr>
          <p:cNvPr id="647221" name="Oval 53"/>
          <p:cNvSpPr>
            <a:spLocks noChangeArrowheads="1"/>
          </p:cNvSpPr>
          <p:nvPr/>
        </p:nvSpPr>
        <p:spPr bwMode="auto">
          <a:xfrm>
            <a:off x="7467600" y="3276600"/>
            <a:ext cx="1219200" cy="2362200"/>
          </a:xfrm>
          <a:prstGeom prst="ellipse">
            <a:avLst/>
          </a:prstGeom>
          <a:noFill/>
          <a:ln w="76200">
            <a:solidFill>
              <a:srgbClr val="990033"/>
            </a:solidFill>
            <a:round/>
            <a:headEnd/>
            <a:tailEnd/>
          </a:ln>
        </p:spPr>
        <p:txBody>
          <a:bodyPr wrap="none" anchor="ctr"/>
          <a:lstStyle/>
          <a:p>
            <a:pPr eaLnBrk="0" hangingPunct="0">
              <a:lnSpc>
                <a:spcPct val="90000"/>
              </a:lnSpc>
              <a:spcBef>
                <a:spcPct val="20000"/>
              </a:spcBef>
              <a:buClr>
                <a:schemeClr val="tx1"/>
              </a:buClr>
              <a:buSzPct val="100000"/>
              <a:buFont typeface="Wingdings" pitchFamily="2" charset="2"/>
              <a:buNone/>
            </a:pPr>
            <a:endParaRPr lang="en-US" dirty="0"/>
          </a:p>
        </p:txBody>
      </p:sp>
      <p:sp>
        <p:nvSpPr>
          <p:cNvPr id="647222" name="Text Box 54"/>
          <p:cNvSpPr txBox="1">
            <a:spLocks noChangeArrowheads="1"/>
          </p:cNvSpPr>
          <p:nvPr/>
        </p:nvSpPr>
        <p:spPr bwMode="auto">
          <a:xfrm>
            <a:off x="5257800" y="3810000"/>
            <a:ext cx="1210588" cy="646331"/>
          </a:xfrm>
          <a:prstGeom prst="rect">
            <a:avLst/>
          </a:prstGeom>
          <a:solidFill>
            <a:schemeClr val="bg1">
              <a:lumMod val="75000"/>
            </a:schemeClr>
          </a:solidFill>
          <a:ln w="9525">
            <a:noFill/>
            <a:miter lim="800000"/>
            <a:headEnd/>
            <a:tailEnd/>
          </a:ln>
        </p:spPr>
        <p:txBody>
          <a:bodyPr wrap="none">
            <a:spAutoFit/>
          </a:bodyPr>
          <a:lstStyle/>
          <a:p>
            <a:pPr>
              <a:lnSpc>
                <a:spcPct val="90000"/>
              </a:lnSpc>
              <a:spcBef>
                <a:spcPct val="20000"/>
              </a:spcBef>
              <a:buClr>
                <a:schemeClr val="tx1"/>
              </a:buClr>
              <a:buSzPct val="100000"/>
              <a:buFont typeface="Wingdings" pitchFamily="2" charset="2"/>
              <a:buNone/>
            </a:pPr>
            <a:r>
              <a:rPr lang="en-US" sz="4000" dirty="0">
                <a:solidFill>
                  <a:srgbClr val="990033"/>
                </a:solidFill>
              </a:rPr>
              <a:t>55%</a:t>
            </a:r>
          </a:p>
        </p:txBody>
      </p:sp>
      <p:sp>
        <p:nvSpPr>
          <p:cNvPr id="647223" name="Text Box 55"/>
          <p:cNvSpPr txBox="1">
            <a:spLocks noChangeArrowheads="1"/>
          </p:cNvSpPr>
          <p:nvPr/>
        </p:nvSpPr>
        <p:spPr bwMode="auto">
          <a:xfrm>
            <a:off x="7830820" y="3733800"/>
            <a:ext cx="1313180" cy="701731"/>
          </a:xfrm>
          <a:prstGeom prst="rect">
            <a:avLst/>
          </a:prstGeom>
          <a:solidFill>
            <a:schemeClr val="bg1">
              <a:lumMod val="75000"/>
            </a:schemeClr>
          </a:solidFill>
          <a:ln w="9525">
            <a:noFill/>
            <a:miter lim="800000"/>
            <a:headEnd/>
            <a:tailEnd/>
          </a:ln>
        </p:spPr>
        <p:txBody>
          <a:bodyPr wrap="none">
            <a:spAutoFit/>
          </a:bodyPr>
          <a:lstStyle/>
          <a:p>
            <a:pPr>
              <a:lnSpc>
                <a:spcPct val="90000"/>
              </a:lnSpc>
              <a:spcBef>
                <a:spcPct val="20000"/>
              </a:spcBef>
              <a:buClr>
                <a:schemeClr val="tx1"/>
              </a:buClr>
              <a:buSzPct val="100000"/>
              <a:buFont typeface="Wingdings" pitchFamily="2" charset="2"/>
              <a:buNone/>
            </a:pPr>
            <a:r>
              <a:rPr lang="en-US" sz="4400" dirty="0">
                <a:solidFill>
                  <a:srgbClr val="990033"/>
                </a:solidFill>
              </a:rPr>
              <a:t>57%</a:t>
            </a:r>
          </a:p>
        </p:txBody>
      </p:sp>
      <p:sp>
        <p:nvSpPr>
          <p:cNvPr id="9" name="Slide Number Placeholder 8"/>
          <p:cNvSpPr>
            <a:spLocks noGrp="1"/>
          </p:cNvSpPr>
          <p:nvPr>
            <p:ph type="sldNum" sz="quarter" idx="10"/>
          </p:nvPr>
        </p:nvSpPr>
        <p:spPr/>
        <p:txBody>
          <a:bodyPr/>
          <a:lstStyle/>
          <a:p>
            <a:pPr>
              <a:defRPr/>
            </a:pPr>
            <a:fld id="{982FCA22-5CE7-4204-9352-34CCC859FE55}" type="slidenum">
              <a:rPr lang="en-US" smtClean="0"/>
              <a:pPr>
                <a:defRPr/>
              </a:pPr>
              <a:t>22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722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72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472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472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7220" grpId="0" animBg="1"/>
      <p:bldP spid="647221" grpId="0" animBg="1"/>
      <p:bldP spid="647222" grpId="0" animBg="1"/>
      <p:bldP spid="6472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Grp="1" noChangeArrowheads="1"/>
          </p:cNvSpPr>
          <p:nvPr>
            <p:ph type="title"/>
          </p:nvPr>
        </p:nvSpPr>
        <p:spPr/>
        <p:txBody>
          <a:bodyPr/>
          <a:lstStyle/>
          <a:p>
            <a:pPr algn="l"/>
            <a:r>
              <a:rPr lang="en-US" sz="3200" b="1" dirty="0"/>
              <a:t>Severity Index</a:t>
            </a:r>
          </a:p>
        </p:txBody>
      </p:sp>
      <p:sp>
        <p:nvSpPr>
          <p:cNvPr id="329734" name="Rectangle 6"/>
          <p:cNvSpPr>
            <a:spLocks noChangeArrowheads="1"/>
          </p:cNvSpPr>
          <p:nvPr/>
        </p:nvSpPr>
        <p:spPr bwMode="auto">
          <a:xfrm>
            <a:off x="457200" y="1447800"/>
            <a:ext cx="8458200" cy="830997"/>
          </a:xfrm>
          <a:prstGeom prst="rect">
            <a:avLst/>
          </a:prstGeom>
          <a:noFill/>
          <a:ln w="12700">
            <a:noFill/>
            <a:miter lim="800000"/>
            <a:headEnd/>
            <a:tailEnd/>
          </a:ln>
          <a:effectLst/>
        </p:spPr>
        <p:txBody>
          <a:bodyPr>
            <a:spAutoFit/>
          </a:bodyPr>
          <a:lstStyle/>
          <a:p>
            <a:pPr>
              <a:spcBef>
                <a:spcPct val="20000"/>
              </a:spcBef>
              <a:buClr>
                <a:schemeClr val="tx2"/>
              </a:buClr>
              <a:buSzPct val="100000"/>
            </a:pPr>
            <a:r>
              <a:rPr lang="en-US" sz="2400" dirty="0">
                <a:latin typeface="+mn-lt"/>
              </a:rPr>
              <a:t>Severity index (SI) is the ratio of crashes involving an injury or fatality to total crashes</a:t>
            </a:r>
            <a:r>
              <a:rPr lang="en-US" sz="2400" dirty="0">
                <a:solidFill>
                  <a:srgbClr val="FFFFFF"/>
                </a:solidFill>
                <a:latin typeface="+mn-lt"/>
              </a:rPr>
              <a:t> </a:t>
            </a:r>
          </a:p>
        </p:txBody>
      </p:sp>
      <p:graphicFrame>
        <p:nvGraphicFramePr>
          <p:cNvPr id="7" name="Table 6"/>
          <p:cNvGraphicFramePr>
            <a:graphicFrameLocks noGrp="1"/>
          </p:cNvGraphicFramePr>
          <p:nvPr/>
        </p:nvGraphicFramePr>
        <p:xfrm>
          <a:off x="914400" y="2590800"/>
          <a:ext cx="6781800" cy="2286000"/>
        </p:xfrm>
        <a:graphic>
          <a:graphicData uri="http://schemas.openxmlformats.org/drawingml/2006/table">
            <a:tbl>
              <a:tblPr firstRow="1" bandRow="1">
                <a:tableStyleId>{5C22544A-7EE6-4342-B048-85BDC9FD1C3A}</a:tableStyleId>
              </a:tblPr>
              <a:tblGrid>
                <a:gridCol w="2260600"/>
                <a:gridCol w="2260600"/>
                <a:gridCol w="2260600"/>
              </a:tblGrid>
              <a:tr h="895350">
                <a:tc>
                  <a:txBody>
                    <a:bodyPr/>
                    <a:lstStyle/>
                    <a:p>
                      <a:pPr algn="ctr"/>
                      <a:r>
                        <a:rPr lang="en-US" sz="2000" dirty="0" smtClean="0"/>
                        <a:t>Accident Severity</a:t>
                      </a:r>
                      <a:endParaRPr lang="en-US" sz="2000" dirty="0"/>
                    </a:p>
                  </a:txBody>
                  <a:tcPr/>
                </a:tc>
                <a:tc gridSpan="2">
                  <a:txBody>
                    <a:bodyPr/>
                    <a:lstStyle/>
                    <a:p>
                      <a:pPr algn="ctr"/>
                      <a:r>
                        <a:rPr lang="en-US" sz="2000" u="sng" dirty="0" smtClean="0"/>
                        <a:t>Proportion of Total</a:t>
                      </a:r>
                      <a:r>
                        <a:rPr lang="en-US" sz="2000" u="sng" baseline="0" dirty="0" smtClean="0"/>
                        <a:t> Crashes </a:t>
                      </a:r>
                      <a:r>
                        <a:rPr lang="en-US" sz="2000" baseline="0" dirty="0" smtClean="0"/>
                        <a:t> Segments             Intersections</a:t>
                      </a:r>
                      <a:endParaRPr lang="en-US" sz="2000" dirty="0"/>
                    </a:p>
                  </a:txBody>
                  <a:tcPr marL="182880" marR="182880" marT="91440"/>
                </a:tc>
                <a:tc hMerge="1">
                  <a:txBody>
                    <a:bodyPr/>
                    <a:lstStyle/>
                    <a:p>
                      <a:endParaRPr lang="en-US" dirty="0"/>
                    </a:p>
                  </a:txBody>
                  <a:tcPr/>
                </a:tc>
              </a:tr>
              <a:tr h="463550">
                <a:tc>
                  <a:txBody>
                    <a:bodyPr/>
                    <a:lstStyle/>
                    <a:p>
                      <a:pPr algn="ctr"/>
                      <a:r>
                        <a:rPr lang="en-US" sz="2000" b="1" dirty="0" smtClean="0"/>
                        <a:t>Fatal &amp;</a:t>
                      </a:r>
                      <a:r>
                        <a:rPr lang="en-US" sz="2000" b="1" baseline="0" dirty="0" smtClean="0"/>
                        <a:t> Injury</a:t>
                      </a:r>
                      <a:endParaRPr lang="en-US" sz="2000" b="1" dirty="0"/>
                    </a:p>
                  </a:txBody>
                  <a:tcPr/>
                </a:tc>
                <a:tc>
                  <a:txBody>
                    <a:bodyPr/>
                    <a:lstStyle/>
                    <a:p>
                      <a:pPr algn="ctr"/>
                      <a:r>
                        <a:rPr lang="en-US" sz="2000" b="1" dirty="0" smtClean="0"/>
                        <a:t>0.321</a:t>
                      </a:r>
                      <a:endParaRPr lang="en-US" sz="2000" b="1" dirty="0"/>
                    </a:p>
                  </a:txBody>
                  <a:tcPr/>
                </a:tc>
                <a:tc>
                  <a:txBody>
                    <a:bodyPr/>
                    <a:lstStyle/>
                    <a:p>
                      <a:pPr algn="ctr"/>
                      <a:r>
                        <a:rPr lang="en-US" sz="2000" b="1" dirty="0" smtClean="0"/>
                        <a:t>0.397</a:t>
                      </a:r>
                      <a:endParaRPr lang="en-US" sz="2000" b="1" dirty="0"/>
                    </a:p>
                  </a:txBody>
                  <a:tcPr/>
                </a:tc>
              </a:tr>
              <a:tr h="463550">
                <a:tc>
                  <a:txBody>
                    <a:bodyPr/>
                    <a:lstStyle/>
                    <a:p>
                      <a:pPr algn="ctr"/>
                      <a:r>
                        <a:rPr lang="en-US" sz="2000" b="1" dirty="0" smtClean="0"/>
                        <a:t>PDO</a:t>
                      </a:r>
                      <a:endParaRPr lang="en-US" sz="2000" b="1" dirty="0"/>
                    </a:p>
                  </a:txBody>
                  <a:tcPr/>
                </a:tc>
                <a:tc>
                  <a:txBody>
                    <a:bodyPr/>
                    <a:lstStyle/>
                    <a:p>
                      <a:pPr algn="ctr"/>
                      <a:r>
                        <a:rPr lang="en-US" sz="2000" b="1" dirty="0" smtClean="0"/>
                        <a:t>0.679</a:t>
                      </a:r>
                      <a:endParaRPr lang="en-US" sz="2000" b="1" dirty="0"/>
                    </a:p>
                  </a:txBody>
                  <a:tcPr/>
                </a:tc>
                <a:tc>
                  <a:txBody>
                    <a:bodyPr/>
                    <a:lstStyle/>
                    <a:p>
                      <a:pPr algn="ctr"/>
                      <a:r>
                        <a:rPr lang="en-US" sz="2000" b="1" dirty="0" smtClean="0"/>
                        <a:t>0.603</a:t>
                      </a:r>
                      <a:endParaRPr lang="en-US" sz="2000" b="1" dirty="0"/>
                    </a:p>
                  </a:txBody>
                  <a:tcPr/>
                </a:tc>
              </a:tr>
              <a:tr h="463550">
                <a:tc>
                  <a:txBody>
                    <a:bodyPr/>
                    <a:lstStyle/>
                    <a:p>
                      <a:pPr algn="ctr"/>
                      <a:r>
                        <a:rPr lang="en-US" sz="2000" b="1" dirty="0" smtClean="0"/>
                        <a:t>TOTAL</a:t>
                      </a:r>
                      <a:endParaRPr lang="en-US" sz="2000" b="1" dirty="0"/>
                    </a:p>
                  </a:txBody>
                  <a:tcPr/>
                </a:tc>
                <a:tc>
                  <a:txBody>
                    <a:bodyPr/>
                    <a:lstStyle/>
                    <a:p>
                      <a:pPr algn="ctr"/>
                      <a:r>
                        <a:rPr lang="en-US" sz="2000" b="1" dirty="0" smtClean="0"/>
                        <a:t>1.000</a:t>
                      </a:r>
                      <a:endParaRPr lang="en-US" sz="2000" b="1" dirty="0"/>
                    </a:p>
                  </a:txBody>
                  <a:tcPr/>
                </a:tc>
                <a:tc>
                  <a:txBody>
                    <a:bodyPr/>
                    <a:lstStyle/>
                    <a:p>
                      <a:pPr algn="ctr"/>
                      <a:r>
                        <a:rPr lang="en-US" sz="2000" b="1" dirty="0" smtClean="0"/>
                        <a:t>1.000</a:t>
                      </a:r>
                      <a:endParaRPr lang="en-US" sz="2000" b="1" dirty="0"/>
                    </a:p>
                  </a:txBody>
                  <a:tcPr/>
                </a:tc>
              </a:tr>
            </a:tbl>
          </a:graphicData>
        </a:graphic>
      </p:graphicFrame>
      <p:sp>
        <p:nvSpPr>
          <p:cNvPr id="329735" name="Oval 7"/>
          <p:cNvSpPr>
            <a:spLocks noChangeArrowheads="1"/>
          </p:cNvSpPr>
          <p:nvPr/>
        </p:nvSpPr>
        <p:spPr bwMode="auto">
          <a:xfrm>
            <a:off x="5638800" y="3429000"/>
            <a:ext cx="1981200" cy="1066800"/>
          </a:xfrm>
          <a:prstGeom prst="ellipse">
            <a:avLst/>
          </a:prstGeom>
          <a:noFill/>
          <a:ln w="76200">
            <a:solidFill>
              <a:schemeClr val="tx2"/>
            </a:solidFill>
            <a:round/>
            <a:headEnd/>
            <a:tailEnd/>
          </a:ln>
          <a:effectLst/>
        </p:spPr>
        <p:txBody>
          <a:bodyPr wrap="none" anchor="ctr"/>
          <a:lstStyle/>
          <a:p>
            <a:endParaRPr lang="en-US" dirty="0"/>
          </a:p>
        </p:txBody>
      </p:sp>
      <p:sp>
        <p:nvSpPr>
          <p:cNvPr id="8" name="TextBox 7"/>
          <p:cNvSpPr txBox="1"/>
          <p:nvPr/>
        </p:nvSpPr>
        <p:spPr>
          <a:xfrm>
            <a:off x="914400" y="5029200"/>
            <a:ext cx="7620000" cy="369332"/>
          </a:xfrm>
          <a:prstGeom prst="rect">
            <a:avLst/>
          </a:prstGeom>
          <a:noFill/>
        </p:spPr>
        <p:txBody>
          <a:bodyPr wrap="square" rtlCol="0">
            <a:spAutoFit/>
          </a:bodyPr>
          <a:lstStyle/>
          <a:p>
            <a:r>
              <a:rPr lang="en-US" sz="1800" dirty="0" smtClean="0"/>
              <a:t>Source:  Default distribution for crash severity NCHRP 486</a:t>
            </a:r>
            <a:endParaRPr lang="en-US" sz="1800" dirty="0"/>
          </a:p>
        </p:txBody>
      </p:sp>
      <p:sp>
        <p:nvSpPr>
          <p:cNvPr id="9" name="Rectangle 8"/>
          <p:cNvSpPr/>
          <p:nvPr/>
        </p:nvSpPr>
        <p:spPr bwMode="auto">
          <a:xfrm>
            <a:off x="838200" y="2514600"/>
            <a:ext cx="6934200" cy="2438400"/>
          </a:xfrm>
          <a:prstGeom prst="rect">
            <a:avLst/>
          </a:prstGeom>
          <a:noFill/>
          <a:ln w="50800" cap="flat" cmpd="thickThin" algn="ctr">
            <a:solidFill>
              <a:schemeClr val="tx1">
                <a:alpha val="70000"/>
              </a:schemeClr>
            </a:solidFill>
            <a:prstDash val="solid"/>
            <a:round/>
            <a:headEnd type="none" w="med" len="med"/>
            <a:tailEnd type="none" w="med" len="med"/>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11" name="Slide Number Placeholder 10"/>
          <p:cNvSpPr>
            <a:spLocks noGrp="1"/>
          </p:cNvSpPr>
          <p:nvPr>
            <p:ph type="sldNum" sz="quarter" idx="10"/>
          </p:nvPr>
        </p:nvSpPr>
        <p:spPr/>
        <p:txBody>
          <a:bodyPr/>
          <a:lstStyle/>
          <a:p>
            <a:pPr>
              <a:defRPr/>
            </a:pPr>
            <a:fld id="{982FCA22-5CE7-4204-9352-34CCC859FE55}" type="slidenum">
              <a:rPr lang="en-US" smtClean="0"/>
              <a:pPr>
                <a:defRPr/>
              </a:pPr>
              <a:t>23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29735"/>
                                        </p:tgtEl>
                                        <p:attrNameLst>
                                          <p:attrName>style.visibility</p:attrName>
                                        </p:attrNameLst>
                                      </p:cBhvr>
                                      <p:to>
                                        <p:strVal val="visible"/>
                                      </p:to>
                                    </p:set>
                                    <p:anim calcmode="lin" valueType="num">
                                      <p:cBhvr additive="base">
                                        <p:cTn id="7" dur="500" fill="hold"/>
                                        <p:tgtEl>
                                          <p:spTgt spid="329735"/>
                                        </p:tgtEl>
                                        <p:attrNameLst>
                                          <p:attrName>ppt_x</p:attrName>
                                        </p:attrNameLst>
                                      </p:cBhvr>
                                      <p:tavLst>
                                        <p:tav tm="0">
                                          <p:val>
                                            <p:strVal val="1+#ppt_w/2"/>
                                          </p:val>
                                        </p:tav>
                                        <p:tav tm="100000">
                                          <p:val>
                                            <p:strVal val="#ppt_x"/>
                                          </p:val>
                                        </p:tav>
                                      </p:tavLst>
                                    </p:anim>
                                    <p:anim calcmode="lin" valueType="num">
                                      <p:cBhvr additive="base">
                                        <p:cTn id="8" dur="500" fill="hold"/>
                                        <p:tgtEl>
                                          <p:spTgt spid="3297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3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Making Intersections Safer</a:t>
            </a:r>
            <a:endParaRPr lang="en-US" sz="3200" dirty="0"/>
          </a:p>
        </p:txBody>
      </p:sp>
      <p:sp>
        <p:nvSpPr>
          <p:cNvPr id="3" name="Content Placeholder 2"/>
          <p:cNvSpPr>
            <a:spLocks noGrp="1"/>
          </p:cNvSpPr>
          <p:nvPr>
            <p:ph sz="half" idx="1"/>
          </p:nvPr>
        </p:nvSpPr>
        <p:spPr>
          <a:xfrm>
            <a:off x="914400" y="1371600"/>
            <a:ext cx="4191000" cy="4970637"/>
          </a:xfrm>
        </p:spPr>
        <p:txBody>
          <a:bodyPr/>
          <a:lstStyle/>
          <a:p>
            <a:pPr>
              <a:buNone/>
            </a:pPr>
            <a:r>
              <a:rPr lang="en-US" sz="1800" dirty="0" smtClean="0"/>
              <a:t>Increase </a:t>
            </a:r>
            <a:r>
              <a:rPr lang="en-US" sz="1800" b="1" u="sng" dirty="0" smtClean="0"/>
              <a:t>visibility</a:t>
            </a:r>
            <a:r>
              <a:rPr lang="en-US" sz="1800" dirty="0" smtClean="0"/>
              <a:t> of intersections and traffic control devices </a:t>
            </a:r>
          </a:p>
          <a:p>
            <a:pPr>
              <a:buNone/>
            </a:pPr>
            <a:r>
              <a:rPr lang="en-US" sz="1800" dirty="0" smtClean="0"/>
              <a:t>Increase </a:t>
            </a:r>
            <a:r>
              <a:rPr lang="en-US" sz="1800" b="1" u="sng" dirty="0" smtClean="0"/>
              <a:t>awareness</a:t>
            </a:r>
            <a:r>
              <a:rPr lang="en-US" sz="1800" dirty="0" smtClean="0"/>
              <a:t> of intersections </a:t>
            </a:r>
          </a:p>
          <a:p>
            <a:pPr>
              <a:buNone/>
            </a:pPr>
            <a:r>
              <a:rPr lang="en-US" sz="1800" dirty="0" smtClean="0"/>
              <a:t>Improve the </a:t>
            </a:r>
            <a:r>
              <a:rPr lang="en-US" sz="1800" b="1" u="sng" dirty="0" smtClean="0"/>
              <a:t>design</a:t>
            </a:r>
            <a:r>
              <a:rPr lang="en-US" sz="1800" dirty="0" smtClean="0"/>
              <a:t> of intersections to reduce conflicts </a:t>
            </a:r>
          </a:p>
          <a:p>
            <a:pPr>
              <a:buNone/>
            </a:pPr>
            <a:r>
              <a:rPr lang="en-US" sz="1800" dirty="0" smtClean="0"/>
              <a:t>Improve driver </a:t>
            </a:r>
            <a:r>
              <a:rPr lang="en-US" sz="1800" b="1" u="sng" dirty="0" smtClean="0"/>
              <a:t>comprehension</a:t>
            </a:r>
            <a:r>
              <a:rPr lang="en-US" sz="1800" dirty="0" smtClean="0"/>
              <a:t> to reduce confusion </a:t>
            </a:r>
          </a:p>
          <a:p>
            <a:pPr>
              <a:buNone/>
            </a:pPr>
            <a:r>
              <a:rPr lang="en-US" sz="1800" dirty="0" smtClean="0"/>
              <a:t>Improve the </a:t>
            </a:r>
            <a:r>
              <a:rPr lang="en-US" sz="1800" b="1" u="sng" dirty="0" smtClean="0"/>
              <a:t>operations</a:t>
            </a:r>
            <a:r>
              <a:rPr lang="en-US" sz="1800" dirty="0" smtClean="0"/>
              <a:t> of intersections </a:t>
            </a:r>
          </a:p>
          <a:p>
            <a:pPr>
              <a:buNone/>
            </a:pPr>
            <a:r>
              <a:rPr lang="en-US" sz="1800" dirty="0" smtClean="0"/>
              <a:t>Improve </a:t>
            </a:r>
            <a:r>
              <a:rPr lang="en-US" sz="1800" b="1" u="sng" dirty="0" smtClean="0"/>
              <a:t>sight distance</a:t>
            </a:r>
            <a:r>
              <a:rPr lang="en-US" sz="1800" u="sng" dirty="0" smtClean="0"/>
              <a:t> </a:t>
            </a:r>
            <a:r>
              <a:rPr lang="en-US" sz="1800" dirty="0" smtClean="0"/>
              <a:t>at intersections </a:t>
            </a:r>
          </a:p>
          <a:p>
            <a:pPr>
              <a:buNone/>
            </a:pPr>
            <a:r>
              <a:rPr lang="en-US" sz="1800" dirty="0" smtClean="0"/>
              <a:t>Improve driver </a:t>
            </a:r>
            <a:r>
              <a:rPr lang="en-US" sz="1800" b="1" u="sng" dirty="0" smtClean="0"/>
              <a:t>compliance</a:t>
            </a:r>
            <a:r>
              <a:rPr lang="en-US" sz="1800" dirty="0" smtClean="0"/>
              <a:t> with traffic control devices </a:t>
            </a:r>
          </a:p>
          <a:p>
            <a:pPr>
              <a:buNone/>
            </a:pPr>
            <a:r>
              <a:rPr lang="en-US" dirty="0" smtClean="0"/>
              <a:t/>
            </a:r>
            <a:br>
              <a:rPr lang="en-US" dirty="0" smtClean="0"/>
            </a:br>
            <a:endParaRPr lang="en-US" dirty="0"/>
          </a:p>
        </p:txBody>
      </p:sp>
      <p:pic>
        <p:nvPicPr>
          <p:cNvPr id="5" name="Content Placeholder 4" descr="MEMO0018.JPG"/>
          <p:cNvPicPr>
            <a:picLocks noGrp="1" noChangeAspect="1"/>
          </p:cNvPicPr>
          <p:nvPr>
            <p:ph sz="half" idx="2"/>
          </p:nvPr>
        </p:nvPicPr>
        <p:blipFill>
          <a:blip r:embed="rId2" cstate="print"/>
          <a:stretch>
            <a:fillRect/>
          </a:stretch>
        </p:blipFill>
        <p:spPr>
          <a:xfrm>
            <a:off x="4953000" y="1600200"/>
            <a:ext cx="4038600" cy="3028950"/>
          </a:xfrm>
        </p:spPr>
      </p:pic>
      <p:graphicFrame>
        <p:nvGraphicFramePr>
          <p:cNvPr id="8" name="Table 7"/>
          <p:cNvGraphicFramePr>
            <a:graphicFrameLocks noGrp="1"/>
          </p:cNvGraphicFramePr>
          <p:nvPr/>
        </p:nvGraphicFramePr>
        <p:xfrm>
          <a:off x="304800" y="1421807"/>
          <a:ext cx="457200" cy="3166585"/>
        </p:xfrm>
        <a:graphic>
          <a:graphicData uri="http://schemas.openxmlformats.org/drawingml/2006/table">
            <a:tbl>
              <a:tblPr firstRow="1" bandRow="1">
                <a:tableStyleId>{BC89EF96-8CEA-46FF-86C4-4CE0E7609802}</a:tableStyleId>
              </a:tblPr>
              <a:tblGrid>
                <a:gridCol w="457200"/>
              </a:tblGrid>
              <a:tr h="595159">
                <a:tc>
                  <a:txBody>
                    <a:bodyPr/>
                    <a:lstStyle/>
                    <a:p>
                      <a:r>
                        <a:rPr lang="en-US" b="0" dirty="0" smtClean="0"/>
                        <a:t>X</a:t>
                      </a:r>
                      <a:endParaRPr lang="en-US" b="0" dirty="0"/>
                    </a:p>
                  </a:txBody>
                  <a:tcPr/>
                </a:tc>
              </a:tr>
              <a:tr h="357096">
                <a:tc>
                  <a:txBody>
                    <a:bodyPr/>
                    <a:lstStyle/>
                    <a:p>
                      <a:r>
                        <a:rPr lang="en-US" dirty="0" smtClean="0"/>
                        <a:t>X</a:t>
                      </a:r>
                      <a:endParaRPr lang="en-US" dirty="0"/>
                    </a:p>
                  </a:txBody>
                  <a:tcPr/>
                </a:tc>
              </a:tr>
              <a:tr h="535644">
                <a:tc>
                  <a:txBody>
                    <a:bodyPr/>
                    <a:lstStyle/>
                    <a:p>
                      <a:endParaRPr lang="en-US" dirty="0"/>
                    </a:p>
                  </a:txBody>
                  <a:tcPr/>
                </a:tc>
              </a:tr>
              <a:tr h="520765">
                <a:tc>
                  <a:txBody>
                    <a:bodyPr/>
                    <a:lstStyle/>
                    <a:p>
                      <a:r>
                        <a:rPr lang="en-US" dirty="0" smtClean="0"/>
                        <a:t>x</a:t>
                      </a:r>
                      <a:endParaRPr lang="en-US" dirty="0"/>
                    </a:p>
                  </a:txBody>
                  <a:tcPr/>
                </a:tc>
              </a:tr>
              <a:tr h="417737">
                <a:tc>
                  <a:txBody>
                    <a:bodyPr/>
                    <a:lstStyle/>
                    <a:p>
                      <a:r>
                        <a:rPr lang="en-US" dirty="0" smtClean="0"/>
                        <a:t>x</a:t>
                      </a:r>
                      <a:endParaRPr lang="en-US" dirty="0"/>
                    </a:p>
                  </a:txBody>
                  <a:tcPr/>
                </a:tc>
              </a:tr>
              <a:tr h="357096">
                <a:tc>
                  <a:txBody>
                    <a:bodyPr/>
                    <a:lstStyle/>
                    <a:p>
                      <a:r>
                        <a:rPr lang="en-US" dirty="0" smtClean="0"/>
                        <a:t>x</a:t>
                      </a:r>
                      <a:endParaRPr lang="en-US" dirty="0"/>
                    </a:p>
                  </a:txBody>
                  <a:tcPr/>
                </a:tc>
              </a:tr>
              <a:tr h="357096">
                <a:tc>
                  <a:txBody>
                    <a:bodyPr/>
                    <a:lstStyle/>
                    <a:p>
                      <a:r>
                        <a:rPr lang="en-US" dirty="0" smtClean="0"/>
                        <a:t>x</a:t>
                      </a:r>
                      <a:endParaRPr lang="en-US" dirty="0"/>
                    </a:p>
                  </a:txBody>
                  <a:tcPr/>
                </a:tc>
              </a:tr>
            </a:tbl>
          </a:graphicData>
        </a:graphic>
      </p:graphicFrame>
      <p:grpSp>
        <p:nvGrpSpPr>
          <p:cNvPr id="4" name="Group 10"/>
          <p:cNvGrpSpPr/>
          <p:nvPr/>
        </p:nvGrpSpPr>
        <p:grpSpPr>
          <a:xfrm>
            <a:off x="447908" y="4750420"/>
            <a:ext cx="3971692" cy="888380"/>
            <a:chOff x="447908" y="4750420"/>
            <a:chExt cx="3971692" cy="888380"/>
          </a:xfrm>
        </p:grpSpPr>
        <p:sp>
          <p:nvSpPr>
            <p:cNvPr id="9" name="TextBox 8"/>
            <p:cNvSpPr txBox="1"/>
            <p:nvPr/>
          </p:nvSpPr>
          <p:spPr>
            <a:xfrm>
              <a:off x="1066800" y="5257800"/>
              <a:ext cx="3352800" cy="381000"/>
            </a:xfrm>
            <a:prstGeom prst="rect">
              <a:avLst/>
            </a:prstGeom>
            <a:gradFill>
              <a:gsLst>
                <a:gs pos="26000">
                  <a:schemeClr val="accent1">
                    <a:tint val="66000"/>
                    <a:satMod val="160000"/>
                    <a:alpha val="11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dirty="0" smtClean="0"/>
                <a:t>Focused Approach Targets these…</a:t>
              </a:r>
              <a:endParaRPr lang="en-US" dirty="0"/>
            </a:p>
          </p:txBody>
        </p:sp>
        <p:sp>
          <p:nvSpPr>
            <p:cNvPr id="10" name="Freeform 9"/>
            <p:cNvSpPr/>
            <p:nvPr/>
          </p:nvSpPr>
          <p:spPr>
            <a:xfrm>
              <a:off x="447908" y="4750420"/>
              <a:ext cx="533399" cy="669073"/>
            </a:xfrm>
            <a:custGeom>
              <a:avLst/>
              <a:gdLst>
                <a:gd name="connsiteX0" fmla="*/ 533399 w 533399"/>
                <a:gd name="connsiteY0" fmla="*/ 669073 h 669073"/>
                <a:gd name="connsiteX1" fmla="*/ 87351 w 533399"/>
                <a:gd name="connsiteY1" fmla="*/ 479502 h 669073"/>
                <a:gd name="connsiteX2" fmla="*/ 9292 w 533399"/>
                <a:gd name="connsiteY2" fmla="*/ 0 h 669073"/>
              </a:gdLst>
              <a:ahLst/>
              <a:cxnLst>
                <a:cxn ang="0">
                  <a:pos x="connsiteX0" y="connsiteY0"/>
                </a:cxn>
                <a:cxn ang="0">
                  <a:pos x="connsiteX1" y="connsiteY1"/>
                </a:cxn>
                <a:cxn ang="0">
                  <a:pos x="connsiteX2" y="connsiteY2"/>
                </a:cxn>
              </a:cxnLst>
              <a:rect l="l" t="t" r="r" b="b"/>
              <a:pathLst>
                <a:path w="533399" h="669073">
                  <a:moveTo>
                    <a:pt x="533399" y="669073"/>
                  </a:moveTo>
                  <a:cubicBezTo>
                    <a:pt x="354050" y="630043"/>
                    <a:pt x="174702" y="591014"/>
                    <a:pt x="87351" y="479502"/>
                  </a:cubicBezTo>
                  <a:cubicBezTo>
                    <a:pt x="0" y="367990"/>
                    <a:pt x="9292" y="0"/>
                    <a:pt x="9292" y="0"/>
                  </a:cubicBezTo>
                </a:path>
              </a:pathLst>
            </a:custGeom>
            <a:ln w="41275">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1" name="Slide Number Placeholder 10"/>
          <p:cNvSpPr>
            <a:spLocks noGrp="1"/>
          </p:cNvSpPr>
          <p:nvPr>
            <p:ph type="sldNum" sz="quarter" idx="10"/>
          </p:nvPr>
        </p:nvSpPr>
        <p:spPr/>
        <p:txBody>
          <a:bodyPr/>
          <a:lstStyle/>
          <a:p>
            <a:pPr>
              <a:defRPr/>
            </a:pPr>
            <a:fld id="{2379DA6A-4631-4741-9E43-51F66B1DF98E}" type="slidenum">
              <a:rPr lang="en-US" smtClean="0"/>
              <a:pPr>
                <a:defRPr/>
              </a:pPr>
              <a:t>24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nodeType="withEffect">
                                  <p:stCondLst>
                                    <p:cond delay="2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Grp="1" noChangeArrowheads="1"/>
          </p:cNvSpPr>
          <p:nvPr>
            <p:ph type="title"/>
          </p:nvPr>
        </p:nvSpPr>
        <p:spPr/>
        <p:txBody>
          <a:bodyPr/>
          <a:lstStyle/>
          <a:p>
            <a:pPr algn="l"/>
            <a:r>
              <a:rPr lang="en-US" sz="3200" b="1" dirty="0"/>
              <a:t>Six-Step Intersection Safety Process</a:t>
            </a:r>
          </a:p>
        </p:txBody>
      </p:sp>
      <p:sp>
        <p:nvSpPr>
          <p:cNvPr id="393219" name="Rectangle 3"/>
          <p:cNvSpPr>
            <a:spLocks noGrp="1" noChangeArrowheads="1"/>
          </p:cNvSpPr>
          <p:nvPr>
            <p:ph idx="1"/>
          </p:nvPr>
        </p:nvSpPr>
        <p:spPr>
          <a:xfrm>
            <a:off x="152400" y="1168052"/>
            <a:ext cx="5029200" cy="4343400"/>
          </a:xfrm>
        </p:spPr>
        <p:txBody>
          <a:bodyPr/>
          <a:lstStyle/>
          <a:p>
            <a:pPr marL="609600" indent="-609600">
              <a:spcBef>
                <a:spcPct val="0"/>
              </a:spcBef>
              <a:buFont typeface="Wingdings" pitchFamily="2" charset="2"/>
              <a:buAutoNum type="arabicPeriod"/>
            </a:pPr>
            <a:r>
              <a:rPr lang="en-US" sz="2800" b="0" dirty="0"/>
              <a:t>Identify sites with potential safety problems</a:t>
            </a:r>
          </a:p>
          <a:p>
            <a:pPr marL="609600" indent="-609600">
              <a:spcBef>
                <a:spcPct val="0"/>
              </a:spcBef>
              <a:buFont typeface="Wingdings" pitchFamily="2" charset="2"/>
              <a:buAutoNum type="arabicPeriod"/>
            </a:pPr>
            <a:r>
              <a:rPr lang="en-US" sz="2800" b="0" dirty="0"/>
              <a:t>Characterize the crash experience</a:t>
            </a:r>
          </a:p>
          <a:p>
            <a:pPr marL="609600" indent="-609600">
              <a:spcBef>
                <a:spcPct val="0"/>
              </a:spcBef>
              <a:buFont typeface="Wingdings" pitchFamily="2" charset="2"/>
              <a:buAutoNum type="arabicPeriod"/>
            </a:pPr>
            <a:r>
              <a:rPr lang="en-US" sz="2800" b="0" dirty="0"/>
              <a:t>Examine field conditions</a:t>
            </a:r>
          </a:p>
          <a:p>
            <a:pPr marL="609600" indent="-609600">
              <a:spcBef>
                <a:spcPct val="0"/>
              </a:spcBef>
              <a:buFont typeface="Wingdings" pitchFamily="2" charset="2"/>
              <a:buAutoNum type="arabicPeriod"/>
            </a:pPr>
            <a:r>
              <a:rPr lang="en-US" sz="2800" b="0" dirty="0"/>
              <a:t>Identify contributing factors </a:t>
            </a:r>
          </a:p>
          <a:p>
            <a:pPr marL="609600" indent="-609600">
              <a:spcBef>
                <a:spcPct val="0"/>
              </a:spcBef>
              <a:buFont typeface="Wingdings" pitchFamily="2" charset="2"/>
              <a:buAutoNum type="arabicPeriod"/>
            </a:pPr>
            <a:r>
              <a:rPr lang="en-US" sz="2800" b="0" dirty="0"/>
              <a:t>Assess and select countermeasures </a:t>
            </a:r>
          </a:p>
          <a:p>
            <a:pPr marL="609600" indent="-609600">
              <a:spcBef>
                <a:spcPct val="0"/>
              </a:spcBef>
              <a:buFont typeface="Wingdings" pitchFamily="2" charset="2"/>
              <a:buAutoNum type="arabicPeriod"/>
            </a:pPr>
            <a:r>
              <a:rPr lang="en-US" sz="2800" b="0" dirty="0"/>
              <a:t>Implement countermeasures and evaluate effectiveness</a:t>
            </a:r>
          </a:p>
          <a:p>
            <a:pPr marL="609600" indent="-609600">
              <a:spcBef>
                <a:spcPct val="0"/>
              </a:spcBef>
              <a:buFont typeface="Wingdings" pitchFamily="2" charset="2"/>
              <a:buNone/>
            </a:pPr>
            <a:endParaRPr lang="en-US" dirty="0">
              <a:solidFill>
                <a:schemeClr val="accent1">
                  <a:lumMod val="75000"/>
                </a:schemeClr>
              </a:solidFill>
            </a:endParaRPr>
          </a:p>
        </p:txBody>
      </p:sp>
      <p:pic>
        <p:nvPicPr>
          <p:cNvPr id="393220" name="Picture 4" descr="accidentmitigationprocess"/>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410200" y="914400"/>
            <a:ext cx="3276600" cy="4516443"/>
          </a:xfrm>
          <a:prstGeom prst="rect">
            <a:avLst/>
          </a:prstGeom>
          <a:noFill/>
        </p:spPr>
      </p:pic>
      <p:sp>
        <p:nvSpPr>
          <p:cNvPr id="393221" name="Text Box 5"/>
          <p:cNvSpPr txBox="1">
            <a:spLocks noChangeArrowheads="1"/>
          </p:cNvSpPr>
          <p:nvPr/>
        </p:nvSpPr>
        <p:spPr bwMode="auto">
          <a:xfrm>
            <a:off x="6019800" y="5562600"/>
            <a:ext cx="2857500" cy="304800"/>
          </a:xfrm>
          <a:prstGeom prst="rect">
            <a:avLst/>
          </a:prstGeom>
          <a:noFill/>
          <a:ln w="9525">
            <a:noFill/>
            <a:miter lim="800000"/>
            <a:headEnd/>
            <a:tailEnd/>
          </a:ln>
          <a:effectLst/>
        </p:spPr>
        <p:txBody>
          <a:bodyPr>
            <a:spAutoFit/>
          </a:bodyPr>
          <a:lstStyle/>
          <a:p>
            <a:pPr eaLnBrk="1" hangingPunct="1">
              <a:spcBef>
                <a:spcPct val="50000"/>
              </a:spcBef>
            </a:pPr>
            <a:r>
              <a:rPr lang="en-US" sz="1400" dirty="0">
                <a:latin typeface="Arial" pitchFamily="34" charset="0"/>
              </a:rPr>
              <a:t>Source:  NCHRP 440</a:t>
            </a:r>
          </a:p>
        </p:txBody>
      </p:sp>
      <p:sp>
        <p:nvSpPr>
          <p:cNvPr id="6" name="Slide Number Placeholder 5"/>
          <p:cNvSpPr>
            <a:spLocks noGrp="1"/>
          </p:cNvSpPr>
          <p:nvPr>
            <p:ph type="sldNum" sz="quarter" idx="10"/>
          </p:nvPr>
        </p:nvSpPr>
        <p:spPr/>
        <p:txBody>
          <a:bodyPr/>
          <a:lstStyle/>
          <a:p>
            <a:pPr>
              <a:defRPr/>
            </a:pPr>
            <a:fld id="{982FCA22-5CE7-4204-9352-34CCC859FE55}" type="slidenum">
              <a:rPr lang="en-US" smtClean="0"/>
              <a:pPr>
                <a:defRPr/>
              </a:pPr>
              <a:t>25</a:t>
            </a:fld>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a:xfrm>
            <a:off x="533400" y="228600"/>
            <a:ext cx="7975600" cy="838200"/>
          </a:xfrm>
        </p:spPr>
        <p:txBody>
          <a:bodyPr/>
          <a:lstStyle/>
          <a:p>
            <a:r>
              <a:rPr lang="en-US" sz="3200" dirty="0" smtClean="0"/>
              <a:t>Approaches for Considering Safety</a:t>
            </a:r>
            <a:r>
              <a:rPr lang="en-US" dirty="0" smtClean="0"/>
              <a:t> </a:t>
            </a:r>
          </a:p>
        </p:txBody>
      </p:sp>
      <p:sp>
        <p:nvSpPr>
          <p:cNvPr id="4101" name="Rectangle 3"/>
          <p:cNvSpPr>
            <a:spLocks noGrp="1" noChangeArrowheads="1"/>
          </p:cNvSpPr>
          <p:nvPr>
            <p:ph type="body" sz="half" idx="1"/>
          </p:nvPr>
        </p:nvSpPr>
        <p:spPr>
          <a:xfrm>
            <a:off x="0" y="1219200"/>
            <a:ext cx="4572000" cy="1981200"/>
          </a:xfrm>
        </p:spPr>
        <p:txBody>
          <a:bodyPr/>
          <a:lstStyle/>
          <a:p>
            <a:pPr>
              <a:buFont typeface="Wingdings" pitchFamily="2" charset="2"/>
              <a:buNone/>
            </a:pPr>
            <a:r>
              <a:rPr lang="en-US" dirty="0" smtClean="0"/>
              <a:t>	</a:t>
            </a:r>
            <a:r>
              <a:rPr lang="en-US" sz="2400" i="1" dirty="0" smtClean="0">
                <a:solidFill>
                  <a:schemeClr val="hlink"/>
                </a:solidFill>
              </a:rPr>
              <a:t>‘nominal safety’</a:t>
            </a:r>
            <a:r>
              <a:rPr lang="en-US" sz="2400" dirty="0" smtClean="0"/>
              <a:t> refers to adherence to applicable design criteria and standards</a:t>
            </a:r>
            <a:endParaRPr lang="en-US" dirty="0" smtClean="0"/>
          </a:p>
        </p:txBody>
      </p:sp>
      <p:sp>
        <p:nvSpPr>
          <p:cNvPr id="4102" name="Rectangle 4"/>
          <p:cNvSpPr>
            <a:spLocks noGrp="1" noChangeArrowheads="1"/>
          </p:cNvSpPr>
          <p:nvPr>
            <p:ph type="body" sz="half" idx="2"/>
          </p:nvPr>
        </p:nvSpPr>
        <p:spPr>
          <a:xfrm>
            <a:off x="3733800" y="4038600"/>
            <a:ext cx="5181600" cy="1828800"/>
          </a:xfrm>
        </p:spPr>
        <p:txBody>
          <a:bodyPr/>
          <a:lstStyle/>
          <a:p>
            <a:pPr algn="ctr">
              <a:buFont typeface="Wingdings" pitchFamily="2" charset="2"/>
              <a:buNone/>
            </a:pPr>
            <a:r>
              <a:rPr lang="en-US" dirty="0" smtClean="0"/>
              <a:t>	</a:t>
            </a:r>
            <a:r>
              <a:rPr lang="en-US" sz="2400" i="1" dirty="0" smtClean="0">
                <a:solidFill>
                  <a:schemeClr val="hlink"/>
                </a:solidFill>
              </a:rPr>
              <a:t>‘substantive safety’</a:t>
            </a:r>
            <a:r>
              <a:rPr lang="en-US" sz="2400" dirty="0" smtClean="0"/>
              <a:t> refers to the actual (or predicted) safety performance of a highway or proposed design; also indicates action taken above the standard or nominal </a:t>
            </a:r>
            <a:r>
              <a:rPr lang="en-US" sz="2400" dirty="0" smtClean="0"/>
              <a:t>requirements</a:t>
            </a:r>
            <a:endParaRPr lang="en-US" dirty="0" smtClean="0"/>
          </a:p>
        </p:txBody>
      </p:sp>
      <p:pic>
        <p:nvPicPr>
          <p:cNvPr id="4103" name="Picture 6" descr="GB2004cover"/>
          <p:cNvPicPr>
            <a:picLocks noChangeAspect="1" noChangeArrowheads="1"/>
          </p:cNvPicPr>
          <p:nvPr/>
        </p:nvPicPr>
        <p:blipFill>
          <a:blip r:embed="rId3" cstate="print"/>
          <a:srcRect/>
          <a:stretch>
            <a:fillRect/>
          </a:stretch>
        </p:blipFill>
        <p:spPr bwMode="auto">
          <a:xfrm>
            <a:off x="685800" y="2895600"/>
            <a:ext cx="2416175" cy="3124200"/>
          </a:xfrm>
          <a:prstGeom prst="rect">
            <a:avLst/>
          </a:prstGeom>
          <a:noFill/>
          <a:ln w="9525">
            <a:noFill/>
            <a:miter lim="800000"/>
            <a:headEnd/>
            <a:tailEnd/>
          </a:ln>
        </p:spPr>
      </p:pic>
      <p:pic>
        <p:nvPicPr>
          <p:cNvPr id="8" name="Picture 1"/>
          <p:cNvPicPr>
            <a:picLocks noChangeAspect="1" noChangeArrowheads="1"/>
          </p:cNvPicPr>
          <p:nvPr/>
        </p:nvPicPr>
        <p:blipFill>
          <a:blip r:embed="rId4" cstate="print"/>
          <a:srcRect/>
          <a:stretch>
            <a:fillRect/>
          </a:stretch>
        </p:blipFill>
        <p:spPr bwMode="auto">
          <a:xfrm>
            <a:off x="5562600" y="988193"/>
            <a:ext cx="2286000" cy="2954618"/>
          </a:xfrm>
          <a:prstGeom prst="rect">
            <a:avLst/>
          </a:prstGeom>
          <a:noFill/>
          <a:ln w="9525">
            <a:solidFill>
              <a:schemeClr val="bg2">
                <a:lumMod val="50000"/>
                <a:lumOff val="50000"/>
              </a:schemeClr>
            </a:solidFill>
            <a:miter lim="800000"/>
            <a:headEnd/>
            <a:tailEnd/>
          </a:ln>
          <a:effectLst/>
        </p:spPr>
      </p:pic>
      <p:sp>
        <p:nvSpPr>
          <p:cNvPr id="7" name="Slide Number Placeholder 6"/>
          <p:cNvSpPr>
            <a:spLocks noGrp="1"/>
          </p:cNvSpPr>
          <p:nvPr>
            <p:ph type="sldNum" sz="quarter" idx="10"/>
          </p:nvPr>
        </p:nvSpPr>
        <p:spPr/>
        <p:txBody>
          <a:bodyPr/>
          <a:lstStyle/>
          <a:p>
            <a:pPr>
              <a:defRPr/>
            </a:pPr>
            <a:fld id="{2379DA6A-4631-4741-9E43-51F66B1DF98E}" type="slidenum">
              <a:rPr lang="en-US" smtClean="0"/>
              <a:pPr>
                <a:defRPr/>
              </a:pPr>
              <a:t>26</a:t>
            </a:fld>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5" name="Rectangle 5"/>
          <p:cNvSpPr>
            <a:spLocks noGrp="1"/>
          </p:cNvSpPr>
          <p:nvPr>
            <p:ph type="title"/>
          </p:nvPr>
        </p:nvSpPr>
        <p:spPr/>
        <p:txBody>
          <a:bodyPr>
            <a:noAutofit/>
          </a:bodyPr>
          <a:lstStyle/>
          <a:p>
            <a:r>
              <a:rPr lang="en-US" sz="3200" b="1" dirty="0"/>
              <a:t>THE HSM CONTAINS </a:t>
            </a:r>
            <a:r>
              <a:rPr lang="en-US" sz="3200" b="1" dirty="0" smtClean="0"/>
              <a:t>BEST</a:t>
            </a:r>
            <a:br>
              <a:rPr lang="en-US" sz="3200" b="1" dirty="0" smtClean="0"/>
            </a:br>
            <a:r>
              <a:rPr lang="en-US" sz="3200" b="1" dirty="0" smtClean="0"/>
              <a:t> </a:t>
            </a:r>
            <a:r>
              <a:rPr lang="en-US" sz="3200" b="1" dirty="0"/>
              <a:t>SCIENCE &amp; RESEARCH</a:t>
            </a:r>
          </a:p>
        </p:txBody>
      </p:sp>
      <p:sp>
        <p:nvSpPr>
          <p:cNvPr id="14" name="Rounded Rectangle 13"/>
          <p:cNvSpPr/>
          <p:nvPr/>
        </p:nvSpPr>
        <p:spPr>
          <a:xfrm>
            <a:off x="5638800" y="438150"/>
            <a:ext cx="3124200" cy="5734050"/>
          </a:xfrm>
          <a:prstGeom prst="roundRect">
            <a:avLst>
              <a:gd name="adj" fmla="val 11362"/>
            </a:avLst>
          </a:prstGeom>
          <a:ln w="9525"/>
        </p:spPr>
        <p:style>
          <a:lnRef idx="2">
            <a:schemeClr val="dk1"/>
          </a:lnRef>
          <a:fillRef idx="1">
            <a:schemeClr val="lt1"/>
          </a:fillRef>
          <a:effectRef idx="0">
            <a:schemeClr val="dk1"/>
          </a:effectRef>
          <a:fontRef idx="minor">
            <a:schemeClr val="dk1"/>
          </a:fontRef>
        </p:style>
        <p:txBody>
          <a:bodyPr anchor="ctr"/>
          <a:lstStyle/>
          <a:p>
            <a:pPr algn="ctr">
              <a:defRPr/>
            </a:pPr>
            <a:endParaRPr lang="en-US" sz="1800" dirty="0"/>
          </a:p>
        </p:txBody>
      </p:sp>
      <p:sp>
        <p:nvSpPr>
          <p:cNvPr id="243716" name="Text Box 23"/>
          <p:cNvSpPr txBox="1">
            <a:spLocks noChangeArrowheads="1"/>
          </p:cNvSpPr>
          <p:nvPr/>
        </p:nvSpPr>
        <p:spPr bwMode="auto">
          <a:xfrm>
            <a:off x="5718175" y="3727450"/>
            <a:ext cx="2932113" cy="2132013"/>
          </a:xfrm>
          <a:prstGeom prst="rect">
            <a:avLst/>
          </a:prstGeom>
          <a:noFill/>
          <a:ln w="9525">
            <a:noFill/>
            <a:miter lim="800000"/>
            <a:headEnd/>
            <a:tailEnd/>
          </a:ln>
        </p:spPr>
        <p:txBody>
          <a:bodyPr>
            <a:spAutoFit/>
          </a:bodyPr>
          <a:lstStyle/>
          <a:p>
            <a:pPr marL="236538" indent="-236538">
              <a:buFontTx/>
              <a:buChar char="•"/>
            </a:pPr>
            <a:r>
              <a:rPr lang="en-US" sz="2200" dirty="0"/>
              <a:t>Synthesis of previous research</a:t>
            </a:r>
          </a:p>
          <a:p>
            <a:pPr marL="236538" indent="-236538">
              <a:buFontTx/>
              <a:buChar char="•"/>
            </a:pPr>
            <a:r>
              <a:rPr lang="en-US" sz="2200" dirty="0"/>
              <a:t>New research commissioned by AASHTO and FHWA</a:t>
            </a:r>
            <a:r>
              <a:rPr lang="en-US" sz="2400" dirty="0"/>
              <a:t> </a:t>
            </a:r>
          </a:p>
        </p:txBody>
      </p:sp>
      <p:grpSp>
        <p:nvGrpSpPr>
          <p:cNvPr id="3" name="Group 5"/>
          <p:cNvGrpSpPr>
            <a:grpSpLocks/>
          </p:cNvGrpSpPr>
          <p:nvPr/>
        </p:nvGrpSpPr>
        <p:grpSpPr bwMode="auto">
          <a:xfrm>
            <a:off x="842963" y="2455863"/>
            <a:ext cx="4292600" cy="3400425"/>
            <a:chOff x="99" y="1243"/>
            <a:chExt cx="3312" cy="2934"/>
          </a:xfrm>
        </p:grpSpPr>
        <p:pic>
          <p:nvPicPr>
            <p:cNvPr id="2" name="Picture 19"/>
            <p:cNvPicPr>
              <a:picLocks noChangeAspect="1" noChangeArrowheads="1"/>
            </p:cNvPicPr>
            <p:nvPr/>
          </p:nvPicPr>
          <p:blipFill>
            <a:blip r:embed="rId4" cstate="print"/>
            <a:srcRect/>
            <a:stretch>
              <a:fillRect/>
            </a:stretch>
          </p:blipFill>
          <p:spPr bwMode="auto">
            <a:xfrm rot="874927">
              <a:off x="1588" y="1243"/>
              <a:ext cx="1616" cy="2075"/>
            </a:xfrm>
            <a:prstGeom prst="rect">
              <a:avLst/>
            </a:prstGeom>
            <a:ln>
              <a:noFill/>
            </a:ln>
            <a:effectLst>
              <a:outerShdw blurRad="292100" dist="139700" dir="2700000" algn="tl" rotWithShape="0">
                <a:srgbClr val="333333">
                  <a:alpha val="65000"/>
                </a:srgbClr>
              </a:outerShdw>
            </a:effectLst>
          </p:spPr>
        </p:pic>
        <p:pic>
          <p:nvPicPr>
            <p:cNvPr id="102418" name="Picture 18"/>
            <p:cNvPicPr>
              <a:picLocks noChangeAspect="1" noChangeArrowheads="1"/>
            </p:cNvPicPr>
            <p:nvPr/>
          </p:nvPicPr>
          <p:blipFill>
            <a:blip r:embed="rId5" cstate="print"/>
            <a:srcRect/>
            <a:stretch>
              <a:fillRect/>
            </a:stretch>
          </p:blipFill>
          <p:spPr bwMode="auto">
            <a:xfrm rot="21015238">
              <a:off x="182" y="1318"/>
              <a:ext cx="1787" cy="2300"/>
            </a:xfrm>
            <a:prstGeom prst="rect">
              <a:avLst/>
            </a:prstGeom>
            <a:ln>
              <a:noFill/>
            </a:ln>
            <a:effectLst>
              <a:outerShdw blurRad="292100" dist="139700" dir="2700000" algn="tl" rotWithShape="0">
                <a:srgbClr val="333333">
                  <a:alpha val="65000"/>
                </a:srgbClr>
              </a:outerShdw>
            </a:effectLst>
          </p:spPr>
        </p:pic>
        <p:graphicFrame>
          <p:nvGraphicFramePr>
            <p:cNvPr id="243720" name="Object 8"/>
            <p:cNvGraphicFramePr>
              <a:graphicFrameLocks noChangeAspect="1"/>
            </p:cNvGraphicFramePr>
            <p:nvPr/>
          </p:nvGraphicFramePr>
          <p:xfrm>
            <a:off x="1703" y="2385"/>
            <a:ext cx="1708" cy="1768"/>
          </p:xfrm>
          <a:graphic>
            <a:graphicData uri="http://schemas.openxmlformats.org/presentationml/2006/ole">
              <p:oleObj spid="_x0000_s276482" name="Clip" r:id="rId6" imgW="6552381" imgH="6790476" progId="">
                <p:embed/>
              </p:oleObj>
            </a:graphicData>
          </a:graphic>
        </p:graphicFrame>
        <p:pic>
          <p:nvPicPr>
            <p:cNvPr id="102419" name="Picture 19" descr="tim-cd"/>
            <p:cNvPicPr>
              <a:picLocks noChangeAspect="1" noChangeArrowheads="1"/>
            </p:cNvPicPr>
            <p:nvPr/>
          </p:nvPicPr>
          <p:blipFill>
            <a:blip r:embed="rId7" cstate="print"/>
            <a:srcRect/>
            <a:stretch>
              <a:fillRect/>
            </a:stretch>
          </p:blipFill>
          <p:spPr bwMode="auto">
            <a:xfrm rot="21150925">
              <a:off x="99" y="2552"/>
              <a:ext cx="1606" cy="1625"/>
            </a:xfrm>
            <a:prstGeom prst="rect">
              <a:avLst/>
            </a:prstGeom>
            <a:ln>
              <a:noFill/>
            </a:ln>
            <a:effectLst>
              <a:outerShdw blurRad="292100" dist="139700" dir="2700000" algn="tl" rotWithShape="0">
                <a:srgbClr val="333333">
                  <a:alpha val="65000"/>
                </a:srgbClr>
              </a:outerShdw>
            </a:effectLst>
          </p:spPr>
        </p:pic>
      </p:grpSp>
      <p:pic>
        <p:nvPicPr>
          <p:cNvPr id="12" name="Picture 1"/>
          <p:cNvPicPr>
            <a:picLocks noChangeAspect="1" noChangeArrowheads="1"/>
          </p:cNvPicPr>
          <p:nvPr/>
        </p:nvPicPr>
        <p:blipFill>
          <a:blip r:embed="rId8" cstate="print"/>
          <a:srcRect/>
          <a:stretch>
            <a:fillRect/>
          </a:stretch>
        </p:blipFill>
        <p:spPr bwMode="auto">
          <a:xfrm>
            <a:off x="6255659" y="879822"/>
            <a:ext cx="1931407" cy="2496312"/>
          </a:xfrm>
          <a:prstGeom prst="rect">
            <a:avLst/>
          </a:prstGeom>
          <a:noFill/>
          <a:ln w="9525">
            <a:noFill/>
            <a:miter lim="800000"/>
            <a:headEnd/>
            <a:tailEnd/>
          </a:ln>
          <a:effectLst/>
        </p:spPr>
      </p:pic>
      <p:sp>
        <p:nvSpPr>
          <p:cNvPr id="13" name="Slide Number Placeholder 12"/>
          <p:cNvSpPr>
            <a:spLocks noGrp="1"/>
          </p:cNvSpPr>
          <p:nvPr>
            <p:ph type="sldNum" sz="quarter" idx="10"/>
          </p:nvPr>
        </p:nvSpPr>
        <p:spPr/>
        <p:txBody>
          <a:bodyPr/>
          <a:lstStyle/>
          <a:p>
            <a:pPr>
              <a:defRPr/>
            </a:pPr>
            <a:fld id="{982FCA22-5CE7-4204-9352-34CCC859FE55}" type="slidenum">
              <a:rPr lang="en-US" smtClean="0"/>
              <a:pPr>
                <a:defRPr/>
              </a:pPr>
              <a:t>27</a:t>
            </a:fld>
            <a:endParaRPr lang="en-US" dirty="0"/>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body" idx="1"/>
          </p:nvPr>
        </p:nvSpPr>
        <p:spPr>
          <a:xfrm>
            <a:off x="381000" y="1447800"/>
            <a:ext cx="8153400" cy="609600"/>
          </a:xfrm>
        </p:spPr>
        <p:txBody>
          <a:bodyPr/>
          <a:lstStyle/>
          <a:p>
            <a:pPr>
              <a:buFont typeface="Wingdings" pitchFamily="2" charset="2"/>
              <a:buNone/>
            </a:pPr>
            <a:r>
              <a:rPr lang="en-US" b="0" u="sng" dirty="0" smtClean="0">
                <a:solidFill>
                  <a:srgbClr val="990033"/>
                </a:solidFill>
              </a:rPr>
              <a:t>AASHTO Strategic Safety Plan Guidebooks:</a:t>
            </a:r>
          </a:p>
        </p:txBody>
      </p:sp>
      <p:sp>
        <p:nvSpPr>
          <p:cNvPr id="20485" name="Rectangle 4"/>
          <p:cNvSpPr>
            <a:spLocks noChangeArrowheads="1"/>
          </p:cNvSpPr>
          <p:nvPr/>
        </p:nvSpPr>
        <p:spPr bwMode="auto">
          <a:xfrm>
            <a:off x="990600" y="5715000"/>
            <a:ext cx="3634521" cy="400110"/>
          </a:xfrm>
          <a:prstGeom prst="rect">
            <a:avLst/>
          </a:prstGeom>
          <a:noFill/>
          <a:ln w="12700">
            <a:noFill/>
            <a:miter lim="800000"/>
            <a:headEnd/>
            <a:tailEnd/>
          </a:ln>
        </p:spPr>
        <p:txBody>
          <a:bodyPr wrap="none">
            <a:spAutoFit/>
          </a:bodyPr>
          <a:lstStyle/>
          <a:p>
            <a:r>
              <a:rPr lang="en-US" sz="2000" dirty="0">
                <a:latin typeface="Arial" pitchFamily="34" charset="0"/>
                <a:cs typeface="Arial" pitchFamily="34" charset="0"/>
              </a:rPr>
              <a:t>http://safety.transportation.org/</a:t>
            </a:r>
          </a:p>
        </p:txBody>
      </p:sp>
      <p:pic>
        <p:nvPicPr>
          <p:cNvPr id="20486" name="Picture 5"/>
          <p:cNvPicPr>
            <a:picLocks noChangeAspect="1" noChangeArrowheads="1"/>
          </p:cNvPicPr>
          <p:nvPr/>
        </p:nvPicPr>
        <p:blipFill>
          <a:blip r:embed="rId3" cstate="print"/>
          <a:srcRect/>
          <a:stretch>
            <a:fillRect/>
          </a:stretch>
        </p:blipFill>
        <p:spPr bwMode="auto">
          <a:xfrm>
            <a:off x="1828800" y="2209800"/>
            <a:ext cx="2568575" cy="3322638"/>
          </a:xfrm>
          <a:prstGeom prst="rect">
            <a:avLst/>
          </a:prstGeom>
          <a:noFill/>
          <a:ln w="9525" algn="ctr">
            <a:noFill/>
            <a:miter lim="800000"/>
            <a:headEnd/>
            <a:tailEnd/>
          </a:ln>
        </p:spPr>
      </p:pic>
      <p:pic>
        <p:nvPicPr>
          <p:cNvPr id="20487" name="Picture 6"/>
          <p:cNvPicPr>
            <a:picLocks noChangeAspect="1" noChangeArrowheads="1"/>
          </p:cNvPicPr>
          <p:nvPr/>
        </p:nvPicPr>
        <p:blipFill>
          <a:blip r:embed="rId4" cstate="print"/>
          <a:srcRect/>
          <a:stretch>
            <a:fillRect/>
          </a:stretch>
        </p:blipFill>
        <p:spPr bwMode="auto">
          <a:xfrm>
            <a:off x="4800600" y="2209800"/>
            <a:ext cx="2568575" cy="3317875"/>
          </a:xfrm>
          <a:prstGeom prst="rect">
            <a:avLst/>
          </a:prstGeom>
          <a:noFill/>
          <a:ln w="9525" algn="ctr">
            <a:noFill/>
            <a:miter lim="800000"/>
            <a:headEnd/>
            <a:tailEnd/>
          </a:ln>
        </p:spPr>
      </p:pic>
      <p:sp>
        <p:nvSpPr>
          <p:cNvPr id="9" name="Rectangle 2"/>
          <p:cNvSpPr>
            <a:spLocks noGrp="1" noChangeArrowheads="1"/>
          </p:cNvSpPr>
          <p:nvPr>
            <p:ph type="title"/>
          </p:nvPr>
        </p:nvSpPr>
        <p:spPr>
          <a:xfrm>
            <a:off x="381000" y="0"/>
            <a:ext cx="8763000" cy="838200"/>
          </a:xfrm>
        </p:spPr>
        <p:txBody>
          <a:bodyPr/>
          <a:lstStyle/>
          <a:p>
            <a:r>
              <a:rPr lang="en-US" dirty="0"/>
              <a:t>Substantive Safety Based on Research</a:t>
            </a:r>
          </a:p>
        </p:txBody>
      </p:sp>
      <p:sp>
        <p:nvSpPr>
          <p:cNvPr id="7" name="Slide Number Placeholder 6"/>
          <p:cNvSpPr>
            <a:spLocks noGrp="1"/>
          </p:cNvSpPr>
          <p:nvPr>
            <p:ph type="sldNum" sz="quarter" idx="10"/>
          </p:nvPr>
        </p:nvSpPr>
        <p:spPr/>
        <p:txBody>
          <a:bodyPr/>
          <a:lstStyle/>
          <a:p>
            <a:pPr>
              <a:defRPr/>
            </a:pPr>
            <a:fld id="{982FCA22-5CE7-4204-9352-34CCC859FE55}" type="slidenum">
              <a:rPr lang="en-US" smtClean="0"/>
              <a:pPr>
                <a:defRPr/>
              </a:pPr>
              <a:t>28</a:t>
            </a:fld>
            <a:endParaRPr lang="en-US" dirty="0"/>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1" name="Rectangle 2"/>
          <p:cNvSpPr>
            <a:spLocks noGrp="1" noChangeArrowheads="1"/>
          </p:cNvSpPr>
          <p:nvPr>
            <p:ph type="body" idx="1"/>
          </p:nvPr>
        </p:nvSpPr>
        <p:spPr>
          <a:xfrm>
            <a:off x="381000" y="2590800"/>
            <a:ext cx="5257800" cy="3657600"/>
          </a:xfrm>
        </p:spPr>
        <p:txBody>
          <a:bodyPr/>
          <a:lstStyle/>
          <a:p>
            <a:pPr>
              <a:buClr>
                <a:schemeClr val="tx2"/>
              </a:buClr>
            </a:pPr>
            <a:r>
              <a:rPr lang="en-US" sz="2800" dirty="0" smtClean="0">
                <a:solidFill>
                  <a:srgbClr val="990033"/>
                </a:solidFill>
              </a:rPr>
              <a:t> </a:t>
            </a:r>
            <a:r>
              <a:rPr lang="en-US" sz="2400" dirty="0" smtClean="0"/>
              <a:t>1994 comprehensive document for evaluating safety and operations of signalized intersections</a:t>
            </a:r>
          </a:p>
          <a:p>
            <a:pPr>
              <a:buClr>
                <a:schemeClr val="tx2"/>
              </a:buClr>
            </a:pPr>
            <a:r>
              <a:rPr lang="en-US" sz="2400" dirty="0" smtClean="0"/>
              <a:t>Now Under Contract to Update Spring 2013 </a:t>
            </a:r>
          </a:p>
          <a:p>
            <a:pPr>
              <a:buClr>
                <a:schemeClr val="tx2"/>
              </a:buClr>
            </a:pPr>
            <a:r>
              <a:rPr lang="en-US" sz="2400" dirty="0" smtClean="0"/>
              <a:t>Tools to remedy deficiencies </a:t>
            </a:r>
          </a:p>
          <a:p>
            <a:pPr>
              <a:buClr>
                <a:schemeClr val="tx2"/>
              </a:buClr>
            </a:pPr>
            <a:r>
              <a:rPr lang="en-US" sz="2400" dirty="0" smtClean="0"/>
              <a:t> Holistic approach to signalized intersections for all users</a:t>
            </a:r>
          </a:p>
          <a:p>
            <a:pPr lvl="1">
              <a:buClr>
                <a:schemeClr val="tx2"/>
              </a:buClr>
              <a:buNone/>
            </a:pPr>
            <a:endParaRPr lang="en-US" sz="1800" b="0" dirty="0" smtClean="0"/>
          </a:p>
          <a:p>
            <a:pPr lvl="1">
              <a:buClr>
                <a:schemeClr val="tx2"/>
              </a:buClr>
              <a:buNone/>
            </a:pPr>
            <a:r>
              <a:rPr lang="en-US" sz="1800" dirty="0" smtClean="0"/>
              <a:t>  </a:t>
            </a:r>
          </a:p>
          <a:p>
            <a:pPr lvl="1">
              <a:buClr>
                <a:schemeClr val="tx2"/>
              </a:buClr>
              <a:buNone/>
            </a:pPr>
            <a:endParaRPr lang="en-US" sz="1800" b="0" dirty="0" smtClean="0"/>
          </a:p>
          <a:p>
            <a:pPr>
              <a:buClr>
                <a:schemeClr val="tx2"/>
              </a:buClr>
            </a:pPr>
            <a:endParaRPr lang="en-US" sz="2000" b="0" dirty="0" smtClean="0"/>
          </a:p>
        </p:txBody>
      </p:sp>
      <p:sp>
        <p:nvSpPr>
          <p:cNvPr id="22532" name="Rectangle 3"/>
          <p:cNvSpPr>
            <a:spLocks noGrp="1" noChangeArrowheads="1"/>
          </p:cNvSpPr>
          <p:nvPr>
            <p:ph type="title"/>
          </p:nvPr>
        </p:nvSpPr>
        <p:spPr>
          <a:xfrm>
            <a:off x="685800" y="1219200"/>
            <a:ext cx="7696200" cy="838200"/>
          </a:xfrm>
          <a:noFill/>
        </p:spPr>
        <p:txBody>
          <a:bodyPr/>
          <a:lstStyle/>
          <a:p>
            <a:r>
              <a:rPr lang="en-US" u="sng" dirty="0" smtClean="0">
                <a:solidFill>
                  <a:srgbClr val="990033"/>
                </a:solidFill>
              </a:rPr>
              <a:t>Signalized Intersections: </a:t>
            </a:r>
            <a:br>
              <a:rPr lang="en-US" u="sng" dirty="0" smtClean="0">
                <a:solidFill>
                  <a:srgbClr val="990033"/>
                </a:solidFill>
              </a:rPr>
            </a:br>
            <a:r>
              <a:rPr lang="en-US" u="sng" dirty="0" smtClean="0">
                <a:solidFill>
                  <a:srgbClr val="990033"/>
                </a:solidFill>
              </a:rPr>
              <a:t>Informational Guide</a:t>
            </a:r>
          </a:p>
        </p:txBody>
      </p:sp>
      <p:pic>
        <p:nvPicPr>
          <p:cNvPr id="22533" name="Picture 4"/>
          <p:cNvPicPr>
            <a:picLocks noChangeAspect="1" noChangeArrowheads="1"/>
          </p:cNvPicPr>
          <p:nvPr/>
        </p:nvPicPr>
        <p:blipFill>
          <a:blip r:embed="rId3" cstate="print"/>
          <a:srcRect/>
          <a:stretch>
            <a:fillRect/>
          </a:stretch>
        </p:blipFill>
        <p:spPr bwMode="auto">
          <a:xfrm>
            <a:off x="5791200" y="1066800"/>
            <a:ext cx="3160713" cy="4105275"/>
          </a:xfrm>
          <a:prstGeom prst="rect">
            <a:avLst/>
          </a:prstGeom>
          <a:noFill/>
          <a:ln w="12700">
            <a:noFill/>
            <a:miter lim="800000"/>
            <a:headEnd/>
            <a:tailEnd/>
          </a:ln>
        </p:spPr>
      </p:pic>
      <p:sp>
        <p:nvSpPr>
          <p:cNvPr id="22534" name="Rectangle 5"/>
          <p:cNvSpPr>
            <a:spLocks noChangeArrowheads="1"/>
          </p:cNvSpPr>
          <p:nvPr/>
        </p:nvSpPr>
        <p:spPr bwMode="auto">
          <a:xfrm>
            <a:off x="381000" y="381000"/>
            <a:ext cx="8356600" cy="609600"/>
          </a:xfrm>
          <a:prstGeom prst="rect">
            <a:avLst/>
          </a:prstGeom>
          <a:noFill/>
          <a:ln w="9525">
            <a:noFill/>
            <a:miter lim="800000"/>
            <a:headEnd/>
            <a:tailEnd/>
          </a:ln>
        </p:spPr>
        <p:txBody>
          <a:bodyPr anchor="ctr"/>
          <a:lstStyle/>
          <a:p>
            <a:r>
              <a:rPr lang="en-US" sz="3200" b="1" dirty="0" smtClean="0">
                <a:latin typeface="+mj-lt"/>
              </a:rPr>
              <a:t>Safety </a:t>
            </a:r>
            <a:r>
              <a:rPr lang="en-US" sz="3200" b="1" dirty="0">
                <a:latin typeface="+mj-lt"/>
              </a:rPr>
              <a:t>Tools</a:t>
            </a:r>
          </a:p>
        </p:txBody>
      </p:sp>
      <p:sp>
        <p:nvSpPr>
          <p:cNvPr id="6" name="Slide Number Placeholder 5"/>
          <p:cNvSpPr>
            <a:spLocks noGrp="1"/>
          </p:cNvSpPr>
          <p:nvPr>
            <p:ph type="sldNum" sz="quarter" idx="10"/>
          </p:nvPr>
        </p:nvSpPr>
        <p:spPr/>
        <p:txBody>
          <a:bodyPr/>
          <a:lstStyle/>
          <a:p>
            <a:pPr>
              <a:defRPr/>
            </a:pPr>
            <a:fld id="{982FCA22-5CE7-4204-9352-34CCC859FE55}" type="slidenum">
              <a:rPr lang="en-US" smtClean="0"/>
              <a:pPr>
                <a:defRPr/>
              </a:pPr>
              <a:t>29</a:t>
            </a:fld>
            <a:endParaRPr lang="en-US" dirty="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oodgears.ca/workshop/workshop3.jpg"/>
          <p:cNvPicPr>
            <a:picLocks noChangeAspect="1" noChangeArrowheads="1"/>
          </p:cNvPicPr>
          <p:nvPr/>
        </p:nvPicPr>
        <p:blipFill>
          <a:blip r:embed="rId2" cstate="print">
            <a:duotone>
              <a:schemeClr val="bg2">
                <a:shade val="45000"/>
                <a:satMod val="135000"/>
              </a:schemeClr>
              <a:prstClr val="white"/>
            </a:duotone>
          </a:blip>
          <a:srcRect b="5555"/>
          <a:stretch>
            <a:fillRect/>
          </a:stretch>
        </p:blipFill>
        <p:spPr bwMode="auto">
          <a:xfrm>
            <a:off x="0" y="0"/>
            <a:ext cx="9144000" cy="6477000"/>
          </a:xfrm>
          <a:prstGeom prst="rect">
            <a:avLst/>
          </a:prstGeom>
          <a:noFill/>
        </p:spPr>
      </p:pic>
      <p:sp>
        <p:nvSpPr>
          <p:cNvPr id="10242" name="Title 1"/>
          <p:cNvSpPr>
            <a:spLocks noGrp="1"/>
          </p:cNvSpPr>
          <p:nvPr>
            <p:ph type="title"/>
          </p:nvPr>
        </p:nvSpPr>
        <p:spPr/>
        <p:txBody>
          <a:bodyPr/>
          <a:lstStyle/>
          <a:p>
            <a:r>
              <a:rPr lang="en-US" dirty="0" smtClean="0"/>
              <a:t>Workshop Agenda</a:t>
            </a:r>
          </a:p>
        </p:txBody>
      </p:sp>
      <p:sp>
        <p:nvSpPr>
          <p:cNvPr id="10243" name="Content Placeholder 2"/>
          <p:cNvSpPr>
            <a:spLocks noGrp="1"/>
          </p:cNvSpPr>
          <p:nvPr>
            <p:ph idx="1"/>
          </p:nvPr>
        </p:nvSpPr>
        <p:spPr>
          <a:xfrm>
            <a:off x="152400" y="1168400"/>
            <a:ext cx="8839200" cy="4343400"/>
          </a:xfrm>
        </p:spPr>
        <p:txBody>
          <a:bodyPr/>
          <a:lstStyle/>
          <a:p>
            <a:pPr>
              <a:buNone/>
            </a:pPr>
            <a:r>
              <a:rPr lang="en-US" sz="1800" dirty="0" smtClean="0"/>
              <a:t>9:00AM               Welcome and Introductions</a:t>
            </a:r>
          </a:p>
          <a:p>
            <a:pPr>
              <a:buNone/>
            </a:pPr>
            <a:r>
              <a:rPr lang="en-US" sz="1800" dirty="0" smtClean="0"/>
              <a:t>                             Workshop Goals, Objectives, and Outcomes</a:t>
            </a:r>
          </a:p>
          <a:p>
            <a:pPr>
              <a:buNone/>
            </a:pPr>
            <a:r>
              <a:rPr lang="en-US" sz="1800" b="1" dirty="0" smtClean="0"/>
              <a:t> </a:t>
            </a:r>
            <a:endParaRPr lang="en-US" sz="1800" dirty="0" smtClean="0"/>
          </a:p>
          <a:p>
            <a:pPr>
              <a:buNone/>
            </a:pPr>
            <a:r>
              <a:rPr lang="en-US" sz="1800" b="1" dirty="0" smtClean="0"/>
              <a:t>Module 1: Background</a:t>
            </a:r>
            <a:endParaRPr lang="en-US" sz="1800" dirty="0" smtClean="0"/>
          </a:p>
          <a:p>
            <a:pPr>
              <a:buNone/>
            </a:pPr>
            <a:r>
              <a:rPr lang="en-US" sz="1800" dirty="0" smtClean="0"/>
              <a:t>9:15AM                Linking to the SHSP Vision, Mission, and Goals</a:t>
            </a:r>
          </a:p>
          <a:p>
            <a:pPr>
              <a:buNone/>
            </a:pPr>
            <a:r>
              <a:rPr lang="en-US" sz="1800" dirty="0" smtClean="0"/>
              <a:t> </a:t>
            </a:r>
          </a:p>
          <a:p>
            <a:pPr>
              <a:buNone/>
            </a:pPr>
            <a:r>
              <a:rPr lang="en-US" sz="1800" dirty="0" smtClean="0"/>
              <a:t>9:30AM                FHWA ISIP Perspective and Resources</a:t>
            </a:r>
          </a:p>
          <a:p>
            <a:pPr>
              <a:buNone/>
            </a:pPr>
            <a:r>
              <a:rPr lang="en-US" sz="1800" dirty="0" smtClean="0"/>
              <a:t> </a:t>
            </a:r>
          </a:p>
          <a:p>
            <a:pPr>
              <a:buNone/>
            </a:pPr>
            <a:r>
              <a:rPr lang="en-US" sz="1800" dirty="0" smtClean="0"/>
              <a:t>9:45AM                Results of the Data Analysis</a:t>
            </a:r>
          </a:p>
          <a:p>
            <a:pPr>
              <a:buNone/>
            </a:pPr>
            <a:r>
              <a:rPr lang="en-US" sz="1800" dirty="0" smtClean="0"/>
              <a:t>                                                100 Intersection Study</a:t>
            </a:r>
          </a:p>
          <a:p>
            <a:pPr>
              <a:buNone/>
            </a:pPr>
            <a:r>
              <a:rPr lang="en-US" sz="1800" dirty="0" smtClean="0"/>
              <a:t>                                                NHDOT Intersection Analysis Findings</a:t>
            </a:r>
          </a:p>
          <a:p>
            <a:pPr>
              <a:buNone/>
            </a:pPr>
            <a:r>
              <a:rPr lang="en-US" sz="1800" dirty="0" smtClean="0"/>
              <a:t> </a:t>
            </a:r>
          </a:p>
          <a:p>
            <a:pPr>
              <a:buNone/>
            </a:pPr>
            <a:r>
              <a:rPr lang="en-US" sz="1800" dirty="0" smtClean="0"/>
              <a:t>10:15AM              Appropriate Intersection Countermeasures</a:t>
            </a:r>
          </a:p>
          <a:p>
            <a:pPr>
              <a:buNone/>
            </a:pPr>
            <a:r>
              <a:rPr lang="en-US" sz="1800" dirty="0" smtClean="0"/>
              <a:t> </a:t>
            </a:r>
          </a:p>
          <a:p>
            <a:pPr>
              <a:buNone/>
            </a:pPr>
            <a:r>
              <a:rPr lang="en-US" sz="1800" dirty="0" smtClean="0"/>
              <a:t>10:45AM              Break</a:t>
            </a:r>
          </a:p>
          <a:p>
            <a:pPr>
              <a:buNone/>
            </a:pPr>
            <a:r>
              <a:rPr lang="en-US" sz="1200" dirty="0" smtClean="0"/>
              <a:t> </a:t>
            </a:r>
          </a:p>
        </p:txBody>
      </p:sp>
      <p:sp>
        <p:nvSpPr>
          <p:cNvPr id="4" name="Slide Number Placeholder 3"/>
          <p:cNvSpPr>
            <a:spLocks noGrp="1"/>
          </p:cNvSpPr>
          <p:nvPr>
            <p:ph type="sldNum" sz="quarter" idx="10"/>
          </p:nvPr>
        </p:nvSpPr>
        <p:spPr/>
        <p:txBody>
          <a:bodyPr/>
          <a:lstStyle/>
          <a:p>
            <a:pPr>
              <a:defRPr/>
            </a:pPr>
            <a:fld id="{163D2403-EEA1-4420-9991-5D61DF10AE7C}" type="slidenum">
              <a:rPr lang="en-US" smtClean="0"/>
              <a:pPr>
                <a:defRPr/>
              </a:pPr>
              <a:t>3</a:t>
            </a:fld>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40" bIns="91440">
            <a:spAutoFit/>
          </a:bodyPr>
          <a:lstStyle/>
          <a:p>
            <a:pPr algn="l"/>
            <a:r>
              <a:rPr lang="en-US" sz="3200" b="1" dirty="0" smtClean="0"/>
              <a:t>Intersection </a:t>
            </a:r>
            <a:r>
              <a:rPr lang="en-US" sz="3200" b="1" dirty="0"/>
              <a:t>Safety Guidance</a:t>
            </a:r>
          </a:p>
        </p:txBody>
      </p:sp>
      <p:sp>
        <p:nvSpPr>
          <p:cNvPr id="262147" name="Content Placeholder 2"/>
          <p:cNvSpPr>
            <a:spLocks noGrp="1"/>
          </p:cNvSpPr>
          <p:nvPr>
            <p:ph idx="1"/>
          </p:nvPr>
        </p:nvSpPr>
        <p:spPr/>
        <p:txBody>
          <a:bodyPr/>
          <a:lstStyle/>
          <a:p>
            <a:r>
              <a:rPr lang="en-US" dirty="0" smtClean="0"/>
              <a:t>Toolboxes  </a:t>
            </a:r>
          </a:p>
          <a:p>
            <a:r>
              <a:rPr lang="en-US" dirty="0" smtClean="0"/>
              <a:t>Guide </a:t>
            </a:r>
            <a:r>
              <a:rPr lang="en-US" dirty="0"/>
              <a:t>sheets</a:t>
            </a:r>
          </a:p>
          <a:p>
            <a:r>
              <a:rPr lang="en-US" dirty="0" smtClean="0"/>
              <a:t>Safety </a:t>
            </a:r>
            <a:r>
              <a:rPr lang="en-US" dirty="0"/>
              <a:t>Strategies brochure</a:t>
            </a:r>
          </a:p>
        </p:txBody>
      </p:sp>
      <p:pic>
        <p:nvPicPr>
          <p:cNvPr id="262148" name="Picture 2"/>
          <p:cNvPicPr>
            <a:picLocks noChangeAspect="1" noChangeArrowheads="1"/>
          </p:cNvPicPr>
          <p:nvPr/>
        </p:nvPicPr>
        <p:blipFill>
          <a:blip r:embed="rId3" cstate="print"/>
          <a:srcRect/>
          <a:stretch>
            <a:fillRect/>
          </a:stretch>
        </p:blipFill>
        <p:spPr bwMode="auto">
          <a:xfrm rot="-662003">
            <a:off x="3158940" y="2776766"/>
            <a:ext cx="2955925" cy="3833813"/>
          </a:xfrm>
          <a:prstGeom prst="rect">
            <a:avLst/>
          </a:prstGeom>
          <a:noFill/>
          <a:ln w="9525">
            <a:noFill/>
            <a:miter lim="800000"/>
            <a:headEnd/>
            <a:tailEnd/>
          </a:ln>
        </p:spPr>
      </p:pic>
      <p:pic>
        <p:nvPicPr>
          <p:cNvPr id="262149" name="Picture 9"/>
          <p:cNvPicPr>
            <a:picLocks noChangeAspect="1" noChangeArrowheads="1"/>
          </p:cNvPicPr>
          <p:nvPr/>
        </p:nvPicPr>
        <p:blipFill>
          <a:blip r:embed="rId4" cstate="print"/>
          <a:srcRect/>
          <a:stretch>
            <a:fillRect/>
          </a:stretch>
        </p:blipFill>
        <p:spPr bwMode="auto">
          <a:xfrm>
            <a:off x="6540500" y="762000"/>
            <a:ext cx="2160588" cy="5562600"/>
          </a:xfrm>
          <a:prstGeom prst="rect">
            <a:avLst/>
          </a:prstGeom>
          <a:noFill/>
          <a:ln w="9525">
            <a:solidFill>
              <a:schemeClr val="tx1"/>
            </a:solidFill>
            <a:miter lim="800000"/>
            <a:headEnd/>
            <a:tailEnd/>
          </a:ln>
        </p:spPr>
      </p:pic>
      <p:pic>
        <p:nvPicPr>
          <p:cNvPr id="8" name="Picture 5"/>
          <p:cNvPicPr>
            <a:picLocks noChangeAspect="1" noChangeArrowheads="1"/>
          </p:cNvPicPr>
          <p:nvPr/>
        </p:nvPicPr>
        <p:blipFill>
          <a:blip r:embed="rId5" cstate="print"/>
          <a:srcRect/>
          <a:stretch>
            <a:fillRect/>
          </a:stretch>
        </p:blipFill>
        <p:spPr bwMode="auto">
          <a:xfrm>
            <a:off x="304800" y="2895600"/>
            <a:ext cx="2729879" cy="3530600"/>
          </a:xfrm>
          <a:prstGeom prst="rect">
            <a:avLst/>
          </a:prstGeom>
          <a:noFill/>
          <a:ln w="12700">
            <a:noFill/>
            <a:miter lim="800000"/>
            <a:headEnd/>
            <a:tailEnd/>
          </a:ln>
        </p:spPr>
      </p:pic>
      <p:sp>
        <p:nvSpPr>
          <p:cNvPr id="7" name="Slide Number Placeholder 6"/>
          <p:cNvSpPr>
            <a:spLocks noGrp="1"/>
          </p:cNvSpPr>
          <p:nvPr>
            <p:ph type="sldNum" sz="quarter" idx="10"/>
          </p:nvPr>
        </p:nvSpPr>
        <p:spPr/>
        <p:txBody>
          <a:bodyPr/>
          <a:lstStyle/>
          <a:p>
            <a:pPr>
              <a:defRPr/>
            </a:pPr>
            <a:fld id="{982FCA22-5CE7-4204-9352-34CCC859FE55}" type="slidenum">
              <a:rPr lang="en-US" smtClean="0"/>
              <a:pPr>
                <a:defRPr/>
              </a:pPr>
              <a:t>30</a:t>
            </a:fld>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cstate="print"/>
          <a:srcRect/>
          <a:stretch>
            <a:fillRect/>
          </a:stretch>
        </p:blipFill>
        <p:spPr bwMode="auto">
          <a:xfrm>
            <a:off x="914400" y="838200"/>
            <a:ext cx="8031480" cy="5019675"/>
          </a:xfrm>
          <a:prstGeom prst="rect">
            <a:avLst/>
          </a:prstGeom>
          <a:noFill/>
          <a:ln w="9525">
            <a:noFill/>
            <a:miter lim="800000"/>
            <a:headEnd/>
            <a:tailEnd/>
          </a:ln>
        </p:spPr>
      </p:pic>
      <p:sp>
        <p:nvSpPr>
          <p:cNvPr id="4" name="Rectangle 3"/>
          <p:cNvSpPr/>
          <p:nvPr/>
        </p:nvSpPr>
        <p:spPr>
          <a:xfrm>
            <a:off x="0" y="6019800"/>
            <a:ext cx="9144000" cy="400110"/>
          </a:xfrm>
          <a:prstGeom prst="rect">
            <a:avLst/>
          </a:prstGeom>
        </p:spPr>
        <p:txBody>
          <a:bodyPr wrap="square">
            <a:spAutoFit/>
          </a:bodyPr>
          <a:lstStyle/>
          <a:p>
            <a:r>
              <a:rPr lang="en-US" sz="2000" dirty="0" smtClean="0">
                <a:latin typeface="Arial" pitchFamily="34" charset="0"/>
                <a:hlinkClick r:id="rId3"/>
              </a:rPr>
              <a:t>http://safety.fhwa.dot.gov/intersection/resources/fhwasa09027/</a:t>
            </a:r>
            <a:r>
              <a:rPr lang="en-US" sz="2000" dirty="0" smtClean="0">
                <a:latin typeface="Arial" pitchFamily="34" charset="0"/>
              </a:rPr>
              <a:t> </a:t>
            </a:r>
            <a:endParaRPr lang="en-US" sz="2000" dirty="0">
              <a:latin typeface="Arial" pitchFamily="34" charset="0"/>
            </a:endParaRPr>
          </a:p>
        </p:txBody>
      </p:sp>
      <p:sp>
        <p:nvSpPr>
          <p:cNvPr id="5" name="Title 1"/>
          <p:cNvSpPr txBox="1">
            <a:spLocks/>
          </p:cNvSpPr>
          <p:nvPr/>
        </p:nvSpPr>
        <p:spPr bwMode="auto">
          <a:xfrm>
            <a:off x="0" y="-14704"/>
            <a:ext cx="9150350" cy="677108"/>
          </a:xfrm>
          <a:prstGeom prst="rect">
            <a:avLst/>
          </a:prstGeom>
          <a:noFill/>
          <a:ln w="9525">
            <a:noFill/>
            <a:miter lim="800000"/>
            <a:headEnd/>
            <a:tailEnd/>
          </a:ln>
        </p:spPr>
        <p:txBody>
          <a:bodyPr vert="horz" wrap="square" lIns="91440" tIns="91440" rIns="91440" bIns="9144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smtClean="0">
                <a:ln>
                  <a:noFill/>
                </a:ln>
                <a:uLnTx/>
                <a:uFillTx/>
                <a:latin typeface="+mj-lt"/>
                <a:ea typeface="+mj-ea"/>
                <a:cs typeface="+mj-cs"/>
              </a:rPr>
              <a:t>FHWA Intersection Resources</a:t>
            </a:r>
            <a:r>
              <a:rPr kumimoji="0" lang="en-US" sz="3200" b="1" i="0" u="none" strike="noStrike" kern="0" cap="none" spc="0" normalizeH="0" noProof="0" dirty="0" smtClean="0">
                <a:ln>
                  <a:noFill/>
                </a:ln>
                <a:uLnTx/>
                <a:uFillTx/>
                <a:latin typeface="+mj-lt"/>
                <a:ea typeface="+mj-ea"/>
                <a:cs typeface="+mj-cs"/>
              </a:rPr>
              <a:t> Library</a:t>
            </a:r>
            <a:endParaRPr kumimoji="0" lang="en-US" sz="3200" b="1" i="0" u="none" strike="noStrike" kern="0" cap="none" spc="0" normalizeH="0" baseline="0" noProof="0" dirty="0">
              <a:ln>
                <a:noFill/>
              </a:ln>
              <a:uLnTx/>
              <a:uFillTx/>
              <a:latin typeface="+mj-lt"/>
              <a:ea typeface="+mj-ea"/>
              <a:cs typeface="+mj-cs"/>
            </a:endParaRPr>
          </a:p>
        </p:txBody>
      </p:sp>
      <p:sp>
        <p:nvSpPr>
          <p:cNvPr id="8" name="Slide Number Placeholder 7"/>
          <p:cNvSpPr>
            <a:spLocks noGrp="1"/>
          </p:cNvSpPr>
          <p:nvPr>
            <p:ph type="sldNum" sz="quarter" idx="10"/>
          </p:nvPr>
        </p:nvSpPr>
        <p:spPr/>
        <p:txBody>
          <a:bodyPr/>
          <a:lstStyle/>
          <a:p>
            <a:pPr>
              <a:defRPr/>
            </a:pPr>
            <a:fld id="{982FCA22-5CE7-4204-9352-34CCC859FE55}" type="slidenum">
              <a:rPr lang="en-US" smtClean="0"/>
              <a:pPr>
                <a:defRPr/>
              </a:pPr>
              <a:t>31</a:t>
            </a:fld>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dirty="0" smtClean="0"/>
              <a:t>Tools and Resources</a:t>
            </a:r>
            <a:endParaRPr lang="en-US" dirty="0"/>
          </a:p>
        </p:txBody>
      </p:sp>
      <p:graphicFrame>
        <p:nvGraphicFramePr>
          <p:cNvPr id="5122" name="Object 2"/>
          <p:cNvGraphicFramePr>
            <a:graphicFrameLocks noChangeAspect="1"/>
          </p:cNvGraphicFramePr>
          <p:nvPr/>
        </p:nvGraphicFramePr>
        <p:xfrm>
          <a:off x="5029200" y="152399"/>
          <a:ext cx="3886200" cy="5027891"/>
        </p:xfrm>
        <a:graphic>
          <a:graphicData uri="http://schemas.openxmlformats.org/presentationml/2006/ole">
            <p:oleObj spid="_x0000_s116738" name="Acrobat Document" r:id="rId4" imgW="5830114" imgH="7542857" progId="AcroExch.Document.7">
              <p:embed/>
            </p:oleObj>
          </a:graphicData>
        </a:graphic>
      </p:graphicFrame>
      <p:sp>
        <p:nvSpPr>
          <p:cNvPr id="5124" name="TextBox 4"/>
          <p:cNvSpPr txBox="1">
            <a:spLocks noChangeArrowheads="1"/>
          </p:cNvSpPr>
          <p:nvPr/>
        </p:nvSpPr>
        <p:spPr bwMode="auto">
          <a:xfrm>
            <a:off x="762000" y="1371600"/>
            <a:ext cx="3886200" cy="1754326"/>
          </a:xfrm>
          <a:prstGeom prst="rect">
            <a:avLst/>
          </a:prstGeom>
          <a:noFill/>
          <a:ln w="9525">
            <a:noFill/>
            <a:miter lim="800000"/>
            <a:headEnd/>
            <a:tailEnd/>
          </a:ln>
        </p:spPr>
        <p:txBody>
          <a:bodyPr wrap="square">
            <a:spAutoFit/>
          </a:bodyPr>
          <a:lstStyle/>
          <a:p>
            <a:r>
              <a:rPr lang="en-US" sz="1800" dirty="0">
                <a:latin typeface="Lucida Sans" pitchFamily="34" charset="0"/>
                <a:ea typeface="Lucida Sans" pitchFamily="34" charset="0"/>
                <a:cs typeface="Lucida Sans" pitchFamily="34" charset="0"/>
              </a:rPr>
              <a:t>“Low Cost Safety Enhancements for Stop Controlled and Signalized Intersections” </a:t>
            </a:r>
            <a:r>
              <a:rPr lang="en-US" sz="1800" dirty="0"/>
              <a:t>FHWA-SA-09-020</a:t>
            </a:r>
            <a:endParaRPr lang="en-US" sz="1800" dirty="0">
              <a:latin typeface="Lucida Sans" pitchFamily="34" charset="0"/>
              <a:ea typeface="Lucida Sans" pitchFamily="34" charset="0"/>
              <a:cs typeface="Lucida Sans" pitchFamily="34" charset="0"/>
            </a:endParaRPr>
          </a:p>
          <a:p>
            <a:endParaRPr lang="en-US" dirty="0">
              <a:latin typeface="Lucida Sans" pitchFamily="34" charset="0"/>
              <a:ea typeface="Lucida Sans" pitchFamily="34" charset="0"/>
              <a:cs typeface="Lucida Sans" pitchFamily="34" charset="0"/>
            </a:endParaRPr>
          </a:p>
          <a:p>
            <a:pPr>
              <a:buFont typeface="Arial" pitchFamily="34" charset="0"/>
              <a:buChar char="•"/>
            </a:pPr>
            <a:endParaRPr lang="en-US" dirty="0">
              <a:latin typeface="Lucida Sans" pitchFamily="34" charset="0"/>
              <a:ea typeface="Lucida Sans" pitchFamily="34" charset="0"/>
              <a:cs typeface="Lucida Sans" pitchFamily="34" charset="0"/>
            </a:endParaRPr>
          </a:p>
        </p:txBody>
      </p:sp>
      <p:graphicFrame>
        <p:nvGraphicFramePr>
          <p:cNvPr id="7" name="Table 6"/>
          <p:cNvGraphicFramePr>
            <a:graphicFrameLocks noGrp="1"/>
          </p:cNvGraphicFramePr>
          <p:nvPr/>
        </p:nvGraphicFramePr>
        <p:xfrm>
          <a:off x="0" y="4038600"/>
          <a:ext cx="4800599" cy="1188720"/>
        </p:xfrm>
        <a:graphic>
          <a:graphicData uri="http://schemas.openxmlformats.org/drawingml/2006/table">
            <a:tbl>
              <a:tblPr firstRow="1" bandRow="1">
                <a:tableStyleId>{5C22544A-7EE6-4342-B048-85BDC9FD1C3A}</a:tableStyleId>
              </a:tblPr>
              <a:tblGrid>
                <a:gridCol w="1219200"/>
                <a:gridCol w="1600200"/>
                <a:gridCol w="1981199"/>
              </a:tblGrid>
              <a:tr h="1086642">
                <a:tc>
                  <a:txBody>
                    <a:bodyPr/>
                    <a:lstStyle/>
                    <a:p>
                      <a:r>
                        <a:rPr lang="en-US" b="1" dirty="0" smtClean="0"/>
                        <a:t>Signalized</a:t>
                      </a:r>
                      <a:endParaRPr lang="en-US" b="1" dirty="0"/>
                    </a:p>
                  </a:txBody>
                  <a:tcPr/>
                </a:tc>
                <a:tc>
                  <a:txBody>
                    <a:bodyPr/>
                    <a:lstStyle/>
                    <a:p>
                      <a:r>
                        <a:rPr lang="en-US" dirty="0" smtClean="0"/>
                        <a:t>Basic  Set</a:t>
                      </a:r>
                    </a:p>
                    <a:p>
                      <a:r>
                        <a:rPr lang="en-US" dirty="0" smtClean="0"/>
                        <a:t>$5-30K</a:t>
                      </a:r>
                    </a:p>
                    <a:p>
                      <a:endParaRPr lang="en-US" dirty="0" smtClean="0"/>
                    </a:p>
                    <a:p>
                      <a:r>
                        <a:rPr lang="en-US" dirty="0" smtClean="0"/>
                        <a:t>CRF=40%</a:t>
                      </a:r>
                      <a:endParaRPr lang="en-US" dirty="0"/>
                    </a:p>
                  </a:txBody>
                  <a:tcPr/>
                </a:tc>
                <a:tc>
                  <a:txBody>
                    <a:bodyPr/>
                    <a:lstStyle/>
                    <a:p>
                      <a:r>
                        <a:rPr lang="en-US" b="1" dirty="0" smtClean="0"/>
                        <a:t>Crash Thresholds</a:t>
                      </a:r>
                    </a:p>
                    <a:p>
                      <a:r>
                        <a:rPr lang="en-US" dirty="0" smtClean="0"/>
                        <a:t>20</a:t>
                      </a:r>
                      <a:r>
                        <a:rPr lang="en-US" baseline="0" dirty="0" smtClean="0"/>
                        <a:t> in 5 yrs urban</a:t>
                      </a:r>
                    </a:p>
                    <a:p>
                      <a:r>
                        <a:rPr lang="en-US" baseline="0" dirty="0" smtClean="0"/>
                        <a:t>10 in 5 yrs rural</a:t>
                      </a:r>
                      <a:endParaRPr lang="en-US" dirty="0" smtClean="0"/>
                    </a:p>
                    <a:p>
                      <a:endParaRPr lang="en-US" dirty="0"/>
                    </a:p>
                  </a:txBody>
                  <a:tcPr/>
                </a:tc>
              </a:tr>
            </a:tbl>
          </a:graphicData>
        </a:graphic>
      </p:graphicFrame>
      <p:sp>
        <p:nvSpPr>
          <p:cNvPr id="5139" name="TextBox 7"/>
          <p:cNvSpPr txBox="1">
            <a:spLocks noChangeArrowheads="1"/>
          </p:cNvSpPr>
          <p:nvPr/>
        </p:nvSpPr>
        <p:spPr bwMode="auto">
          <a:xfrm>
            <a:off x="533400" y="2895600"/>
            <a:ext cx="3962400" cy="646331"/>
          </a:xfrm>
          <a:prstGeom prst="rect">
            <a:avLst/>
          </a:prstGeom>
          <a:noFill/>
          <a:ln w="9525">
            <a:noFill/>
            <a:miter lim="800000"/>
            <a:headEnd/>
            <a:tailEnd/>
          </a:ln>
        </p:spPr>
        <p:txBody>
          <a:bodyPr wrap="square">
            <a:spAutoFit/>
          </a:bodyPr>
          <a:lstStyle/>
          <a:p>
            <a:r>
              <a:rPr lang="en-US" dirty="0" smtClean="0"/>
              <a:t>Systemic </a:t>
            </a:r>
            <a:r>
              <a:rPr lang="en-US" dirty="0"/>
              <a:t>Approach or Focused Approach to Intersection Safety </a:t>
            </a:r>
            <a:r>
              <a:rPr lang="en-US" dirty="0" smtClean="0"/>
              <a:t> </a:t>
            </a:r>
            <a:endParaRPr lang="en-US" dirty="0"/>
          </a:p>
        </p:txBody>
      </p:sp>
      <p:sp>
        <p:nvSpPr>
          <p:cNvPr id="8" name="Slide Number Placeholder 7"/>
          <p:cNvSpPr>
            <a:spLocks noGrp="1"/>
          </p:cNvSpPr>
          <p:nvPr>
            <p:ph type="sldNum" sz="quarter" idx="10"/>
          </p:nvPr>
        </p:nvSpPr>
        <p:spPr/>
        <p:txBody>
          <a:bodyPr/>
          <a:lstStyle/>
          <a:p>
            <a:pPr>
              <a:defRPr/>
            </a:pPr>
            <a:fld id="{982FCA22-5CE7-4204-9352-34CCC859FE55}" type="slidenum">
              <a:rPr lang="en-US" smtClean="0"/>
              <a:pPr>
                <a:defRPr/>
              </a:pPr>
              <a:t>32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ppt_w*0.05"/>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anim calcmode="lin" valueType="num">
                                      <p:cBhvr>
                                        <p:cTn id="9" dur="500" fill="hold"/>
                                        <p:tgtEl>
                                          <p:spTgt spid="7"/>
                                        </p:tgtEl>
                                        <p:attrNameLst>
                                          <p:attrName>ppt_x</p:attrName>
                                        </p:attrNameLst>
                                      </p:cBhvr>
                                      <p:tavLst>
                                        <p:tav tm="0">
                                          <p:val>
                                            <p:strVal val="#ppt_x-.2"/>
                                          </p:val>
                                        </p:tav>
                                        <p:tav tm="100000">
                                          <p:val>
                                            <p:strVal val="#ppt_x"/>
                                          </p:val>
                                        </p:tav>
                                      </p:tavLst>
                                    </p:anim>
                                    <p:anim calcmode="lin" valueType="num">
                                      <p:cBhvr>
                                        <p:cTn id="10" dur="500" fill="hold"/>
                                        <p:tgtEl>
                                          <p:spTgt spid="7"/>
                                        </p:tgtEl>
                                        <p:attrNameLst>
                                          <p:attrName>ppt_y</p:attrName>
                                        </p:attrNameLst>
                                      </p:cBhvr>
                                      <p:tavLst>
                                        <p:tav tm="0">
                                          <p:val>
                                            <p:strVal val="#ppt_y"/>
                                          </p:val>
                                        </p:tav>
                                        <p:tav tm="100000">
                                          <p:val>
                                            <p:strVal val="#ppt_y"/>
                                          </p:val>
                                        </p:tav>
                                      </p:tavLst>
                                    </p:anim>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Background: Approaches to saving lives at intersections</a:t>
            </a:r>
            <a:endParaRPr lang="en-US" dirty="0"/>
          </a:p>
        </p:txBody>
      </p:sp>
      <p:sp>
        <p:nvSpPr>
          <p:cNvPr id="3" name="Text Placeholder 2"/>
          <p:cNvSpPr>
            <a:spLocks noGrp="1"/>
          </p:cNvSpPr>
          <p:nvPr>
            <p:ph type="body" idx="1"/>
          </p:nvPr>
        </p:nvSpPr>
        <p:spPr/>
        <p:txBody>
          <a:bodyPr/>
          <a:lstStyle/>
          <a:p>
            <a:pPr>
              <a:defRPr/>
            </a:pPr>
            <a:r>
              <a:rPr lang="en-US" dirty="0" smtClean="0"/>
              <a:t>Intersection Safety Implementation Plans</a:t>
            </a:r>
            <a:endParaRPr lang="en-US" dirty="0"/>
          </a:p>
        </p:txBody>
      </p:sp>
      <p:sp>
        <p:nvSpPr>
          <p:cNvPr id="4" name="Slide Number Placeholder 3"/>
          <p:cNvSpPr>
            <a:spLocks noGrp="1"/>
          </p:cNvSpPr>
          <p:nvPr>
            <p:ph type="sldNum" sz="quarter" idx="12"/>
          </p:nvPr>
        </p:nvSpPr>
        <p:spPr/>
        <p:txBody>
          <a:bodyPr/>
          <a:lstStyle/>
          <a:p>
            <a:pPr>
              <a:defRPr/>
            </a:pPr>
            <a:fld id="{89939BE0-6363-40AA-9D0B-58D0299AF2F9}" type="slidenum">
              <a:rPr lang="en-US" smtClean="0"/>
              <a:pPr>
                <a:defRPr/>
              </a:pPr>
              <a:t>33</a:t>
            </a:fld>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dirty="0" smtClean="0"/>
              <a:t>Crash Severity is Random</a:t>
            </a:r>
          </a:p>
        </p:txBody>
      </p:sp>
      <p:sp>
        <p:nvSpPr>
          <p:cNvPr id="12291" name="Content Placeholder 2"/>
          <p:cNvSpPr>
            <a:spLocks noGrp="1"/>
          </p:cNvSpPr>
          <p:nvPr>
            <p:ph idx="1"/>
          </p:nvPr>
        </p:nvSpPr>
        <p:spPr>
          <a:xfrm>
            <a:off x="152400" y="1168400"/>
            <a:ext cx="8839200" cy="4343400"/>
          </a:xfrm>
        </p:spPr>
        <p:txBody>
          <a:bodyPr/>
          <a:lstStyle/>
          <a:p>
            <a:r>
              <a:rPr lang="en-US" dirty="0" smtClean="0"/>
              <a:t>It just takes a slight change in the driver, vehicle, and roadway to make an injury become a fatality and vice-versa</a:t>
            </a:r>
          </a:p>
        </p:txBody>
      </p:sp>
      <p:sp>
        <p:nvSpPr>
          <p:cNvPr id="4" name="Slide Number Placeholder 3"/>
          <p:cNvSpPr>
            <a:spLocks noGrp="1"/>
          </p:cNvSpPr>
          <p:nvPr>
            <p:ph type="sldNum" sz="quarter" idx="10"/>
          </p:nvPr>
        </p:nvSpPr>
        <p:spPr/>
        <p:txBody>
          <a:bodyPr/>
          <a:lstStyle/>
          <a:p>
            <a:pPr>
              <a:defRPr/>
            </a:pPr>
            <a:fld id="{2B528456-C873-4946-865E-738F716AA284}" type="slidenum">
              <a:rPr lang="en-US" smtClean="0"/>
              <a:pPr>
                <a:defRPr/>
              </a:pPr>
              <a:t>34</a:t>
            </a:fld>
            <a:endParaRPr lang="en-US" dirty="0"/>
          </a:p>
        </p:txBody>
      </p:sp>
      <p:pic>
        <p:nvPicPr>
          <p:cNvPr id="5" name="Picture 4" descr="Car-insurance-for-young-drivers.jpg"/>
          <p:cNvPicPr>
            <a:picLocks noChangeAspect="1"/>
          </p:cNvPicPr>
          <p:nvPr/>
        </p:nvPicPr>
        <p:blipFill>
          <a:blip r:embed="rId2" cstate="print"/>
          <a:stretch>
            <a:fillRect/>
          </a:stretch>
        </p:blipFill>
        <p:spPr>
          <a:xfrm>
            <a:off x="685800" y="2514600"/>
            <a:ext cx="3505200" cy="2743200"/>
          </a:xfrm>
          <a:prstGeom prst="rect">
            <a:avLst/>
          </a:prstGeom>
        </p:spPr>
      </p:pic>
      <p:pic>
        <p:nvPicPr>
          <p:cNvPr id="6" name="Picture 5" descr="elderly-driver.gif"/>
          <p:cNvPicPr>
            <a:picLocks noChangeAspect="1"/>
          </p:cNvPicPr>
          <p:nvPr/>
        </p:nvPicPr>
        <p:blipFill>
          <a:blip r:embed="rId3" cstate="print"/>
          <a:stretch>
            <a:fillRect/>
          </a:stretch>
        </p:blipFill>
        <p:spPr>
          <a:xfrm flipH="1">
            <a:off x="4876800" y="2514600"/>
            <a:ext cx="3822970" cy="274320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dirty="0" smtClean="0"/>
              <a:t>What makes an intersection crash severe?</a:t>
            </a:r>
          </a:p>
        </p:txBody>
      </p:sp>
      <p:sp>
        <p:nvSpPr>
          <p:cNvPr id="27651" name="Content Placeholder 2"/>
          <p:cNvSpPr>
            <a:spLocks noGrp="1"/>
          </p:cNvSpPr>
          <p:nvPr>
            <p:ph idx="1"/>
          </p:nvPr>
        </p:nvSpPr>
        <p:spPr>
          <a:xfrm>
            <a:off x="152400" y="1168400"/>
            <a:ext cx="8839200" cy="4343400"/>
          </a:xfrm>
        </p:spPr>
        <p:txBody>
          <a:bodyPr numCol="2"/>
          <a:lstStyle/>
          <a:p>
            <a:r>
              <a:rPr lang="en-US" sz="2400" dirty="0" smtClean="0"/>
              <a:t>Speed</a:t>
            </a:r>
          </a:p>
          <a:p>
            <a:r>
              <a:rPr lang="en-US" sz="2400" dirty="0" smtClean="0"/>
              <a:t>Type of crash</a:t>
            </a:r>
          </a:p>
          <a:p>
            <a:r>
              <a:rPr lang="en-US" sz="2400" dirty="0" smtClean="0"/>
              <a:t>Point of Impact</a:t>
            </a:r>
          </a:p>
          <a:p>
            <a:r>
              <a:rPr lang="en-US" sz="2400" dirty="0" smtClean="0"/>
              <a:t>Type and mass of involved vehicle(s)</a:t>
            </a:r>
          </a:p>
          <a:p>
            <a:r>
              <a:rPr lang="en-US" sz="2400" dirty="0" smtClean="0"/>
              <a:t>Safety belt usage</a:t>
            </a:r>
          </a:p>
          <a:p>
            <a:r>
              <a:rPr lang="en-US" sz="2400" dirty="0" smtClean="0"/>
              <a:t>Type of highway</a:t>
            </a:r>
          </a:p>
          <a:p>
            <a:r>
              <a:rPr lang="en-US" sz="2400" dirty="0" smtClean="0"/>
              <a:t>Weather and surface conditions</a:t>
            </a:r>
          </a:p>
          <a:p>
            <a:r>
              <a:rPr lang="en-US" sz="2400" dirty="0" smtClean="0"/>
              <a:t>Time of day</a:t>
            </a:r>
          </a:p>
          <a:p>
            <a:r>
              <a:rPr lang="en-US" sz="2400" dirty="0" smtClean="0"/>
              <a:t>Type of traffic control</a:t>
            </a:r>
          </a:p>
          <a:p>
            <a:r>
              <a:rPr lang="en-US" sz="2400" dirty="0" smtClean="0"/>
              <a:t>Crash location – urban or rural</a:t>
            </a:r>
          </a:p>
          <a:p>
            <a:r>
              <a:rPr lang="en-US" sz="2400" dirty="0" smtClean="0"/>
              <a:t>Age and health of drivers and occupants</a:t>
            </a:r>
          </a:p>
          <a:p>
            <a:r>
              <a:rPr lang="en-US" sz="2400" dirty="0" smtClean="0"/>
              <a:t>EMS capabilities</a:t>
            </a:r>
          </a:p>
          <a:p>
            <a:r>
              <a:rPr lang="en-US" sz="2400" dirty="0" smtClean="0"/>
              <a:t>Distance to nearest hospital</a:t>
            </a:r>
          </a:p>
          <a:p>
            <a:r>
              <a:rPr lang="en-US" sz="2400" dirty="0" smtClean="0"/>
              <a:t>Other variables</a:t>
            </a:r>
          </a:p>
        </p:txBody>
      </p:sp>
      <p:sp>
        <p:nvSpPr>
          <p:cNvPr id="4" name="Slide Number Placeholder 3"/>
          <p:cNvSpPr>
            <a:spLocks noGrp="1"/>
          </p:cNvSpPr>
          <p:nvPr>
            <p:ph type="sldNum" sz="quarter" idx="10"/>
          </p:nvPr>
        </p:nvSpPr>
        <p:spPr/>
        <p:txBody>
          <a:bodyPr/>
          <a:lstStyle/>
          <a:p>
            <a:pPr>
              <a:defRPr/>
            </a:pPr>
            <a:fld id="{8B09D03B-B73B-45AC-A66E-D1191ECE4D51}" type="slidenum">
              <a:rPr lang="en-US" smtClean="0"/>
              <a:pPr>
                <a:defRPr/>
              </a:pPr>
              <a:t>35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fade">
                                      <p:cBhvr>
                                        <p:cTn id="7" dur="2000"/>
                                        <p:tgtEl>
                                          <p:spTgt spid="2765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651">
                                            <p:txEl>
                                              <p:pRg st="1" end="1"/>
                                            </p:txEl>
                                          </p:spTgt>
                                        </p:tgtEl>
                                        <p:attrNameLst>
                                          <p:attrName>style.visibility</p:attrName>
                                        </p:attrNameLst>
                                      </p:cBhvr>
                                      <p:to>
                                        <p:strVal val="visible"/>
                                      </p:to>
                                    </p:set>
                                    <p:animEffect transition="in" filter="fade">
                                      <p:cBhvr>
                                        <p:cTn id="10" dur="2000"/>
                                        <p:tgtEl>
                                          <p:spTgt spid="27651">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651">
                                            <p:txEl>
                                              <p:pRg st="2" end="2"/>
                                            </p:txEl>
                                          </p:spTgt>
                                        </p:tgtEl>
                                        <p:attrNameLst>
                                          <p:attrName>style.visibility</p:attrName>
                                        </p:attrNameLst>
                                      </p:cBhvr>
                                      <p:to>
                                        <p:strVal val="visible"/>
                                      </p:to>
                                    </p:set>
                                    <p:animEffect transition="in" filter="fade">
                                      <p:cBhvr>
                                        <p:cTn id="13" dur="2000"/>
                                        <p:tgtEl>
                                          <p:spTgt spid="27651">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651">
                                            <p:txEl>
                                              <p:pRg st="3" end="3"/>
                                            </p:txEl>
                                          </p:spTgt>
                                        </p:tgtEl>
                                        <p:attrNameLst>
                                          <p:attrName>style.visibility</p:attrName>
                                        </p:attrNameLst>
                                      </p:cBhvr>
                                      <p:to>
                                        <p:strVal val="visible"/>
                                      </p:to>
                                    </p:set>
                                    <p:animEffect transition="in" filter="fade">
                                      <p:cBhvr>
                                        <p:cTn id="16" dur="2000"/>
                                        <p:tgtEl>
                                          <p:spTgt spid="27651">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7651">
                                            <p:txEl>
                                              <p:pRg st="4" end="4"/>
                                            </p:txEl>
                                          </p:spTgt>
                                        </p:tgtEl>
                                        <p:attrNameLst>
                                          <p:attrName>style.visibility</p:attrName>
                                        </p:attrNameLst>
                                      </p:cBhvr>
                                      <p:to>
                                        <p:strVal val="visible"/>
                                      </p:to>
                                    </p:set>
                                    <p:animEffect transition="in" filter="fade">
                                      <p:cBhvr>
                                        <p:cTn id="19" dur="2000"/>
                                        <p:tgtEl>
                                          <p:spTgt spid="27651">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7651">
                                            <p:txEl>
                                              <p:pRg st="5" end="5"/>
                                            </p:txEl>
                                          </p:spTgt>
                                        </p:tgtEl>
                                        <p:attrNameLst>
                                          <p:attrName>style.visibility</p:attrName>
                                        </p:attrNameLst>
                                      </p:cBhvr>
                                      <p:to>
                                        <p:strVal val="visible"/>
                                      </p:to>
                                    </p:set>
                                    <p:animEffect transition="in" filter="fade">
                                      <p:cBhvr>
                                        <p:cTn id="22" dur="2000"/>
                                        <p:tgtEl>
                                          <p:spTgt spid="27651">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7651">
                                            <p:txEl>
                                              <p:pRg st="6" end="6"/>
                                            </p:txEl>
                                          </p:spTgt>
                                        </p:tgtEl>
                                        <p:attrNameLst>
                                          <p:attrName>style.visibility</p:attrName>
                                        </p:attrNameLst>
                                      </p:cBhvr>
                                      <p:to>
                                        <p:strVal val="visible"/>
                                      </p:to>
                                    </p:set>
                                    <p:animEffect transition="in" filter="fade">
                                      <p:cBhvr>
                                        <p:cTn id="25" dur="2000"/>
                                        <p:tgtEl>
                                          <p:spTgt spid="27651">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7651">
                                            <p:txEl>
                                              <p:pRg st="7" end="7"/>
                                            </p:txEl>
                                          </p:spTgt>
                                        </p:tgtEl>
                                        <p:attrNameLst>
                                          <p:attrName>style.visibility</p:attrName>
                                        </p:attrNameLst>
                                      </p:cBhvr>
                                      <p:to>
                                        <p:strVal val="visible"/>
                                      </p:to>
                                    </p:set>
                                    <p:animEffect transition="in" filter="fade">
                                      <p:cBhvr>
                                        <p:cTn id="28" dur="2000"/>
                                        <p:tgtEl>
                                          <p:spTgt spid="27651">
                                            <p:txEl>
                                              <p:pRg st="7" end="7"/>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7651">
                                            <p:txEl>
                                              <p:pRg st="8" end="8"/>
                                            </p:txEl>
                                          </p:spTgt>
                                        </p:tgtEl>
                                        <p:attrNameLst>
                                          <p:attrName>style.visibility</p:attrName>
                                        </p:attrNameLst>
                                      </p:cBhvr>
                                      <p:to>
                                        <p:strVal val="visible"/>
                                      </p:to>
                                    </p:set>
                                    <p:animEffect transition="in" filter="fade">
                                      <p:cBhvr>
                                        <p:cTn id="31" dur="2000"/>
                                        <p:tgtEl>
                                          <p:spTgt spid="27651">
                                            <p:txEl>
                                              <p:pRg st="8" end="8"/>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7651">
                                            <p:txEl>
                                              <p:pRg st="9" end="9"/>
                                            </p:txEl>
                                          </p:spTgt>
                                        </p:tgtEl>
                                        <p:attrNameLst>
                                          <p:attrName>style.visibility</p:attrName>
                                        </p:attrNameLst>
                                      </p:cBhvr>
                                      <p:to>
                                        <p:strVal val="visible"/>
                                      </p:to>
                                    </p:set>
                                    <p:animEffect transition="in" filter="fade">
                                      <p:cBhvr>
                                        <p:cTn id="34" dur="2000"/>
                                        <p:tgtEl>
                                          <p:spTgt spid="27651">
                                            <p:txEl>
                                              <p:pRg st="9" end="9"/>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7651">
                                            <p:txEl>
                                              <p:pRg st="10" end="10"/>
                                            </p:txEl>
                                          </p:spTgt>
                                        </p:tgtEl>
                                        <p:attrNameLst>
                                          <p:attrName>style.visibility</p:attrName>
                                        </p:attrNameLst>
                                      </p:cBhvr>
                                      <p:to>
                                        <p:strVal val="visible"/>
                                      </p:to>
                                    </p:set>
                                    <p:animEffect transition="in" filter="fade">
                                      <p:cBhvr>
                                        <p:cTn id="37" dur="2000"/>
                                        <p:tgtEl>
                                          <p:spTgt spid="27651">
                                            <p:txEl>
                                              <p:pRg st="10" end="10"/>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7651">
                                            <p:txEl>
                                              <p:pRg st="11" end="11"/>
                                            </p:txEl>
                                          </p:spTgt>
                                        </p:tgtEl>
                                        <p:attrNameLst>
                                          <p:attrName>style.visibility</p:attrName>
                                        </p:attrNameLst>
                                      </p:cBhvr>
                                      <p:to>
                                        <p:strVal val="visible"/>
                                      </p:to>
                                    </p:set>
                                    <p:animEffect transition="in" filter="fade">
                                      <p:cBhvr>
                                        <p:cTn id="40" dur="2000"/>
                                        <p:tgtEl>
                                          <p:spTgt spid="27651">
                                            <p:txEl>
                                              <p:pRg st="11" end="11"/>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7651">
                                            <p:txEl>
                                              <p:pRg st="12" end="12"/>
                                            </p:txEl>
                                          </p:spTgt>
                                        </p:tgtEl>
                                        <p:attrNameLst>
                                          <p:attrName>style.visibility</p:attrName>
                                        </p:attrNameLst>
                                      </p:cBhvr>
                                      <p:to>
                                        <p:strVal val="visible"/>
                                      </p:to>
                                    </p:set>
                                    <p:animEffect transition="in" filter="fade">
                                      <p:cBhvr>
                                        <p:cTn id="43" dur="2000"/>
                                        <p:tgtEl>
                                          <p:spTgt spid="27651">
                                            <p:txEl>
                                              <p:pRg st="12" end="12"/>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7651">
                                            <p:txEl>
                                              <p:pRg st="13" end="13"/>
                                            </p:txEl>
                                          </p:spTgt>
                                        </p:tgtEl>
                                        <p:attrNameLst>
                                          <p:attrName>style.visibility</p:attrName>
                                        </p:attrNameLst>
                                      </p:cBhvr>
                                      <p:to>
                                        <p:strVal val="visible"/>
                                      </p:to>
                                    </p:set>
                                    <p:animEffect transition="in" filter="fade">
                                      <p:cBhvr>
                                        <p:cTn id="46" dur="2000"/>
                                        <p:tgtEl>
                                          <p:spTgt spid="27651">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dirty="0" smtClean="0"/>
              <a:t>Crash Types are Predictable</a:t>
            </a:r>
          </a:p>
        </p:txBody>
      </p:sp>
      <p:sp>
        <p:nvSpPr>
          <p:cNvPr id="13315" name="Content Placeholder 2"/>
          <p:cNvSpPr>
            <a:spLocks noGrp="1"/>
          </p:cNvSpPr>
          <p:nvPr>
            <p:ph idx="1"/>
          </p:nvPr>
        </p:nvSpPr>
        <p:spPr>
          <a:xfrm>
            <a:off x="152400" y="1168400"/>
            <a:ext cx="8839200" cy="4343400"/>
          </a:xfrm>
        </p:spPr>
        <p:txBody>
          <a:bodyPr/>
          <a:lstStyle/>
          <a:p>
            <a:r>
              <a:rPr lang="en-US" dirty="0" smtClean="0"/>
              <a:t>A wide, multi-lane urban intersection that has four approaches all of which are State routes will yield a high severe, angle crash exposure.</a:t>
            </a:r>
          </a:p>
          <a:p>
            <a:r>
              <a:rPr lang="en-US" dirty="0" smtClean="0"/>
              <a:t>The first signalized intersection from a limited access freeway or a major bridge crossing will yield high severe turning movement crash exposure.</a:t>
            </a:r>
          </a:p>
        </p:txBody>
      </p:sp>
      <p:sp>
        <p:nvSpPr>
          <p:cNvPr id="4" name="Slide Number Placeholder 3"/>
          <p:cNvSpPr>
            <a:spLocks noGrp="1"/>
          </p:cNvSpPr>
          <p:nvPr>
            <p:ph type="sldNum" sz="quarter" idx="10"/>
          </p:nvPr>
        </p:nvSpPr>
        <p:spPr/>
        <p:txBody>
          <a:bodyPr/>
          <a:lstStyle/>
          <a:p>
            <a:pPr>
              <a:defRPr/>
            </a:pPr>
            <a:fld id="{87E12F81-8E5F-4031-A227-83FDC57C2C24}" type="slidenum">
              <a:rPr lang="en-US" smtClean="0"/>
              <a:pPr>
                <a:defRPr/>
              </a:pPr>
              <a:t>36</a:t>
            </a:fld>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dirty="0" smtClean="0"/>
              <a:t>Our Focused Approach</a:t>
            </a:r>
          </a:p>
        </p:txBody>
      </p:sp>
      <p:sp>
        <p:nvSpPr>
          <p:cNvPr id="14339" name="Content Placeholder 2"/>
          <p:cNvSpPr>
            <a:spLocks noGrp="1"/>
          </p:cNvSpPr>
          <p:nvPr>
            <p:ph idx="1"/>
          </p:nvPr>
        </p:nvSpPr>
        <p:spPr>
          <a:xfrm>
            <a:off x="152400" y="1168400"/>
            <a:ext cx="8839200" cy="4343400"/>
          </a:xfrm>
        </p:spPr>
        <p:txBody>
          <a:bodyPr/>
          <a:lstStyle/>
          <a:p>
            <a:r>
              <a:rPr lang="en-US" dirty="0" smtClean="0"/>
              <a:t>The Team recommends focusing on the predictable.</a:t>
            </a:r>
          </a:p>
          <a:p>
            <a:endParaRPr lang="en-US" dirty="0" smtClean="0"/>
          </a:p>
          <a:p>
            <a:r>
              <a:rPr lang="en-US" dirty="0" smtClean="0"/>
              <a:t>From the recent  transportation reauthorization bill (MAP-21):</a:t>
            </a:r>
          </a:p>
          <a:p>
            <a:pPr lvl="1"/>
            <a:r>
              <a:rPr lang="en-US" dirty="0" smtClean="0"/>
              <a:t>“The term ‘systemic safety improvement’ means an improvement that is widely implemented based on high risk roadway features that are correlated with particular crash types, rather than crash frequency.”</a:t>
            </a:r>
          </a:p>
          <a:p>
            <a:endParaRPr lang="en-US" dirty="0" smtClean="0"/>
          </a:p>
        </p:txBody>
      </p:sp>
      <p:sp>
        <p:nvSpPr>
          <p:cNvPr id="4" name="Slide Number Placeholder 3"/>
          <p:cNvSpPr>
            <a:spLocks noGrp="1"/>
          </p:cNvSpPr>
          <p:nvPr>
            <p:ph type="sldNum" sz="quarter" idx="10"/>
          </p:nvPr>
        </p:nvSpPr>
        <p:spPr/>
        <p:txBody>
          <a:bodyPr/>
          <a:lstStyle/>
          <a:p>
            <a:pPr>
              <a:defRPr/>
            </a:pPr>
            <a:fld id="{65DA4888-D591-4C26-8F4A-BD7D911605B8}" type="slidenum">
              <a:rPr lang="en-US" smtClean="0"/>
              <a:pPr>
                <a:defRPr/>
              </a:pPr>
              <a:t>37</a:t>
            </a:fld>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dirty="0" smtClean="0"/>
              <a:t>Approaches to Saving Lives and </a:t>
            </a:r>
            <a:br>
              <a:rPr lang="en-US" dirty="0" smtClean="0"/>
            </a:br>
            <a:r>
              <a:rPr lang="en-US" dirty="0" smtClean="0"/>
              <a:t>Preventing Serious Injuries</a:t>
            </a:r>
          </a:p>
        </p:txBody>
      </p:sp>
      <p:graphicFrame>
        <p:nvGraphicFramePr>
          <p:cNvPr id="5" name="Content Placeholder 4"/>
          <p:cNvGraphicFramePr>
            <a:graphicFrameLocks noGrp="1"/>
          </p:cNvGraphicFramePr>
          <p:nvPr>
            <p:ph idx="1"/>
          </p:nvPr>
        </p:nvGraphicFramePr>
        <p:xfrm>
          <a:off x="152400" y="1168400"/>
          <a:ext cx="88392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0"/>
          </p:nvPr>
        </p:nvSpPr>
        <p:spPr/>
        <p:txBody>
          <a:bodyPr/>
          <a:lstStyle/>
          <a:p>
            <a:pPr>
              <a:defRPr/>
            </a:pPr>
            <a:fld id="{EDDB4D4A-4096-419E-89D1-3856CCDB748D}" type="slidenum">
              <a:rPr lang="en-US" smtClean="0"/>
              <a:pPr>
                <a:defRPr/>
              </a:pPr>
              <a:t>38</a:t>
            </a:fld>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lture.png"/>
          <p:cNvPicPr>
            <a:picLocks noChangeAspect="1"/>
          </p:cNvPicPr>
          <p:nvPr/>
        </p:nvPicPr>
        <p:blipFill>
          <a:blip r:embed="rId2" cstate="print">
            <a:clrChange>
              <a:clrFrom>
                <a:srgbClr val="FFFFFF"/>
              </a:clrFrom>
              <a:clrTo>
                <a:srgbClr val="FFFFFF">
                  <a:alpha val="0"/>
                </a:srgbClr>
              </a:clrTo>
            </a:clrChange>
            <a:lum bright="70000" contrast="-70000"/>
          </a:blip>
          <a:stretch>
            <a:fillRect/>
          </a:stretch>
        </p:blipFill>
        <p:spPr>
          <a:xfrm>
            <a:off x="142256" y="1247470"/>
            <a:ext cx="8859487" cy="4363059"/>
          </a:xfrm>
          <a:prstGeom prst="rect">
            <a:avLst/>
          </a:prstGeom>
        </p:spPr>
      </p:pic>
      <p:sp>
        <p:nvSpPr>
          <p:cNvPr id="2" name="Title 1"/>
          <p:cNvSpPr>
            <a:spLocks noGrp="1"/>
          </p:cNvSpPr>
          <p:nvPr>
            <p:ph type="title"/>
          </p:nvPr>
        </p:nvSpPr>
        <p:spPr/>
        <p:txBody>
          <a:bodyPr/>
          <a:lstStyle/>
          <a:p>
            <a:r>
              <a:rPr lang="en-US" dirty="0" smtClean="0"/>
              <a:t>Culture-Based Approach</a:t>
            </a:r>
            <a:endParaRPr lang="en-US" dirty="0"/>
          </a:p>
        </p:txBody>
      </p:sp>
      <p:sp>
        <p:nvSpPr>
          <p:cNvPr id="3" name="Content Placeholder 2"/>
          <p:cNvSpPr>
            <a:spLocks noGrp="1"/>
          </p:cNvSpPr>
          <p:nvPr>
            <p:ph idx="1"/>
          </p:nvPr>
        </p:nvSpPr>
        <p:spPr/>
        <p:txBody>
          <a:bodyPr/>
          <a:lstStyle/>
          <a:p>
            <a:r>
              <a:rPr lang="en-US" dirty="0" smtClean="0"/>
              <a:t>Family</a:t>
            </a:r>
          </a:p>
          <a:p>
            <a:r>
              <a:rPr lang="en-US" dirty="0" smtClean="0"/>
              <a:t>Neighborhood</a:t>
            </a:r>
          </a:p>
          <a:p>
            <a:r>
              <a:rPr lang="en-US" dirty="0" smtClean="0"/>
              <a:t>Community</a:t>
            </a:r>
          </a:p>
          <a:p>
            <a:r>
              <a:rPr lang="en-US" dirty="0" smtClean="0"/>
              <a:t>Workplace</a:t>
            </a:r>
            <a:endParaRPr lang="en-US" dirty="0"/>
          </a:p>
        </p:txBody>
      </p:sp>
      <p:sp>
        <p:nvSpPr>
          <p:cNvPr id="4" name="Slide Number Placeholder 3"/>
          <p:cNvSpPr>
            <a:spLocks noGrp="1"/>
          </p:cNvSpPr>
          <p:nvPr>
            <p:ph type="sldNum" sz="quarter" idx="10"/>
          </p:nvPr>
        </p:nvSpPr>
        <p:spPr/>
        <p:txBody>
          <a:bodyPr/>
          <a:lstStyle/>
          <a:p>
            <a:pPr>
              <a:defRPr/>
            </a:pPr>
            <a:fld id="{982FCA22-5CE7-4204-9352-34CCC859FE55}" type="slidenum">
              <a:rPr lang="en-US" smtClean="0"/>
              <a:pPr>
                <a:defRPr/>
              </a:pPr>
              <a:t>39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oodgears.ca/workshop/workshop3.jpg"/>
          <p:cNvPicPr>
            <a:picLocks noChangeAspect="1" noChangeArrowheads="1"/>
          </p:cNvPicPr>
          <p:nvPr/>
        </p:nvPicPr>
        <p:blipFill>
          <a:blip r:embed="rId2" cstate="print">
            <a:duotone>
              <a:schemeClr val="bg2">
                <a:shade val="45000"/>
                <a:satMod val="135000"/>
              </a:schemeClr>
              <a:prstClr val="white"/>
            </a:duotone>
          </a:blip>
          <a:srcRect b="5555"/>
          <a:stretch>
            <a:fillRect/>
          </a:stretch>
        </p:blipFill>
        <p:spPr bwMode="auto">
          <a:xfrm>
            <a:off x="0" y="0"/>
            <a:ext cx="9144000" cy="6477000"/>
          </a:xfrm>
          <a:prstGeom prst="rect">
            <a:avLst/>
          </a:prstGeom>
          <a:noFill/>
        </p:spPr>
      </p:pic>
      <p:sp>
        <p:nvSpPr>
          <p:cNvPr id="10242" name="Title 1"/>
          <p:cNvSpPr>
            <a:spLocks noGrp="1"/>
          </p:cNvSpPr>
          <p:nvPr>
            <p:ph type="title"/>
          </p:nvPr>
        </p:nvSpPr>
        <p:spPr/>
        <p:txBody>
          <a:bodyPr/>
          <a:lstStyle/>
          <a:p>
            <a:r>
              <a:rPr lang="en-US" dirty="0" smtClean="0"/>
              <a:t>Workshop Agenda</a:t>
            </a:r>
          </a:p>
        </p:txBody>
      </p:sp>
      <p:sp>
        <p:nvSpPr>
          <p:cNvPr id="10243" name="Content Placeholder 2"/>
          <p:cNvSpPr>
            <a:spLocks noGrp="1"/>
          </p:cNvSpPr>
          <p:nvPr>
            <p:ph idx="1"/>
          </p:nvPr>
        </p:nvSpPr>
        <p:spPr>
          <a:xfrm>
            <a:off x="152400" y="1168400"/>
            <a:ext cx="8839200" cy="4343400"/>
          </a:xfrm>
        </p:spPr>
        <p:txBody>
          <a:bodyPr/>
          <a:lstStyle/>
          <a:p>
            <a:pPr>
              <a:buNone/>
            </a:pPr>
            <a:r>
              <a:rPr lang="en-US" sz="1800" b="1" dirty="0" smtClean="0"/>
              <a:t>Module 2: Putting it all Together</a:t>
            </a:r>
            <a:endParaRPr lang="en-US" sz="1800" dirty="0" smtClean="0"/>
          </a:p>
          <a:p>
            <a:pPr>
              <a:buNone/>
            </a:pPr>
            <a:r>
              <a:rPr lang="en-US" sz="1800" dirty="0" smtClean="0"/>
              <a:t>11:00AM              Review and Fine-tune Proposed NHDOT ISIP Approach</a:t>
            </a:r>
          </a:p>
          <a:p>
            <a:pPr lvl="0">
              <a:buNone/>
            </a:pPr>
            <a:r>
              <a:rPr lang="en-US" sz="1800" dirty="0" smtClean="0"/>
              <a:t>		             Review Countermeasures, Deployment, Costs, and Severe Crash Reductions</a:t>
            </a:r>
          </a:p>
          <a:p>
            <a:pPr lvl="0">
              <a:buNone/>
            </a:pPr>
            <a:r>
              <a:rPr lang="en-US" sz="1800" dirty="0" smtClean="0"/>
              <a:t>		             Concurrence on ISIP Approach</a:t>
            </a:r>
          </a:p>
          <a:p>
            <a:pPr>
              <a:buNone/>
            </a:pPr>
            <a:r>
              <a:rPr lang="en-US" sz="1800" dirty="0" smtClean="0"/>
              <a:t> </a:t>
            </a:r>
          </a:p>
          <a:p>
            <a:pPr>
              <a:buNone/>
            </a:pPr>
            <a:r>
              <a:rPr lang="en-US" sz="1800" dirty="0" smtClean="0"/>
              <a:t>12:15 PM             Lunch</a:t>
            </a:r>
          </a:p>
          <a:p>
            <a:pPr>
              <a:buNone/>
            </a:pPr>
            <a:endParaRPr lang="en-US" sz="1800" b="1" dirty="0" smtClean="0"/>
          </a:p>
          <a:p>
            <a:pPr>
              <a:buNone/>
            </a:pPr>
            <a:r>
              <a:rPr lang="en-US" sz="1800" b="1" dirty="0" smtClean="0"/>
              <a:t>Module 3: Strategic Implementation</a:t>
            </a:r>
            <a:endParaRPr lang="en-US" sz="1800" dirty="0" smtClean="0"/>
          </a:p>
          <a:p>
            <a:pPr>
              <a:buNone/>
            </a:pPr>
            <a:r>
              <a:rPr lang="en-US" sz="1800" dirty="0" smtClean="0"/>
              <a:t>1:15 PM                Identify Barriers to success</a:t>
            </a:r>
          </a:p>
          <a:p>
            <a:pPr>
              <a:buNone/>
            </a:pPr>
            <a:r>
              <a:rPr lang="en-US" sz="1800" dirty="0" smtClean="0"/>
              <a:t> </a:t>
            </a:r>
          </a:p>
        </p:txBody>
      </p:sp>
      <p:sp>
        <p:nvSpPr>
          <p:cNvPr id="4" name="Slide Number Placeholder 3"/>
          <p:cNvSpPr>
            <a:spLocks noGrp="1"/>
          </p:cNvSpPr>
          <p:nvPr>
            <p:ph type="sldNum" sz="quarter" idx="10"/>
          </p:nvPr>
        </p:nvSpPr>
        <p:spPr/>
        <p:txBody>
          <a:bodyPr/>
          <a:lstStyle/>
          <a:p>
            <a:pPr>
              <a:defRPr/>
            </a:pPr>
            <a:fld id="{163D2403-EEA1-4420-9991-5D61DF10AE7C}" type="slidenum">
              <a:rPr lang="en-US" smtClean="0"/>
              <a:pPr>
                <a:defRPr/>
              </a:pPr>
              <a:t>4</a:t>
            </a:fld>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lture.png"/>
          <p:cNvPicPr>
            <a:picLocks noChangeAspect="1"/>
          </p:cNvPicPr>
          <p:nvPr/>
        </p:nvPicPr>
        <p:blipFill>
          <a:blip r:embed="rId2" cstate="print">
            <a:clrChange>
              <a:clrFrom>
                <a:srgbClr val="FFFFFF"/>
              </a:clrFrom>
              <a:clrTo>
                <a:srgbClr val="FFFFFF">
                  <a:alpha val="0"/>
                </a:srgbClr>
              </a:clrTo>
            </a:clrChange>
            <a:lum bright="70000" contrast="-70000"/>
          </a:blip>
          <a:stretch>
            <a:fillRect/>
          </a:stretch>
        </p:blipFill>
        <p:spPr>
          <a:xfrm>
            <a:off x="142256" y="1247470"/>
            <a:ext cx="8859487" cy="4363059"/>
          </a:xfrm>
          <a:prstGeom prst="rect">
            <a:avLst/>
          </a:prstGeom>
        </p:spPr>
      </p:pic>
      <p:sp>
        <p:nvSpPr>
          <p:cNvPr id="16386" name="Title 1"/>
          <p:cNvSpPr>
            <a:spLocks noGrp="1"/>
          </p:cNvSpPr>
          <p:nvPr>
            <p:ph type="title"/>
          </p:nvPr>
        </p:nvSpPr>
        <p:spPr/>
        <p:txBody>
          <a:bodyPr/>
          <a:lstStyle/>
          <a:p>
            <a:r>
              <a:rPr lang="en-US" dirty="0" smtClean="0"/>
              <a:t>Policy-Based Approach</a:t>
            </a:r>
          </a:p>
        </p:txBody>
      </p:sp>
      <p:sp>
        <p:nvSpPr>
          <p:cNvPr id="16387" name="Content Placeholder 2"/>
          <p:cNvSpPr>
            <a:spLocks noGrp="1"/>
          </p:cNvSpPr>
          <p:nvPr>
            <p:ph idx="1"/>
          </p:nvPr>
        </p:nvSpPr>
        <p:spPr>
          <a:xfrm>
            <a:off x="152400" y="1168400"/>
            <a:ext cx="8839200" cy="4343400"/>
          </a:xfrm>
        </p:spPr>
        <p:txBody>
          <a:bodyPr/>
          <a:lstStyle/>
          <a:p>
            <a:r>
              <a:rPr lang="en-US" dirty="0" smtClean="0"/>
              <a:t>Long-term gains through standards</a:t>
            </a:r>
          </a:p>
          <a:p>
            <a:r>
              <a:rPr lang="en-US" dirty="0" smtClean="0"/>
              <a:t>Cements agency’s safety culture to be multi-generational</a:t>
            </a:r>
          </a:p>
          <a:p>
            <a:r>
              <a:rPr lang="en-US" dirty="0" smtClean="0"/>
              <a:t>Progress from project to program to policy</a:t>
            </a:r>
          </a:p>
          <a:p>
            <a:r>
              <a:rPr lang="en-US" dirty="0" smtClean="0"/>
              <a:t>Expands effective strategies to Statewide policy and standards.</a:t>
            </a:r>
          </a:p>
          <a:p>
            <a:r>
              <a:rPr lang="en-US" dirty="0" smtClean="0"/>
              <a:t>Example: One Signal Head Per Lane</a:t>
            </a:r>
          </a:p>
          <a:p>
            <a:pPr lvl="1"/>
            <a:r>
              <a:rPr lang="en-US" dirty="0" smtClean="0"/>
              <a:t>Project: 		Try it once at a problem intersection</a:t>
            </a:r>
          </a:p>
          <a:p>
            <a:pPr lvl="1"/>
            <a:r>
              <a:rPr lang="en-US" dirty="0" smtClean="0"/>
              <a:t>Program: 	Add to the ISIP</a:t>
            </a:r>
          </a:p>
          <a:p>
            <a:pPr lvl="1"/>
            <a:r>
              <a:rPr lang="en-US" dirty="0" smtClean="0"/>
              <a:t>Policy: 		Head-Per-Lane at every new signal</a:t>
            </a:r>
          </a:p>
        </p:txBody>
      </p:sp>
      <p:sp>
        <p:nvSpPr>
          <p:cNvPr id="4" name="Slide Number Placeholder 3"/>
          <p:cNvSpPr>
            <a:spLocks noGrp="1"/>
          </p:cNvSpPr>
          <p:nvPr>
            <p:ph type="sldNum" sz="quarter" idx="10"/>
          </p:nvPr>
        </p:nvSpPr>
        <p:spPr/>
        <p:txBody>
          <a:bodyPr/>
          <a:lstStyle/>
          <a:p>
            <a:pPr>
              <a:defRPr/>
            </a:pPr>
            <a:fld id="{57AFE3B6-2CE8-452E-91E7-6486778481EE}" type="slidenum">
              <a:rPr lang="en-US" smtClean="0"/>
              <a:pPr>
                <a:defRPr/>
              </a:pPr>
              <a:t>40</a:t>
            </a:fld>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lture.png"/>
          <p:cNvPicPr>
            <a:picLocks noChangeAspect="1"/>
          </p:cNvPicPr>
          <p:nvPr/>
        </p:nvPicPr>
        <p:blipFill>
          <a:blip r:embed="rId2" cstate="print">
            <a:clrChange>
              <a:clrFrom>
                <a:srgbClr val="FFFFFF"/>
              </a:clrFrom>
              <a:clrTo>
                <a:srgbClr val="FFFFFF">
                  <a:alpha val="0"/>
                </a:srgbClr>
              </a:clrTo>
            </a:clrChange>
            <a:lum bright="70000" contrast="-70000"/>
          </a:blip>
          <a:stretch>
            <a:fillRect/>
          </a:stretch>
        </p:blipFill>
        <p:spPr>
          <a:xfrm>
            <a:off x="142256" y="1247470"/>
            <a:ext cx="8859487" cy="4363059"/>
          </a:xfrm>
          <a:prstGeom prst="rect">
            <a:avLst/>
          </a:prstGeom>
        </p:spPr>
      </p:pic>
      <p:sp>
        <p:nvSpPr>
          <p:cNvPr id="17410" name="Title 1"/>
          <p:cNvSpPr>
            <a:spLocks noGrp="1"/>
          </p:cNvSpPr>
          <p:nvPr>
            <p:ph type="title"/>
          </p:nvPr>
        </p:nvSpPr>
        <p:spPr/>
        <p:txBody>
          <a:bodyPr/>
          <a:lstStyle/>
          <a:p>
            <a:r>
              <a:rPr lang="en-US" dirty="0" smtClean="0"/>
              <a:t>Comprehensive Approach</a:t>
            </a:r>
          </a:p>
        </p:txBody>
      </p:sp>
      <p:sp>
        <p:nvSpPr>
          <p:cNvPr id="17411" name="Content Placeholder 2"/>
          <p:cNvSpPr>
            <a:spLocks noGrp="1"/>
          </p:cNvSpPr>
          <p:nvPr>
            <p:ph idx="1"/>
          </p:nvPr>
        </p:nvSpPr>
        <p:spPr>
          <a:xfrm>
            <a:off x="152400" y="1168400"/>
            <a:ext cx="8839200" cy="4343400"/>
          </a:xfrm>
        </p:spPr>
        <p:txBody>
          <a:bodyPr/>
          <a:lstStyle/>
          <a:p>
            <a:r>
              <a:rPr lang="en-US" dirty="0" smtClean="0"/>
              <a:t>Coordinated efforts</a:t>
            </a:r>
          </a:p>
          <a:p>
            <a:pPr lvl="1"/>
            <a:r>
              <a:rPr lang="en-US" dirty="0" smtClean="0"/>
              <a:t>Education</a:t>
            </a:r>
          </a:p>
          <a:p>
            <a:pPr lvl="1"/>
            <a:r>
              <a:rPr lang="en-US" dirty="0" smtClean="0"/>
              <a:t>Enforcement</a:t>
            </a:r>
          </a:p>
          <a:p>
            <a:pPr lvl="1"/>
            <a:r>
              <a:rPr lang="en-US" dirty="0" smtClean="0"/>
              <a:t>Engineering</a:t>
            </a:r>
          </a:p>
          <a:p>
            <a:pPr>
              <a:buNone/>
            </a:pPr>
            <a:r>
              <a:rPr lang="en-US" dirty="0" smtClean="0"/>
              <a:t> </a:t>
            </a:r>
          </a:p>
        </p:txBody>
      </p:sp>
      <p:sp>
        <p:nvSpPr>
          <p:cNvPr id="4" name="Slide Number Placeholder 3"/>
          <p:cNvSpPr>
            <a:spLocks noGrp="1"/>
          </p:cNvSpPr>
          <p:nvPr>
            <p:ph type="sldNum" sz="quarter" idx="10"/>
          </p:nvPr>
        </p:nvSpPr>
        <p:spPr/>
        <p:txBody>
          <a:bodyPr/>
          <a:lstStyle/>
          <a:p>
            <a:pPr>
              <a:defRPr/>
            </a:pPr>
            <a:fld id="{CD3B552A-3356-4A95-ADF2-9AA188271CF0}" type="slidenum">
              <a:rPr lang="en-US" smtClean="0"/>
              <a:pPr>
                <a:defRPr/>
              </a:pPr>
              <a:t>41</a:t>
            </a:fld>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lture.png"/>
          <p:cNvPicPr>
            <a:picLocks noChangeAspect="1"/>
          </p:cNvPicPr>
          <p:nvPr/>
        </p:nvPicPr>
        <p:blipFill>
          <a:blip r:embed="rId2" cstate="print">
            <a:clrChange>
              <a:clrFrom>
                <a:srgbClr val="FFFFFF"/>
              </a:clrFrom>
              <a:clrTo>
                <a:srgbClr val="FFFFFF">
                  <a:alpha val="0"/>
                </a:srgbClr>
              </a:clrTo>
            </a:clrChange>
            <a:lum bright="70000" contrast="-70000"/>
          </a:blip>
          <a:stretch>
            <a:fillRect/>
          </a:stretch>
        </p:blipFill>
        <p:spPr>
          <a:xfrm>
            <a:off x="142256" y="1247470"/>
            <a:ext cx="8859487" cy="4363059"/>
          </a:xfrm>
          <a:prstGeom prst="rect">
            <a:avLst/>
          </a:prstGeom>
        </p:spPr>
      </p:pic>
      <p:sp>
        <p:nvSpPr>
          <p:cNvPr id="19458" name="Title 1"/>
          <p:cNvSpPr>
            <a:spLocks noGrp="1"/>
          </p:cNvSpPr>
          <p:nvPr>
            <p:ph type="title"/>
          </p:nvPr>
        </p:nvSpPr>
        <p:spPr/>
        <p:txBody>
          <a:bodyPr/>
          <a:lstStyle/>
          <a:p>
            <a:r>
              <a:rPr lang="en-US" dirty="0" smtClean="0"/>
              <a:t>Traditional Approach</a:t>
            </a:r>
          </a:p>
        </p:txBody>
      </p:sp>
      <p:sp>
        <p:nvSpPr>
          <p:cNvPr id="19459" name="Content Placeholder 2"/>
          <p:cNvSpPr>
            <a:spLocks noGrp="1"/>
          </p:cNvSpPr>
          <p:nvPr>
            <p:ph idx="1"/>
          </p:nvPr>
        </p:nvSpPr>
        <p:spPr>
          <a:xfrm>
            <a:off x="152400" y="1168400"/>
            <a:ext cx="8839200" cy="4343400"/>
          </a:xfrm>
        </p:spPr>
        <p:txBody>
          <a:bodyPr/>
          <a:lstStyle/>
          <a:p>
            <a:r>
              <a:rPr lang="en-US" dirty="0" smtClean="0"/>
              <a:t>Minimal statewide impact</a:t>
            </a:r>
          </a:p>
          <a:p>
            <a:r>
              <a:rPr lang="en-US" dirty="0" smtClean="0"/>
              <a:t>Focuses on High-crash locations</a:t>
            </a:r>
          </a:p>
          <a:p>
            <a:r>
              <a:rPr lang="en-US" dirty="0" smtClean="0"/>
              <a:t>Higher Cost Solutions</a:t>
            </a:r>
          </a:p>
          <a:p>
            <a:pPr lvl="1"/>
            <a:r>
              <a:rPr lang="en-US" dirty="0" smtClean="0"/>
              <a:t>Reconstruction</a:t>
            </a:r>
          </a:p>
          <a:p>
            <a:pPr lvl="1"/>
            <a:r>
              <a:rPr lang="en-US" dirty="0" smtClean="0"/>
              <a:t>Lane additions</a:t>
            </a:r>
          </a:p>
          <a:p>
            <a:r>
              <a:rPr lang="en-US" dirty="0" smtClean="0"/>
              <a:t>Individual intersection analyses required</a:t>
            </a:r>
          </a:p>
          <a:p>
            <a:r>
              <a:rPr lang="en-US" dirty="0" smtClean="0"/>
              <a:t>Relatively few improvement projects (&lt; 50 per year)</a:t>
            </a:r>
          </a:p>
          <a:p>
            <a:r>
              <a:rPr lang="en-US" dirty="0" smtClean="0"/>
              <a:t>Takes longer to impact severe crashes</a:t>
            </a:r>
          </a:p>
        </p:txBody>
      </p:sp>
      <p:sp>
        <p:nvSpPr>
          <p:cNvPr id="4" name="Slide Number Placeholder 3"/>
          <p:cNvSpPr>
            <a:spLocks noGrp="1"/>
          </p:cNvSpPr>
          <p:nvPr>
            <p:ph type="sldNum" sz="quarter" idx="10"/>
          </p:nvPr>
        </p:nvSpPr>
        <p:spPr/>
        <p:txBody>
          <a:bodyPr/>
          <a:lstStyle/>
          <a:p>
            <a:pPr>
              <a:defRPr/>
            </a:pPr>
            <a:fld id="{7FE47F57-D3D7-4476-AC6F-1896EF7C8665}" type="slidenum">
              <a:rPr lang="en-US" smtClean="0"/>
              <a:pPr>
                <a:defRPr/>
              </a:pPr>
              <a:t>42</a:t>
            </a:fld>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lture.png"/>
          <p:cNvPicPr>
            <a:picLocks noChangeAspect="1"/>
          </p:cNvPicPr>
          <p:nvPr/>
        </p:nvPicPr>
        <p:blipFill>
          <a:blip r:embed="rId2" cstate="print">
            <a:clrChange>
              <a:clrFrom>
                <a:srgbClr val="FFFFFF"/>
              </a:clrFrom>
              <a:clrTo>
                <a:srgbClr val="FFFFFF">
                  <a:alpha val="0"/>
                </a:srgbClr>
              </a:clrTo>
            </a:clrChange>
            <a:lum bright="70000" contrast="-70000"/>
          </a:blip>
          <a:stretch>
            <a:fillRect/>
          </a:stretch>
        </p:blipFill>
        <p:spPr>
          <a:xfrm>
            <a:off x="142256" y="1247470"/>
            <a:ext cx="8859487" cy="4363059"/>
          </a:xfrm>
          <a:prstGeom prst="rect">
            <a:avLst/>
          </a:prstGeom>
        </p:spPr>
      </p:pic>
      <p:sp>
        <p:nvSpPr>
          <p:cNvPr id="18434" name="Title 1"/>
          <p:cNvSpPr>
            <a:spLocks noGrp="1"/>
          </p:cNvSpPr>
          <p:nvPr>
            <p:ph type="title"/>
          </p:nvPr>
        </p:nvSpPr>
        <p:spPr/>
        <p:txBody>
          <a:bodyPr/>
          <a:lstStyle/>
          <a:p>
            <a:r>
              <a:rPr lang="en-US" dirty="0" smtClean="0"/>
              <a:t>Systemic Approach</a:t>
            </a:r>
          </a:p>
        </p:txBody>
      </p:sp>
      <p:sp>
        <p:nvSpPr>
          <p:cNvPr id="18435" name="Content Placeholder 2"/>
          <p:cNvSpPr>
            <a:spLocks noGrp="1"/>
          </p:cNvSpPr>
          <p:nvPr>
            <p:ph idx="1"/>
          </p:nvPr>
        </p:nvSpPr>
        <p:spPr>
          <a:xfrm>
            <a:off x="152400" y="1168400"/>
            <a:ext cx="8839200" cy="4343400"/>
          </a:xfrm>
        </p:spPr>
        <p:txBody>
          <a:bodyPr/>
          <a:lstStyle/>
          <a:p>
            <a:r>
              <a:rPr lang="en-US" dirty="0" smtClean="0"/>
              <a:t>Reverse of the traditional approach</a:t>
            </a:r>
          </a:p>
          <a:p>
            <a:pPr lvl="1"/>
            <a:r>
              <a:rPr lang="en-US" dirty="0" smtClean="0"/>
              <a:t>Start with effective, low-cost countermeasures</a:t>
            </a:r>
          </a:p>
          <a:p>
            <a:pPr lvl="1"/>
            <a:r>
              <a:rPr lang="en-US" dirty="0" smtClean="0"/>
              <a:t>Find intersections with targeted crash types</a:t>
            </a:r>
          </a:p>
          <a:p>
            <a:pPr lvl="1"/>
            <a:r>
              <a:rPr lang="en-US" dirty="0" smtClean="0"/>
              <a:t>Install at numerous intersections</a:t>
            </a:r>
          </a:p>
          <a:p>
            <a:pPr lvl="1"/>
            <a:r>
              <a:rPr lang="en-US" dirty="0" smtClean="0"/>
              <a:t>Not limited to the highest crash intersections</a:t>
            </a:r>
          </a:p>
          <a:p>
            <a:r>
              <a:rPr lang="en-US" dirty="0" smtClean="0"/>
              <a:t> 5% of intersections = 20% of the statewide problem</a:t>
            </a:r>
          </a:p>
          <a:p>
            <a:r>
              <a:rPr lang="en-US" dirty="0" smtClean="0"/>
              <a:t> Wider reduction of intersection fatalities and serious injuries</a:t>
            </a:r>
          </a:p>
        </p:txBody>
      </p:sp>
      <p:sp>
        <p:nvSpPr>
          <p:cNvPr id="4" name="Slide Number Placeholder 3"/>
          <p:cNvSpPr>
            <a:spLocks noGrp="1"/>
          </p:cNvSpPr>
          <p:nvPr>
            <p:ph type="sldNum" sz="quarter" idx="10"/>
          </p:nvPr>
        </p:nvSpPr>
        <p:spPr/>
        <p:txBody>
          <a:bodyPr/>
          <a:lstStyle/>
          <a:p>
            <a:pPr>
              <a:defRPr/>
            </a:pPr>
            <a:fld id="{A5F72E31-6011-40D0-9418-534A848917A6}" type="slidenum">
              <a:rPr lang="en-US" smtClean="0"/>
              <a:pPr>
                <a:defRPr/>
              </a:pPr>
              <a:t>43</a:t>
            </a:fld>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New hampshire’s data analysis</a:t>
            </a:r>
            <a:endParaRPr lang="en-US" dirty="0"/>
          </a:p>
        </p:txBody>
      </p:sp>
      <p:sp>
        <p:nvSpPr>
          <p:cNvPr id="3" name="Text Placeholder 2"/>
          <p:cNvSpPr>
            <a:spLocks noGrp="1"/>
          </p:cNvSpPr>
          <p:nvPr>
            <p:ph type="body" idx="1"/>
          </p:nvPr>
        </p:nvSpPr>
        <p:spPr/>
        <p:txBody>
          <a:bodyPr/>
          <a:lstStyle/>
          <a:p>
            <a:pPr>
              <a:defRPr/>
            </a:pPr>
            <a:r>
              <a:rPr lang="en-US" dirty="0" smtClean="0"/>
              <a:t>Intersection Safety Implementation Plans</a:t>
            </a:r>
            <a:endParaRPr lang="en-US" dirty="0"/>
          </a:p>
        </p:txBody>
      </p:sp>
      <p:sp>
        <p:nvSpPr>
          <p:cNvPr id="4" name="Slide Number Placeholder 3"/>
          <p:cNvSpPr>
            <a:spLocks noGrp="1"/>
          </p:cNvSpPr>
          <p:nvPr>
            <p:ph type="sldNum" sz="quarter" idx="12"/>
          </p:nvPr>
        </p:nvSpPr>
        <p:spPr/>
        <p:txBody>
          <a:bodyPr/>
          <a:lstStyle/>
          <a:p>
            <a:pPr>
              <a:defRPr/>
            </a:pPr>
            <a:fld id="{433C3F16-4EFF-45DE-A996-251D28FA41DA}" type="slidenum">
              <a:rPr lang="en-US" smtClean="0"/>
              <a:pPr>
                <a:defRPr/>
              </a:pPr>
              <a:t>44</a:t>
            </a:fld>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smtClean="0"/>
              <a:t>Data Issues</a:t>
            </a:r>
          </a:p>
        </p:txBody>
      </p:sp>
      <p:sp>
        <p:nvSpPr>
          <p:cNvPr id="29699" name="Content Placeholder 2"/>
          <p:cNvSpPr>
            <a:spLocks noGrp="1"/>
          </p:cNvSpPr>
          <p:nvPr>
            <p:ph idx="1"/>
          </p:nvPr>
        </p:nvSpPr>
        <p:spPr>
          <a:xfrm>
            <a:off x="152400" y="1168400"/>
            <a:ext cx="8839200" cy="4343400"/>
          </a:xfrm>
        </p:spPr>
        <p:txBody>
          <a:bodyPr/>
          <a:lstStyle/>
          <a:p>
            <a:r>
              <a:rPr lang="en-US" dirty="0" smtClean="0"/>
              <a:t>Some crashes were not </a:t>
            </a:r>
            <a:r>
              <a:rPr lang="en-US" dirty="0" err="1" smtClean="0"/>
              <a:t>geocoded</a:t>
            </a:r>
            <a:r>
              <a:rPr lang="en-US" dirty="0" smtClean="0"/>
              <a:t> (23%)</a:t>
            </a:r>
            <a:endParaRPr lang="en-US" dirty="0" smtClean="0"/>
          </a:p>
          <a:p>
            <a:r>
              <a:rPr lang="en-US" dirty="0" smtClean="0"/>
              <a:t>A manual intersection inventory was developed for fatal and severe injury crashes (</a:t>
            </a:r>
            <a:r>
              <a:rPr lang="en-US" i="1" dirty="0" smtClean="0"/>
              <a:t>severity </a:t>
            </a:r>
            <a:r>
              <a:rPr lang="en-US" dirty="0" smtClean="0"/>
              <a:t>1, 2 or 3</a:t>
            </a:r>
            <a:r>
              <a:rPr lang="en-US" i="1" dirty="0" smtClean="0"/>
              <a:t>)</a:t>
            </a:r>
            <a:endParaRPr lang="en-US" dirty="0" smtClean="0"/>
          </a:p>
          <a:p>
            <a:r>
              <a:rPr lang="en-US" dirty="0" smtClean="0"/>
              <a:t>Each intersection was assigned a unique intersection identification number.  </a:t>
            </a:r>
          </a:p>
          <a:p>
            <a:r>
              <a:rPr lang="en-US" dirty="0" smtClean="0"/>
              <a:t>The manual intersection inventory was developed prior to receiving the local intersection node database, and therefore included many crashes already assigned to local intersections (using GIS and radial distance).  </a:t>
            </a:r>
          </a:p>
          <a:p>
            <a:endParaRPr lang="en-US" dirty="0" smtClean="0"/>
          </a:p>
        </p:txBody>
      </p:sp>
      <p:sp>
        <p:nvSpPr>
          <p:cNvPr id="4" name="Slide Number Placeholder 3"/>
          <p:cNvSpPr>
            <a:spLocks noGrp="1"/>
          </p:cNvSpPr>
          <p:nvPr>
            <p:ph type="sldNum" sz="quarter" idx="10"/>
          </p:nvPr>
        </p:nvSpPr>
        <p:spPr/>
        <p:txBody>
          <a:bodyPr/>
          <a:lstStyle/>
          <a:p>
            <a:pPr>
              <a:defRPr/>
            </a:pPr>
            <a:fld id="{4942AE16-4C9C-48F8-8146-FAC98A6E0F5C}" type="slidenum">
              <a:rPr lang="en-US" smtClean="0"/>
              <a:pPr>
                <a:defRPr/>
              </a:pPr>
              <a:t>45</a:t>
            </a:fld>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dirty="0" smtClean="0"/>
              <a:t>General Overview of Intersections </a:t>
            </a:r>
            <a:br>
              <a:rPr lang="en-US" dirty="0" smtClean="0"/>
            </a:br>
            <a:r>
              <a:rPr lang="en-US" dirty="0" smtClean="0"/>
              <a:t>in New Hampshire</a:t>
            </a:r>
          </a:p>
        </p:txBody>
      </p:sp>
      <p:sp>
        <p:nvSpPr>
          <p:cNvPr id="4" name="Slide Number Placeholder 3"/>
          <p:cNvSpPr>
            <a:spLocks noGrp="1"/>
          </p:cNvSpPr>
          <p:nvPr>
            <p:ph type="sldNum" sz="quarter" idx="10"/>
          </p:nvPr>
        </p:nvSpPr>
        <p:spPr/>
        <p:txBody>
          <a:bodyPr/>
          <a:lstStyle/>
          <a:p>
            <a:pPr>
              <a:defRPr/>
            </a:pPr>
            <a:fld id="{931BF498-55EA-43B4-A964-52FCDACB0E0C}" type="slidenum">
              <a:rPr lang="en-US" smtClean="0"/>
              <a:pPr>
                <a:defRPr/>
              </a:pPr>
              <a:t>46</a:t>
            </a:fld>
            <a:endParaRPr lang="en-US" dirty="0"/>
          </a:p>
        </p:txBody>
      </p:sp>
      <p:graphicFrame>
        <p:nvGraphicFramePr>
          <p:cNvPr id="5" name="Content Placeholder 4"/>
          <p:cNvGraphicFramePr>
            <a:graphicFrameLocks noGrp="1"/>
          </p:cNvGraphicFramePr>
          <p:nvPr>
            <p:ph idx="1"/>
          </p:nvPr>
        </p:nvGraphicFramePr>
        <p:xfrm>
          <a:off x="152400" y="1168400"/>
          <a:ext cx="8763001" cy="3784597"/>
        </p:xfrm>
        <a:graphic>
          <a:graphicData uri="http://schemas.openxmlformats.org/drawingml/2006/table">
            <a:tbl>
              <a:tblPr/>
              <a:tblGrid>
                <a:gridCol w="890794"/>
                <a:gridCol w="782979"/>
                <a:gridCol w="782979"/>
                <a:gridCol w="782979"/>
                <a:gridCol w="782979"/>
                <a:gridCol w="1093166"/>
                <a:gridCol w="1093166"/>
                <a:gridCol w="874885"/>
                <a:gridCol w="839537"/>
                <a:gridCol w="839537"/>
              </a:tblGrid>
              <a:tr h="444357">
                <a:tc rowSpan="2">
                  <a:txBody>
                    <a:bodyPr/>
                    <a:lstStyle/>
                    <a:p>
                      <a:pPr marL="0" marR="0" algn="ctr">
                        <a:spcBef>
                          <a:spcPts val="600"/>
                        </a:spcBef>
                        <a:spcAft>
                          <a:spcPts val="0"/>
                        </a:spcAft>
                      </a:pPr>
                      <a:r>
                        <a:rPr lang="en-US" sz="2000" b="1" dirty="0">
                          <a:solidFill>
                            <a:srgbClr val="1F497D"/>
                          </a:solidFill>
                          <a:latin typeface="Arial Narrow"/>
                          <a:ea typeface="Times New Roman"/>
                          <a:cs typeface="Times New Roman"/>
                        </a:rPr>
                        <a:t>Year</a:t>
                      </a:r>
                      <a:endParaRPr lang="en-US" sz="2000" dirty="0">
                        <a:latin typeface="Times New Roman"/>
                        <a:ea typeface="Calibri"/>
                        <a:cs typeface="Times New Roman"/>
                      </a:endParaRPr>
                    </a:p>
                  </a:txBody>
                  <a:tcPr marL="68580" marR="68580" marT="0" marB="0" anchor="ctr">
                    <a:lnL>
                      <a:noFill/>
                    </a:lnL>
                    <a:lnR>
                      <a:noFill/>
                    </a:lnR>
                    <a:lnT w="12700" cap="flat" cmpd="sng" algn="ctr">
                      <a:solidFill>
                        <a:srgbClr val="4BACC6"/>
                      </a:solidFill>
                      <a:prstDash val="solid"/>
                      <a:round/>
                      <a:headEnd type="none" w="med" len="med"/>
                      <a:tailEnd type="none" w="med" len="med"/>
                    </a:lnT>
                    <a:lnB>
                      <a:noFill/>
                    </a:lnB>
                  </a:tcPr>
                </a:tc>
                <a:tc gridSpan="7">
                  <a:txBody>
                    <a:bodyPr/>
                    <a:lstStyle/>
                    <a:p>
                      <a:pPr marL="0" marR="0" algn="ctr">
                        <a:spcBef>
                          <a:spcPts val="600"/>
                        </a:spcBef>
                        <a:spcAft>
                          <a:spcPts val="0"/>
                        </a:spcAft>
                      </a:pPr>
                      <a:r>
                        <a:rPr lang="en-US" sz="2000" b="1" dirty="0">
                          <a:solidFill>
                            <a:srgbClr val="1F497D"/>
                          </a:solidFill>
                          <a:latin typeface="Arial Narrow"/>
                          <a:ea typeface="Times New Roman"/>
                          <a:cs typeface="Times New Roman"/>
                        </a:rPr>
                        <a:t>Intersection Crashes by Severity</a:t>
                      </a:r>
                      <a:endParaRPr lang="en-US" sz="2000" dirty="0">
                        <a:latin typeface="Times New Roman"/>
                        <a:ea typeface="Calibri"/>
                        <a:cs typeface="Times New Roman"/>
                      </a:endParaRPr>
                    </a:p>
                  </a:txBody>
                  <a:tcPr marL="68580" marR="68580" marT="0" marB="0">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algn="ctr">
                        <a:spcBef>
                          <a:spcPts val="600"/>
                        </a:spcBef>
                        <a:spcAft>
                          <a:spcPts val="0"/>
                        </a:spcAft>
                      </a:pPr>
                      <a:r>
                        <a:rPr lang="en-US" sz="2000" b="1" dirty="0">
                          <a:solidFill>
                            <a:srgbClr val="1F497D"/>
                          </a:solidFill>
                          <a:latin typeface="Arial Narrow"/>
                          <a:ea typeface="Times New Roman"/>
                          <a:cs typeface="Times New Roman"/>
                        </a:rPr>
                        <a:t>Total</a:t>
                      </a:r>
                      <a:endParaRPr lang="en-US" sz="2000" dirty="0">
                        <a:latin typeface="Times New Roman"/>
                        <a:ea typeface="Calibri"/>
                        <a:cs typeface="Times New Roman"/>
                      </a:endParaRPr>
                    </a:p>
                  </a:txBody>
                  <a:tcPr marL="68580" marR="68580" marT="0" marB="0" anchor="ctr">
                    <a:lnL>
                      <a:noFill/>
                    </a:lnL>
                    <a:lnR>
                      <a:noFill/>
                    </a:lnR>
                    <a:lnT w="12700" cap="flat" cmpd="sng" algn="ctr">
                      <a:solidFill>
                        <a:srgbClr val="4BACC6"/>
                      </a:solidFill>
                      <a:prstDash val="solid"/>
                      <a:round/>
                      <a:headEnd type="none" w="med" len="med"/>
                      <a:tailEnd type="none" w="med" len="med"/>
                    </a:lnT>
                    <a:lnB>
                      <a:noFill/>
                    </a:lnB>
                  </a:tcPr>
                </a:tc>
                <a:tc rowSpan="2">
                  <a:txBody>
                    <a:bodyPr/>
                    <a:lstStyle/>
                    <a:p>
                      <a:pPr marL="0" marR="0" algn="ctr">
                        <a:spcBef>
                          <a:spcPts val="600"/>
                        </a:spcBef>
                        <a:spcAft>
                          <a:spcPts val="0"/>
                        </a:spcAft>
                      </a:pPr>
                      <a:r>
                        <a:rPr lang="en-US" sz="2000" b="1" dirty="0">
                          <a:solidFill>
                            <a:srgbClr val="1F497D"/>
                          </a:solidFill>
                          <a:latin typeface="Arial Narrow"/>
                          <a:ea typeface="Times New Roman"/>
                          <a:cs typeface="Times New Roman"/>
                        </a:rPr>
                        <a:t>KAB Crash Total</a:t>
                      </a:r>
                      <a:endParaRPr lang="en-US" sz="2000" dirty="0">
                        <a:latin typeface="Times New Roman"/>
                        <a:ea typeface="Calibri"/>
                        <a:cs typeface="Times New Roman"/>
                      </a:endParaRPr>
                    </a:p>
                  </a:txBody>
                  <a:tcPr marL="68580" marR="68580" marT="0" marB="0" anchor="ctr">
                    <a:lnL>
                      <a:noFill/>
                    </a:lnL>
                    <a:lnR>
                      <a:noFill/>
                    </a:lnR>
                    <a:lnT w="12700" cap="flat" cmpd="sng" algn="ctr">
                      <a:solidFill>
                        <a:srgbClr val="4BACC6"/>
                      </a:solidFill>
                      <a:prstDash val="solid"/>
                      <a:round/>
                      <a:headEnd type="none" w="med" len="med"/>
                      <a:tailEnd type="none" w="med" len="med"/>
                    </a:lnT>
                    <a:lnB>
                      <a:noFill/>
                    </a:lnB>
                  </a:tcPr>
                </a:tc>
              </a:tr>
              <a:tr h="863950">
                <a:tc vMerge="1">
                  <a:txBody>
                    <a:bodyPr/>
                    <a:lstStyle/>
                    <a:p>
                      <a:endParaRPr lang="en-US"/>
                    </a:p>
                  </a:txBody>
                  <a:tcPr/>
                </a:tc>
                <a:tc>
                  <a:txBody>
                    <a:bodyPr/>
                    <a:lstStyle/>
                    <a:p>
                      <a:pPr marL="0" marR="0" algn="ctr">
                        <a:spcBef>
                          <a:spcPts val="600"/>
                        </a:spcBef>
                        <a:spcAft>
                          <a:spcPts val="0"/>
                        </a:spcAft>
                      </a:pPr>
                      <a:r>
                        <a:rPr lang="en-US" sz="2000" b="1" dirty="0">
                          <a:solidFill>
                            <a:srgbClr val="1F497D"/>
                          </a:solidFill>
                          <a:latin typeface="Arial Narrow"/>
                          <a:ea typeface="Times New Roman"/>
                          <a:cs typeface="Times New Roman"/>
                        </a:rPr>
                        <a:t>K</a:t>
                      </a:r>
                      <a:endParaRPr lang="en-US" sz="2000" dirty="0">
                        <a:latin typeface="Times New Roman"/>
                        <a:ea typeface="Calibri"/>
                        <a:cs typeface="Times New Roman"/>
                      </a:endParaRPr>
                    </a:p>
                  </a:txBody>
                  <a:tcPr marL="68580" marR="68580" marT="0" marB="0">
                    <a:lnL>
                      <a:noFill/>
                    </a:lnL>
                    <a:lnR>
                      <a:noFill/>
                    </a:lnR>
                    <a:lnT w="12700" cap="flat" cmpd="sng" algn="ctr">
                      <a:solidFill>
                        <a:srgbClr val="4BACC6"/>
                      </a:solidFill>
                      <a:prstDash val="solid"/>
                      <a:round/>
                      <a:headEnd type="none" w="med" len="med"/>
                      <a:tailEnd type="none" w="med" len="med"/>
                    </a:lnT>
                    <a:lnB>
                      <a:noFill/>
                    </a:lnB>
                    <a:solidFill>
                      <a:srgbClr val="D2EAF1"/>
                    </a:solidFill>
                  </a:tcPr>
                </a:tc>
                <a:tc>
                  <a:txBody>
                    <a:bodyPr/>
                    <a:lstStyle/>
                    <a:p>
                      <a:pPr marL="0" marR="0" algn="ctr">
                        <a:spcBef>
                          <a:spcPts val="600"/>
                        </a:spcBef>
                        <a:spcAft>
                          <a:spcPts val="0"/>
                        </a:spcAft>
                      </a:pPr>
                      <a:r>
                        <a:rPr lang="en-US" sz="2000" b="1" dirty="0">
                          <a:solidFill>
                            <a:srgbClr val="1F497D"/>
                          </a:solidFill>
                          <a:latin typeface="Arial Narrow"/>
                          <a:ea typeface="Times New Roman"/>
                          <a:cs typeface="Times New Roman"/>
                        </a:rPr>
                        <a:t>A</a:t>
                      </a:r>
                      <a:endParaRPr lang="en-US" sz="2000" dirty="0">
                        <a:latin typeface="Times New Roman"/>
                        <a:ea typeface="Calibri"/>
                        <a:cs typeface="Times New Roman"/>
                      </a:endParaRPr>
                    </a:p>
                  </a:txBody>
                  <a:tcPr marL="68580" marR="68580" marT="0" marB="0">
                    <a:lnL>
                      <a:noFill/>
                    </a:lnL>
                    <a:lnR>
                      <a:noFill/>
                    </a:lnR>
                    <a:lnT w="12700" cap="flat" cmpd="sng" algn="ctr">
                      <a:solidFill>
                        <a:srgbClr val="4BACC6"/>
                      </a:solidFill>
                      <a:prstDash val="solid"/>
                      <a:round/>
                      <a:headEnd type="none" w="med" len="med"/>
                      <a:tailEnd type="none" w="med" len="med"/>
                    </a:lnT>
                    <a:lnB>
                      <a:noFill/>
                    </a:lnB>
                    <a:solidFill>
                      <a:srgbClr val="D2EAF1"/>
                    </a:solidFill>
                  </a:tcPr>
                </a:tc>
                <a:tc>
                  <a:txBody>
                    <a:bodyPr/>
                    <a:lstStyle/>
                    <a:p>
                      <a:pPr marL="0" marR="0" algn="ctr">
                        <a:spcBef>
                          <a:spcPts val="600"/>
                        </a:spcBef>
                        <a:spcAft>
                          <a:spcPts val="0"/>
                        </a:spcAft>
                      </a:pPr>
                      <a:r>
                        <a:rPr lang="en-US" sz="2000" b="1" dirty="0">
                          <a:solidFill>
                            <a:srgbClr val="1F497D"/>
                          </a:solidFill>
                          <a:latin typeface="Arial Narrow"/>
                          <a:ea typeface="Times New Roman"/>
                          <a:cs typeface="Times New Roman"/>
                        </a:rPr>
                        <a:t>B</a:t>
                      </a:r>
                      <a:endParaRPr lang="en-US" sz="2000" dirty="0">
                        <a:latin typeface="Times New Roman"/>
                        <a:ea typeface="Calibri"/>
                        <a:cs typeface="Times New Roman"/>
                      </a:endParaRPr>
                    </a:p>
                  </a:txBody>
                  <a:tcPr marL="68580" marR="68580" marT="0" marB="0">
                    <a:lnL>
                      <a:noFill/>
                    </a:lnL>
                    <a:lnR>
                      <a:noFill/>
                    </a:lnR>
                    <a:lnT w="12700" cap="flat" cmpd="sng" algn="ctr">
                      <a:solidFill>
                        <a:srgbClr val="4BACC6"/>
                      </a:solidFill>
                      <a:prstDash val="solid"/>
                      <a:round/>
                      <a:headEnd type="none" w="med" len="med"/>
                      <a:tailEnd type="none" w="med" len="med"/>
                    </a:lnT>
                    <a:lnB>
                      <a:noFill/>
                    </a:lnB>
                    <a:solidFill>
                      <a:srgbClr val="D2EAF1"/>
                    </a:solidFill>
                  </a:tcPr>
                </a:tc>
                <a:tc>
                  <a:txBody>
                    <a:bodyPr/>
                    <a:lstStyle/>
                    <a:p>
                      <a:pPr marL="0" marR="0" algn="ctr">
                        <a:spcBef>
                          <a:spcPts val="600"/>
                        </a:spcBef>
                        <a:spcAft>
                          <a:spcPts val="0"/>
                        </a:spcAft>
                      </a:pPr>
                      <a:r>
                        <a:rPr lang="en-US" sz="2000" b="1" dirty="0">
                          <a:solidFill>
                            <a:srgbClr val="1F497D"/>
                          </a:solidFill>
                          <a:latin typeface="Arial Narrow"/>
                          <a:ea typeface="Times New Roman"/>
                          <a:cs typeface="Times New Roman"/>
                        </a:rPr>
                        <a:t>C</a:t>
                      </a:r>
                      <a:endParaRPr lang="en-US" sz="2000" dirty="0">
                        <a:latin typeface="Times New Roman"/>
                        <a:ea typeface="Calibri"/>
                        <a:cs typeface="Times New Roman"/>
                      </a:endParaRPr>
                    </a:p>
                  </a:txBody>
                  <a:tcPr marL="68580" marR="68580" marT="0" marB="0">
                    <a:lnL>
                      <a:noFill/>
                    </a:lnL>
                    <a:lnR>
                      <a:noFill/>
                    </a:lnR>
                    <a:lnT w="12700" cap="flat" cmpd="sng" algn="ctr">
                      <a:solidFill>
                        <a:srgbClr val="4BACC6"/>
                      </a:solidFill>
                      <a:prstDash val="solid"/>
                      <a:round/>
                      <a:headEnd type="none" w="med" len="med"/>
                      <a:tailEnd type="none" w="med" len="med"/>
                    </a:lnT>
                    <a:lnB>
                      <a:noFill/>
                    </a:lnB>
                    <a:solidFill>
                      <a:srgbClr val="D2EAF1"/>
                    </a:solidFill>
                  </a:tcPr>
                </a:tc>
                <a:tc>
                  <a:txBody>
                    <a:bodyPr/>
                    <a:lstStyle/>
                    <a:p>
                      <a:pPr marL="0" marR="0" algn="ctr">
                        <a:spcBef>
                          <a:spcPts val="600"/>
                        </a:spcBef>
                        <a:spcAft>
                          <a:spcPts val="0"/>
                        </a:spcAft>
                      </a:pPr>
                      <a:r>
                        <a:rPr lang="en-US" sz="2000" b="1" dirty="0">
                          <a:solidFill>
                            <a:srgbClr val="1F497D"/>
                          </a:solidFill>
                          <a:latin typeface="Arial Narrow"/>
                          <a:ea typeface="Times New Roman"/>
                          <a:cs typeface="Times New Roman"/>
                        </a:rPr>
                        <a:t>PDO</a:t>
                      </a:r>
                      <a:endParaRPr lang="en-US" sz="2000" dirty="0">
                        <a:latin typeface="Times New Roman"/>
                        <a:ea typeface="Calibri"/>
                        <a:cs typeface="Times New Roman"/>
                      </a:endParaRPr>
                    </a:p>
                  </a:txBody>
                  <a:tcPr marL="68580" marR="68580" marT="0" marB="0">
                    <a:lnL>
                      <a:noFill/>
                    </a:lnL>
                    <a:lnR>
                      <a:noFill/>
                    </a:lnR>
                    <a:lnT w="12700" cap="flat" cmpd="sng" algn="ctr">
                      <a:solidFill>
                        <a:srgbClr val="4BACC6"/>
                      </a:solidFill>
                      <a:prstDash val="solid"/>
                      <a:round/>
                      <a:headEnd type="none" w="med" len="med"/>
                      <a:tailEnd type="none" w="med" len="med"/>
                    </a:lnT>
                    <a:lnB>
                      <a:noFill/>
                    </a:lnB>
                    <a:solidFill>
                      <a:srgbClr val="D2EAF1"/>
                    </a:solidFill>
                  </a:tcPr>
                </a:tc>
                <a:tc>
                  <a:txBody>
                    <a:bodyPr/>
                    <a:lstStyle/>
                    <a:p>
                      <a:pPr marL="0" marR="0" algn="ctr">
                        <a:spcBef>
                          <a:spcPts val="600"/>
                        </a:spcBef>
                        <a:spcAft>
                          <a:spcPts val="0"/>
                        </a:spcAft>
                      </a:pPr>
                      <a:r>
                        <a:rPr lang="en-US" sz="2000" b="1" dirty="0">
                          <a:solidFill>
                            <a:srgbClr val="1F497D"/>
                          </a:solidFill>
                          <a:latin typeface="Arial Narrow"/>
                          <a:ea typeface="Times New Roman"/>
                          <a:cs typeface="Times New Roman"/>
                        </a:rPr>
                        <a:t>Unknown</a:t>
                      </a:r>
                      <a:endParaRPr lang="en-US" sz="2000" dirty="0">
                        <a:latin typeface="Times New Roman"/>
                        <a:ea typeface="Calibri"/>
                        <a:cs typeface="Times New Roman"/>
                      </a:endParaRPr>
                    </a:p>
                  </a:txBody>
                  <a:tcPr marL="68580" marR="68580" marT="0" marB="0">
                    <a:lnL>
                      <a:noFill/>
                    </a:lnL>
                    <a:lnR>
                      <a:noFill/>
                    </a:lnR>
                    <a:lnT w="12700" cap="flat" cmpd="sng" algn="ctr">
                      <a:solidFill>
                        <a:srgbClr val="4BACC6"/>
                      </a:solidFill>
                      <a:prstDash val="solid"/>
                      <a:round/>
                      <a:headEnd type="none" w="med" len="med"/>
                      <a:tailEnd type="none" w="med" len="med"/>
                    </a:lnT>
                    <a:lnB>
                      <a:noFill/>
                    </a:lnB>
                    <a:solidFill>
                      <a:srgbClr val="D2EAF1"/>
                    </a:solidFill>
                  </a:tcPr>
                </a:tc>
                <a:tc>
                  <a:txBody>
                    <a:bodyPr/>
                    <a:lstStyle/>
                    <a:p>
                      <a:pPr marL="0" marR="0" algn="ctr">
                        <a:spcBef>
                          <a:spcPts val="600"/>
                        </a:spcBef>
                        <a:spcAft>
                          <a:spcPts val="0"/>
                        </a:spcAft>
                      </a:pPr>
                      <a:r>
                        <a:rPr lang="en-US" sz="2000" b="1" dirty="0">
                          <a:solidFill>
                            <a:srgbClr val="1F497D"/>
                          </a:solidFill>
                          <a:latin typeface="Arial Narrow"/>
                          <a:ea typeface="Times New Roman"/>
                          <a:cs typeface="Times New Roman"/>
                        </a:rPr>
                        <a:t>Blank</a:t>
                      </a:r>
                      <a:endParaRPr lang="en-US" sz="2000" dirty="0">
                        <a:latin typeface="Times New Roman"/>
                        <a:ea typeface="Calibri"/>
                        <a:cs typeface="Times New Roman"/>
                      </a:endParaRPr>
                    </a:p>
                  </a:txBody>
                  <a:tcPr marL="68580" marR="68580" marT="0" marB="0">
                    <a:lnL>
                      <a:noFill/>
                    </a:lnL>
                    <a:lnR>
                      <a:noFill/>
                    </a:lnR>
                    <a:lnT w="12700" cap="flat" cmpd="sng" algn="ctr">
                      <a:solidFill>
                        <a:srgbClr val="4BACC6"/>
                      </a:solidFill>
                      <a:prstDash val="solid"/>
                      <a:round/>
                      <a:headEnd type="none" w="med" len="med"/>
                      <a:tailEnd type="none" w="med" len="med"/>
                    </a:lnT>
                    <a:lnB>
                      <a:noFill/>
                    </a:lnB>
                    <a:solidFill>
                      <a:srgbClr val="D2EAF1"/>
                    </a:solidFill>
                  </a:tcPr>
                </a:tc>
                <a:tc vMerge="1">
                  <a:txBody>
                    <a:bodyPr/>
                    <a:lstStyle/>
                    <a:p>
                      <a:endParaRPr lang="en-US"/>
                    </a:p>
                  </a:txBody>
                  <a:tcPr/>
                </a:tc>
                <a:tc vMerge="1">
                  <a:txBody>
                    <a:bodyPr/>
                    <a:lstStyle/>
                    <a:p>
                      <a:endParaRPr lang="en-US"/>
                    </a:p>
                  </a:txBody>
                  <a:tcPr/>
                </a:tc>
              </a:tr>
              <a:tr h="412715">
                <a:tc>
                  <a:txBody>
                    <a:bodyPr/>
                    <a:lstStyle/>
                    <a:p>
                      <a:pPr marL="0" marR="0" algn="ctr">
                        <a:spcBef>
                          <a:spcPts val="600"/>
                        </a:spcBef>
                        <a:spcAft>
                          <a:spcPts val="0"/>
                        </a:spcAft>
                      </a:pPr>
                      <a:r>
                        <a:rPr lang="en-US" sz="2000" b="1" dirty="0">
                          <a:solidFill>
                            <a:srgbClr val="1F497D"/>
                          </a:solidFill>
                          <a:latin typeface="Arial Narrow"/>
                          <a:ea typeface="Times New Roman"/>
                          <a:cs typeface="Times New Roman"/>
                        </a:rPr>
                        <a:t>2006</a:t>
                      </a:r>
                      <a:endParaRPr lang="en-US" sz="2000" dirty="0">
                        <a:latin typeface="Times New Roman"/>
                        <a:ea typeface="Calibri"/>
                        <a:cs typeface="Times New Roman"/>
                      </a:endParaRPr>
                    </a:p>
                  </a:txBody>
                  <a:tcPr marL="68580" marR="68580" marT="0" marB="0" anchor="ctr">
                    <a:lnL>
                      <a:noFill/>
                    </a:lnL>
                    <a:lnR>
                      <a:noFill/>
                    </a:lnR>
                    <a:lnT>
                      <a:noFill/>
                    </a:lnT>
                    <a:lnB>
                      <a:noFill/>
                    </a:lnB>
                  </a:tcPr>
                </a:tc>
                <a:tc>
                  <a:txBody>
                    <a:bodyPr/>
                    <a:lstStyle/>
                    <a:p>
                      <a:pPr marL="0" marR="0" algn="ctr">
                        <a:spcBef>
                          <a:spcPts val="600"/>
                        </a:spcBef>
                        <a:spcAft>
                          <a:spcPts val="0"/>
                        </a:spcAft>
                      </a:pPr>
                      <a:r>
                        <a:rPr lang="en-US" sz="2000" dirty="0">
                          <a:solidFill>
                            <a:srgbClr val="1F497D"/>
                          </a:solidFill>
                          <a:latin typeface="Arial Narrow"/>
                          <a:ea typeface="Times New Roman"/>
                          <a:cs typeface="Times New Roman"/>
                        </a:rPr>
                        <a:t>15</a:t>
                      </a:r>
                      <a:endParaRPr lang="en-US" sz="2000" dirty="0">
                        <a:latin typeface="Times New Roman"/>
                        <a:ea typeface="Calibri"/>
                        <a:cs typeface="Times New Roman"/>
                      </a:endParaRPr>
                    </a:p>
                  </a:txBody>
                  <a:tcPr marL="68580" marR="68580" marT="0" marB="0" anchor="ctr">
                    <a:lnL>
                      <a:noFill/>
                    </a:lnL>
                    <a:lnR>
                      <a:noFill/>
                    </a:lnR>
                    <a:lnT>
                      <a:noFill/>
                    </a:lnT>
                    <a:lnB>
                      <a:noFill/>
                    </a:lnB>
                  </a:tcPr>
                </a:tc>
                <a:tc>
                  <a:txBody>
                    <a:bodyPr/>
                    <a:lstStyle/>
                    <a:p>
                      <a:pPr marL="0" marR="0" algn="ctr">
                        <a:spcBef>
                          <a:spcPts val="600"/>
                        </a:spcBef>
                        <a:spcAft>
                          <a:spcPts val="0"/>
                        </a:spcAft>
                      </a:pPr>
                      <a:r>
                        <a:rPr lang="en-US" sz="2000" dirty="0">
                          <a:solidFill>
                            <a:srgbClr val="1F497D"/>
                          </a:solidFill>
                          <a:latin typeface="Arial Narrow"/>
                          <a:ea typeface="Times New Roman"/>
                          <a:cs typeface="Times New Roman"/>
                        </a:rPr>
                        <a:t>127</a:t>
                      </a:r>
                      <a:endParaRPr lang="en-US" sz="2000" dirty="0">
                        <a:latin typeface="Times New Roman"/>
                        <a:ea typeface="Calibri"/>
                        <a:cs typeface="Times New Roman"/>
                      </a:endParaRPr>
                    </a:p>
                  </a:txBody>
                  <a:tcPr marL="68580" marR="68580" marT="0" marB="0" anchor="ctr">
                    <a:lnL>
                      <a:noFill/>
                    </a:lnL>
                    <a:lnR>
                      <a:noFill/>
                    </a:lnR>
                    <a:lnT>
                      <a:noFill/>
                    </a:lnT>
                    <a:lnB>
                      <a:noFill/>
                    </a:lnB>
                  </a:tcPr>
                </a:tc>
                <a:tc>
                  <a:txBody>
                    <a:bodyPr/>
                    <a:lstStyle/>
                    <a:p>
                      <a:pPr marL="0" marR="0" algn="ctr">
                        <a:spcBef>
                          <a:spcPts val="600"/>
                        </a:spcBef>
                        <a:spcAft>
                          <a:spcPts val="0"/>
                        </a:spcAft>
                      </a:pPr>
                      <a:r>
                        <a:rPr lang="en-US" sz="2000" dirty="0">
                          <a:solidFill>
                            <a:srgbClr val="1F497D"/>
                          </a:solidFill>
                          <a:latin typeface="Arial Narrow"/>
                          <a:ea typeface="Times New Roman"/>
                          <a:cs typeface="Times New Roman"/>
                        </a:rPr>
                        <a:t>1,403</a:t>
                      </a:r>
                      <a:endParaRPr lang="en-US" sz="2000" dirty="0">
                        <a:latin typeface="Times New Roman"/>
                        <a:ea typeface="Calibri"/>
                        <a:cs typeface="Times New Roman"/>
                      </a:endParaRPr>
                    </a:p>
                  </a:txBody>
                  <a:tcPr marL="68580" marR="68580" marT="0" marB="0" anchor="ctr">
                    <a:lnL>
                      <a:noFill/>
                    </a:lnL>
                    <a:lnR>
                      <a:noFill/>
                    </a:lnR>
                    <a:lnT>
                      <a:noFill/>
                    </a:lnT>
                    <a:lnB>
                      <a:noFill/>
                    </a:lnB>
                  </a:tcPr>
                </a:tc>
                <a:tc>
                  <a:txBody>
                    <a:bodyPr/>
                    <a:lstStyle/>
                    <a:p>
                      <a:pPr marL="0" marR="0" algn="ctr">
                        <a:spcBef>
                          <a:spcPts val="600"/>
                        </a:spcBef>
                        <a:spcAft>
                          <a:spcPts val="0"/>
                        </a:spcAft>
                      </a:pPr>
                      <a:r>
                        <a:rPr lang="en-US" sz="2000" dirty="0">
                          <a:solidFill>
                            <a:srgbClr val="1F497D"/>
                          </a:solidFill>
                          <a:latin typeface="Arial Narrow"/>
                          <a:ea typeface="Times New Roman"/>
                          <a:cs typeface="Times New Roman"/>
                        </a:rPr>
                        <a:t>505</a:t>
                      </a:r>
                      <a:endParaRPr lang="en-US" sz="2000" dirty="0">
                        <a:latin typeface="Times New Roman"/>
                        <a:ea typeface="Calibri"/>
                        <a:cs typeface="Times New Roman"/>
                      </a:endParaRPr>
                    </a:p>
                  </a:txBody>
                  <a:tcPr marL="68580" marR="68580" marT="0" marB="0" anchor="ctr">
                    <a:lnL>
                      <a:noFill/>
                    </a:lnL>
                    <a:lnR>
                      <a:noFill/>
                    </a:lnR>
                    <a:lnT>
                      <a:noFill/>
                    </a:lnT>
                    <a:lnB>
                      <a:noFill/>
                    </a:lnB>
                  </a:tcPr>
                </a:tc>
                <a:tc>
                  <a:txBody>
                    <a:bodyPr/>
                    <a:lstStyle/>
                    <a:p>
                      <a:pPr marL="0" marR="0" algn="ctr">
                        <a:spcBef>
                          <a:spcPts val="600"/>
                        </a:spcBef>
                        <a:spcAft>
                          <a:spcPts val="0"/>
                        </a:spcAft>
                      </a:pPr>
                      <a:r>
                        <a:rPr lang="en-US" sz="2000" dirty="0">
                          <a:solidFill>
                            <a:srgbClr val="1F497D"/>
                          </a:solidFill>
                          <a:latin typeface="Arial Narrow"/>
                          <a:ea typeface="Times New Roman"/>
                          <a:cs typeface="Times New Roman"/>
                        </a:rPr>
                        <a:t>4,874</a:t>
                      </a:r>
                      <a:endParaRPr lang="en-US" sz="2000" dirty="0">
                        <a:latin typeface="Times New Roman"/>
                        <a:ea typeface="Calibri"/>
                        <a:cs typeface="Times New Roman"/>
                      </a:endParaRPr>
                    </a:p>
                  </a:txBody>
                  <a:tcPr marL="68580" marR="68580" marT="0" marB="0" anchor="ctr">
                    <a:lnL>
                      <a:noFill/>
                    </a:lnL>
                    <a:lnR>
                      <a:noFill/>
                    </a:lnR>
                    <a:lnT>
                      <a:noFill/>
                    </a:lnT>
                    <a:lnB>
                      <a:noFill/>
                    </a:lnB>
                  </a:tcPr>
                </a:tc>
                <a:tc>
                  <a:txBody>
                    <a:bodyPr/>
                    <a:lstStyle/>
                    <a:p>
                      <a:pPr marL="0" marR="0" algn="ctr">
                        <a:spcBef>
                          <a:spcPts val="600"/>
                        </a:spcBef>
                        <a:spcAft>
                          <a:spcPts val="0"/>
                        </a:spcAft>
                      </a:pPr>
                      <a:r>
                        <a:rPr lang="en-US" sz="2000" dirty="0">
                          <a:solidFill>
                            <a:srgbClr val="1F497D"/>
                          </a:solidFill>
                          <a:latin typeface="Arial Narrow"/>
                          <a:ea typeface="Times New Roman"/>
                          <a:cs typeface="Times New Roman"/>
                        </a:rPr>
                        <a:t>171</a:t>
                      </a:r>
                      <a:endParaRPr lang="en-US" sz="2000" dirty="0">
                        <a:latin typeface="Times New Roman"/>
                        <a:ea typeface="Calibri"/>
                        <a:cs typeface="Times New Roman"/>
                      </a:endParaRPr>
                    </a:p>
                  </a:txBody>
                  <a:tcPr marL="68580" marR="68580" marT="0" marB="0" anchor="ctr">
                    <a:lnL>
                      <a:noFill/>
                    </a:lnL>
                    <a:lnR>
                      <a:noFill/>
                    </a:lnR>
                    <a:lnT>
                      <a:noFill/>
                    </a:lnT>
                    <a:lnB>
                      <a:noFill/>
                    </a:lnB>
                  </a:tcPr>
                </a:tc>
                <a:tc>
                  <a:txBody>
                    <a:bodyPr/>
                    <a:lstStyle/>
                    <a:p>
                      <a:pPr marL="0" marR="0" algn="ctr">
                        <a:spcBef>
                          <a:spcPts val="600"/>
                        </a:spcBef>
                        <a:spcAft>
                          <a:spcPts val="0"/>
                        </a:spcAft>
                      </a:pPr>
                      <a:r>
                        <a:rPr lang="en-US" sz="2000" dirty="0">
                          <a:solidFill>
                            <a:srgbClr val="1F497D"/>
                          </a:solidFill>
                          <a:latin typeface="Arial Narrow"/>
                          <a:ea typeface="Times New Roman"/>
                          <a:cs typeface="Times New Roman"/>
                        </a:rPr>
                        <a:t>844</a:t>
                      </a:r>
                      <a:endParaRPr lang="en-US" sz="2000" dirty="0">
                        <a:latin typeface="Times New Roman"/>
                        <a:ea typeface="Calibri"/>
                        <a:cs typeface="Times New Roman"/>
                      </a:endParaRPr>
                    </a:p>
                  </a:txBody>
                  <a:tcPr marL="68580" marR="68580" marT="0" marB="0" anchor="ctr">
                    <a:lnL>
                      <a:noFill/>
                    </a:lnL>
                    <a:lnR>
                      <a:noFill/>
                    </a:lnR>
                    <a:lnT>
                      <a:noFill/>
                    </a:lnT>
                    <a:lnB>
                      <a:noFill/>
                    </a:lnB>
                  </a:tcPr>
                </a:tc>
                <a:tc>
                  <a:txBody>
                    <a:bodyPr/>
                    <a:lstStyle/>
                    <a:p>
                      <a:pPr marL="0" marR="0" algn="ctr">
                        <a:spcBef>
                          <a:spcPts val="600"/>
                        </a:spcBef>
                        <a:spcAft>
                          <a:spcPts val="0"/>
                        </a:spcAft>
                      </a:pPr>
                      <a:r>
                        <a:rPr lang="en-US" sz="2000" dirty="0">
                          <a:solidFill>
                            <a:srgbClr val="1F497D"/>
                          </a:solidFill>
                          <a:latin typeface="Arial Narrow"/>
                          <a:ea typeface="Times New Roman"/>
                          <a:cs typeface="Times New Roman"/>
                        </a:rPr>
                        <a:t>7,939</a:t>
                      </a:r>
                      <a:endParaRPr lang="en-US" sz="2000" dirty="0">
                        <a:latin typeface="Times New Roman"/>
                        <a:ea typeface="Calibri"/>
                        <a:cs typeface="Times New Roman"/>
                      </a:endParaRPr>
                    </a:p>
                  </a:txBody>
                  <a:tcPr marL="68580" marR="68580" marT="0" marB="0" anchor="ctr">
                    <a:lnL>
                      <a:noFill/>
                    </a:lnL>
                    <a:lnR>
                      <a:noFill/>
                    </a:lnR>
                    <a:lnT>
                      <a:noFill/>
                    </a:lnT>
                    <a:lnB>
                      <a:noFill/>
                    </a:lnB>
                  </a:tcPr>
                </a:tc>
                <a:tc>
                  <a:txBody>
                    <a:bodyPr/>
                    <a:lstStyle/>
                    <a:p>
                      <a:pPr marL="0" marR="0" algn="ctr">
                        <a:spcBef>
                          <a:spcPts val="600"/>
                        </a:spcBef>
                        <a:spcAft>
                          <a:spcPts val="0"/>
                        </a:spcAft>
                      </a:pPr>
                      <a:r>
                        <a:rPr lang="en-US" sz="2000" dirty="0">
                          <a:solidFill>
                            <a:srgbClr val="1F497D"/>
                          </a:solidFill>
                          <a:latin typeface="Arial Narrow"/>
                          <a:ea typeface="Times New Roman"/>
                          <a:cs typeface="Times New Roman"/>
                        </a:rPr>
                        <a:t>1,545</a:t>
                      </a:r>
                      <a:endParaRPr lang="en-US" sz="2000" dirty="0">
                        <a:latin typeface="Times New Roman"/>
                        <a:ea typeface="Calibri"/>
                        <a:cs typeface="Times New Roman"/>
                      </a:endParaRPr>
                    </a:p>
                  </a:txBody>
                  <a:tcPr marL="68580" marR="68580" marT="0" marB="0" anchor="ctr">
                    <a:lnL>
                      <a:noFill/>
                    </a:lnL>
                    <a:lnR>
                      <a:noFill/>
                    </a:lnR>
                    <a:lnT>
                      <a:noFill/>
                    </a:lnT>
                    <a:lnB>
                      <a:noFill/>
                    </a:lnB>
                  </a:tcPr>
                </a:tc>
              </a:tr>
              <a:tr h="412715">
                <a:tc>
                  <a:txBody>
                    <a:bodyPr/>
                    <a:lstStyle/>
                    <a:p>
                      <a:pPr marL="0" marR="0" algn="ctr">
                        <a:spcBef>
                          <a:spcPts val="600"/>
                        </a:spcBef>
                        <a:spcAft>
                          <a:spcPts val="0"/>
                        </a:spcAft>
                      </a:pPr>
                      <a:r>
                        <a:rPr lang="en-US" sz="2000" b="1" dirty="0">
                          <a:solidFill>
                            <a:srgbClr val="1F497D"/>
                          </a:solidFill>
                          <a:latin typeface="Arial Narrow"/>
                          <a:ea typeface="Times New Roman"/>
                          <a:cs typeface="Times New Roman"/>
                        </a:rPr>
                        <a:t>2007</a:t>
                      </a:r>
                      <a:endParaRPr lang="en-US" sz="2000" dirty="0">
                        <a:latin typeface="Times New Roman"/>
                        <a:ea typeface="Calibri"/>
                        <a:cs typeface="Times New Roman"/>
                      </a:endParaRPr>
                    </a:p>
                  </a:txBody>
                  <a:tcPr marL="68580" marR="68580" marT="0" marB="0" anchor="ctr">
                    <a:lnL>
                      <a:noFill/>
                    </a:lnL>
                    <a:lnR>
                      <a:noFill/>
                    </a:lnR>
                    <a:lnT>
                      <a:noFill/>
                    </a:lnT>
                    <a:lnB>
                      <a:noFill/>
                    </a:lnB>
                    <a:solidFill>
                      <a:srgbClr val="D2EAF1"/>
                    </a:solidFill>
                  </a:tcPr>
                </a:tc>
                <a:tc>
                  <a:txBody>
                    <a:bodyPr/>
                    <a:lstStyle/>
                    <a:p>
                      <a:pPr marL="0" marR="0" algn="ctr">
                        <a:spcBef>
                          <a:spcPts val="600"/>
                        </a:spcBef>
                        <a:spcAft>
                          <a:spcPts val="0"/>
                        </a:spcAft>
                      </a:pPr>
                      <a:r>
                        <a:rPr lang="en-US" sz="2000" dirty="0">
                          <a:solidFill>
                            <a:srgbClr val="1F497D"/>
                          </a:solidFill>
                          <a:latin typeface="Arial Narrow"/>
                          <a:ea typeface="Times New Roman"/>
                          <a:cs typeface="Times New Roman"/>
                        </a:rPr>
                        <a:t>16</a:t>
                      </a:r>
                      <a:endParaRPr lang="en-US" sz="2000" dirty="0">
                        <a:latin typeface="Times New Roman"/>
                        <a:ea typeface="Calibri"/>
                        <a:cs typeface="Times New Roman"/>
                      </a:endParaRPr>
                    </a:p>
                  </a:txBody>
                  <a:tcPr marL="68580" marR="68580" marT="0" marB="0" anchor="ctr">
                    <a:lnL>
                      <a:noFill/>
                    </a:lnL>
                    <a:lnR>
                      <a:noFill/>
                    </a:lnR>
                    <a:lnT>
                      <a:noFill/>
                    </a:lnT>
                    <a:lnB>
                      <a:noFill/>
                    </a:lnB>
                    <a:solidFill>
                      <a:srgbClr val="D2EAF1"/>
                    </a:solidFill>
                  </a:tcPr>
                </a:tc>
                <a:tc>
                  <a:txBody>
                    <a:bodyPr/>
                    <a:lstStyle/>
                    <a:p>
                      <a:pPr marL="0" marR="0" algn="ctr">
                        <a:spcBef>
                          <a:spcPts val="600"/>
                        </a:spcBef>
                        <a:spcAft>
                          <a:spcPts val="0"/>
                        </a:spcAft>
                      </a:pPr>
                      <a:r>
                        <a:rPr lang="en-US" sz="2000" dirty="0">
                          <a:solidFill>
                            <a:srgbClr val="1F497D"/>
                          </a:solidFill>
                          <a:latin typeface="Arial Narrow"/>
                          <a:ea typeface="Times New Roman"/>
                          <a:cs typeface="Times New Roman"/>
                        </a:rPr>
                        <a:t>106</a:t>
                      </a:r>
                      <a:endParaRPr lang="en-US" sz="2000" dirty="0">
                        <a:latin typeface="Times New Roman"/>
                        <a:ea typeface="Calibri"/>
                        <a:cs typeface="Times New Roman"/>
                      </a:endParaRPr>
                    </a:p>
                  </a:txBody>
                  <a:tcPr marL="68580" marR="68580" marT="0" marB="0" anchor="ctr">
                    <a:lnL>
                      <a:noFill/>
                    </a:lnL>
                    <a:lnR>
                      <a:noFill/>
                    </a:lnR>
                    <a:lnT>
                      <a:noFill/>
                    </a:lnT>
                    <a:lnB>
                      <a:noFill/>
                    </a:lnB>
                    <a:solidFill>
                      <a:srgbClr val="D2EAF1"/>
                    </a:solidFill>
                  </a:tcPr>
                </a:tc>
                <a:tc>
                  <a:txBody>
                    <a:bodyPr/>
                    <a:lstStyle/>
                    <a:p>
                      <a:pPr marL="0" marR="0" algn="ctr">
                        <a:spcBef>
                          <a:spcPts val="600"/>
                        </a:spcBef>
                        <a:spcAft>
                          <a:spcPts val="0"/>
                        </a:spcAft>
                      </a:pPr>
                      <a:r>
                        <a:rPr lang="en-US" sz="2000" dirty="0">
                          <a:solidFill>
                            <a:srgbClr val="1F497D"/>
                          </a:solidFill>
                          <a:latin typeface="Arial Narrow"/>
                          <a:ea typeface="Times New Roman"/>
                          <a:cs typeface="Times New Roman"/>
                        </a:rPr>
                        <a:t>1,349</a:t>
                      </a:r>
                      <a:endParaRPr lang="en-US" sz="2000" dirty="0">
                        <a:latin typeface="Times New Roman"/>
                        <a:ea typeface="Calibri"/>
                        <a:cs typeface="Times New Roman"/>
                      </a:endParaRPr>
                    </a:p>
                  </a:txBody>
                  <a:tcPr marL="68580" marR="68580" marT="0" marB="0" anchor="ctr">
                    <a:lnL>
                      <a:noFill/>
                    </a:lnL>
                    <a:lnR>
                      <a:noFill/>
                    </a:lnR>
                    <a:lnT>
                      <a:noFill/>
                    </a:lnT>
                    <a:lnB>
                      <a:noFill/>
                    </a:lnB>
                    <a:solidFill>
                      <a:srgbClr val="D2EAF1"/>
                    </a:solidFill>
                  </a:tcPr>
                </a:tc>
                <a:tc>
                  <a:txBody>
                    <a:bodyPr/>
                    <a:lstStyle/>
                    <a:p>
                      <a:pPr marL="0" marR="0" algn="ctr">
                        <a:spcBef>
                          <a:spcPts val="600"/>
                        </a:spcBef>
                        <a:spcAft>
                          <a:spcPts val="0"/>
                        </a:spcAft>
                      </a:pPr>
                      <a:r>
                        <a:rPr lang="en-US" sz="2000" dirty="0">
                          <a:solidFill>
                            <a:srgbClr val="1F497D"/>
                          </a:solidFill>
                          <a:latin typeface="Arial Narrow"/>
                          <a:ea typeface="Times New Roman"/>
                          <a:cs typeface="Times New Roman"/>
                        </a:rPr>
                        <a:t>490</a:t>
                      </a:r>
                      <a:endParaRPr lang="en-US" sz="2000" dirty="0">
                        <a:latin typeface="Times New Roman"/>
                        <a:ea typeface="Calibri"/>
                        <a:cs typeface="Times New Roman"/>
                      </a:endParaRPr>
                    </a:p>
                  </a:txBody>
                  <a:tcPr marL="68580" marR="68580" marT="0" marB="0" anchor="ctr">
                    <a:lnL>
                      <a:noFill/>
                    </a:lnL>
                    <a:lnR>
                      <a:noFill/>
                    </a:lnR>
                    <a:lnT>
                      <a:noFill/>
                    </a:lnT>
                    <a:lnB>
                      <a:noFill/>
                    </a:lnB>
                    <a:solidFill>
                      <a:srgbClr val="D2EAF1"/>
                    </a:solidFill>
                  </a:tcPr>
                </a:tc>
                <a:tc>
                  <a:txBody>
                    <a:bodyPr/>
                    <a:lstStyle/>
                    <a:p>
                      <a:pPr marL="0" marR="0" algn="ctr">
                        <a:spcBef>
                          <a:spcPts val="600"/>
                        </a:spcBef>
                        <a:spcAft>
                          <a:spcPts val="0"/>
                        </a:spcAft>
                      </a:pPr>
                      <a:r>
                        <a:rPr lang="en-US" sz="2000" dirty="0">
                          <a:solidFill>
                            <a:srgbClr val="1F497D"/>
                          </a:solidFill>
                          <a:latin typeface="Arial Narrow"/>
                          <a:ea typeface="Times New Roman"/>
                          <a:cs typeface="Times New Roman"/>
                        </a:rPr>
                        <a:t>5,084</a:t>
                      </a:r>
                      <a:endParaRPr lang="en-US" sz="2000" dirty="0">
                        <a:latin typeface="Times New Roman"/>
                        <a:ea typeface="Calibri"/>
                        <a:cs typeface="Times New Roman"/>
                      </a:endParaRPr>
                    </a:p>
                  </a:txBody>
                  <a:tcPr marL="68580" marR="68580" marT="0" marB="0" anchor="ctr">
                    <a:lnL>
                      <a:noFill/>
                    </a:lnL>
                    <a:lnR>
                      <a:noFill/>
                    </a:lnR>
                    <a:lnT>
                      <a:noFill/>
                    </a:lnT>
                    <a:lnB>
                      <a:noFill/>
                    </a:lnB>
                    <a:solidFill>
                      <a:srgbClr val="D2EAF1"/>
                    </a:solidFill>
                  </a:tcPr>
                </a:tc>
                <a:tc>
                  <a:txBody>
                    <a:bodyPr/>
                    <a:lstStyle/>
                    <a:p>
                      <a:pPr marL="0" marR="0" algn="ctr">
                        <a:spcBef>
                          <a:spcPts val="600"/>
                        </a:spcBef>
                        <a:spcAft>
                          <a:spcPts val="0"/>
                        </a:spcAft>
                      </a:pPr>
                      <a:r>
                        <a:rPr lang="en-US" sz="2000" dirty="0">
                          <a:solidFill>
                            <a:srgbClr val="1F497D"/>
                          </a:solidFill>
                          <a:latin typeface="Arial Narrow"/>
                          <a:ea typeface="Times New Roman"/>
                          <a:cs typeface="Times New Roman"/>
                        </a:rPr>
                        <a:t>147</a:t>
                      </a:r>
                      <a:endParaRPr lang="en-US" sz="2000" dirty="0">
                        <a:latin typeface="Times New Roman"/>
                        <a:ea typeface="Calibri"/>
                        <a:cs typeface="Times New Roman"/>
                      </a:endParaRPr>
                    </a:p>
                  </a:txBody>
                  <a:tcPr marL="68580" marR="68580" marT="0" marB="0" anchor="ctr">
                    <a:lnL>
                      <a:noFill/>
                    </a:lnL>
                    <a:lnR>
                      <a:noFill/>
                    </a:lnR>
                    <a:lnT>
                      <a:noFill/>
                    </a:lnT>
                    <a:lnB>
                      <a:noFill/>
                    </a:lnB>
                    <a:solidFill>
                      <a:srgbClr val="D2EAF1"/>
                    </a:solidFill>
                  </a:tcPr>
                </a:tc>
                <a:tc>
                  <a:txBody>
                    <a:bodyPr/>
                    <a:lstStyle/>
                    <a:p>
                      <a:pPr marL="0" marR="0" algn="ctr">
                        <a:spcBef>
                          <a:spcPts val="600"/>
                        </a:spcBef>
                        <a:spcAft>
                          <a:spcPts val="0"/>
                        </a:spcAft>
                      </a:pPr>
                      <a:r>
                        <a:rPr lang="en-US" sz="2000" dirty="0">
                          <a:solidFill>
                            <a:srgbClr val="1F497D"/>
                          </a:solidFill>
                          <a:latin typeface="Arial Narrow"/>
                          <a:ea typeface="Times New Roman"/>
                          <a:cs typeface="Times New Roman"/>
                        </a:rPr>
                        <a:t>1,277</a:t>
                      </a:r>
                      <a:endParaRPr lang="en-US" sz="2000" dirty="0">
                        <a:latin typeface="Times New Roman"/>
                        <a:ea typeface="Calibri"/>
                        <a:cs typeface="Times New Roman"/>
                      </a:endParaRPr>
                    </a:p>
                  </a:txBody>
                  <a:tcPr marL="68580" marR="68580" marT="0" marB="0" anchor="ctr">
                    <a:lnL>
                      <a:noFill/>
                    </a:lnL>
                    <a:lnR>
                      <a:noFill/>
                    </a:lnR>
                    <a:lnT>
                      <a:noFill/>
                    </a:lnT>
                    <a:lnB>
                      <a:noFill/>
                    </a:lnB>
                    <a:solidFill>
                      <a:srgbClr val="D2EAF1"/>
                    </a:solidFill>
                  </a:tcPr>
                </a:tc>
                <a:tc>
                  <a:txBody>
                    <a:bodyPr/>
                    <a:lstStyle/>
                    <a:p>
                      <a:pPr marL="0" marR="0" algn="ctr">
                        <a:spcBef>
                          <a:spcPts val="600"/>
                        </a:spcBef>
                        <a:spcAft>
                          <a:spcPts val="0"/>
                        </a:spcAft>
                      </a:pPr>
                      <a:r>
                        <a:rPr lang="en-US" sz="2000" dirty="0">
                          <a:solidFill>
                            <a:srgbClr val="1F497D"/>
                          </a:solidFill>
                          <a:latin typeface="Arial Narrow"/>
                          <a:ea typeface="Times New Roman"/>
                          <a:cs typeface="Times New Roman"/>
                        </a:rPr>
                        <a:t>8,469</a:t>
                      </a:r>
                      <a:endParaRPr lang="en-US" sz="2000" dirty="0">
                        <a:latin typeface="Times New Roman"/>
                        <a:ea typeface="Calibri"/>
                        <a:cs typeface="Times New Roman"/>
                      </a:endParaRPr>
                    </a:p>
                  </a:txBody>
                  <a:tcPr marL="68580" marR="68580" marT="0" marB="0" anchor="ctr">
                    <a:lnL>
                      <a:noFill/>
                    </a:lnL>
                    <a:lnR>
                      <a:noFill/>
                    </a:lnR>
                    <a:lnT>
                      <a:noFill/>
                    </a:lnT>
                    <a:lnB>
                      <a:noFill/>
                    </a:lnB>
                    <a:solidFill>
                      <a:srgbClr val="D2EAF1"/>
                    </a:solidFill>
                  </a:tcPr>
                </a:tc>
                <a:tc>
                  <a:txBody>
                    <a:bodyPr/>
                    <a:lstStyle/>
                    <a:p>
                      <a:pPr marL="0" marR="0" algn="ctr">
                        <a:spcBef>
                          <a:spcPts val="600"/>
                        </a:spcBef>
                        <a:spcAft>
                          <a:spcPts val="0"/>
                        </a:spcAft>
                      </a:pPr>
                      <a:r>
                        <a:rPr lang="en-US" sz="2000" dirty="0">
                          <a:solidFill>
                            <a:srgbClr val="1F497D"/>
                          </a:solidFill>
                          <a:latin typeface="Arial Narrow"/>
                          <a:ea typeface="Times New Roman"/>
                          <a:cs typeface="Times New Roman"/>
                        </a:rPr>
                        <a:t>1,474</a:t>
                      </a:r>
                      <a:endParaRPr lang="en-US" sz="2000" dirty="0">
                        <a:latin typeface="Times New Roman"/>
                        <a:ea typeface="Calibri"/>
                        <a:cs typeface="Times New Roman"/>
                      </a:endParaRPr>
                    </a:p>
                  </a:txBody>
                  <a:tcPr marL="68580" marR="68580" marT="0" marB="0" anchor="ctr">
                    <a:lnL>
                      <a:noFill/>
                    </a:lnL>
                    <a:lnR>
                      <a:noFill/>
                    </a:lnR>
                    <a:lnT>
                      <a:noFill/>
                    </a:lnT>
                    <a:lnB>
                      <a:noFill/>
                    </a:lnB>
                    <a:solidFill>
                      <a:srgbClr val="D2EAF1"/>
                    </a:solidFill>
                  </a:tcPr>
                </a:tc>
              </a:tr>
              <a:tr h="412715">
                <a:tc>
                  <a:txBody>
                    <a:bodyPr/>
                    <a:lstStyle/>
                    <a:p>
                      <a:pPr marL="0" marR="0" algn="ctr">
                        <a:spcBef>
                          <a:spcPts val="600"/>
                        </a:spcBef>
                        <a:spcAft>
                          <a:spcPts val="0"/>
                        </a:spcAft>
                      </a:pPr>
                      <a:r>
                        <a:rPr lang="en-US" sz="2000" b="1" dirty="0">
                          <a:solidFill>
                            <a:srgbClr val="1F497D"/>
                          </a:solidFill>
                          <a:latin typeface="Arial Narrow"/>
                          <a:ea typeface="Times New Roman"/>
                          <a:cs typeface="Times New Roman"/>
                        </a:rPr>
                        <a:t>2008</a:t>
                      </a:r>
                      <a:endParaRPr lang="en-US" sz="2000" dirty="0">
                        <a:latin typeface="Times New Roman"/>
                        <a:ea typeface="Calibri"/>
                        <a:cs typeface="Times New Roman"/>
                      </a:endParaRPr>
                    </a:p>
                  </a:txBody>
                  <a:tcPr marL="68580" marR="68580" marT="0" marB="0" anchor="ctr">
                    <a:lnL>
                      <a:noFill/>
                    </a:lnL>
                    <a:lnR>
                      <a:noFill/>
                    </a:lnR>
                    <a:lnT>
                      <a:noFill/>
                    </a:lnT>
                    <a:lnB>
                      <a:noFill/>
                    </a:lnB>
                  </a:tcPr>
                </a:tc>
                <a:tc>
                  <a:txBody>
                    <a:bodyPr/>
                    <a:lstStyle/>
                    <a:p>
                      <a:pPr marL="0" marR="0" algn="ctr">
                        <a:spcBef>
                          <a:spcPts val="600"/>
                        </a:spcBef>
                        <a:spcAft>
                          <a:spcPts val="0"/>
                        </a:spcAft>
                      </a:pPr>
                      <a:r>
                        <a:rPr lang="en-US" sz="2000" dirty="0">
                          <a:solidFill>
                            <a:srgbClr val="1F497D"/>
                          </a:solidFill>
                          <a:latin typeface="Arial Narrow"/>
                          <a:ea typeface="Times New Roman"/>
                          <a:cs typeface="Times New Roman"/>
                        </a:rPr>
                        <a:t>11</a:t>
                      </a:r>
                      <a:endParaRPr lang="en-US" sz="2000" dirty="0">
                        <a:latin typeface="Times New Roman"/>
                        <a:ea typeface="Calibri"/>
                        <a:cs typeface="Times New Roman"/>
                      </a:endParaRPr>
                    </a:p>
                  </a:txBody>
                  <a:tcPr marL="68580" marR="68580" marT="0" marB="0" anchor="ctr">
                    <a:lnL>
                      <a:noFill/>
                    </a:lnL>
                    <a:lnR>
                      <a:noFill/>
                    </a:lnR>
                    <a:lnT>
                      <a:noFill/>
                    </a:lnT>
                    <a:lnB>
                      <a:noFill/>
                    </a:lnB>
                  </a:tcPr>
                </a:tc>
                <a:tc>
                  <a:txBody>
                    <a:bodyPr/>
                    <a:lstStyle/>
                    <a:p>
                      <a:pPr marL="0" marR="0" algn="ctr">
                        <a:spcBef>
                          <a:spcPts val="600"/>
                        </a:spcBef>
                        <a:spcAft>
                          <a:spcPts val="0"/>
                        </a:spcAft>
                      </a:pPr>
                      <a:r>
                        <a:rPr lang="en-US" sz="2000" dirty="0">
                          <a:solidFill>
                            <a:srgbClr val="1F497D"/>
                          </a:solidFill>
                          <a:latin typeface="Arial Narrow"/>
                          <a:ea typeface="Times New Roman"/>
                          <a:cs typeface="Times New Roman"/>
                        </a:rPr>
                        <a:t>99</a:t>
                      </a:r>
                      <a:endParaRPr lang="en-US" sz="2000" dirty="0">
                        <a:latin typeface="Times New Roman"/>
                        <a:ea typeface="Calibri"/>
                        <a:cs typeface="Times New Roman"/>
                      </a:endParaRPr>
                    </a:p>
                  </a:txBody>
                  <a:tcPr marL="68580" marR="68580" marT="0" marB="0" anchor="ctr">
                    <a:lnL>
                      <a:noFill/>
                    </a:lnL>
                    <a:lnR>
                      <a:noFill/>
                    </a:lnR>
                    <a:lnT>
                      <a:noFill/>
                    </a:lnT>
                    <a:lnB>
                      <a:noFill/>
                    </a:lnB>
                  </a:tcPr>
                </a:tc>
                <a:tc>
                  <a:txBody>
                    <a:bodyPr/>
                    <a:lstStyle/>
                    <a:p>
                      <a:pPr marL="0" marR="0" algn="ctr">
                        <a:spcBef>
                          <a:spcPts val="600"/>
                        </a:spcBef>
                        <a:spcAft>
                          <a:spcPts val="0"/>
                        </a:spcAft>
                      </a:pPr>
                      <a:r>
                        <a:rPr lang="en-US" sz="2000" dirty="0">
                          <a:solidFill>
                            <a:srgbClr val="1F497D"/>
                          </a:solidFill>
                          <a:latin typeface="Arial Narrow"/>
                          <a:ea typeface="Times New Roman"/>
                          <a:cs typeface="Times New Roman"/>
                        </a:rPr>
                        <a:t>1,211</a:t>
                      </a:r>
                      <a:endParaRPr lang="en-US" sz="2000" dirty="0">
                        <a:latin typeface="Times New Roman"/>
                        <a:ea typeface="Calibri"/>
                        <a:cs typeface="Times New Roman"/>
                      </a:endParaRPr>
                    </a:p>
                  </a:txBody>
                  <a:tcPr marL="68580" marR="68580" marT="0" marB="0" anchor="ctr">
                    <a:lnL>
                      <a:noFill/>
                    </a:lnL>
                    <a:lnR>
                      <a:noFill/>
                    </a:lnR>
                    <a:lnT>
                      <a:noFill/>
                    </a:lnT>
                    <a:lnB>
                      <a:noFill/>
                    </a:lnB>
                  </a:tcPr>
                </a:tc>
                <a:tc>
                  <a:txBody>
                    <a:bodyPr/>
                    <a:lstStyle/>
                    <a:p>
                      <a:pPr marL="0" marR="0" algn="ctr">
                        <a:spcBef>
                          <a:spcPts val="600"/>
                        </a:spcBef>
                        <a:spcAft>
                          <a:spcPts val="0"/>
                        </a:spcAft>
                      </a:pPr>
                      <a:r>
                        <a:rPr lang="en-US" sz="2000" dirty="0">
                          <a:solidFill>
                            <a:srgbClr val="1F497D"/>
                          </a:solidFill>
                          <a:latin typeface="Arial Narrow"/>
                          <a:ea typeface="Times New Roman"/>
                          <a:cs typeface="Times New Roman"/>
                        </a:rPr>
                        <a:t>474</a:t>
                      </a:r>
                      <a:endParaRPr lang="en-US" sz="2000" dirty="0">
                        <a:latin typeface="Times New Roman"/>
                        <a:ea typeface="Calibri"/>
                        <a:cs typeface="Times New Roman"/>
                      </a:endParaRPr>
                    </a:p>
                  </a:txBody>
                  <a:tcPr marL="68580" marR="68580" marT="0" marB="0" anchor="ctr">
                    <a:lnL>
                      <a:noFill/>
                    </a:lnL>
                    <a:lnR>
                      <a:noFill/>
                    </a:lnR>
                    <a:lnT>
                      <a:noFill/>
                    </a:lnT>
                    <a:lnB>
                      <a:noFill/>
                    </a:lnB>
                  </a:tcPr>
                </a:tc>
                <a:tc>
                  <a:txBody>
                    <a:bodyPr/>
                    <a:lstStyle/>
                    <a:p>
                      <a:pPr marL="0" marR="0" algn="ctr">
                        <a:spcBef>
                          <a:spcPts val="600"/>
                        </a:spcBef>
                        <a:spcAft>
                          <a:spcPts val="0"/>
                        </a:spcAft>
                      </a:pPr>
                      <a:r>
                        <a:rPr lang="en-US" sz="2000" dirty="0">
                          <a:solidFill>
                            <a:srgbClr val="1F497D"/>
                          </a:solidFill>
                          <a:latin typeface="Arial Narrow"/>
                          <a:ea typeface="Times New Roman"/>
                          <a:cs typeface="Times New Roman"/>
                        </a:rPr>
                        <a:t>5,262</a:t>
                      </a:r>
                      <a:endParaRPr lang="en-US" sz="2000" dirty="0">
                        <a:latin typeface="Times New Roman"/>
                        <a:ea typeface="Calibri"/>
                        <a:cs typeface="Times New Roman"/>
                      </a:endParaRPr>
                    </a:p>
                  </a:txBody>
                  <a:tcPr marL="68580" marR="68580" marT="0" marB="0" anchor="ctr">
                    <a:lnL>
                      <a:noFill/>
                    </a:lnL>
                    <a:lnR>
                      <a:noFill/>
                    </a:lnR>
                    <a:lnT>
                      <a:noFill/>
                    </a:lnT>
                    <a:lnB>
                      <a:noFill/>
                    </a:lnB>
                  </a:tcPr>
                </a:tc>
                <a:tc>
                  <a:txBody>
                    <a:bodyPr/>
                    <a:lstStyle/>
                    <a:p>
                      <a:pPr marL="0" marR="0" algn="ctr">
                        <a:spcBef>
                          <a:spcPts val="600"/>
                        </a:spcBef>
                        <a:spcAft>
                          <a:spcPts val="0"/>
                        </a:spcAft>
                      </a:pPr>
                      <a:r>
                        <a:rPr lang="en-US" sz="2000" dirty="0">
                          <a:solidFill>
                            <a:srgbClr val="1F497D"/>
                          </a:solidFill>
                          <a:latin typeface="Arial Narrow"/>
                          <a:ea typeface="Times New Roman"/>
                          <a:cs typeface="Times New Roman"/>
                        </a:rPr>
                        <a:t>102</a:t>
                      </a:r>
                      <a:endParaRPr lang="en-US" sz="2000" dirty="0">
                        <a:latin typeface="Times New Roman"/>
                        <a:ea typeface="Calibri"/>
                        <a:cs typeface="Times New Roman"/>
                      </a:endParaRPr>
                    </a:p>
                  </a:txBody>
                  <a:tcPr marL="68580" marR="68580" marT="0" marB="0" anchor="ctr">
                    <a:lnL>
                      <a:noFill/>
                    </a:lnL>
                    <a:lnR>
                      <a:noFill/>
                    </a:lnR>
                    <a:lnT>
                      <a:noFill/>
                    </a:lnT>
                    <a:lnB>
                      <a:noFill/>
                    </a:lnB>
                  </a:tcPr>
                </a:tc>
                <a:tc>
                  <a:txBody>
                    <a:bodyPr/>
                    <a:lstStyle/>
                    <a:p>
                      <a:pPr marL="0" marR="0" algn="ctr">
                        <a:spcBef>
                          <a:spcPts val="600"/>
                        </a:spcBef>
                        <a:spcAft>
                          <a:spcPts val="0"/>
                        </a:spcAft>
                      </a:pPr>
                      <a:r>
                        <a:rPr lang="en-US" sz="2000" dirty="0">
                          <a:solidFill>
                            <a:srgbClr val="1F497D"/>
                          </a:solidFill>
                          <a:latin typeface="Arial Narrow"/>
                          <a:ea typeface="Times New Roman"/>
                          <a:cs typeface="Times New Roman"/>
                        </a:rPr>
                        <a:t>730</a:t>
                      </a:r>
                      <a:endParaRPr lang="en-US" sz="2000" dirty="0">
                        <a:latin typeface="Times New Roman"/>
                        <a:ea typeface="Calibri"/>
                        <a:cs typeface="Times New Roman"/>
                      </a:endParaRPr>
                    </a:p>
                  </a:txBody>
                  <a:tcPr marL="68580" marR="68580" marT="0" marB="0" anchor="ctr">
                    <a:lnL>
                      <a:noFill/>
                    </a:lnL>
                    <a:lnR>
                      <a:noFill/>
                    </a:lnR>
                    <a:lnT>
                      <a:noFill/>
                    </a:lnT>
                    <a:lnB>
                      <a:noFill/>
                    </a:lnB>
                  </a:tcPr>
                </a:tc>
                <a:tc>
                  <a:txBody>
                    <a:bodyPr/>
                    <a:lstStyle/>
                    <a:p>
                      <a:pPr marL="0" marR="0" algn="ctr">
                        <a:spcBef>
                          <a:spcPts val="600"/>
                        </a:spcBef>
                        <a:spcAft>
                          <a:spcPts val="0"/>
                        </a:spcAft>
                      </a:pPr>
                      <a:r>
                        <a:rPr lang="en-US" sz="2000" dirty="0">
                          <a:solidFill>
                            <a:srgbClr val="1F497D"/>
                          </a:solidFill>
                          <a:latin typeface="Arial Narrow"/>
                          <a:ea typeface="Times New Roman"/>
                          <a:cs typeface="Times New Roman"/>
                        </a:rPr>
                        <a:t>7,889</a:t>
                      </a:r>
                      <a:endParaRPr lang="en-US" sz="2000" dirty="0">
                        <a:latin typeface="Times New Roman"/>
                        <a:ea typeface="Calibri"/>
                        <a:cs typeface="Times New Roman"/>
                      </a:endParaRPr>
                    </a:p>
                  </a:txBody>
                  <a:tcPr marL="68580" marR="68580" marT="0" marB="0" anchor="ctr">
                    <a:lnL>
                      <a:noFill/>
                    </a:lnL>
                    <a:lnR>
                      <a:noFill/>
                    </a:lnR>
                    <a:lnT>
                      <a:noFill/>
                    </a:lnT>
                    <a:lnB>
                      <a:noFill/>
                    </a:lnB>
                  </a:tcPr>
                </a:tc>
                <a:tc>
                  <a:txBody>
                    <a:bodyPr/>
                    <a:lstStyle/>
                    <a:p>
                      <a:pPr marL="0" marR="0" algn="ctr">
                        <a:spcBef>
                          <a:spcPts val="600"/>
                        </a:spcBef>
                        <a:spcAft>
                          <a:spcPts val="0"/>
                        </a:spcAft>
                      </a:pPr>
                      <a:r>
                        <a:rPr lang="en-US" sz="2000" dirty="0">
                          <a:solidFill>
                            <a:srgbClr val="1F497D"/>
                          </a:solidFill>
                          <a:latin typeface="Arial Narrow"/>
                          <a:ea typeface="Times New Roman"/>
                          <a:cs typeface="Times New Roman"/>
                        </a:rPr>
                        <a:t>1,321</a:t>
                      </a:r>
                      <a:endParaRPr lang="en-US" sz="2000" dirty="0">
                        <a:latin typeface="Times New Roman"/>
                        <a:ea typeface="Calibri"/>
                        <a:cs typeface="Times New Roman"/>
                      </a:endParaRPr>
                    </a:p>
                  </a:txBody>
                  <a:tcPr marL="68580" marR="68580" marT="0" marB="0" anchor="ctr">
                    <a:lnL>
                      <a:noFill/>
                    </a:lnL>
                    <a:lnR>
                      <a:noFill/>
                    </a:lnR>
                    <a:lnT>
                      <a:noFill/>
                    </a:lnT>
                    <a:lnB>
                      <a:noFill/>
                    </a:lnB>
                  </a:tcPr>
                </a:tc>
              </a:tr>
              <a:tr h="412715">
                <a:tc>
                  <a:txBody>
                    <a:bodyPr/>
                    <a:lstStyle/>
                    <a:p>
                      <a:pPr marL="0" marR="0" algn="ctr">
                        <a:spcBef>
                          <a:spcPts val="600"/>
                        </a:spcBef>
                        <a:spcAft>
                          <a:spcPts val="0"/>
                        </a:spcAft>
                      </a:pPr>
                      <a:r>
                        <a:rPr lang="en-US" sz="2000" b="1" dirty="0">
                          <a:solidFill>
                            <a:srgbClr val="1F497D"/>
                          </a:solidFill>
                          <a:latin typeface="Arial Narrow"/>
                          <a:ea typeface="Times New Roman"/>
                          <a:cs typeface="Times New Roman"/>
                        </a:rPr>
                        <a:t>2009</a:t>
                      </a:r>
                      <a:endParaRPr lang="en-US" sz="2000" dirty="0">
                        <a:latin typeface="Times New Roman"/>
                        <a:ea typeface="Calibri"/>
                        <a:cs typeface="Times New Roman"/>
                      </a:endParaRPr>
                    </a:p>
                  </a:txBody>
                  <a:tcPr marL="68580" marR="68580" marT="0" marB="0" anchor="ctr">
                    <a:lnL>
                      <a:noFill/>
                    </a:lnL>
                    <a:lnR>
                      <a:noFill/>
                    </a:lnR>
                    <a:lnT>
                      <a:noFill/>
                    </a:lnT>
                    <a:lnB>
                      <a:noFill/>
                    </a:lnB>
                    <a:solidFill>
                      <a:srgbClr val="D2EAF1"/>
                    </a:solidFill>
                  </a:tcPr>
                </a:tc>
                <a:tc>
                  <a:txBody>
                    <a:bodyPr/>
                    <a:lstStyle/>
                    <a:p>
                      <a:pPr marL="0" marR="0" algn="ctr">
                        <a:spcBef>
                          <a:spcPts val="600"/>
                        </a:spcBef>
                        <a:spcAft>
                          <a:spcPts val="0"/>
                        </a:spcAft>
                      </a:pPr>
                      <a:r>
                        <a:rPr lang="en-US" sz="2000" dirty="0">
                          <a:solidFill>
                            <a:srgbClr val="1F497D"/>
                          </a:solidFill>
                          <a:latin typeface="Arial Narrow"/>
                          <a:ea typeface="Times New Roman"/>
                          <a:cs typeface="Times New Roman"/>
                        </a:rPr>
                        <a:t>12</a:t>
                      </a:r>
                      <a:endParaRPr lang="en-US" sz="2000" dirty="0">
                        <a:latin typeface="Times New Roman"/>
                        <a:ea typeface="Calibri"/>
                        <a:cs typeface="Times New Roman"/>
                      </a:endParaRPr>
                    </a:p>
                  </a:txBody>
                  <a:tcPr marL="68580" marR="68580" marT="0" marB="0" anchor="ctr">
                    <a:lnL>
                      <a:noFill/>
                    </a:lnL>
                    <a:lnR>
                      <a:noFill/>
                    </a:lnR>
                    <a:lnT>
                      <a:noFill/>
                    </a:lnT>
                    <a:lnB>
                      <a:noFill/>
                    </a:lnB>
                    <a:solidFill>
                      <a:srgbClr val="D2EAF1"/>
                    </a:solidFill>
                  </a:tcPr>
                </a:tc>
                <a:tc>
                  <a:txBody>
                    <a:bodyPr/>
                    <a:lstStyle/>
                    <a:p>
                      <a:pPr marL="0" marR="0" algn="ctr">
                        <a:spcBef>
                          <a:spcPts val="600"/>
                        </a:spcBef>
                        <a:spcAft>
                          <a:spcPts val="0"/>
                        </a:spcAft>
                      </a:pPr>
                      <a:r>
                        <a:rPr lang="en-US" sz="2000" dirty="0">
                          <a:solidFill>
                            <a:srgbClr val="1F497D"/>
                          </a:solidFill>
                          <a:latin typeface="Arial Narrow"/>
                          <a:ea typeface="Times New Roman"/>
                          <a:cs typeface="Times New Roman"/>
                        </a:rPr>
                        <a:t>136</a:t>
                      </a:r>
                      <a:endParaRPr lang="en-US" sz="2000" dirty="0">
                        <a:latin typeface="Times New Roman"/>
                        <a:ea typeface="Calibri"/>
                        <a:cs typeface="Times New Roman"/>
                      </a:endParaRPr>
                    </a:p>
                  </a:txBody>
                  <a:tcPr marL="68580" marR="68580" marT="0" marB="0" anchor="ctr">
                    <a:lnL>
                      <a:noFill/>
                    </a:lnL>
                    <a:lnR>
                      <a:noFill/>
                    </a:lnR>
                    <a:lnT>
                      <a:noFill/>
                    </a:lnT>
                    <a:lnB>
                      <a:noFill/>
                    </a:lnB>
                    <a:solidFill>
                      <a:srgbClr val="D2EAF1"/>
                    </a:solidFill>
                  </a:tcPr>
                </a:tc>
                <a:tc>
                  <a:txBody>
                    <a:bodyPr/>
                    <a:lstStyle/>
                    <a:p>
                      <a:pPr marL="0" marR="0" algn="ctr">
                        <a:spcBef>
                          <a:spcPts val="600"/>
                        </a:spcBef>
                        <a:spcAft>
                          <a:spcPts val="0"/>
                        </a:spcAft>
                      </a:pPr>
                      <a:r>
                        <a:rPr lang="en-US" sz="2000" dirty="0">
                          <a:solidFill>
                            <a:srgbClr val="1F497D"/>
                          </a:solidFill>
                          <a:latin typeface="Arial Narrow"/>
                          <a:ea typeface="Times New Roman"/>
                          <a:cs typeface="Times New Roman"/>
                        </a:rPr>
                        <a:t>1,306</a:t>
                      </a:r>
                      <a:endParaRPr lang="en-US" sz="2000" dirty="0">
                        <a:latin typeface="Times New Roman"/>
                        <a:ea typeface="Calibri"/>
                        <a:cs typeface="Times New Roman"/>
                      </a:endParaRPr>
                    </a:p>
                  </a:txBody>
                  <a:tcPr marL="68580" marR="68580" marT="0" marB="0" anchor="ctr">
                    <a:lnL>
                      <a:noFill/>
                    </a:lnL>
                    <a:lnR>
                      <a:noFill/>
                    </a:lnR>
                    <a:lnT>
                      <a:noFill/>
                    </a:lnT>
                    <a:lnB>
                      <a:noFill/>
                    </a:lnB>
                    <a:solidFill>
                      <a:srgbClr val="D2EAF1"/>
                    </a:solidFill>
                  </a:tcPr>
                </a:tc>
                <a:tc>
                  <a:txBody>
                    <a:bodyPr/>
                    <a:lstStyle/>
                    <a:p>
                      <a:pPr marL="0" marR="0" algn="ctr">
                        <a:spcBef>
                          <a:spcPts val="600"/>
                        </a:spcBef>
                        <a:spcAft>
                          <a:spcPts val="0"/>
                        </a:spcAft>
                      </a:pPr>
                      <a:r>
                        <a:rPr lang="en-US" sz="2000" dirty="0">
                          <a:solidFill>
                            <a:srgbClr val="1F497D"/>
                          </a:solidFill>
                          <a:latin typeface="Arial Narrow"/>
                          <a:ea typeface="Times New Roman"/>
                          <a:cs typeface="Times New Roman"/>
                        </a:rPr>
                        <a:t>530</a:t>
                      </a:r>
                      <a:endParaRPr lang="en-US" sz="2000" dirty="0">
                        <a:latin typeface="Times New Roman"/>
                        <a:ea typeface="Calibri"/>
                        <a:cs typeface="Times New Roman"/>
                      </a:endParaRPr>
                    </a:p>
                  </a:txBody>
                  <a:tcPr marL="68580" marR="68580" marT="0" marB="0" anchor="ctr">
                    <a:lnL>
                      <a:noFill/>
                    </a:lnL>
                    <a:lnR>
                      <a:noFill/>
                    </a:lnR>
                    <a:lnT>
                      <a:noFill/>
                    </a:lnT>
                    <a:lnB>
                      <a:noFill/>
                    </a:lnB>
                    <a:solidFill>
                      <a:srgbClr val="D2EAF1"/>
                    </a:solidFill>
                  </a:tcPr>
                </a:tc>
                <a:tc>
                  <a:txBody>
                    <a:bodyPr/>
                    <a:lstStyle/>
                    <a:p>
                      <a:pPr marL="0" marR="0" algn="ctr">
                        <a:spcBef>
                          <a:spcPts val="600"/>
                        </a:spcBef>
                        <a:spcAft>
                          <a:spcPts val="0"/>
                        </a:spcAft>
                      </a:pPr>
                      <a:r>
                        <a:rPr lang="en-US" sz="2000" dirty="0">
                          <a:solidFill>
                            <a:srgbClr val="1F497D"/>
                          </a:solidFill>
                          <a:latin typeface="Arial Narrow"/>
                          <a:ea typeface="Times New Roman"/>
                          <a:cs typeface="Times New Roman"/>
                        </a:rPr>
                        <a:t>5,272</a:t>
                      </a:r>
                      <a:endParaRPr lang="en-US" sz="2000" dirty="0">
                        <a:latin typeface="Times New Roman"/>
                        <a:ea typeface="Calibri"/>
                        <a:cs typeface="Times New Roman"/>
                      </a:endParaRPr>
                    </a:p>
                  </a:txBody>
                  <a:tcPr marL="68580" marR="68580" marT="0" marB="0" anchor="ctr">
                    <a:lnL>
                      <a:noFill/>
                    </a:lnL>
                    <a:lnR>
                      <a:noFill/>
                    </a:lnR>
                    <a:lnT>
                      <a:noFill/>
                    </a:lnT>
                    <a:lnB>
                      <a:noFill/>
                    </a:lnB>
                    <a:solidFill>
                      <a:srgbClr val="D2EAF1"/>
                    </a:solidFill>
                  </a:tcPr>
                </a:tc>
                <a:tc>
                  <a:txBody>
                    <a:bodyPr/>
                    <a:lstStyle/>
                    <a:p>
                      <a:pPr marL="0" marR="0" algn="ctr">
                        <a:spcBef>
                          <a:spcPts val="600"/>
                        </a:spcBef>
                        <a:spcAft>
                          <a:spcPts val="0"/>
                        </a:spcAft>
                      </a:pPr>
                      <a:r>
                        <a:rPr lang="en-US" sz="2000" dirty="0">
                          <a:solidFill>
                            <a:srgbClr val="1F497D"/>
                          </a:solidFill>
                          <a:latin typeface="Arial Narrow"/>
                          <a:ea typeface="Times New Roman"/>
                          <a:cs typeface="Times New Roman"/>
                        </a:rPr>
                        <a:t>112</a:t>
                      </a:r>
                      <a:endParaRPr lang="en-US" sz="2000" dirty="0">
                        <a:latin typeface="Times New Roman"/>
                        <a:ea typeface="Calibri"/>
                        <a:cs typeface="Times New Roman"/>
                      </a:endParaRPr>
                    </a:p>
                  </a:txBody>
                  <a:tcPr marL="68580" marR="68580" marT="0" marB="0" anchor="ctr">
                    <a:lnL>
                      <a:noFill/>
                    </a:lnL>
                    <a:lnR>
                      <a:noFill/>
                    </a:lnR>
                    <a:lnT>
                      <a:noFill/>
                    </a:lnT>
                    <a:lnB>
                      <a:noFill/>
                    </a:lnB>
                    <a:solidFill>
                      <a:srgbClr val="D2EAF1"/>
                    </a:solidFill>
                  </a:tcPr>
                </a:tc>
                <a:tc>
                  <a:txBody>
                    <a:bodyPr/>
                    <a:lstStyle/>
                    <a:p>
                      <a:pPr marL="0" marR="0" algn="ctr">
                        <a:spcBef>
                          <a:spcPts val="600"/>
                        </a:spcBef>
                        <a:spcAft>
                          <a:spcPts val="0"/>
                        </a:spcAft>
                      </a:pPr>
                      <a:r>
                        <a:rPr lang="en-US" sz="2000" dirty="0">
                          <a:solidFill>
                            <a:srgbClr val="1F497D"/>
                          </a:solidFill>
                          <a:latin typeface="Arial Narrow"/>
                          <a:ea typeface="Times New Roman"/>
                          <a:cs typeface="Times New Roman"/>
                        </a:rPr>
                        <a:t>812</a:t>
                      </a:r>
                      <a:endParaRPr lang="en-US" sz="2000" dirty="0">
                        <a:latin typeface="Times New Roman"/>
                        <a:ea typeface="Calibri"/>
                        <a:cs typeface="Times New Roman"/>
                      </a:endParaRPr>
                    </a:p>
                  </a:txBody>
                  <a:tcPr marL="68580" marR="68580" marT="0" marB="0" anchor="ctr">
                    <a:lnL>
                      <a:noFill/>
                    </a:lnL>
                    <a:lnR>
                      <a:noFill/>
                    </a:lnR>
                    <a:lnT>
                      <a:noFill/>
                    </a:lnT>
                    <a:lnB>
                      <a:noFill/>
                    </a:lnB>
                    <a:solidFill>
                      <a:srgbClr val="D2EAF1"/>
                    </a:solidFill>
                  </a:tcPr>
                </a:tc>
                <a:tc>
                  <a:txBody>
                    <a:bodyPr/>
                    <a:lstStyle/>
                    <a:p>
                      <a:pPr marL="0" marR="0" algn="ctr">
                        <a:spcBef>
                          <a:spcPts val="600"/>
                        </a:spcBef>
                        <a:spcAft>
                          <a:spcPts val="0"/>
                        </a:spcAft>
                      </a:pPr>
                      <a:r>
                        <a:rPr lang="en-US" sz="2000" dirty="0">
                          <a:solidFill>
                            <a:srgbClr val="1F497D"/>
                          </a:solidFill>
                          <a:latin typeface="Arial Narrow"/>
                          <a:ea typeface="Times New Roman"/>
                          <a:cs typeface="Times New Roman"/>
                        </a:rPr>
                        <a:t>8,180</a:t>
                      </a:r>
                      <a:endParaRPr lang="en-US" sz="2000" dirty="0">
                        <a:latin typeface="Times New Roman"/>
                        <a:ea typeface="Calibri"/>
                        <a:cs typeface="Times New Roman"/>
                      </a:endParaRPr>
                    </a:p>
                  </a:txBody>
                  <a:tcPr marL="68580" marR="68580" marT="0" marB="0" anchor="ctr">
                    <a:lnL>
                      <a:noFill/>
                    </a:lnL>
                    <a:lnR>
                      <a:noFill/>
                    </a:lnR>
                    <a:lnT>
                      <a:noFill/>
                    </a:lnT>
                    <a:lnB>
                      <a:noFill/>
                    </a:lnB>
                    <a:solidFill>
                      <a:srgbClr val="D2EAF1"/>
                    </a:solidFill>
                  </a:tcPr>
                </a:tc>
                <a:tc>
                  <a:txBody>
                    <a:bodyPr/>
                    <a:lstStyle/>
                    <a:p>
                      <a:pPr marL="0" marR="0" algn="ctr">
                        <a:spcBef>
                          <a:spcPts val="600"/>
                        </a:spcBef>
                        <a:spcAft>
                          <a:spcPts val="0"/>
                        </a:spcAft>
                      </a:pPr>
                      <a:r>
                        <a:rPr lang="en-US" sz="2000" dirty="0">
                          <a:solidFill>
                            <a:srgbClr val="1F497D"/>
                          </a:solidFill>
                          <a:latin typeface="Arial Narrow"/>
                          <a:ea typeface="Times New Roman"/>
                          <a:cs typeface="Times New Roman"/>
                        </a:rPr>
                        <a:t>1,454</a:t>
                      </a:r>
                      <a:endParaRPr lang="en-US" sz="2000" dirty="0">
                        <a:latin typeface="Times New Roman"/>
                        <a:ea typeface="Calibri"/>
                        <a:cs typeface="Times New Roman"/>
                      </a:endParaRPr>
                    </a:p>
                  </a:txBody>
                  <a:tcPr marL="68580" marR="68580" marT="0" marB="0" anchor="ctr">
                    <a:lnL>
                      <a:noFill/>
                    </a:lnL>
                    <a:lnR>
                      <a:noFill/>
                    </a:lnR>
                    <a:lnT>
                      <a:noFill/>
                    </a:lnT>
                    <a:lnB>
                      <a:noFill/>
                    </a:lnB>
                    <a:solidFill>
                      <a:srgbClr val="D2EAF1"/>
                    </a:solidFill>
                  </a:tcPr>
                </a:tc>
              </a:tr>
              <a:tr h="412715">
                <a:tc>
                  <a:txBody>
                    <a:bodyPr/>
                    <a:lstStyle/>
                    <a:p>
                      <a:pPr marL="0" marR="0" algn="ctr">
                        <a:spcBef>
                          <a:spcPts val="600"/>
                        </a:spcBef>
                        <a:spcAft>
                          <a:spcPts val="0"/>
                        </a:spcAft>
                      </a:pPr>
                      <a:r>
                        <a:rPr lang="en-US" sz="2000" b="1" dirty="0">
                          <a:solidFill>
                            <a:srgbClr val="1F497D"/>
                          </a:solidFill>
                          <a:latin typeface="Arial Narrow"/>
                          <a:ea typeface="Times New Roman"/>
                          <a:cs typeface="Times New Roman"/>
                        </a:rPr>
                        <a:t>2010</a:t>
                      </a:r>
                      <a:endParaRPr lang="en-US" sz="2000" dirty="0">
                        <a:latin typeface="Times New Roman"/>
                        <a:ea typeface="Calibri"/>
                        <a:cs typeface="Times New Roman"/>
                      </a:endParaRPr>
                    </a:p>
                  </a:txBody>
                  <a:tcPr marL="68580" marR="68580" marT="0" marB="0" anchor="ctr">
                    <a:lnL>
                      <a:noFill/>
                    </a:lnL>
                    <a:lnR>
                      <a:noFill/>
                    </a:lnR>
                    <a:lnT>
                      <a:noFill/>
                    </a:lnT>
                    <a:lnB>
                      <a:noFill/>
                    </a:lnB>
                  </a:tcPr>
                </a:tc>
                <a:tc>
                  <a:txBody>
                    <a:bodyPr/>
                    <a:lstStyle/>
                    <a:p>
                      <a:pPr marL="0" marR="0" algn="ctr">
                        <a:spcBef>
                          <a:spcPts val="600"/>
                        </a:spcBef>
                        <a:spcAft>
                          <a:spcPts val="0"/>
                        </a:spcAft>
                      </a:pPr>
                      <a:r>
                        <a:rPr lang="en-US" sz="2000" dirty="0">
                          <a:solidFill>
                            <a:srgbClr val="1F497D"/>
                          </a:solidFill>
                          <a:latin typeface="Arial Narrow"/>
                          <a:ea typeface="Times New Roman"/>
                          <a:cs typeface="Times New Roman"/>
                        </a:rPr>
                        <a:t>13</a:t>
                      </a:r>
                      <a:endParaRPr lang="en-US" sz="2000" dirty="0">
                        <a:latin typeface="Times New Roman"/>
                        <a:ea typeface="Calibri"/>
                        <a:cs typeface="Times New Roman"/>
                      </a:endParaRPr>
                    </a:p>
                  </a:txBody>
                  <a:tcPr marL="68580" marR="68580" marT="0" marB="0" anchor="ctr">
                    <a:lnL>
                      <a:noFill/>
                    </a:lnL>
                    <a:lnR>
                      <a:noFill/>
                    </a:lnR>
                    <a:lnT>
                      <a:noFill/>
                    </a:lnT>
                    <a:lnB>
                      <a:noFill/>
                    </a:lnB>
                  </a:tcPr>
                </a:tc>
                <a:tc>
                  <a:txBody>
                    <a:bodyPr/>
                    <a:lstStyle/>
                    <a:p>
                      <a:pPr marL="0" marR="0" algn="ctr">
                        <a:spcBef>
                          <a:spcPts val="600"/>
                        </a:spcBef>
                        <a:spcAft>
                          <a:spcPts val="0"/>
                        </a:spcAft>
                      </a:pPr>
                      <a:r>
                        <a:rPr lang="en-US" sz="2000" dirty="0">
                          <a:solidFill>
                            <a:srgbClr val="1F497D"/>
                          </a:solidFill>
                          <a:latin typeface="Arial Narrow"/>
                          <a:ea typeface="Times New Roman"/>
                          <a:cs typeface="Times New Roman"/>
                        </a:rPr>
                        <a:t>116</a:t>
                      </a:r>
                      <a:endParaRPr lang="en-US" sz="2000" dirty="0">
                        <a:latin typeface="Times New Roman"/>
                        <a:ea typeface="Calibri"/>
                        <a:cs typeface="Times New Roman"/>
                      </a:endParaRPr>
                    </a:p>
                  </a:txBody>
                  <a:tcPr marL="68580" marR="68580" marT="0" marB="0" anchor="ctr">
                    <a:lnL>
                      <a:noFill/>
                    </a:lnL>
                    <a:lnR>
                      <a:noFill/>
                    </a:lnR>
                    <a:lnT>
                      <a:noFill/>
                    </a:lnT>
                    <a:lnB>
                      <a:noFill/>
                    </a:lnB>
                  </a:tcPr>
                </a:tc>
                <a:tc>
                  <a:txBody>
                    <a:bodyPr/>
                    <a:lstStyle/>
                    <a:p>
                      <a:pPr marL="0" marR="0" algn="ctr">
                        <a:spcBef>
                          <a:spcPts val="600"/>
                        </a:spcBef>
                        <a:spcAft>
                          <a:spcPts val="0"/>
                        </a:spcAft>
                      </a:pPr>
                      <a:r>
                        <a:rPr lang="en-US" sz="2000" dirty="0">
                          <a:solidFill>
                            <a:srgbClr val="1F497D"/>
                          </a:solidFill>
                          <a:latin typeface="Arial Narrow"/>
                          <a:ea typeface="Times New Roman"/>
                          <a:cs typeface="Times New Roman"/>
                        </a:rPr>
                        <a:t>1,202</a:t>
                      </a:r>
                      <a:endParaRPr lang="en-US" sz="2000" dirty="0">
                        <a:latin typeface="Times New Roman"/>
                        <a:ea typeface="Calibri"/>
                        <a:cs typeface="Times New Roman"/>
                      </a:endParaRPr>
                    </a:p>
                  </a:txBody>
                  <a:tcPr marL="68580" marR="68580" marT="0" marB="0" anchor="ctr">
                    <a:lnL>
                      <a:noFill/>
                    </a:lnL>
                    <a:lnR>
                      <a:noFill/>
                    </a:lnR>
                    <a:lnT>
                      <a:noFill/>
                    </a:lnT>
                    <a:lnB>
                      <a:noFill/>
                    </a:lnB>
                  </a:tcPr>
                </a:tc>
                <a:tc>
                  <a:txBody>
                    <a:bodyPr/>
                    <a:lstStyle/>
                    <a:p>
                      <a:pPr marL="0" marR="0" algn="ctr">
                        <a:spcBef>
                          <a:spcPts val="600"/>
                        </a:spcBef>
                        <a:spcAft>
                          <a:spcPts val="0"/>
                        </a:spcAft>
                      </a:pPr>
                      <a:r>
                        <a:rPr lang="en-US" sz="2000" dirty="0">
                          <a:solidFill>
                            <a:srgbClr val="1F497D"/>
                          </a:solidFill>
                          <a:latin typeface="Arial Narrow"/>
                          <a:ea typeface="Times New Roman"/>
                          <a:cs typeface="Times New Roman"/>
                        </a:rPr>
                        <a:t>532</a:t>
                      </a:r>
                      <a:endParaRPr lang="en-US" sz="2000" dirty="0">
                        <a:latin typeface="Times New Roman"/>
                        <a:ea typeface="Calibri"/>
                        <a:cs typeface="Times New Roman"/>
                      </a:endParaRPr>
                    </a:p>
                  </a:txBody>
                  <a:tcPr marL="68580" marR="68580" marT="0" marB="0" anchor="ctr">
                    <a:lnL>
                      <a:noFill/>
                    </a:lnL>
                    <a:lnR>
                      <a:noFill/>
                    </a:lnR>
                    <a:lnT>
                      <a:noFill/>
                    </a:lnT>
                    <a:lnB>
                      <a:noFill/>
                    </a:lnB>
                  </a:tcPr>
                </a:tc>
                <a:tc>
                  <a:txBody>
                    <a:bodyPr/>
                    <a:lstStyle/>
                    <a:p>
                      <a:pPr marL="0" marR="0" algn="ctr">
                        <a:spcBef>
                          <a:spcPts val="600"/>
                        </a:spcBef>
                        <a:spcAft>
                          <a:spcPts val="0"/>
                        </a:spcAft>
                      </a:pPr>
                      <a:r>
                        <a:rPr lang="en-US" sz="2000" dirty="0">
                          <a:solidFill>
                            <a:srgbClr val="1F497D"/>
                          </a:solidFill>
                          <a:latin typeface="Arial Narrow"/>
                          <a:ea typeface="Times New Roman"/>
                          <a:cs typeface="Times New Roman"/>
                        </a:rPr>
                        <a:t>5,364</a:t>
                      </a:r>
                      <a:endParaRPr lang="en-US" sz="2000" dirty="0">
                        <a:latin typeface="Times New Roman"/>
                        <a:ea typeface="Calibri"/>
                        <a:cs typeface="Times New Roman"/>
                      </a:endParaRPr>
                    </a:p>
                  </a:txBody>
                  <a:tcPr marL="68580" marR="68580" marT="0" marB="0" anchor="ctr">
                    <a:lnL>
                      <a:noFill/>
                    </a:lnL>
                    <a:lnR>
                      <a:noFill/>
                    </a:lnR>
                    <a:lnT>
                      <a:noFill/>
                    </a:lnT>
                    <a:lnB>
                      <a:noFill/>
                    </a:lnB>
                  </a:tcPr>
                </a:tc>
                <a:tc>
                  <a:txBody>
                    <a:bodyPr/>
                    <a:lstStyle/>
                    <a:p>
                      <a:pPr marL="0" marR="0" algn="ctr">
                        <a:spcBef>
                          <a:spcPts val="600"/>
                        </a:spcBef>
                        <a:spcAft>
                          <a:spcPts val="0"/>
                        </a:spcAft>
                      </a:pPr>
                      <a:r>
                        <a:rPr lang="en-US" sz="2000" dirty="0">
                          <a:solidFill>
                            <a:srgbClr val="1F497D"/>
                          </a:solidFill>
                          <a:latin typeface="Arial Narrow"/>
                          <a:ea typeface="Times New Roman"/>
                          <a:cs typeface="Times New Roman"/>
                        </a:rPr>
                        <a:t>122</a:t>
                      </a:r>
                      <a:endParaRPr lang="en-US" sz="2000" dirty="0">
                        <a:latin typeface="Times New Roman"/>
                        <a:ea typeface="Calibri"/>
                        <a:cs typeface="Times New Roman"/>
                      </a:endParaRPr>
                    </a:p>
                  </a:txBody>
                  <a:tcPr marL="68580" marR="68580" marT="0" marB="0" anchor="ctr">
                    <a:lnL>
                      <a:noFill/>
                    </a:lnL>
                    <a:lnR>
                      <a:noFill/>
                    </a:lnR>
                    <a:lnT>
                      <a:noFill/>
                    </a:lnT>
                    <a:lnB>
                      <a:noFill/>
                    </a:lnB>
                  </a:tcPr>
                </a:tc>
                <a:tc>
                  <a:txBody>
                    <a:bodyPr/>
                    <a:lstStyle/>
                    <a:p>
                      <a:pPr marL="0" marR="0" algn="ctr">
                        <a:spcBef>
                          <a:spcPts val="600"/>
                        </a:spcBef>
                        <a:spcAft>
                          <a:spcPts val="0"/>
                        </a:spcAft>
                      </a:pPr>
                      <a:r>
                        <a:rPr lang="en-US" sz="2000" dirty="0">
                          <a:solidFill>
                            <a:srgbClr val="1F497D"/>
                          </a:solidFill>
                          <a:latin typeface="Arial Narrow"/>
                          <a:ea typeface="Times New Roman"/>
                          <a:cs typeface="Times New Roman"/>
                        </a:rPr>
                        <a:t>465</a:t>
                      </a:r>
                      <a:endParaRPr lang="en-US" sz="2000" dirty="0">
                        <a:latin typeface="Times New Roman"/>
                        <a:ea typeface="Calibri"/>
                        <a:cs typeface="Times New Roman"/>
                      </a:endParaRPr>
                    </a:p>
                  </a:txBody>
                  <a:tcPr marL="68580" marR="68580" marT="0" marB="0" anchor="ctr">
                    <a:lnL>
                      <a:noFill/>
                    </a:lnL>
                    <a:lnR>
                      <a:noFill/>
                    </a:lnR>
                    <a:lnT>
                      <a:noFill/>
                    </a:lnT>
                    <a:lnB>
                      <a:noFill/>
                    </a:lnB>
                  </a:tcPr>
                </a:tc>
                <a:tc>
                  <a:txBody>
                    <a:bodyPr/>
                    <a:lstStyle/>
                    <a:p>
                      <a:pPr marL="0" marR="0" algn="ctr">
                        <a:spcBef>
                          <a:spcPts val="600"/>
                        </a:spcBef>
                        <a:spcAft>
                          <a:spcPts val="0"/>
                        </a:spcAft>
                      </a:pPr>
                      <a:r>
                        <a:rPr lang="en-US" sz="2000" dirty="0">
                          <a:solidFill>
                            <a:srgbClr val="1F497D"/>
                          </a:solidFill>
                          <a:latin typeface="Arial Narrow"/>
                          <a:ea typeface="Times New Roman"/>
                          <a:cs typeface="Times New Roman"/>
                        </a:rPr>
                        <a:t>7,814</a:t>
                      </a:r>
                      <a:endParaRPr lang="en-US" sz="2000" dirty="0">
                        <a:latin typeface="Times New Roman"/>
                        <a:ea typeface="Calibri"/>
                        <a:cs typeface="Times New Roman"/>
                      </a:endParaRPr>
                    </a:p>
                  </a:txBody>
                  <a:tcPr marL="68580" marR="68580" marT="0" marB="0" anchor="ctr">
                    <a:lnL>
                      <a:noFill/>
                    </a:lnL>
                    <a:lnR>
                      <a:noFill/>
                    </a:lnR>
                    <a:lnT>
                      <a:noFill/>
                    </a:lnT>
                    <a:lnB>
                      <a:noFill/>
                    </a:lnB>
                  </a:tcPr>
                </a:tc>
                <a:tc>
                  <a:txBody>
                    <a:bodyPr/>
                    <a:lstStyle/>
                    <a:p>
                      <a:pPr marL="0" marR="0" algn="ctr">
                        <a:spcBef>
                          <a:spcPts val="600"/>
                        </a:spcBef>
                        <a:spcAft>
                          <a:spcPts val="0"/>
                        </a:spcAft>
                      </a:pPr>
                      <a:r>
                        <a:rPr lang="en-US" sz="2000" dirty="0">
                          <a:solidFill>
                            <a:srgbClr val="1F497D"/>
                          </a:solidFill>
                          <a:latin typeface="Arial Narrow"/>
                          <a:ea typeface="Times New Roman"/>
                          <a:cs typeface="Times New Roman"/>
                        </a:rPr>
                        <a:t>1,331</a:t>
                      </a:r>
                      <a:endParaRPr lang="en-US" sz="2000" dirty="0">
                        <a:latin typeface="Times New Roman"/>
                        <a:ea typeface="Calibri"/>
                        <a:cs typeface="Times New Roman"/>
                      </a:endParaRPr>
                    </a:p>
                  </a:txBody>
                  <a:tcPr marL="68580" marR="68580" marT="0" marB="0" anchor="ctr">
                    <a:lnL>
                      <a:noFill/>
                    </a:lnL>
                    <a:lnR>
                      <a:noFill/>
                    </a:lnR>
                    <a:lnT>
                      <a:noFill/>
                    </a:lnT>
                    <a:lnB>
                      <a:noFill/>
                    </a:lnB>
                  </a:tcPr>
                </a:tc>
              </a:tr>
              <a:tr h="412715">
                <a:tc>
                  <a:txBody>
                    <a:bodyPr/>
                    <a:lstStyle/>
                    <a:p>
                      <a:pPr marL="0" marR="0" algn="ctr">
                        <a:spcBef>
                          <a:spcPts val="600"/>
                        </a:spcBef>
                        <a:spcAft>
                          <a:spcPts val="0"/>
                        </a:spcAft>
                      </a:pPr>
                      <a:r>
                        <a:rPr lang="en-US" sz="2000" b="1" dirty="0">
                          <a:solidFill>
                            <a:srgbClr val="1F497D"/>
                          </a:solidFill>
                          <a:latin typeface="Arial Narrow"/>
                          <a:ea typeface="Times New Roman"/>
                          <a:cs typeface="Times New Roman"/>
                        </a:rPr>
                        <a:t>Total</a:t>
                      </a:r>
                      <a:endParaRPr lang="en-US" sz="2000" dirty="0">
                        <a:latin typeface="Times New Roman"/>
                        <a:ea typeface="Calibri"/>
                        <a:cs typeface="Times New Roman"/>
                      </a:endParaRPr>
                    </a:p>
                  </a:txBody>
                  <a:tcPr marL="68580" marR="68580" marT="0" marB="0" anchor="ctr">
                    <a:lnL>
                      <a:noFill/>
                    </a:lnL>
                    <a:lnR>
                      <a:noFill/>
                    </a:lnR>
                    <a:lnT>
                      <a:noFill/>
                    </a:lnT>
                    <a:lnB w="12700" cap="flat" cmpd="sng" algn="ctr">
                      <a:solidFill>
                        <a:srgbClr val="4BACC6"/>
                      </a:solidFill>
                      <a:prstDash val="solid"/>
                      <a:round/>
                      <a:headEnd type="none" w="med" len="med"/>
                      <a:tailEnd type="none" w="med" len="med"/>
                    </a:lnB>
                    <a:solidFill>
                      <a:srgbClr val="D2EAF1"/>
                    </a:solidFill>
                  </a:tcPr>
                </a:tc>
                <a:tc>
                  <a:txBody>
                    <a:bodyPr/>
                    <a:lstStyle/>
                    <a:p>
                      <a:pPr marL="0" marR="0" algn="ctr">
                        <a:spcBef>
                          <a:spcPts val="600"/>
                        </a:spcBef>
                        <a:spcAft>
                          <a:spcPts val="0"/>
                        </a:spcAft>
                      </a:pPr>
                      <a:r>
                        <a:rPr lang="en-US" sz="2000" b="1" dirty="0">
                          <a:solidFill>
                            <a:srgbClr val="1F497D"/>
                          </a:solidFill>
                          <a:latin typeface="Arial Narrow"/>
                          <a:ea typeface="Times New Roman"/>
                          <a:cs typeface="Times New Roman"/>
                        </a:rPr>
                        <a:t>67</a:t>
                      </a:r>
                      <a:endParaRPr lang="en-US" sz="2000" dirty="0">
                        <a:latin typeface="Times New Roman"/>
                        <a:ea typeface="Calibri"/>
                        <a:cs typeface="Times New Roman"/>
                      </a:endParaRPr>
                    </a:p>
                  </a:txBody>
                  <a:tcPr marL="68580" marR="68580" marT="0" marB="0" anchor="ctr">
                    <a:lnL>
                      <a:noFill/>
                    </a:lnL>
                    <a:lnR>
                      <a:noFill/>
                    </a:lnR>
                    <a:lnT>
                      <a:noFill/>
                    </a:lnT>
                    <a:lnB w="12700" cap="flat" cmpd="sng" algn="ctr">
                      <a:solidFill>
                        <a:srgbClr val="4BACC6"/>
                      </a:solidFill>
                      <a:prstDash val="solid"/>
                      <a:round/>
                      <a:headEnd type="none" w="med" len="med"/>
                      <a:tailEnd type="none" w="med" len="med"/>
                    </a:lnB>
                    <a:solidFill>
                      <a:srgbClr val="D2EAF1"/>
                    </a:solidFill>
                  </a:tcPr>
                </a:tc>
                <a:tc>
                  <a:txBody>
                    <a:bodyPr/>
                    <a:lstStyle/>
                    <a:p>
                      <a:pPr marL="0" marR="0" algn="ctr">
                        <a:spcBef>
                          <a:spcPts val="600"/>
                        </a:spcBef>
                        <a:spcAft>
                          <a:spcPts val="0"/>
                        </a:spcAft>
                      </a:pPr>
                      <a:r>
                        <a:rPr lang="en-US" sz="2000" b="1" dirty="0">
                          <a:solidFill>
                            <a:srgbClr val="1F497D"/>
                          </a:solidFill>
                          <a:latin typeface="Arial Narrow"/>
                          <a:ea typeface="Times New Roman"/>
                          <a:cs typeface="Times New Roman"/>
                        </a:rPr>
                        <a:t>584</a:t>
                      </a:r>
                      <a:endParaRPr lang="en-US" sz="2000" dirty="0">
                        <a:latin typeface="Times New Roman"/>
                        <a:ea typeface="Calibri"/>
                        <a:cs typeface="Times New Roman"/>
                      </a:endParaRPr>
                    </a:p>
                  </a:txBody>
                  <a:tcPr marL="68580" marR="68580" marT="0" marB="0" anchor="ctr">
                    <a:lnL>
                      <a:noFill/>
                    </a:lnL>
                    <a:lnR>
                      <a:noFill/>
                    </a:lnR>
                    <a:lnT>
                      <a:noFill/>
                    </a:lnT>
                    <a:lnB w="12700" cap="flat" cmpd="sng" algn="ctr">
                      <a:solidFill>
                        <a:srgbClr val="4BACC6"/>
                      </a:solidFill>
                      <a:prstDash val="solid"/>
                      <a:round/>
                      <a:headEnd type="none" w="med" len="med"/>
                      <a:tailEnd type="none" w="med" len="med"/>
                    </a:lnB>
                    <a:solidFill>
                      <a:srgbClr val="D2EAF1"/>
                    </a:solidFill>
                  </a:tcPr>
                </a:tc>
                <a:tc>
                  <a:txBody>
                    <a:bodyPr/>
                    <a:lstStyle/>
                    <a:p>
                      <a:pPr marL="0" marR="0" algn="ctr">
                        <a:spcBef>
                          <a:spcPts val="600"/>
                        </a:spcBef>
                        <a:spcAft>
                          <a:spcPts val="0"/>
                        </a:spcAft>
                      </a:pPr>
                      <a:r>
                        <a:rPr lang="en-US" sz="2000" b="1" dirty="0">
                          <a:solidFill>
                            <a:srgbClr val="1F497D"/>
                          </a:solidFill>
                          <a:latin typeface="Arial Narrow"/>
                          <a:ea typeface="Times New Roman"/>
                          <a:cs typeface="Times New Roman"/>
                        </a:rPr>
                        <a:t>6,471</a:t>
                      </a:r>
                      <a:endParaRPr lang="en-US" sz="2000" dirty="0">
                        <a:latin typeface="Times New Roman"/>
                        <a:ea typeface="Calibri"/>
                        <a:cs typeface="Times New Roman"/>
                      </a:endParaRPr>
                    </a:p>
                  </a:txBody>
                  <a:tcPr marL="68580" marR="68580" marT="0" marB="0" anchor="ctr">
                    <a:lnL>
                      <a:noFill/>
                    </a:lnL>
                    <a:lnR>
                      <a:noFill/>
                    </a:lnR>
                    <a:lnT>
                      <a:noFill/>
                    </a:lnT>
                    <a:lnB w="12700" cap="flat" cmpd="sng" algn="ctr">
                      <a:solidFill>
                        <a:srgbClr val="4BACC6"/>
                      </a:solidFill>
                      <a:prstDash val="solid"/>
                      <a:round/>
                      <a:headEnd type="none" w="med" len="med"/>
                      <a:tailEnd type="none" w="med" len="med"/>
                    </a:lnB>
                    <a:solidFill>
                      <a:srgbClr val="D2EAF1"/>
                    </a:solidFill>
                  </a:tcPr>
                </a:tc>
                <a:tc>
                  <a:txBody>
                    <a:bodyPr/>
                    <a:lstStyle/>
                    <a:p>
                      <a:pPr marL="0" marR="0" algn="ctr">
                        <a:spcBef>
                          <a:spcPts val="600"/>
                        </a:spcBef>
                        <a:spcAft>
                          <a:spcPts val="0"/>
                        </a:spcAft>
                      </a:pPr>
                      <a:r>
                        <a:rPr lang="en-US" sz="2000" b="1" dirty="0">
                          <a:solidFill>
                            <a:srgbClr val="1F497D"/>
                          </a:solidFill>
                          <a:latin typeface="Arial Narrow"/>
                          <a:ea typeface="Times New Roman"/>
                          <a:cs typeface="Times New Roman"/>
                        </a:rPr>
                        <a:t>2,531</a:t>
                      </a:r>
                      <a:endParaRPr lang="en-US" sz="2000" dirty="0">
                        <a:latin typeface="Times New Roman"/>
                        <a:ea typeface="Calibri"/>
                        <a:cs typeface="Times New Roman"/>
                      </a:endParaRPr>
                    </a:p>
                  </a:txBody>
                  <a:tcPr marL="68580" marR="68580" marT="0" marB="0" anchor="ctr">
                    <a:lnL>
                      <a:noFill/>
                    </a:lnL>
                    <a:lnR>
                      <a:noFill/>
                    </a:lnR>
                    <a:lnT>
                      <a:noFill/>
                    </a:lnT>
                    <a:lnB w="12700" cap="flat" cmpd="sng" algn="ctr">
                      <a:solidFill>
                        <a:srgbClr val="4BACC6"/>
                      </a:solidFill>
                      <a:prstDash val="solid"/>
                      <a:round/>
                      <a:headEnd type="none" w="med" len="med"/>
                      <a:tailEnd type="none" w="med" len="med"/>
                    </a:lnB>
                    <a:solidFill>
                      <a:srgbClr val="D2EAF1"/>
                    </a:solidFill>
                  </a:tcPr>
                </a:tc>
                <a:tc>
                  <a:txBody>
                    <a:bodyPr/>
                    <a:lstStyle/>
                    <a:p>
                      <a:pPr marL="0" marR="0" algn="ctr">
                        <a:spcBef>
                          <a:spcPts val="600"/>
                        </a:spcBef>
                        <a:spcAft>
                          <a:spcPts val="0"/>
                        </a:spcAft>
                      </a:pPr>
                      <a:r>
                        <a:rPr lang="en-US" sz="2000" b="1" dirty="0">
                          <a:solidFill>
                            <a:srgbClr val="1F497D"/>
                          </a:solidFill>
                          <a:latin typeface="Arial Narrow"/>
                          <a:ea typeface="Times New Roman"/>
                          <a:cs typeface="Times New Roman"/>
                        </a:rPr>
                        <a:t>25,856</a:t>
                      </a:r>
                      <a:endParaRPr lang="en-US" sz="2000" dirty="0">
                        <a:latin typeface="Times New Roman"/>
                        <a:ea typeface="Calibri"/>
                        <a:cs typeface="Times New Roman"/>
                      </a:endParaRPr>
                    </a:p>
                  </a:txBody>
                  <a:tcPr marL="68580" marR="68580" marT="0" marB="0" anchor="ctr">
                    <a:lnL>
                      <a:noFill/>
                    </a:lnL>
                    <a:lnR>
                      <a:noFill/>
                    </a:lnR>
                    <a:lnT>
                      <a:noFill/>
                    </a:lnT>
                    <a:lnB w="12700" cap="flat" cmpd="sng" algn="ctr">
                      <a:solidFill>
                        <a:srgbClr val="4BACC6"/>
                      </a:solidFill>
                      <a:prstDash val="solid"/>
                      <a:round/>
                      <a:headEnd type="none" w="med" len="med"/>
                      <a:tailEnd type="none" w="med" len="med"/>
                    </a:lnB>
                    <a:solidFill>
                      <a:srgbClr val="D2EAF1"/>
                    </a:solidFill>
                  </a:tcPr>
                </a:tc>
                <a:tc>
                  <a:txBody>
                    <a:bodyPr/>
                    <a:lstStyle/>
                    <a:p>
                      <a:pPr marL="0" marR="0" algn="ctr">
                        <a:spcBef>
                          <a:spcPts val="600"/>
                        </a:spcBef>
                        <a:spcAft>
                          <a:spcPts val="0"/>
                        </a:spcAft>
                      </a:pPr>
                      <a:r>
                        <a:rPr lang="en-US" sz="2000" b="1" dirty="0">
                          <a:solidFill>
                            <a:srgbClr val="1F497D"/>
                          </a:solidFill>
                          <a:latin typeface="Arial Narrow"/>
                          <a:ea typeface="Times New Roman"/>
                          <a:cs typeface="Times New Roman"/>
                        </a:rPr>
                        <a:t>654</a:t>
                      </a:r>
                      <a:endParaRPr lang="en-US" sz="2000" dirty="0">
                        <a:latin typeface="Times New Roman"/>
                        <a:ea typeface="Calibri"/>
                        <a:cs typeface="Times New Roman"/>
                      </a:endParaRPr>
                    </a:p>
                  </a:txBody>
                  <a:tcPr marL="68580" marR="68580" marT="0" marB="0" anchor="ctr">
                    <a:lnL>
                      <a:noFill/>
                    </a:lnL>
                    <a:lnR>
                      <a:noFill/>
                    </a:lnR>
                    <a:lnT>
                      <a:noFill/>
                    </a:lnT>
                    <a:lnB w="12700" cap="flat" cmpd="sng" algn="ctr">
                      <a:solidFill>
                        <a:srgbClr val="4BACC6"/>
                      </a:solidFill>
                      <a:prstDash val="solid"/>
                      <a:round/>
                      <a:headEnd type="none" w="med" len="med"/>
                      <a:tailEnd type="none" w="med" len="med"/>
                    </a:lnB>
                    <a:solidFill>
                      <a:srgbClr val="D2EAF1"/>
                    </a:solidFill>
                  </a:tcPr>
                </a:tc>
                <a:tc>
                  <a:txBody>
                    <a:bodyPr/>
                    <a:lstStyle/>
                    <a:p>
                      <a:pPr marL="0" marR="0" algn="ctr">
                        <a:spcBef>
                          <a:spcPts val="600"/>
                        </a:spcBef>
                        <a:spcAft>
                          <a:spcPts val="0"/>
                        </a:spcAft>
                      </a:pPr>
                      <a:r>
                        <a:rPr lang="en-US" sz="2000" b="1" dirty="0">
                          <a:solidFill>
                            <a:srgbClr val="1F497D"/>
                          </a:solidFill>
                          <a:latin typeface="Arial Narrow"/>
                          <a:ea typeface="Times New Roman"/>
                          <a:cs typeface="Times New Roman"/>
                        </a:rPr>
                        <a:t>4,128</a:t>
                      </a:r>
                      <a:endParaRPr lang="en-US" sz="2000" dirty="0">
                        <a:latin typeface="Times New Roman"/>
                        <a:ea typeface="Calibri"/>
                        <a:cs typeface="Times New Roman"/>
                      </a:endParaRPr>
                    </a:p>
                  </a:txBody>
                  <a:tcPr marL="68580" marR="68580" marT="0" marB="0" anchor="ctr">
                    <a:lnL>
                      <a:noFill/>
                    </a:lnL>
                    <a:lnR>
                      <a:noFill/>
                    </a:lnR>
                    <a:lnT>
                      <a:noFill/>
                    </a:lnT>
                    <a:lnB w="12700" cap="flat" cmpd="sng" algn="ctr">
                      <a:solidFill>
                        <a:srgbClr val="4BACC6"/>
                      </a:solidFill>
                      <a:prstDash val="solid"/>
                      <a:round/>
                      <a:headEnd type="none" w="med" len="med"/>
                      <a:tailEnd type="none" w="med" len="med"/>
                    </a:lnB>
                    <a:solidFill>
                      <a:srgbClr val="D2EAF1"/>
                    </a:solidFill>
                  </a:tcPr>
                </a:tc>
                <a:tc>
                  <a:txBody>
                    <a:bodyPr/>
                    <a:lstStyle/>
                    <a:p>
                      <a:pPr marL="0" marR="0" algn="ctr">
                        <a:spcBef>
                          <a:spcPts val="600"/>
                        </a:spcBef>
                        <a:spcAft>
                          <a:spcPts val="0"/>
                        </a:spcAft>
                      </a:pPr>
                      <a:r>
                        <a:rPr lang="en-US" sz="2000" b="1" dirty="0">
                          <a:solidFill>
                            <a:srgbClr val="1F497D"/>
                          </a:solidFill>
                          <a:latin typeface="Arial Narrow"/>
                          <a:ea typeface="Times New Roman"/>
                          <a:cs typeface="Times New Roman"/>
                        </a:rPr>
                        <a:t>40,291</a:t>
                      </a:r>
                      <a:endParaRPr lang="en-US" sz="2000" dirty="0">
                        <a:latin typeface="Times New Roman"/>
                        <a:ea typeface="Calibri"/>
                        <a:cs typeface="Times New Roman"/>
                      </a:endParaRPr>
                    </a:p>
                  </a:txBody>
                  <a:tcPr marL="68580" marR="68580" marT="0" marB="0" anchor="ctr">
                    <a:lnL>
                      <a:noFill/>
                    </a:lnL>
                    <a:lnR>
                      <a:noFill/>
                    </a:lnR>
                    <a:lnT>
                      <a:noFill/>
                    </a:lnT>
                    <a:lnB w="12700" cap="flat" cmpd="sng" algn="ctr">
                      <a:solidFill>
                        <a:srgbClr val="4BACC6"/>
                      </a:solidFill>
                      <a:prstDash val="solid"/>
                      <a:round/>
                      <a:headEnd type="none" w="med" len="med"/>
                      <a:tailEnd type="none" w="med" len="med"/>
                    </a:lnB>
                    <a:solidFill>
                      <a:srgbClr val="D2EAF1"/>
                    </a:solidFill>
                  </a:tcPr>
                </a:tc>
                <a:tc>
                  <a:txBody>
                    <a:bodyPr/>
                    <a:lstStyle/>
                    <a:p>
                      <a:pPr marL="0" marR="0" algn="ctr">
                        <a:spcBef>
                          <a:spcPts val="600"/>
                        </a:spcBef>
                        <a:spcAft>
                          <a:spcPts val="0"/>
                        </a:spcAft>
                      </a:pPr>
                      <a:r>
                        <a:rPr lang="en-US" sz="2000" b="1" dirty="0">
                          <a:solidFill>
                            <a:srgbClr val="1F497D"/>
                          </a:solidFill>
                          <a:latin typeface="Arial Narrow"/>
                          <a:ea typeface="Times New Roman"/>
                          <a:cs typeface="Times New Roman"/>
                        </a:rPr>
                        <a:t>7,122</a:t>
                      </a:r>
                      <a:endParaRPr lang="en-US" sz="2000" dirty="0">
                        <a:latin typeface="Times New Roman"/>
                        <a:ea typeface="Calibri"/>
                        <a:cs typeface="Times New Roman"/>
                      </a:endParaRPr>
                    </a:p>
                  </a:txBody>
                  <a:tcPr marL="68580" marR="68580" marT="0" marB="0" anchor="ctr">
                    <a:lnL>
                      <a:noFill/>
                    </a:lnL>
                    <a:lnR>
                      <a:noFill/>
                    </a:lnR>
                    <a:lnT>
                      <a:noFill/>
                    </a:lnT>
                    <a:lnB w="12700" cap="flat" cmpd="sng" algn="ctr">
                      <a:solidFill>
                        <a:srgbClr val="4BACC6"/>
                      </a:solidFill>
                      <a:prstDash val="solid"/>
                      <a:round/>
                      <a:headEnd type="none" w="med" len="med"/>
                      <a:tailEnd type="none" w="med" len="med"/>
                    </a:lnB>
                    <a:solidFill>
                      <a:srgbClr val="D2EAF1"/>
                    </a:solidFill>
                  </a:tcPr>
                </a:tc>
              </a:tr>
            </a:tbl>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Intersections and Severe Crashes</a:t>
            </a:r>
            <a:endParaRPr lang="en-US" dirty="0"/>
          </a:p>
        </p:txBody>
      </p:sp>
      <p:sp>
        <p:nvSpPr>
          <p:cNvPr id="3" name="Content Placeholder 2"/>
          <p:cNvSpPr>
            <a:spLocks noGrp="1"/>
          </p:cNvSpPr>
          <p:nvPr>
            <p:ph idx="1"/>
          </p:nvPr>
        </p:nvSpPr>
        <p:spPr>
          <a:xfrm>
            <a:off x="152400" y="1066800"/>
            <a:ext cx="8839200" cy="4343400"/>
          </a:xfrm>
        </p:spPr>
        <p:txBody>
          <a:bodyPr/>
          <a:lstStyle/>
          <a:p>
            <a:pPr lvl="0"/>
            <a:r>
              <a:rPr lang="en-US" dirty="0" smtClean="0"/>
              <a:t>The total cost of intersection crashes in New Hampshire is estimated to be $3.6 billion over a five-year period or $720 million annually.</a:t>
            </a:r>
          </a:p>
          <a:p>
            <a:pPr lvl="0"/>
            <a:r>
              <a:rPr lang="en-US" dirty="0" smtClean="0"/>
              <a:t>Severe intersection crashes accounted for:</a:t>
            </a:r>
          </a:p>
          <a:p>
            <a:pPr lvl="1"/>
            <a:r>
              <a:rPr lang="en-US" dirty="0" smtClean="0"/>
              <a:t>18 % of all intersection or intersection-related crashes</a:t>
            </a:r>
          </a:p>
          <a:p>
            <a:pPr lvl="1"/>
            <a:r>
              <a:rPr lang="en-US" dirty="0" smtClean="0"/>
              <a:t>94 % of the total cost of intersection crashes</a:t>
            </a:r>
          </a:p>
          <a:p>
            <a:pPr lvl="1"/>
            <a:r>
              <a:rPr lang="en-US" dirty="0" smtClean="0"/>
              <a:t>Rural areas accounted for approximately 28 % of the cost.  </a:t>
            </a:r>
          </a:p>
          <a:p>
            <a:pPr lvl="1"/>
            <a:r>
              <a:rPr lang="en-US" dirty="0" smtClean="0"/>
              <a:t>Urban areas accounted for approximately 66 % of the cost.</a:t>
            </a:r>
          </a:p>
          <a:p>
            <a:endParaRPr lang="en-US" dirty="0"/>
          </a:p>
        </p:txBody>
      </p:sp>
      <p:sp>
        <p:nvSpPr>
          <p:cNvPr id="4" name="Slide Number Placeholder 3"/>
          <p:cNvSpPr>
            <a:spLocks noGrp="1"/>
          </p:cNvSpPr>
          <p:nvPr>
            <p:ph type="sldNum" sz="quarter" idx="10"/>
          </p:nvPr>
        </p:nvSpPr>
        <p:spPr/>
        <p:txBody>
          <a:bodyPr/>
          <a:lstStyle/>
          <a:p>
            <a:pPr>
              <a:defRPr/>
            </a:pPr>
            <a:fld id="{982FCA22-5CE7-4204-9352-34CCC859FE55}" type="slidenum">
              <a:rPr lang="en-US" smtClean="0"/>
              <a:pPr>
                <a:defRPr/>
              </a:pPr>
              <a:t>47</a:t>
            </a:fld>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dirty="0" smtClean="0"/>
              <a:t>Intersection Types</a:t>
            </a:r>
          </a:p>
        </p:txBody>
      </p:sp>
      <p:sp>
        <p:nvSpPr>
          <p:cNvPr id="4" name="Slide Number Placeholder 3"/>
          <p:cNvSpPr>
            <a:spLocks noGrp="1"/>
          </p:cNvSpPr>
          <p:nvPr>
            <p:ph type="sldNum" sz="quarter" idx="10"/>
          </p:nvPr>
        </p:nvSpPr>
        <p:spPr/>
        <p:txBody>
          <a:bodyPr/>
          <a:lstStyle/>
          <a:p>
            <a:pPr>
              <a:defRPr/>
            </a:pPr>
            <a:fld id="{CC9B71AA-71DC-4176-84AE-CFE6ECA04DD1}" type="slidenum">
              <a:rPr lang="en-US" smtClean="0"/>
              <a:pPr>
                <a:defRPr/>
              </a:pPr>
              <a:t>48</a:t>
            </a:fld>
            <a:endParaRPr lang="en-US" dirty="0"/>
          </a:p>
        </p:txBody>
      </p:sp>
      <p:sp>
        <p:nvSpPr>
          <p:cNvPr id="48129"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
            </a:r>
            <a:br>
              <a:rPr kumimoji="0" lang="en-US" sz="1800" b="0" i="0" u="none" strike="noStrike" cap="none" normalizeH="0" baseline="0" dirty="0" smtClean="0">
                <a:ln>
                  <a:noFill/>
                </a:ln>
                <a:solidFill>
                  <a:schemeClr val="tx1"/>
                </a:solidFill>
                <a:effectLst/>
                <a:latin typeface="Arial" pitchFamily="34" charset="0"/>
                <a:cs typeface="Arial" pitchFamily="34" charset="0"/>
              </a:rPr>
            </a:b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8130" name="Rectangle 2"/>
          <p:cNvSpPr>
            <a:spLocks noChangeArrowheads="1"/>
          </p:cNvSpPr>
          <p:nvPr/>
        </p:nvSpPr>
        <p:spPr bwMode="auto">
          <a:xfrm>
            <a:off x="0" y="0"/>
            <a:ext cx="3017838" cy="6350"/>
          </a:xfrm>
          <a:prstGeom prst="rect">
            <a:avLst/>
          </a:prstGeom>
          <a:solidFill>
            <a:srgbClr val="000000"/>
          </a:solidFill>
          <a:ln w="9525">
            <a:solidFill>
              <a:schemeClr val="tx1"/>
            </a:solidFill>
            <a:prstDash val="solid"/>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1025824" y="914400"/>
            <a:ext cx="7320951" cy="434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dirty="0" smtClean="0"/>
              <a:t>Intersection Crashes by Traffic Control Device</a:t>
            </a:r>
          </a:p>
        </p:txBody>
      </p:sp>
      <p:sp>
        <p:nvSpPr>
          <p:cNvPr id="4" name="Slide Number Placeholder 3"/>
          <p:cNvSpPr>
            <a:spLocks noGrp="1"/>
          </p:cNvSpPr>
          <p:nvPr>
            <p:ph type="sldNum" sz="quarter" idx="10"/>
          </p:nvPr>
        </p:nvSpPr>
        <p:spPr/>
        <p:txBody>
          <a:bodyPr/>
          <a:lstStyle/>
          <a:p>
            <a:pPr>
              <a:defRPr/>
            </a:pPr>
            <a:fld id="{CC9B71AA-71DC-4176-84AE-CFE6ECA04DD1}" type="slidenum">
              <a:rPr lang="en-US" smtClean="0"/>
              <a:pPr>
                <a:defRPr/>
              </a:pPr>
              <a:t>49</a:t>
            </a:fld>
            <a:endParaRPr lang="en-US" dirty="0"/>
          </a:p>
        </p:txBody>
      </p:sp>
      <p:graphicFrame>
        <p:nvGraphicFramePr>
          <p:cNvPr id="7" name="Content Placeholder 6"/>
          <p:cNvGraphicFramePr>
            <a:graphicFrameLocks noGrp="1"/>
          </p:cNvGraphicFramePr>
          <p:nvPr>
            <p:ph idx="1"/>
          </p:nvPr>
        </p:nvGraphicFramePr>
        <p:xfrm>
          <a:off x="0" y="1066800"/>
          <a:ext cx="9144000" cy="4343400"/>
        </p:xfrm>
        <a:graphic>
          <a:graphicData uri="http://schemas.openxmlformats.org/drawingml/2006/table">
            <a:tbl>
              <a:tblPr/>
              <a:tblGrid>
                <a:gridCol w="1161344"/>
                <a:gridCol w="1161344"/>
                <a:gridCol w="1161344"/>
                <a:gridCol w="889773"/>
                <a:gridCol w="824832"/>
                <a:gridCol w="824832"/>
                <a:gridCol w="1202669"/>
                <a:gridCol w="1202669"/>
                <a:gridCol w="715193"/>
              </a:tblGrid>
              <a:tr h="624735">
                <a:tc>
                  <a:txBody>
                    <a:bodyPr/>
                    <a:lstStyle/>
                    <a:p>
                      <a:pPr marL="0" marR="0" algn="ctr">
                        <a:spcBef>
                          <a:spcPts val="0"/>
                        </a:spcBef>
                        <a:spcAft>
                          <a:spcPts val="0"/>
                        </a:spcAft>
                      </a:pPr>
                      <a:r>
                        <a:rPr lang="en-US" sz="1400" b="1" dirty="0">
                          <a:solidFill>
                            <a:srgbClr val="365F91"/>
                          </a:solidFill>
                          <a:latin typeface="Arial Narrow"/>
                          <a:ea typeface="Times New Roman"/>
                          <a:cs typeface="Times New Roman"/>
                        </a:rPr>
                        <a:t>Area Type</a:t>
                      </a:r>
                      <a:endParaRPr lang="en-US" sz="1400" dirty="0">
                        <a:latin typeface="Times New Roman"/>
                        <a:ea typeface="Calibri"/>
                        <a:cs typeface="Times New Roman"/>
                      </a:endParaRPr>
                    </a:p>
                  </a:txBody>
                  <a:tcPr marL="68580" marR="68580" marT="0" marB="0" anchor="ctr">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gn="ctr">
                        <a:spcBef>
                          <a:spcPts val="0"/>
                        </a:spcBef>
                        <a:spcAft>
                          <a:spcPts val="0"/>
                        </a:spcAft>
                      </a:pPr>
                      <a:r>
                        <a:rPr lang="en-US" sz="1400" b="1" dirty="0">
                          <a:solidFill>
                            <a:srgbClr val="365F91"/>
                          </a:solidFill>
                          <a:latin typeface="Arial Narrow"/>
                          <a:ea typeface="Times New Roman"/>
                          <a:cs typeface="Times New Roman"/>
                        </a:rPr>
                        <a:t>Intersection type</a:t>
                      </a:r>
                      <a:endParaRPr lang="en-US" sz="1400" dirty="0">
                        <a:latin typeface="Times New Roman"/>
                        <a:ea typeface="Calibri"/>
                        <a:cs typeface="Times New Roman"/>
                      </a:endParaRPr>
                    </a:p>
                  </a:txBody>
                  <a:tcPr marL="68580" marR="68580" marT="0" marB="0" anchor="ctr">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gn="ctr">
                        <a:spcBef>
                          <a:spcPts val="0"/>
                        </a:spcBef>
                        <a:spcAft>
                          <a:spcPts val="0"/>
                        </a:spcAft>
                      </a:pPr>
                      <a:r>
                        <a:rPr lang="en-US" sz="1400" b="1" dirty="0">
                          <a:solidFill>
                            <a:srgbClr val="365F91"/>
                          </a:solidFill>
                          <a:latin typeface="Arial Narrow"/>
                          <a:ea typeface="Times New Roman"/>
                          <a:cs typeface="Times New Roman"/>
                        </a:rPr>
                        <a:t>Traffic control</a:t>
                      </a:r>
                      <a:endParaRPr lang="en-US" sz="1400" dirty="0">
                        <a:latin typeface="Times New Roman"/>
                        <a:ea typeface="Calibri"/>
                        <a:cs typeface="Times New Roman"/>
                      </a:endParaRPr>
                    </a:p>
                  </a:txBody>
                  <a:tcPr marL="68580" marR="68580" marT="0" marB="0" anchor="ctr">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gn="ctr">
                        <a:spcBef>
                          <a:spcPts val="0"/>
                        </a:spcBef>
                        <a:spcAft>
                          <a:spcPts val="0"/>
                        </a:spcAft>
                      </a:pPr>
                      <a:r>
                        <a:rPr lang="en-US" sz="1400" b="1" dirty="0">
                          <a:solidFill>
                            <a:srgbClr val="365F91"/>
                          </a:solidFill>
                          <a:latin typeface="Arial Narrow"/>
                          <a:ea typeface="Calibri"/>
                          <a:cs typeface="Times New Roman"/>
                        </a:rPr>
                        <a:t>Severe Crashes</a:t>
                      </a:r>
                      <a:endParaRPr lang="en-US" sz="1400" dirty="0">
                        <a:latin typeface="Times New Roman"/>
                        <a:ea typeface="Calibri"/>
                        <a:cs typeface="Times New Roman"/>
                      </a:endParaRPr>
                    </a:p>
                  </a:txBody>
                  <a:tcPr marL="68580" marR="68580" marT="0" marB="0" anchor="ctr">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gn="ctr">
                        <a:spcBef>
                          <a:spcPts val="0"/>
                        </a:spcBef>
                        <a:spcAft>
                          <a:spcPts val="0"/>
                        </a:spcAft>
                      </a:pPr>
                      <a:r>
                        <a:rPr lang="en-US" sz="1400" b="1" dirty="0">
                          <a:solidFill>
                            <a:srgbClr val="365F91"/>
                          </a:solidFill>
                          <a:latin typeface="Arial Narrow"/>
                          <a:ea typeface="Times New Roman"/>
                          <a:cs typeface="Times New Roman"/>
                        </a:rPr>
                        <a:t>Percent</a:t>
                      </a:r>
                      <a:endParaRPr lang="en-US" sz="1400" dirty="0">
                        <a:latin typeface="Times New Roman"/>
                        <a:ea typeface="Calibri"/>
                        <a:cs typeface="Times New Roman"/>
                      </a:endParaRPr>
                    </a:p>
                  </a:txBody>
                  <a:tcPr marL="68580" marR="68580" marT="0" marB="0" anchor="ctr">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gn="ctr">
                        <a:spcBef>
                          <a:spcPts val="0"/>
                        </a:spcBef>
                        <a:spcAft>
                          <a:spcPts val="0"/>
                        </a:spcAft>
                      </a:pPr>
                      <a:r>
                        <a:rPr lang="en-US" sz="1400" b="1" dirty="0">
                          <a:solidFill>
                            <a:srgbClr val="365F91"/>
                          </a:solidFill>
                          <a:latin typeface="Arial Narrow"/>
                          <a:ea typeface="Times New Roman"/>
                          <a:cs typeface="Times New Roman"/>
                        </a:rPr>
                        <a:t>Total Crashes</a:t>
                      </a:r>
                      <a:endParaRPr lang="en-US" sz="1400" dirty="0">
                        <a:latin typeface="Times New Roman"/>
                        <a:ea typeface="Calibri"/>
                        <a:cs typeface="Times New Roman"/>
                      </a:endParaRPr>
                    </a:p>
                  </a:txBody>
                  <a:tcPr marL="68580" marR="68580" marT="0" marB="0" anchor="ctr">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gn="ctr">
                        <a:spcBef>
                          <a:spcPts val="0"/>
                        </a:spcBef>
                        <a:spcAft>
                          <a:spcPts val="0"/>
                        </a:spcAft>
                      </a:pPr>
                      <a:r>
                        <a:rPr lang="en-US" sz="1400" b="1" dirty="0">
                          <a:solidFill>
                            <a:srgbClr val="365F91"/>
                          </a:solidFill>
                          <a:latin typeface="Arial Narrow"/>
                          <a:ea typeface="Times New Roman"/>
                          <a:cs typeface="Times New Roman"/>
                        </a:rPr>
                        <a:t>Percent</a:t>
                      </a:r>
                      <a:endParaRPr lang="en-US" sz="1400" dirty="0">
                        <a:latin typeface="Times New Roman"/>
                        <a:ea typeface="Calibri"/>
                        <a:cs typeface="Times New Roman"/>
                      </a:endParaRPr>
                    </a:p>
                  </a:txBody>
                  <a:tcPr marL="68580" marR="68580" marT="0" marB="0" anchor="ctr">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gn="ctr">
                        <a:spcBef>
                          <a:spcPts val="0"/>
                        </a:spcBef>
                        <a:spcAft>
                          <a:spcPts val="0"/>
                        </a:spcAft>
                      </a:pPr>
                      <a:r>
                        <a:rPr lang="en-US" sz="1400" b="1" dirty="0">
                          <a:solidFill>
                            <a:srgbClr val="365F91"/>
                          </a:solidFill>
                          <a:latin typeface="Arial Narrow"/>
                          <a:ea typeface="Times New Roman"/>
                          <a:cs typeface="Times New Roman"/>
                        </a:rPr>
                        <a:t>Intersections</a:t>
                      </a:r>
                      <a:endParaRPr lang="en-US" sz="1400" dirty="0">
                        <a:latin typeface="Times New Roman"/>
                        <a:ea typeface="Calibri"/>
                        <a:cs typeface="Times New Roman"/>
                      </a:endParaRPr>
                    </a:p>
                  </a:txBody>
                  <a:tcPr marL="68580" marR="68580" marT="0" marB="0" anchor="ctr">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gn="ctr">
                        <a:spcBef>
                          <a:spcPts val="0"/>
                        </a:spcBef>
                        <a:spcAft>
                          <a:spcPts val="0"/>
                        </a:spcAft>
                      </a:pPr>
                      <a:r>
                        <a:rPr lang="en-US" sz="1400" b="1" dirty="0">
                          <a:solidFill>
                            <a:srgbClr val="365F91"/>
                          </a:solidFill>
                          <a:latin typeface="Arial Narrow"/>
                          <a:ea typeface="Times New Roman"/>
                          <a:cs typeface="Times New Roman"/>
                        </a:rPr>
                        <a:t>Percent</a:t>
                      </a:r>
                      <a:endParaRPr lang="en-US" sz="1400" dirty="0">
                        <a:latin typeface="Times New Roman"/>
                        <a:ea typeface="Calibri"/>
                        <a:cs typeface="Times New Roman"/>
                      </a:endParaRPr>
                    </a:p>
                  </a:txBody>
                  <a:tcPr marL="68580" marR="68580" marT="0" marB="0" anchor="ctr">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r>
              <a:tr h="247911">
                <a:tc rowSpan="6">
                  <a:txBody>
                    <a:bodyPr/>
                    <a:lstStyle/>
                    <a:p>
                      <a:pPr marL="0" marR="0" algn="ctr">
                        <a:spcBef>
                          <a:spcPts val="0"/>
                        </a:spcBef>
                        <a:spcAft>
                          <a:spcPts val="0"/>
                        </a:spcAft>
                      </a:pPr>
                      <a:r>
                        <a:rPr lang="en-US" sz="1400" b="1" dirty="0">
                          <a:solidFill>
                            <a:srgbClr val="365F91"/>
                          </a:solidFill>
                          <a:latin typeface="Arial Narrow"/>
                          <a:ea typeface="Times New Roman"/>
                          <a:cs typeface="Times New Roman"/>
                        </a:rPr>
                        <a:t>Urban</a:t>
                      </a:r>
                      <a:endParaRPr lang="en-US" sz="1400" dirty="0">
                        <a:latin typeface="Times New Roman"/>
                        <a:ea typeface="Calibri"/>
                        <a:cs typeface="Times New Roman"/>
                      </a:endParaRPr>
                    </a:p>
                  </a:txBody>
                  <a:tcPr marL="68580" marR="68580" marT="0" marB="0">
                    <a:lnL>
                      <a:noFill/>
                    </a:lnL>
                    <a:lnR>
                      <a:noFill/>
                    </a:lnR>
                    <a:lnT w="12700" cap="flat" cmpd="sng" algn="ctr">
                      <a:solidFill>
                        <a:srgbClr val="4BACC6"/>
                      </a:solidFill>
                      <a:prstDash val="solid"/>
                      <a:round/>
                      <a:headEnd type="none" w="med" len="med"/>
                      <a:tailEnd type="none" w="med" len="med"/>
                    </a:lnT>
                    <a:lnB>
                      <a:noFill/>
                    </a:lnB>
                    <a:solidFill>
                      <a:srgbClr val="D2EAF1"/>
                    </a:solidFill>
                  </a:tcPr>
                </a:tc>
                <a:tc rowSpan="2">
                  <a:txBody>
                    <a:bodyPr/>
                    <a:lstStyle/>
                    <a:p>
                      <a:pPr marL="0" marR="0" algn="ctr">
                        <a:spcBef>
                          <a:spcPts val="0"/>
                        </a:spcBef>
                        <a:spcAft>
                          <a:spcPts val="0"/>
                        </a:spcAft>
                      </a:pPr>
                      <a:r>
                        <a:rPr lang="en-US" sz="1400" dirty="0">
                          <a:solidFill>
                            <a:srgbClr val="365F91"/>
                          </a:solidFill>
                          <a:latin typeface="Arial Narrow"/>
                          <a:ea typeface="Times New Roman"/>
                          <a:cs typeface="Times New Roman"/>
                        </a:rPr>
                        <a:t>3 Legs</a:t>
                      </a:r>
                      <a:endParaRPr lang="en-US" sz="1400" dirty="0">
                        <a:latin typeface="Times New Roman"/>
                        <a:ea typeface="Calibri"/>
                        <a:cs typeface="Times New Roman"/>
                      </a:endParaRPr>
                    </a:p>
                  </a:txBody>
                  <a:tcPr marL="68580" marR="68580" marT="0" marB="0">
                    <a:lnL>
                      <a:noFill/>
                    </a:lnL>
                    <a:lnR>
                      <a:noFill/>
                    </a:lnR>
                    <a:lnT w="12700" cap="flat" cmpd="sng" algn="ctr">
                      <a:solidFill>
                        <a:srgbClr val="4BACC6"/>
                      </a:solidFill>
                      <a:prstDash val="solid"/>
                      <a:round/>
                      <a:headEnd type="none" w="med" len="med"/>
                      <a:tailEnd type="none" w="med" len="med"/>
                    </a:lnT>
                    <a:lnB>
                      <a:noFill/>
                    </a:lnB>
                    <a:solidFill>
                      <a:srgbClr val="D2EAF1"/>
                    </a:solidFill>
                  </a:tcPr>
                </a:tc>
                <a:tc>
                  <a:txBody>
                    <a:bodyPr/>
                    <a:lstStyle/>
                    <a:p>
                      <a:pPr marL="0" marR="0" algn="ctr">
                        <a:spcBef>
                          <a:spcPts val="0"/>
                        </a:spcBef>
                        <a:spcAft>
                          <a:spcPts val="0"/>
                        </a:spcAft>
                      </a:pPr>
                      <a:r>
                        <a:rPr lang="en-US" sz="1400" dirty="0">
                          <a:solidFill>
                            <a:srgbClr val="365F91"/>
                          </a:solidFill>
                          <a:latin typeface="Arial Narrow"/>
                          <a:ea typeface="Times New Roman"/>
                          <a:cs typeface="Times New Roman"/>
                        </a:rPr>
                        <a:t>Signalized</a:t>
                      </a:r>
                      <a:endParaRPr lang="en-US" sz="1400" dirty="0">
                        <a:latin typeface="Times New Roman"/>
                        <a:ea typeface="Calibri"/>
                        <a:cs typeface="Times New Roman"/>
                      </a:endParaRPr>
                    </a:p>
                  </a:txBody>
                  <a:tcPr marL="68580" marR="68580" marT="0" marB="0">
                    <a:lnL>
                      <a:noFill/>
                    </a:lnL>
                    <a:lnR>
                      <a:noFill/>
                    </a:lnR>
                    <a:lnT w="12700" cap="flat" cmpd="sng" algn="ctr">
                      <a:solidFill>
                        <a:srgbClr val="4BACC6"/>
                      </a:solidFill>
                      <a:prstDash val="solid"/>
                      <a:round/>
                      <a:headEnd type="none" w="med" len="med"/>
                      <a:tailEnd type="none" w="med" len="med"/>
                    </a:lnT>
                    <a:lnB>
                      <a:noFill/>
                    </a:lnB>
                    <a:solidFill>
                      <a:srgbClr val="D2EAF1"/>
                    </a:solidFill>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407</a:t>
                      </a:r>
                      <a:endParaRPr lang="en-US" sz="1400" dirty="0">
                        <a:latin typeface="Times New Roman"/>
                        <a:ea typeface="Calibri"/>
                        <a:cs typeface="Times New Roman"/>
                      </a:endParaRPr>
                    </a:p>
                  </a:txBody>
                  <a:tcPr marL="68580" marR="68580" marT="0" marB="0">
                    <a:lnL>
                      <a:noFill/>
                    </a:lnL>
                    <a:lnR>
                      <a:noFill/>
                    </a:lnR>
                    <a:lnT w="12700" cap="flat" cmpd="sng" algn="ctr">
                      <a:solidFill>
                        <a:srgbClr val="4BACC6"/>
                      </a:solidFill>
                      <a:prstDash val="solid"/>
                      <a:round/>
                      <a:headEnd type="none" w="med" len="med"/>
                      <a:tailEnd type="none" w="med" len="med"/>
                    </a:lnT>
                    <a:lnB>
                      <a:noFill/>
                    </a:lnB>
                    <a:solidFill>
                      <a:srgbClr val="D2EAF1"/>
                    </a:solidFill>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7.5%</a:t>
                      </a:r>
                      <a:endParaRPr lang="en-US" sz="1400" dirty="0">
                        <a:latin typeface="Times New Roman"/>
                        <a:ea typeface="Calibri"/>
                        <a:cs typeface="Times New Roman"/>
                      </a:endParaRPr>
                    </a:p>
                  </a:txBody>
                  <a:tcPr marL="68580" marR="68580" marT="0" marB="0">
                    <a:lnL>
                      <a:noFill/>
                    </a:lnL>
                    <a:lnR>
                      <a:noFill/>
                    </a:lnR>
                    <a:lnT w="12700" cap="flat" cmpd="sng" algn="ctr">
                      <a:solidFill>
                        <a:srgbClr val="4BACC6"/>
                      </a:solidFill>
                      <a:prstDash val="solid"/>
                      <a:round/>
                      <a:headEnd type="none" w="med" len="med"/>
                      <a:tailEnd type="none" w="med" len="med"/>
                    </a:lnT>
                    <a:lnB>
                      <a:noFill/>
                    </a:lnB>
                    <a:solidFill>
                      <a:srgbClr val="D2EAF1"/>
                    </a:solidFill>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2,321</a:t>
                      </a:r>
                      <a:endParaRPr lang="en-US" sz="1400" dirty="0">
                        <a:latin typeface="Times New Roman"/>
                        <a:ea typeface="Calibri"/>
                        <a:cs typeface="Times New Roman"/>
                      </a:endParaRPr>
                    </a:p>
                  </a:txBody>
                  <a:tcPr marL="68580" marR="68580" marT="0" marB="0">
                    <a:lnL>
                      <a:noFill/>
                    </a:lnL>
                    <a:lnR>
                      <a:noFill/>
                    </a:lnR>
                    <a:lnT w="12700" cap="flat" cmpd="sng" algn="ctr">
                      <a:solidFill>
                        <a:srgbClr val="4BACC6"/>
                      </a:solidFill>
                      <a:prstDash val="solid"/>
                      <a:round/>
                      <a:headEnd type="none" w="med" len="med"/>
                      <a:tailEnd type="none" w="med" len="med"/>
                    </a:lnT>
                    <a:lnB>
                      <a:noFill/>
                    </a:lnB>
                    <a:solidFill>
                      <a:srgbClr val="D2EAF1"/>
                    </a:solidFill>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8.3%</a:t>
                      </a:r>
                      <a:endParaRPr lang="en-US" sz="1400" dirty="0">
                        <a:latin typeface="Times New Roman"/>
                        <a:ea typeface="Calibri"/>
                        <a:cs typeface="Times New Roman"/>
                      </a:endParaRPr>
                    </a:p>
                  </a:txBody>
                  <a:tcPr marL="68580" marR="68580" marT="0" marB="0">
                    <a:lnL>
                      <a:noFill/>
                    </a:lnL>
                    <a:lnR>
                      <a:noFill/>
                    </a:lnR>
                    <a:lnT w="12700" cap="flat" cmpd="sng" algn="ctr">
                      <a:solidFill>
                        <a:srgbClr val="4BACC6"/>
                      </a:solidFill>
                      <a:prstDash val="solid"/>
                      <a:round/>
                      <a:headEnd type="none" w="med" len="med"/>
                      <a:tailEnd type="none" w="med" len="med"/>
                    </a:lnT>
                    <a:lnB>
                      <a:noFill/>
                    </a:lnB>
                    <a:solidFill>
                      <a:srgbClr val="D2EAF1"/>
                    </a:solidFill>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208</a:t>
                      </a:r>
                      <a:endParaRPr lang="en-US" sz="1400" dirty="0">
                        <a:latin typeface="Times New Roman"/>
                        <a:ea typeface="Calibri"/>
                        <a:cs typeface="Times New Roman"/>
                      </a:endParaRPr>
                    </a:p>
                  </a:txBody>
                  <a:tcPr marL="68580" marR="68580" marT="0" marB="0">
                    <a:lnL>
                      <a:noFill/>
                    </a:lnL>
                    <a:lnR>
                      <a:noFill/>
                    </a:lnR>
                    <a:lnT w="12700" cap="flat" cmpd="sng" algn="ctr">
                      <a:solidFill>
                        <a:srgbClr val="4BACC6"/>
                      </a:solidFill>
                      <a:prstDash val="solid"/>
                      <a:round/>
                      <a:headEnd type="none" w="med" len="med"/>
                      <a:tailEnd type="none" w="med" len="med"/>
                    </a:lnT>
                    <a:lnB>
                      <a:noFill/>
                    </a:lnB>
                    <a:solidFill>
                      <a:srgbClr val="D2EAF1"/>
                    </a:solidFill>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1.5%</a:t>
                      </a:r>
                      <a:endParaRPr lang="en-US" sz="1400" dirty="0">
                        <a:latin typeface="Times New Roman"/>
                        <a:ea typeface="Calibri"/>
                        <a:cs typeface="Times New Roman"/>
                      </a:endParaRPr>
                    </a:p>
                  </a:txBody>
                  <a:tcPr marL="68580" marR="68580" marT="0" marB="0">
                    <a:lnL>
                      <a:noFill/>
                    </a:lnL>
                    <a:lnR>
                      <a:noFill/>
                    </a:lnR>
                    <a:lnT w="12700" cap="flat" cmpd="sng" algn="ctr">
                      <a:solidFill>
                        <a:srgbClr val="4BACC6"/>
                      </a:solidFill>
                      <a:prstDash val="solid"/>
                      <a:round/>
                      <a:headEnd type="none" w="med" len="med"/>
                      <a:tailEnd type="none" w="med" len="med"/>
                    </a:lnT>
                    <a:lnB>
                      <a:noFill/>
                    </a:lnB>
                    <a:solidFill>
                      <a:srgbClr val="D2EAF1"/>
                    </a:solidFill>
                  </a:tcPr>
                </a:tc>
              </a:tr>
              <a:tr h="247911">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400" dirty="0">
                          <a:solidFill>
                            <a:srgbClr val="365F91"/>
                          </a:solidFill>
                          <a:latin typeface="Arial Narrow"/>
                          <a:ea typeface="Times New Roman"/>
                          <a:cs typeface="Times New Roman"/>
                        </a:rPr>
                        <a:t>Unsignalized</a:t>
                      </a:r>
                      <a:endParaRPr lang="en-US" sz="1400" dirty="0">
                        <a:latin typeface="Times New Roman"/>
                        <a:ea typeface="Calibri"/>
                        <a:cs typeface="Times New Roman"/>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1,054</a:t>
                      </a:r>
                      <a:endParaRPr lang="en-US" sz="1400" dirty="0">
                        <a:latin typeface="Times New Roman"/>
                        <a:ea typeface="Calibri"/>
                        <a:cs typeface="Times New Roman"/>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19.3%</a:t>
                      </a:r>
                      <a:endParaRPr lang="en-US" sz="1400" dirty="0">
                        <a:latin typeface="Times New Roman"/>
                        <a:ea typeface="Calibri"/>
                        <a:cs typeface="Times New Roman"/>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5,710</a:t>
                      </a:r>
                      <a:endParaRPr lang="en-US" sz="1400" dirty="0">
                        <a:latin typeface="Times New Roman"/>
                        <a:ea typeface="Calibri"/>
                        <a:cs typeface="Times New Roman"/>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20.4%</a:t>
                      </a:r>
                      <a:endParaRPr lang="en-US" sz="1400" dirty="0">
                        <a:latin typeface="Times New Roman"/>
                        <a:ea typeface="Calibri"/>
                        <a:cs typeface="Times New Roman"/>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3,582</a:t>
                      </a:r>
                      <a:endParaRPr lang="en-US" sz="1400" dirty="0">
                        <a:latin typeface="Times New Roman"/>
                        <a:ea typeface="Calibri"/>
                        <a:cs typeface="Times New Roman"/>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26.5%</a:t>
                      </a:r>
                      <a:endParaRPr lang="en-US" sz="1400" dirty="0">
                        <a:latin typeface="Times New Roman"/>
                        <a:ea typeface="Calibri"/>
                        <a:cs typeface="Times New Roman"/>
                      </a:endParaRPr>
                    </a:p>
                  </a:txBody>
                  <a:tcPr marL="68580" marR="68580" marT="0" marB="0">
                    <a:lnL>
                      <a:noFill/>
                    </a:lnL>
                    <a:lnR>
                      <a:noFill/>
                    </a:lnR>
                    <a:lnT>
                      <a:noFill/>
                    </a:lnT>
                    <a:lnB>
                      <a:noFill/>
                    </a:lnB>
                  </a:tcPr>
                </a:tc>
              </a:tr>
              <a:tr h="247911">
                <a:tc vMerge="1">
                  <a:txBody>
                    <a:bodyPr/>
                    <a:lstStyle/>
                    <a:p>
                      <a:endParaRPr lang="en-US"/>
                    </a:p>
                  </a:txBody>
                  <a:tcPr/>
                </a:tc>
                <a:tc rowSpan="2">
                  <a:txBody>
                    <a:bodyPr/>
                    <a:lstStyle/>
                    <a:p>
                      <a:pPr marL="0" marR="0" algn="ctr">
                        <a:spcBef>
                          <a:spcPts val="0"/>
                        </a:spcBef>
                        <a:spcAft>
                          <a:spcPts val="0"/>
                        </a:spcAft>
                      </a:pPr>
                      <a:r>
                        <a:rPr lang="en-US" sz="1400" dirty="0">
                          <a:solidFill>
                            <a:srgbClr val="365F91"/>
                          </a:solidFill>
                          <a:latin typeface="Arial Narrow"/>
                          <a:ea typeface="Times New Roman"/>
                          <a:cs typeface="Times New Roman"/>
                        </a:rPr>
                        <a:t>4 Legs</a:t>
                      </a:r>
                      <a:endParaRPr lang="en-US" sz="1400" dirty="0">
                        <a:latin typeface="Times New Roman"/>
                        <a:ea typeface="Calibri"/>
                        <a:cs typeface="Times New Roman"/>
                      </a:endParaRPr>
                    </a:p>
                  </a:txBody>
                  <a:tcPr marL="68580" marR="68580" marT="0" marB="0">
                    <a:lnL>
                      <a:noFill/>
                    </a:lnL>
                    <a:lnR>
                      <a:noFill/>
                    </a:lnR>
                    <a:lnT>
                      <a:noFill/>
                    </a:lnT>
                    <a:lnB>
                      <a:noFill/>
                    </a:lnB>
                    <a:solidFill>
                      <a:srgbClr val="D2EAF1"/>
                    </a:solidFill>
                  </a:tcPr>
                </a:tc>
                <a:tc>
                  <a:txBody>
                    <a:bodyPr/>
                    <a:lstStyle/>
                    <a:p>
                      <a:pPr marL="0" marR="0" algn="ctr">
                        <a:spcBef>
                          <a:spcPts val="0"/>
                        </a:spcBef>
                        <a:spcAft>
                          <a:spcPts val="0"/>
                        </a:spcAft>
                      </a:pPr>
                      <a:r>
                        <a:rPr lang="en-US" sz="1400" dirty="0">
                          <a:solidFill>
                            <a:srgbClr val="365F91"/>
                          </a:solidFill>
                          <a:latin typeface="Arial Narrow"/>
                          <a:ea typeface="Times New Roman"/>
                          <a:cs typeface="Times New Roman"/>
                        </a:rPr>
                        <a:t>Signalized</a:t>
                      </a:r>
                      <a:endParaRPr lang="en-US" sz="1400" dirty="0">
                        <a:latin typeface="Times New Roman"/>
                        <a:ea typeface="Calibri"/>
                        <a:cs typeface="Times New Roman"/>
                      </a:endParaRPr>
                    </a:p>
                  </a:txBody>
                  <a:tcPr marL="68580" marR="68580" marT="0" marB="0">
                    <a:lnL>
                      <a:noFill/>
                    </a:lnL>
                    <a:lnR>
                      <a:noFill/>
                    </a:lnR>
                    <a:lnT>
                      <a:noFill/>
                    </a:lnT>
                    <a:lnB>
                      <a:noFill/>
                    </a:lnB>
                    <a:solidFill>
                      <a:srgbClr val="D2EAF1"/>
                    </a:solidFill>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931</a:t>
                      </a:r>
                      <a:endParaRPr lang="en-US" sz="1400" dirty="0">
                        <a:latin typeface="Times New Roman"/>
                        <a:ea typeface="Calibri"/>
                        <a:cs typeface="Times New Roman"/>
                      </a:endParaRPr>
                    </a:p>
                  </a:txBody>
                  <a:tcPr marL="68580" marR="68580" marT="0" marB="0">
                    <a:lnL>
                      <a:noFill/>
                    </a:lnL>
                    <a:lnR>
                      <a:noFill/>
                    </a:lnR>
                    <a:lnT>
                      <a:noFill/>
                    </a:lnT>
                    <a:lnB>
                      <a:noFill/>
                    </a:lnB>
                    <a:solidFill>
                      <a:srgbClr val="D2EAF1"/>
                    </a:solidFill>
                  </a:tcPr>
                </a:tc>
                <a:tc>
                  <a:txBody>
                    <a:bodyPr/>
                    <a:lstStyle/>
                    <a:p>
                      <a:pPr marL="0" marR="0" algn="ctr">
                        <a:spcBef>
                          <a:spcPts val="0"/>
                        </a:spcBef>
                        <a:spcAft>
                          <a:spcPts val="0"/>
                        </a:spcAft>
                      </a:pPr>
                      <a:r>
                        <a:rPr lang="en-US" sz="1400" dirty="0">
                          <a:solidFill>
                            <a:srgbClr val="1F497D"/>
                          </a:solidFill>
                          <a:latin typeface="Arial Narrow"/>
                          <a:ea typeface="Calibri"/>
                          <a:cs typeface="Times New Roman"/>
                        </a:rPr>
                        <a:t>17.1%</a:t>
                      </a:r>
                      <a:endParaRPr lang="en-US" sz="1400" dirty="0">
                        <a:latin typeface="Times New Roman"/>
                        <a:ea typeface="Calibri"/>
                        <a:cs typeface="Times New Roman"/>
                      </a:endParaRPr>
                    </a:p>
                  </a:txBody>
                  <a:tcPr marL="68580" marR="68580" marT="0" marB="0">
                    <a:lnL>
                      <a:noFill/>
                    </a:lnL>
                    <a:lnR>
                      <a:noFill/>
                    </a:lnR>
                    <a:lnT>
                      <a:noFill/>
                    </a:lnT>
                    <a:lnB>
                      <a:noFill/>
                    </a:lnB>
                    <a:solidFill>
                      <a:srgbClr val="D2EAF1"/>
                    </a:solidFill>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5,030</a:t>
                      </a:r>
                      <a:endParaRPr lang="en-US" sz="1400" dirty="0">
                        <a:latin typeface="Times New Roman"/>
                        <a:ea typeface="Calibri"/>
                        <a:cs typeface="Times New Roman"/>
                      </a:endParaRPr>
                    </a:p>
                  </a:txBody>
                  <a:tcPr marL="68580" marR="68580" marT="0" marB="0">
                    <a:lnL>
                      <a:noFill/>
                    </a:lnL>
                    <a:lnR>
                      <a:noFill/>
                    </a:lnR>
                    <a:lnT>
                      <a:noFill/>
                    </a:lnT>
                    <a:lnB>
                      <a:noFill/>
                    </a:lnB>
                    <a:solidFill>
                      <a:srgbClr val="D2EAF1"/>
                    </a:solidFill>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18.0%</a:t>
                      </a:r>
                      <a:endParaRPr lang="en-US" sz="1400" dirty="0">
                        <a:latin typeface="Times New Roman"/>
                        <a:ea typeface="Calibri"/>
                        <a:cs typeface="Times New Roman"/>
                      </a:endParaRPr>
                    </a:p>
                  </a:txBody>
                  <a:tcPr marL="68580" marR="68580" marT="0" marB="0">
                    <a:lnL>
                      <a:noFill/>
                    </a:lnL>
                    <a:lnR>
                      <a:noFill/>
                    </a:lnR>
                    <a:lnT>
                      <a:noFill/>
                    </a:lnT>
                    <a:lnB>
                      <a:noFill/>
                    </a:lnB>
                    <a:solidFill>
                      <a:srgbClr val="D2EAF1"/>
                    </a:solidFill>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281</a:t>
                      </a:r>
                      <a:endParaRPr lang="en-US" sz="1400" dirty="0">
                        <a:latin typeface="Times New Roman"/>
                        <a:ea typeface="Calibri"/>
                        <a:cs typeface="Times New Roman"/>
                      </a:endParaRPr>
                    </a:p>
                  </a:txBody>
                  <a:tcPr marL="68580" marR="68580" marT="0" marB="0">
                    <a:lnL>
                      <a:noFill/>
                    </a:lnL>
                    <a:lnR>
                      <a:noFill/>
                    </a:lnR>
                    <a:lnT>
                      <a:noFill/>
                    </a:lnT>
                    <a:lnB>
                      <a:noFill/>
                    </a:lnB>
                    <a:solidFill>
                      <a:srgbClr val="D2EAF1"/>
                    </a:solidFill>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2.1%</a:t>
                      </a:r>
                      <a:endParaRPr lang="en-US" sz="1400" dirty="0">
                        <a:latin typeface="Times New Roman"/>
                        <a:ea typeface="Calibri"/>
                        <a:cs typeface="Times New Roman"/>
                      </a:endParaRPr>
                    </a:p>
                  </a:txBody>
                  <a:tcPr marL="68580" marR="68580" marT="0" marB="0">
                    <a:lnL>
                      <a:noFill/>
                    </a:lnL>
                    <a:lnR>
                      <a:noFill/>
                    </a:lnR>
                    <a:lnT>
                      <a:noFill/>
                    </a:lnT>
                    <a:lnB>
                      <a:noFill/>
                    </a:lnB>
                    <a:solidFill>
                      <a:srgbClr val="D2EAF1"/>
                    </a:solidFill>
                  </a:tcPr>
                </a:tc>
              </a:tr>
              <a:tr h="247911">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400" dirty="0">
                          <a:solidFill>
                            <a:srgbClr val="365F91"/>
                          </a:solidFill>
                          <a:latin typeface="Arial Narrow"/>
                          <a:ea typeface="Times New Roman"/>
                          <a:cs typeface="Times New Roman"/>
                        </a:rPr>
                        <a:t>Unsignalized</a:t>
                      </a:r>
                      <a:endParaRPr lang="en-US" sz="1400" dirty="0">
                        <a:latin typeface="Times New Roman"/>
                        <a:ea typeface="Calibri"/>
                        <a:cs typeface="Times New Roman"/>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668</a:t>
                      </a:r>
                      <a:endParaRPr lang="en-US" sz="1400" dirty="0">
                        <a:latin typeface="Times New Roman"/>
                        <a:ea typeface="Calibri"/>
                        <a:cs typeface="Times New Roman"/>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400" dirty="0">
                          <a:solidFill>
                            <a:srgbClr val="1F497D"/>
                          </a:solidFill>
                          <a:latin typeface="Arial Narrow"/>
                          <a:ea typeface="Calibri"/>
                          <a:cs typeface="Times New Roman"/>
                        </a:rPr>
                        <a:t>12.2%</a:t>
                      </a:r>
                      <a:endParaRPr lang="en-US" sz="1400" dirty="0">
                        <a:latin typeface="Times New Roman"/>
                        <a:ea typeface="Calibri"/>
                        <a:cs typeface="Times New Roman"/>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3,076</a:t>
                      </a:r>
                      <a:endParaRPr lang="en-US" sz="1400" dirty="0">
                        <a:latin typeface="Times New Roman"/>
                        <a:ea typeface="Calibri"/>
                        <a:cs typeface="Times New Roman"/>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11.0%</a:t>
                      </a:r>
                      <a:endParaRPr lang="en-US" sz="1400" dirty="0">
                        <a:latin typeface="Times New Roman"/>
                        <a:ea typeface="Calibri"/>
                        <a:cs typeface="Times New Roman"/>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609</a:t>
                      </a:r>
                      <a:endParaRPr lang="en-US" sz="1400" dirty="0">
                        <a:latin typeface="Times New Roman"/>
                        <a:ea typeface="Calibri"/>
                        <a:cs typeface="Times New Roman"/>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4.5%</a:t>
                      </a:r>
                      <a:endParaRPr lang="en-US" sz="1400" dirty="0">
                        <a:latin typeface="Times New Roman"/>
                        <a:ea typeface="Calibri"/>
                        <a:cs typeface="Times New Roman"/>
                      </a:endParaRPr>
                    </a:p>
                  </a:txBody>
                  <a:tcPr marL="68580" marR="68580" marT="0" marB="0">
                    <a:lnL>
                      <a:noFill/>
                    </a:lnL>
                    <a:lnR>
                      <a:noFill/>
                    </a:lnR>
                    <a:lnT>
                      <a:noFill/>
                    </a:lnT>
                    <a:lnB>
                      <a:noFill/>
                    </a:lnB>
                  </a:tcPr>
                </a:tc>
              </a:tr>
              <a:tr h="247911">
                <a:tc vMerge="1">
                  <a:txBody>
                    <a:bodyPr/>
                    <a:lstStyle/>
                    <a:p>
                      <a:endParaRPr lang="en-US"/>
                    </a:p>
                  </a:txBody>
                  <a:tcPr/>
                </a:tc>
                <a:tc rowSpan="2">
                  <a:txBody>
                    <a:bodyPr/>
                    <a:lstStyle/>
                    <a:p>
                      <a:pPr marL="0" marR="0" algn="ctr">
                        <a:spcBef>
                          <a:spcPts val="0"/>
                        </a:spcBef>
                        <a:spcAft>
                          <a:spcPts val="0"/>
                        </a:spcAft>
                      </a:pPr>
                      <a:r>
                        <a:rPr lang="en-US" sz="1400" dirty="0">
                          <a:solidFill>
                            <a:srgbClr val="365F91"/>
                          </a:solidFill>
                          <a:latin typeface="Arial Narrow"/>
                          <a:ea typeface="Times New Roman"/>
                          <a:cs typeface="Times New Roman"/>
                        </a:rPr>
                        <a:t>Multi-Leg</a:t>
                      </a:r>
                      <a:endParaRPr lang="en-US" sz="1400" dirty="0">
                        <a:latin typeface="Times New Roman"/>
                        <a:ea typeface="Calibri"/>
                        <a:cs typeface="Times New Roman"/>
                      </a:endParaRPr>
                    </a:p>
                  </a:txBody>
                  <a:tcPr marL="68580" marR="68580" marT="0" marB="0">
                    <a:lnL>
                      <a:noFill/>
                    </a:lnL>
                    <a:lnR>
                      <a:noFill/>
                    </a:lnR>
                    <a:lnT>
                      <a:noFill/>
                    </a:lnT>
                    <a:lnB>
                      <a:noFill/>
                    </a:lnB>
                    <a:solidFill>
                      <a:srgbClr val="D2EAF1"/>
                    </a:solidFill>
                  </a:tcPr>
                </a:tc>
                <a:tc>
                  <a:txBody>
                    <a:bodyPr/>
                    <a:lstStyle/>
                    <a:p>
                      <a:pPr marL="0" marR="0" algn="ctr">
                        <a:spcBef>
                          <a:spcPts val="0"/>
                        </a:spcBef>
                        <a:spcAft>
                          <a:spcPts val="0"/>
                        </a:spcAft>
                      </a:pPr>
                      <a:r>
                        <a:rPr lang="en-US" sz="1400" dirty="0">
                          <a:solidFill>
                            <a:srgbClr val="365F91"/>
                          </a:solidFill>
                          <a:latin typeface="Arial Narrow"/>
                          <a:ea typeface="Times New Roman"/>
                          <a:cs typeface="Times New Roman"/>
                        </a:rPr>
                        <a:t>Signalized</a:t>
                      </a:r>
                      <a:endParaRPr lang="en-US" sz="1400" dirty="0">
                        <a:latin typeface="Times New Roman"/>
                        <a:ea typeface="Calibri"/>
                        <a:cs typeface="Times New Roman"/>
                      </a:endParaRPr>
                    </a:p>
                  </a:txBody>
                  <a:tcPr marL="68580" marR="68580" marT="0" marB="0">
                    <a:lnL>
                      <a:noFill/>
                    </a:lnL>
                    <a:lnR>
                      <a:noFill/>
                    </a:lnR>
                    <a:lnT>
                      <a:noFill/>
                    </a:lnT>
                    <a:lnB>
                      <a:noFill/>
                    </a:lnB>
                    <a:solidFill>
                      <a:srgbClr val="D2EAF1"/>
                    </a:solidFill>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37</a:t>
                      </a:r>
                      <a:endParaRPr lang="en-US" sz="1400" dirty="0">
                        <a:latin typeface="Times New Roman"/>
                        <a:ea typeface="Calibri"/>
                        <a:cs typeface="Times New Roman"/>
                      </a:endParaRPr>
                    </a:p>
                  </a:txBody>
                  <a:tcPr marL="68580" marR="68580" marT="0" marB="0">
                    <a:lnL>
                      <a:noFill/>
                    </a:lnL>
                    <a:lnR>
                      <a:noFill/>
                    </a:lnR>
                    <a:lnT>
                      <a:noFill/>
                    </a:lnT>
                    <a:lnB>
                      <a:noFill/>
                    </a:lnB>
                    <a:solidFill>
                      <a:srgbClr val="D2EAF1"/>
                    </a:solidFill>
                  </a:tcPr>
                </a:tc>
                <a:tc>
                  <a:txBody>
                    <a:bodyPr/>
                    <a:lstStyle/>
                    <a:p>
                      <a:pPr marL="0" marR="0" algn="ctr">
                        <a:spcBef>
                          <a:spcPts val="0"/>
                        </a:spcBef>
                        <a:spcAft>
                          <a:spcPts val="0"/>
                        </a:spcAft>
                      </a:pPr>
                      <a:r>
                        <a:rPr lang="en-US" sz="1400" dirty="0">
                          <a:solidFill>
                            <a:srgbClr val="1F497D"/>
                          </a:solidFill>
                          <a:latin typeface="Arial Narrow"/>
                          <a:ea typeface="Calibri"/>
                          <a:cs typeface="Times New Roman"/>
                        </a:rPr>
                        <a:t>0.7%</a:t>
                      </a:r>
                      <a:endParaRPr lang="en-US" sz="1400" dirty="0">
                        <a:latin typeface="Times New Roman"/>
                        <a:ea typeface="Calibri"/>
                        <a:cs typeface="Times New Roman"/>
                      </a:endParaRPr>
                    </a:p>
                  </a:txBody>
                  <a:tcPr marL="68580" marR="68580" marT="0" marB="0">
                    <a:lnL>
                      <a:noFill/>
                    </a:lnL>
                    <a:lnR>
                      <a:noFill/>
                    </a:lnR>
                    <a:lnT>
                      <a:noFill/>
                    </a:lnT>
                    <a:lnB>
                      <a:noFill/>
                    </a:lnB>
                    <a:solidFill>
                      <a:srgbClr val="D2EAF1"/>
                    </a:solidFill>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302</a:t>
                      </a:r>
                      <a:endParaRPr lang="en-US" sz="1400" dirty="0">
                        <a:latin typeface="Times New Roman"/>
                        <a:ea typeface="Calibri"/>
                        <a:cs typeface="Times New Roman"/>
                      </a:endParaRPr>
                    </a:p>
                  </a:txBody>
                  <a:tcPr marL="68580" marR="68580" marT="0" marB="0">
                    <a:lnL>
                      <a:noFill/>
                    </a:lnL>
                    <a:lnR>
                      <a:noFill/>
                    </a:lnR>
                    <a:lnT>
                      <a:noFill/>
                    </a:lnT>
                    <a:lnB>
                      <a:noFill/>
                    </a:lnB>
                    <a:solidFill>
                      <a:srgbClr val="D2EAF1"/>
                    </a:solidFill>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1.1%</a:t>
                      </a:r>
                      <a:endParaRPr lang="en-US" sz="1400" dirty="0">
                        <a:latin typeface="Times New Roman"/>
                        <a:ea typeface="Calibri"/>
                        <a:cs typeface="Times New Roman"/>
                      </a:endParaRPr>
                    </a:p>
                  </a:txBody>
                  <a:tcPr marL="68580" marR="68580" marT="0" marB="0">
                    <a:lnL>
                      <a:noFill/>
                    </a:lnL>
                    <a:lnR>
                      <a:noFill/>
                    </a:lnR>
                    <a:lnT>
                      <a:noFill/>
                    </a:lnT>
                    <a:lnB>
                      <a:noFill/>
                    </a:lnB>
                    <a:solidFill>
                      <a:srgbClr val="D2EAF1"/>
                    </a:solidFill>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18</a:t>
                      </a:r>
                      <a:endParaRPr lang="en-US" sz="1400" dirty="0">
                        <a:latin typeface="Times New Roman"/>
                        <a:ea typeface="Calibri"/>
                        <a:cs typeface="Times New Roman"/>
                      </a:endParaRPr>
                    </a:p>
                  </a:txBody>
                  <a:tcPr marL="68580" marR="68580" marT="0" marB="0">
                    <a:lnL>
                      <a:noFill/>
                    </a:lnL>
                    <a:lnR>
                      <a:noFill/>
                    </a:lnR>
                    <a:lnT>
                      <a:noFill/>
                    </a:lnT>
                    <a:lnB>
                      <a:noFill/>
                    </a:lnB>
                    <a:solidFill>
                      <a:srgbClr val="D2EAF1"/>
                    </a:solidFill>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0.1%</a:t>
                      </a:r>
                      <a:endParaRPr lang="en-US" sz="1400" dirty="0">
                        <a:latin typeface="Times New Roman"/>
                        <a:ea typeface="Calibri"/>
                        <a:cs typeface="Times New Roman"/>
                      </a:endParaRPr>
                    </a:p>
                  </a:txBody>
                  <a:tcPr marL="68580" marR="68580" marT="0" marB="0">
                    <a:lnL>
                      <a:noFill/>
                    </a:lnL>
                    <a:lnR>
                      <a:noFill/>
                    </a:lnR>
                    <a:lnT>
                      <a:noFill/>
                    </a:lnT>
                    <a:lnB>
                      <a:noFill/>
                    </a:lnB>
                    <a:solidFill>
                      <a:srgbClr val="D2EAF1"/>
                    </a:solidFill>
                  </a:tcPr>
                </a:tc>
              </a:tr>
              <a:tr h="247911">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400" dirty="0">
                          <a:solidFill>
                            <a:srgbClr val="365F91"/>
                          </a:solidFill>
                          <a:latin typeface="Arial Narrow"/>
                          <a:ea typeface="Times New Roman"/>
                          <a:cs typeface="Times New Roman"/>
                        </a:rPr>
                        <a:t>Unsignalized</a:t>
                      </a:r>
                      <a:endParaRPr lang="en-US" sz="1400" dirty="0">
                        <a:latin typeface="Times New Roman"/>
                        <a:ea typeface="Calibri"/>
                        <a:cs typeface="Times New Roman"/>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20</a:t>
                      </a:r>
                      <a:endParaRPr lang="en-US" sz="1400" dirty="0">
                        <a:latin typeface="Times New Roman"/>
                        <a:ea typeface="Calibri"/>
                        <a:cs typeface="Times New Roman"/>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400" dirty="0">
                          <a:solidFill>
                            <a:srgbClr val="1F497D"/>
                          </a:solidFill>
                          <a:latin typeface="Arial Narrow"/>
                          <a:ea typeface="Calibri"/>
                          <a:cs typeface="Times New Roman"/>
                        </a:rPr>
                        <a:t>0.4%</a:t>
                      </a:r>
                      <a:endParaRPr lang="en-US" sz="1400" dirty="0">
                        <a:latin typeface="Times New Roman"/>
                        <a:ea typeface="Calibri"/>
                        <a:cs typeface="Times New Roman"/>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116</a:t>
                      </a:r>
                      <a:endParaRPr lang="en-US" sz="1400" dirty="0">
                        <a:latin typeface="Times New Roman"/>
                        <a:ea typeface="Calibri"/>
                        <a:cs typeface="Times New Roman"/>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0.4%</a:t>
                      </a:r>
                      <a:endParaRPr lang="en-US" sz="1400" dirty="0">
                        <a:latin typeface="Times New Roman"/>
                        <a:ea typeface="Calibri"/>
                        <a:cs typeface="Times New Roman"/>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14</a:t>
                      </a:r>
                      <a:endParaRPr lang="en-US" sz="1400" dirty="0">
                        <a:latin typeface="Times New Roman"/>
                        <a:ea typeface="Calibri"/>
                        <a:cs typeface="Times New Roman"/>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0.1%</a:t>
                      </a:r>
                      <a:endParaRPr lang="en-US" sz="1400" dirty="0">
                        <a:latin typeface="Times New Roman"/>
                        <a:ea typeface="Calibri"/>
                        <a:cs typeface="Times New Roman"/>
                      </a:endParaRPr>
                    </a:p>
                  </a:txBody>
                  <a:tcPr marL="68580" marR="68580" marT="0" marB="0">
                    <a:lnL>
                      <a:noFill/>
                    </a:lnL>
                    <a:lnR>
                      <a:noFill/>
                    </a:lnR>
                    <a:lnT>
                      <a:noFill/>
                    </a:lnT>
                    <a:lnB>
                      <a:noFill/>
                    </a:lnB>
                  </a:tcPr>
                </a:tc>
              </a:tr>
              <a:tr h="247911">
                <a:tc rowSpan="6">
                  <a:txBody>
                    <a:bodyPr/>
                    <a:lstStyle/>
                    <a:p>
                      <a:pPr marL="0" marR="0" algn="ctr">
                        <a:spcBef>
                          <a:spcPts val="0"/>
                        </a:spcBef>
                        <a:spcAft>
                          <a:spcPts val="0"/>
                        </a:spcAft>
                      </a:pPr>
                      <a:r>
                        <a:rPr lang="en-US" sz="1400" b="1" dirty="0">
                          <a:solidFill>
                            <a:srgbClr val="365F91"/>
                          </a:solidFill>
                          <a:latin typeface="Arial Narrow"/>
                          <a:ea typeface="Times New Roman"/>
                          <a:cs typeface="Times New Roman"/>
                        </a:rPr>
                        <a:t>Rural</a:t>
                      </a:r>
                      <a:endParaRPr lang="en-US" sz="1400" dirty="0">
                        <a:latin typeface="Times New Roman"/>
                        <a:ea typeface="Calibri"/>
                        <a:cs typeface="Times New Roman"/>
                      </a:endParaRPr>
                    </a:p>
                  </a:txBody>
                  <a:tcPr marL="68580" marR="68580" marT="0" marB="0">
                    <a:lnL>
                      <a:noFill/>
                    </a:lnL>
                    <a:lnR>
                      <a:noFill/>
                    </a:lnR>
                    <a:lnT>
                      <a:noFill/>
                    </a:lnT>
                    <a:lnB>
                      <a:noFill/>
                    </a:lnB>
                    <a:solidFill>
                      <a:srgbClr val="D2EAF1"/>
                    </a:solidFill>
                  </a:tcPr>
                </a:tc>
                <a:tc rowSpan="2">
                  <a:txBody>
                    <a:bodyPr/>
                    <a:lstStyle/>
                    <a:p>
                      <a:pPr marL="0" marR="0" algn="ctr">
                        <a:spcBef>
                          <a:spcPts val="0"/>
                        </a:spcBef>
                        <a:spcAft>
                          <a:spcPts val="0"/>
                        </a:spcAft>
                      </a:pPr>
                      <a:r>
                        <a:rPr lang="en-US" sz="1400" dirty="0">
                          <a:solidFill>
                            <a:srgbClr val="365F91"/>
                          </a:solidFill>
                          <a:latin typeface="Arial Narrow"/>
                          <a:ea typeface="Times New Roman"/>
                          <a:cs typeface="Times New Roman"/>
                        </a:rPr>
                        <a:t>3 Legs</a:t>
                      </a:r>
                      <a:endParaRPr lang="en-US" sz="1400" dirty="0">
                        <a:latin typeface="Times New Roman"/>
                        <a:ea typeface="Calibri"/>
                        <a:cs typeface="Times New Roman"/>
                      </a:endParaRPr>
                    </a:p>
                  </a:txBody>
                  <a:tcPr marL="68580" marR="68580" marT="0" marB="0">
                    <a:lnL>
                      <a:noFill/>
                    </a:lnL>
                    <a:lnR>
                      <a:noFill/>
                    </a:lnR>
                    <a:lnT>
                      <a:noFill/>
                    </a:lnT>
                    <a:lnB>
                      <a:noFill/>
                    </a:lnB>
                    <a:solidFill>
                      <a:srgbClr val="D2EAF1"/>
                    </a:solidFill>
                  </a:tcPr>
                </a:tc>
                <a:tc>
                  <a:txBody>
                    <a:bodyPr/>
                    <a:lstStyle/>
                    <a:p>
                      <a:pPr marL="0" marR="0" algn="ctr">
                        <a:spcBef>
                          <a:spcPts val="0"/>
                        </a:spcBef>
                        <a:spcAft>
                          <a:spcPts val="0"/>
                        </a:spcAft>
                      </a:pPr>
                      <a:r>
                        <a:rPr lang="en-US" sz="1400" dirty="0">
                          <a:solidFill>
                            <a:srgbClr val="365F91"/>
                          </a:solidFill>
                          <a:latin typeface="Arial Narrow"/>
                          <a:ea typeface="Times New Roman"/>
                          <a:cs typeface="Times New Roman"/>
                        </a:rPr>
                        <a:t>Signalized</a:t>
                      </a:r>
                      <a:endParaRPr lang="en-US" sz="1400" dirty="0">
                        <a:latin typeface="Times New Roman"/>
                        <a:ea typeface="Calibri"/>
                        <a:cs typeface="Times New Roman"/>
                      </a:endParaRPr>
                    </a:p>
                  </a:txBody>
                  <a:tcPr marL="68580" marR="68580" marT="0" marB="0">
                    <a:lnL>
                      <a:noFill/>
                    </a:lnL>
                    <a:lnR>
                      <a:noFill/>
                    </a:lnR>
                    <a:lnT>
                      <a:noFill/>
                    </a:lnT>
                    <a:lnB>
                      <a:noFill/>
                    </a:lnB>
                    <a:solidFill>
                      <a:srgbClr val="D2EAF1"/>
                    </a:solidFill>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27</a:t>
                      </a:r>
                      <a:endParaRPr lang="en-US" sz="1400" dirty="0">
                        <a:latin typeface="Times New Roman"/>
                        <a:ea typeface="Calibri"/>
                        <a:cs typeface="Times New Roman"/>
                      </a:endParaRPr>
                    </a:p>
                  </a:txBody>
                  <a:tcPr marL="68580" marR="68580" marT="0" marB="0">
                    <a:lnL>
                      <a:noFill/>
                    </a:lnL>
                    <a:lnR>
                      <a:noFill/>
                    </a:lnR>
                    <a:lnT>
                      <a:noFill/>
                    </a:lnT>
                    <a:lnB>
                      <a:noFill/>
                    </a:lnB>
                    <a:solidFill>
                      <a:srgbClr val="D2EAF1"/>
                    </a:solidFill>
                  </a:tcPr>
                </a:tc>
                <a:tc>
                  <a:txBody>
                    <a:bodyPr/>
                    <a:lstStyle/>
                    <a:p>
                      <a:pPr marL="0" marR="0" algn="ctr">
                        <a:spcBef>
                          <a:spcPts val="0"/>
                        </a:spcBef>
                        <a:spcAft>
                          <a:spcPts val="0"/>
                        </a:spcAft>
                      </a:pPr>
                      <a:r>
                        <a:rPr lang="en-US" sz="1400" dirty="0">
                          <a:solidFill>
                            <a:srgbClr val="1F497D"/>
                          </a:solidFill>
                          <a:latin typeface="Arial Narrow"/>
                          <a:ea typeface="Calibri"/>
                          <a:cs typeface="Times New Roman"/>
                        </a:rPr>
                        <a:t>0.5%</a:t>
                      </a:r>
                      <a:endParaRPr lang="en-US" sz="1400" dirty="0">
                        <a:latin typeface="Times New Roman"/>
                        <a:ea typeface="Calibri"/>
                        <a:cs typeface="Times New Roman"/>
                      </a:endParaRPr>
                    </a:p>
                  </a:txBody>
                  <a:tcPr marL="68580" marR="68580" marT="0" marB="0">
                    <a:lnL>
                      <a:noFill/>
                    </a:lnL>
                    <a:lnR>
                      <a:noFill/>
                    </a:lnR>
                    <a:lnT>
                      <a:noFill/>
                    </a:lnT>
                    <a:lnB>
                      <a:noFill/>
                    </a:lnB>
                    <a:solidFill>
                      <a:srgbClr val="D2EAF1"/>
                    </a:solidFill>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165</a:t>
                      </a:r>
                      <a:endParaRPr lang="en-US" sz="1400" dirty="0">
                        <a:latin typeface="Times New Roman"/>
                        <a:ea typeface="Calibri"/>
                        <a:cs typeface="Times New Roman"/>
                      </a:endParaRPr>
                    </a:p>
                  </a:txBody>
                  <a:tcPr marL="68580" marR="68580" marT="0" marB="0">
                    <a:lnL>
                      <a:noFill/>
                    </a:lnL>
                    <a:lnR>
                      <a:noFill/>
                    </a:lnR>
                    <a:lnT>
                      <a:noFill/>
                    </a:lnT>
                    <a:lnB>
                      <a:noFill/>
                    </a:lnB>
                    <a:solidFill>
                      <a:srgbClr val="D2EAF1"/>
                    </a:solidFill>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0.6%</a:t>
                      </a:r>
                      <a:endParaRPr lang="en-US" sz="1400" dirty="0">
                        <a:latin typeface="Times New Roman"/>
                        <a:ea typeface="Calibri"/>
                        <a:cs typeface="Times New Roman"/>
                      </a:endParaRPr>
                    </a:p>
                  </a:txBody>
                  <a:tcPr marL="68580" marR="68580" marT="0" marB="0">
                    <a:lnL>
                      <a:noFill/>
                    </a:lnL>
                    <a:lnR>
                      <a:noFill/>
                    </a:lnR>
                    <a:lnT>
                      <a:noFill/>
                    </a:lnT>
                    <a:lnB>
                      <a:noFill/>
                    </a:lnB>
                    <a:solidFill>
                      <a:srgbClr val="D2EAF1"/>
                    </a:solidFill>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28</a:t>
                      </a:r>
                      <a:endParaRPr lang="en-US" sz="1400" dirty="0">
                        <a:latin typeface="Times New Roman"/>
                        <a:ea typeface="Calibri"/>
                        <a:cs typeface="Times New Roman"/>
                      </a:endParaRPr>
                    </a:p>
                  </a:txBody>
                  <a:tcPr marL="68580" marR="68580" marT="0" marB="0">
                    <a:lnL>
                      <a:noFill/>
                    </a:lnL>
                    <a:lnR>
                      <a:noFill/>
                    </a:lnR>
                    <a:lnT>
                      <a:noFill/>
                    </a:lnT>
                    <a:lnB>
                      <a:noFill/>
                    </a:lnB>
                    <a:solidFill>
                      <a:srgbClr val="D2EAF1"/>
                    </a:solidFill>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0.2%</a:t>
                      </a:r>
                      <a:endParaRPr lang="en-US" sz="1400" dirty="0">
                        <a:latin typeface="Times New Roman"/>
                        <a:ea typeface="Calibri"/>
                        <a:cs typeface="Times New Roman"/>
                      </a:endParaRPr>
                    </a:p>
                  </a:txBody>
                  <a:tcPr marL="68580" marR="68580" marT="0" marB="0">
                    <a:lnL>
                      <a:noFill/>
                    </a:lnL>
                    <a:lnR>
                      <a:noFill/>
                    </a:lnR>
                    <a:lnT>
                      <a:noFill/>
                    </a:lnT>
                    <a:lnB>
                      <a:noFill/>
                    </a:lnB>
                    <a:solidFill>
                      <a:srgbClr val="D2EAF1"/>
                    </a:solidFill>
                  </a:tcPr>
                </a:tc>
              </a:tr>
              <a:tr h="247911">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400" dirty="0">
                          <a:solidFill>
                            <a:srgbClr val="365F91"/>
                          </a:solidFill>
                          <a:latin typeface="Arial Narrow"/>
                          <a:ea typeface="Times New Roman"/>
                          <a:cs typeface="Times New Roman"/>
                        </a:rPr>
                        <a:t>Unsignalized</a:t>
                      </a:r>
                      <a:endParaRPr lang="en-US" sz="1400" dirty="0">
                        <a:latin typeface="Times New Roman"/>
                        <a:ea typeface="Calibri"/>
                        <a:cs typeface="Times New Roman"/>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430</a:t>
                      </a:r>
                      <a:endParaRPr lang="en-US" sz="1400" dirty="0">
                        <a:latin typeface="Times New Roman"/>
                        <a:ea typeface="Calibri"/>
                        <a:cs typeface="Times New Roman"/>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400" dirty="0">
                          <a:solidFill>
                            <a:srgbClr val="1F497D"/>
                          </a:solidFill>
                          <a:latin typeface="Arial Narrow"/>
                          <a:ea typeface="Calibri"/>
                          <a:cs typeface="Times New Roman"/>
                        </a:rPr>
                        <a:t>7.9%</a:t>
                      </a:r>
                      <a:endParaRPr lang="en-US" sz="1400" dirty="0">
                        <a:latin typeface="Times New Roman"/>
                        <a:ea typeface="Calibri"/>
                        <a:cs typeface="Times New Roman"/>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2,067</a:t>
                      </a:r>
                      <a:endParaRPr lang="en-US" sz="1400" dirty="0">
                        <a:latin typeface="Times New Roman"/>
                        <a:ea typeface="Calibri"/>
                        <a:cs typeface="Times New Roman"/>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7.4%</a:t>
                      </a:r>
                      <a:endParaRPr lang="en-US" sz="1400" dirty="0">
                        <a:latin typeface="Times New Roman"/>
                        <a:ea typeface="Calibri"/>
                        <a:cs typeface="Times New Roman"/>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4,796</a:t>
                      </a:r>
                      <a:endParaRPr lang="en-US" sz="1400" dirty="0">
                        <a:latin typeface="Times New Roman"/>
                        <a:ea typeface="Calibri"/>
                        <a:cs typeface="Times New Roman"/>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35.5%</a:t>
                      </a:r>
                      <a:endParaRPr lang="en-US" sz="1400" dirty="0">
                        <a:latin typeface="Times New Roman"/>
                        <a:ea typeface="Calibri"/>
                        <a:cs typeface="Times New Roman"/>
                      </a:endParaRPr>
                    </a:p>
                  </a:txBody>
                  <a:tcPr marL="68580" marR="68580" marT="0" marB="0">
                    <a:lnL>
                      <a:noFill/>
                    </a:lnL>
                    <a:lnR>
                      <a:noFill/>
                    </a:lnR>
                    <a:lnT>
                      <a:noFill/>
                    </a:lnT>
                    <a:lnB>
                      <a:noFill/>
                    </a:lnB>
                  </a:tcPr>
                </a:tc>
              </a:tr>
              <a:tr h="247911">
                <a:tc vMerge="1">
                  <a:txBody>
                    <a:bodyPr/>
                    <a:lstStyle/>
                    <a:p>
                      <a:endParaRPr lang="en-US"/>
                    </a:p>
                  </a:txBody>
                  <a:tcPr/>
                </a:tc>
                <a:tc rowSpan="2">
                  <a:txBody>
                    <a:bodyPr/>
                    <a:lstStyle/>
                    <a:p>
                      <a:pPr marL="0" marR="0" algn="ctr">
                        <a:spcBef>
                          <a:spcPts val="0"/>
                        </a:spcBef>
                        <a:spcAft>
                          <a:spcPts val="0"/>
                        </a:spcAft>
                      </a:pPr>
                      <a:r>
                        <a:rPr lang="en-US" sz="1400" dirty="0">
                          <a:solidFill>
                            <a:srgbClr val="365F91"/>
                          </a:solidFill>
                          <a:latin typeface="Arial Narrow"/>
                          <a:ea typeface="Times New Roman"/>
                          <a:cs typeface="Times New Roman"/>
                        </a:rPr>
                        <a:t>4 Legs</a:t>
                      </a:r>
                      <a:endParaRPr lang="en-US" sz="1400" dirty="0">
                        <a:latin typeface="Times New Roman"/>
                        <a:ea typeface="Calibri"/>
                        <a:cs typeface="Times New Roman"/>
                      </a:endParaRPr>
                    </a:p>
                  </a:txBody>
                  <a:tcPr marL="68580" marR="68580" marT="0" marB="0">
                    <a:lnL>
                      <a:noFill/>
                    </a:lnL>
                    <a:lnR>
                      <a:noFill/>
                    </a:lnR>
                    <a:lnT>
                      <a:noFill/>
                    </a:lnT>
                    <a:lnB>
                      <a:noFill/>
                    </a:lnB>
                    <a:solidFill>
                      <a:srgbClr val="D2EAF1"/>
                    </a:solidFill>
                  </a:tcPr>
                </a:tc>
                <a:tc>
                  <a:txBody>
                    <a:bodyPr/>
                    <a:lstStyle/>
                    <a:p>
                      <a:pPr marL="0" marR="0" algn="ctr">
                        <a:spcBef>
                          <a:spcPts val="0"/>
                        </a:spcBef>
                        <a:spcAft>
                          <a:spcPts val="0"/>
                        </a:spcAft>
                      </a:pPr>
                      <a:r>
                        <a:rPr lang="en-US" sz="1400" dirty="0">
                          <a:solidFill>
                            <a:srgbClr val="365F91"/>
                          </a:solidFill>
                          <a:latin typeface="Arial Narrow"/>
                          <a:ea typeface="Times New Roman"/>
                          <a:cs typeface="Times New Roman"/>
                        </a:rPr>
                        <a:t>Signalized</a:t>
                      </a:r>
                      <a:endParaRPr lang="en-US" sz="1400" dirty="0">
                        <a:latin typeface="Times New Roman"/>
                        <a:ea typeface="Calibri"/>
                        <a:cs typeface="Times New Roman"/>
                      </a:endParaRPr>
                    </a:p>
                  </a:txBody>
                  <a:tcPr marL="68580" marR="68580" marT="0" marB="0">
                    <a:lnL>
                      <a:noFill/>
                    </a:lnL>
                    <a:lnR>
                      <a:noFill/>
                    </a:lnR>
                    <a:lnT>
                      <a:noFill/>
                    </a:lnT>
                    <a:lnB>
                      <a:noFill/>
                    </a:lnB>
                    <a:solidFill>
                      <a:srgbClr val="D2EAF1"/>
                    </a:solidFill>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53</a:t>
                      </a:r>
                      <a:endParaRPr lang="en-US" sz="1400" dirty="0">
                        <a:latin typeface="Times New Roman"/>
                        <a:ea typeface="Calibri"/>
                        <a:cs typeface="Times New Roman"/>
                      </a:endParaRPr>
                    </a:p>
                  </a:txBody>
                  <a:tcPr marL="68580" marR="68580" marT="0" marB="0">
                    <a:lnL>
                      <a:noFill/>
                    </a:lnL>
                    <a:lnR>
                      <a:noFill/>
                    </a:lnR>
                    <a:lnT>
                      <a:noFill/>
                    </a:lnT>
                    <a:lnB>
                      <a:noFill/>
                    </a:lnB>
                    <a:solidFill>
                      <a:srgbClr val="D2EAF1"/>
                    </a:solidFill>
                  </a:tcPr>
                </a:tc>
                <a:tc>
                  <a:txBody>
                    <a:bodyPr/>
                    <a:lstStyle/>
                    <a:p>
                      <a:pPr marL="0" marR="0" algn="ctr">
                        <a:spcBef>
                          <a:spcPts val="0"/>
                        </a:spcBef>
                        <a:spcAft>
                          <a:spcPts val="0"/>
                        </a:spcAft>
                      </a:pPr>
                      <a:r>
                        <a:rPr lang="en-US" sz="1400" dirty="0">
                          <a:solidFill>
                            <a:srgbClr val="1F497D"/>
                          </a:solidFill>
                          <a:latin typeface="Arial Narrow"/>
                          <a:ea typeface="Calibri"/>
                          <a:cs typeface="Times New Roman"/>
                        </a:rPr>
                        <a:t>1.0%</a:t>
                      </a:r>
                      <a:endParaRPr lang="en-US" sz="1400" dirty="0">
                        <a:latin typeface="Times New Roman"/>
                        <a:ea typeface="Calibri"/>
                        <a:cs typeface="Times New Roman"/>
                      </a:endParaRPr>
                    </a:p>
                  </a:txBody>
                  <a:tcPr marL="68580" marR="68580" marT="0" marB="0">
                    <a:lnL>
                      <a:noFill/>
                    </a:lnL>
                    <a:lnR>
                      <a:noFill/>
                    </a:lnR>
                    <a:lnT>
                      <a:noFill/>
                    </a:lnT>
                    <a:lnB>
                      <a:noFill/>
                    </a:lnB>
                    <a:solidFill>
                      <a:srgbClr val="D2EAF1"/>
                    </a:solidFill>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402</a:t>
                      </a:r>
                      <a:endParaRPr lang="en-US" sz="1400" dirty="0">
                        <a:latin typeface="Times New Roman"/>
                        <a:ea typeface="Calibri"/>
                        <a:cs typeface="Times New Roman"/>
                      </a:endParaRPr>
                    </a:p>
                  </a:txBody>
                  <a:tcPr marL="68580" marR="68580" marT="0" marB="0">
                    <a:lnL>
                      <a:noFill/>
                    </a:lnL>
                    <a:lnR>
                      <a:noFill/>
                    </a:lnR>
                    <a:lnT>
                      <a:noFill/>
                    </a:lnT>
                    <a:lnB>
                      <a:noFill/>
                    </a:lnB>
                    <a:solidFill>
                      <a:srgbClr val="D2EAF1"/>
                    </a:solidFill>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1.4%</a:t>
                      </a:r>
                      <a:endParaRPr lang="en-US" sz="1400" dirty="0">
                        <a:latin typeface="Times New Roman"/>
                        <a:ea typeface="Calibri"/>
                        <a:cs typeface="Times New Roman"/>
                      </a:endParaRPr>
                    </a:p>
                  </a:txBody>
                  <a:tcPr marL="68580" marR="68580" marT="0" marB="0">
                    <a:lnL>
                      <a:noFill/>
                    </a:lnL>
                    <a:lnR>
                      <a:noFill/>
                    </a:lnR>
                    <a:lnT>
                      <a:noFill/>
                    </a:lnT>
                    <a:lnB>
                      <a:noFill/>
                    </a:lnB>
                    <a:solidFill>
                      <a:srgbClr val="D2EAF1"/>
                    </a:solidFill>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31</a:t>
                      </a:r>
                      <a:endParaRPr lang="en-US" sz="1400" dirty="0">
                        <a:latin typeface="Times New Roman"/>
                        <a:ea typeface="Calibri"/>
                        <a:cs typeface="Times New Roman"/>
                      </a:endParaRPr>
                    </a:p>
                  </a:txBody>
                  <a:tcPr marL="68580" marR="68580" marT="0" marB="0">
                    <a:lnL>
                      <a:noFill/>
                    </a:lnL>
                    <a:lnR>
                      <a:noFill/>
                    </a:lnR>
                    <a:lnT>
                      <a:noFill/>
                    </a:lnT>
                    <a:lnB>
                      <a:noFill/>
                    </a:lnB>
                    <a:solidFill>
                      <a:srgbClr val="D2EAF1"/>
                    </a:solidFill>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0.2%</a:t>
                      </a:r>
                      <a:endParaRPr lang="en-US" sz="1400" dirty="0">
                        <a:latin typeface="Times New Roman"/>
                        <a:ea typeface="Calibri"/>
                        <a:cs typeface="Times New Roman"/>
                      </a:endParaRPr>
                    </a:p>
                  </a:txBody>
                  <a:tcPr marL="68580" marR="68580" marT="0" marB="0">
                    <a:lnL>
                      <a:noFill/>
                    </a:lnL>
                    <a:lnR>
                      <a:noFill/>
                    </a:lnR>
                    <a:lnT>
                      <a:noFill/>
                    </a:lnT>
                    <a:lnB>
                      <a:noFill/>
                    </a:lnB>
                    <a:solidFill>
                      <a:srgbClr val="D2EAF1"/>
                    </a:solidFill>
                  </a:tcPr>
                </a:tc>
              </a:tr>
              <a:tr h="247911">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400" dirty="0">
                          <a:solidFill>
                            <a:srgbClr val="365F91"/>
                          </a:solidFill>
                          <a:latin typeface="Arial Narrow"/>
                          <a:ea typeface="Times New Roman"/>
                          <a:cs typeface="Times New Roman"/>
                        </a:rPr>
                        <a:t>Unsignalized</a:t>
                      </a:r>
                      <a:endParaRPr lang="en-US" sz="1400" dirty="0">
                        <a:latin typeface="Times New Roman"/>
                        <a:ea typeface="Calibri"/>
                        <a:cs typeface="Times New Roman"/>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268</a:t>
                      </a:r>
                      <a:endParaRPr lang="en-US" sz="1400" dirty="0">
                        <a:latin typeface="Times New Roman"/>
                        <a:ea typeface="Calibri"/>
                        <a:cs typeface="Times New Roman"/>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400" dirty="0">
                          <a:solidFill>
                            <a:srgbClr val="1F497D"/>
                          </a:solidFill>
                          <a:latin typeface="Arial Narrow"/>
                          <a:ea typeface="Calibri"/>
                          <a:cs typeface="Times New Roman"/>
                        </a:rPr>
                        <a:t>4.9%</a:t>
                      </a:r>
                      <a:endParaRPr lang="en-US" sz="1400" dirty="0">
                        <a:latin typeface="Times New Roman"/>
                        <a:ea typeface="Calibri"/>
                        <a:cs typeface="Times New Roman"/>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1,104</a:t>
                      </a:r>
                      <a:endParaRPr lang="en-US" sz="1400" dirty="0">
                        <a:latin typeface="Times New Roman"/>
                        <a:ea typeface="Calibri"/>
                        <a:cs typeface="Times New Roman"/>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3.9%</a:t>
                      </a:r>
                      <a:endParaRPr lang="en-US" sz="1400" dirty="0">
                        <a:latin typeface="Times New Roman"/>
                        <a:ea typeface="Calibri"/>
                        <a:cs typeface="Times New Roman"/>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741</a:t>
                      </a:r>
                      <a:endParaRPr lang="en-US" sz="1400" dirty="0">
                        <a:latin typeface="Times New Roman"/>
                        <a:ea typeface="Calibri"/>
                        <a:cs typeface="Times New Roman"/>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5.5%</a:t>
                      </a:r>
                      <a:endParaRPr lang="en-US" sz="1400" dirty="0">
                        <a:latin typeface="Times New Roman"/>
                        <a:ea typeface="Calibri"/>
                        <a:cs typeface="Times New Roman"/>
                      </a:endParaRPr>
                    </a:p>
                  </a:txBody>
                  <a:tcPr marL="68580" marR="68580" marT="0" marB="0">
                    <a:lnL>
                      <a:noFill/>
                    </a:lnL>
                    <a:lnR>
                      <a:noFill/>
                    </a:lnR>
                    <a:lnT>
                      <a:noFill/>
                    </a:lnT>
                    <a:lnB>
                      <a:noFill/>
                    </a:lnB>
                  </a:tcPr>
                </a:tc>
              </a:tr>
              <a:tr h="247911">
                <a:tc vMerge="1">
                  <a:txBody>
                    <a:bodyPr/>
                    <a:lstStyle/>
                    <a:p>
                      <a:endParaRPr lang="en-US"/>
                    </a:p>
                  </a:txBody>
                  <a:tcPr/>
                </a:tc>
                <a:tc rowSpan="2">
                  <a:txBody>
                    <a:bodyPr/>
                    <a:lstStyle/>
                    <a:p>
                      <a:pPr marL="0" marR="0" algn="ctr">
                        <a:spcBef>
                          <a:spcPts val="0"/>
                        </a:spcBef>
                        <a:spcAft>
                          <a:spcPts val="0"/>
                        </a:spcAft>
                      </a:pPr>
                      <a:r>
                        <a:rPr lang="en-US" sz="1400" dirty="0">
                          <a:solidFill>
                            <a:srgbClr val="365F91"/>
                          </a:solidFill>
                          <a:latin typeface="Arial Narrow"/>
                          <a:ea typeface="Times New Roman"/>
                          <a:cs typeface="Times New Roman"/>
                        </a:rPr>
                        <a:t>Multi-Leg</a:t>
                      </a:r>
                      <a:endParaRPr lang="en-US" sz="1400" dirty="0">
                        <a:latin typeface="Times New Roman"/>
                        <a:ea typeface="Calibri"/>
                        <a:cs typeface="Times New Roman"/>
                      </a:endParaRPr>
                    </a:p>
                  </a:txBody>
                  <a:tcPr marL="68580" marR="68580" marT="0" marB="0">
                    <a:lnL>
                      <a:noFill/>
                    </a:lnL>
                    <a:lnR>
                      <a:noFill/>
                    </a:lnR>
                    <a:lnT>
                      <a:noFill/>
                    </a:lnT>
                    <a:lnB>
                      <a:noFill/>
                    </a:lnB>
                    <a:solidFill>
                      <a:srgbClr val="D2EAF1"/>
                    </a:solidFill>
                  </a:tcPr>
                </a:tc>
                <a:tc>
                  <a:txBody>
                    <a:bodyPr/>
                    <a:lstStyle/>
                    <a:p>
                      <a:pPr marL="0" marR="0" algn="ctr">
                        <a:spcBef>
                          <a:spcPts val="0"/>
                        </a:spcBef>
                        <a:spcAft>
                          <a:spcPts val="0"/>
                        </a:spcAft>
                      </a:pPr>
                      <a:r>
                        <a:rPr lang="en-US" sz="1400" dirty="0">
                          <a:solidFill>
                            <a:srgbClr val="365F91"/>
                          </a:solidFill>
                          <a:latin typeface="Arial Narrow"/>
                          <a:ea typeface="Times New Roman"/>
                          <a:cs typeface="Times New Roman"/>
                        </a:rPr>
                        <a:t>Signalized</a:t>
                      </a:r>
                      <a:endParaRPr lang="en-US" sz="1400" dirty="0">
                        <a:latin typeface="Times New Roman"/>
                        <a:ea typeface="Calibri"/>
                        <a:cs typeface="Times New Roman"/>
                      </a:endParaRPr>
                    </a:p>
                  </a:txBody>
                  <a:tcPr marL="68580" marR="68580" marT="0" marB="0">
                    <a:lnL>
                      <a:noFill/>
                    </a:lnL>
                    <a:lnR>
                      <a:noFill/>
                    </a:lnR>
                    <a:lnT>
                      <a:noFill/>
                    </a:lnT>
                    <a:lnB>
                      <a:noFill/>
                    </a:lnB>
                    <a:solidFill>
                      <a:srgbClr val="D2EAF1"/>
                    </a:solidFill>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2</a:t>
                      </a:r>
                      <a:endParaRPr lang="en-US" sz="1400" dirty="0">
                        <a:latin typeface="Times New Roman"/>
                        <a:ea typeface="Calibri"/>
                        <a:cs typeface="Times New Roman"/>
                      </a:endParaRPr>
                    </a:p>
                  </a:txBody>
                  <a:tcPr marL="68580" marR="68580" marT="0" marB="0">
                    <a:lnL>
                      <a:noFill/>
                    </a:lnL>
                    <a:lnR>
                      <a:noFill/>
                    </a:lnR>
                    <a:lnT>
                      <a:noFill/>
                    </a:lnT>
                    <a:lnB>
                      <a:noFill/>
                    </a:lnB>
                    <a:solidFill>
                      <a:srgbClr val="D2EAF1"/>
                    </a:solidFill>
                  </a:tcPr>
                </a:tc>
                <a:tc>
                  <a:txBody>
                    <a:bodyPr/>
                    <a:lstStyle/>
                    <a:p>
                      <a:pPr marL="0" marR="0" algn="ctr">
                        <a:spcBef>
                          <a:spcPts val="0"/>
                        </a:spcBef>
                        <a:spcAft>
                          <a:spcPts val="0"/>
                        </a:spcAft>
                      </a:pPr>
                      <a:r>
                        <a:rPr lang="en-US" sz="1400" dirty="0">
                          <a:solidFill>
                            <a:srgbClr val="1F497D"/>
                          </a:solidFill>
                          <a:latin typeface="Arial Narrow"/>
                          <a:ea typeface="Calibri"/>
                          <a:cs typeface="Times New Roman"/>
                        </a:rPr>
                        <a:t>0.0%</a:t>
                      </a:r>
                      <a:endParaRPr lang="en-US" sz="1400" dirty="0">
                        <a:latin typeface="Times New Roman"/>
                        <a:ea typeface="Calibri"/>
                        <a:cs typeface="Times New Roman"/>
                      </a:endParaRPr>
                    </a:p>
                  </a:txBody>
                  <a:tcPr marL="68580" marR="68580" marT="0" marB="0">
                    <a:lnL>
                      <a:noFill/>
                    </a:lnL>
                    <a:lnR>
                      <a:noFill/>
                    </a:lnR>
                    <a:lnT>
                      <a:noFill/>
                    </a:lnT>
                    <a:lnB>
                      <a:noFill/>
                    </a:lnB>
                    <a:solidFill>
                      <a:srgbClr val="D2EAF1"/>
                    </a:solidFill>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33</a:t>
                      </a:r>
                      <a:endParaRPr lang="en-US" sz="1400" dirty="0">
                        <a:latin typeface="Times New Roman"/>
                        <a:ea typeface="Calibri"/>
                        <a:cs typeface="Times New Roman"/>
                      </a:endParaRPr>
                    </a:p>
                  </a:txBody>
                  <a:tcPr marL="68580" marR="68580" marT="0" marB="0">
                    <a:lnL>
                      <a:noFill/>
                    </a:lnL>
                    <a:lnR>
                      <a:noFill/>
                    </a:lnR>
                    <a:lnT>
                      <a:noFill/>
                    </a:lnT>
                    <a:lnB>
                      <a:noFill/>
                    </a:lnB>
                    <a:solidFill>
                      <a:srgbClr val="D2EAF1"/>
                    </a:solidFill>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0.1%</a:t>
                      </a:r>
                      <a:endParaRPr lang="en-US" sz="1400" dirty="0">
                        <a:latin typeface="Times New Roman"/>
                        <a:ea typeface="Calibri"/>
                        <a:cs typeface="Times New Roman"/>
                      </a:endParaRPr>
                    </a:p>
                  </a:txBody>
                  <a:tcPr marL="68580" marR="68580" marT="0" marB="0">
                    <a:lnL>
                      <a:noFill/>
                    </a:lnL>
                    <a:lnR>
                      <a:noFill/>
                    </a:lnR>
                    <a:lnT>
                      <a:noFill/>
                    </a:lnT>
                    <a:lnB>
                      <a:noFill/>
                    </a:lnB>
                    <a:solidFill>
                      <a:srgbClr val="D2EAF1"/>
                    </a:solidFill>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1</a:t>
                      </a:r>
                      <a:endParaRPr lang="en-US" sz="1400" dirty="0">
                        <a:latin typeface="Times New Roman"/>
                        <a:ea typeface="Calibri"/>
                        <a:cs typeface="Times New Roman"/>
                      </a:endParaRPr>
                    </a:p>
                  </a:txBody>
                  <a:tcPr marL="68580" marR="68580" marT="0" marB="0">
                    <a:lnL>
                      <a:noFill/>
                    </a:lnL>
                    <a:lnR>
                      <a:noFill/>
                    </a:lnR>
                    <a:lnT>
                      <a:noFill/>
                    </a:lnT>
                    <a:lnB>
                      <a:noFill/>
                    </a:lnB>
                    <a:solidFill>
                      <a:srgbClr val="D2EAF1"/>
                    </a:solidFill>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0.0%</a:t>
                      </a:r>
                      <a:endParaRPr lang="en-US" sz="1400" dirty="0">
                        <a:latin typeface="Times New Roman"/>
                        <a:ea typeface="Calibri"/>
                        <a:cs typeface="Times New Roman"/>
                      </a:endParaRPr>
                    </a:p>
                  </a:txBody>
                  <a:tcPr marL="68580" marR="68580" marT="0" marB="0">
                    <a:lnL>
                      <a:noFill/>
                    </a:lnL>
                    <a:lnR>
                      <a:noFill/>
                    </a:lnR>
                    <a:lnT>
                      <a:noFill/>
                    </a:lnT>
                    <a:lnB>
                      <a:noFill/>
                    </a:lnB>
                    <a:solidFill>
                      <a:srgbClr val="D2EAF1"/>
                    </a:solidFill>
                  </a:tcPr>
                </a:tc>
              </a:tr>
              <a:tr h="247911">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400" dirty="0">
                          <a:solidFill>
                            <a:srgbClr val="365F91"/>
                          </a:solidFill>
                          <a:latin typeface="Arial Narrow"/>
                          <a:ea typeface="Times New Roman"/>
                          <a:cs typeface="Times New Roman"/>
                        </a:rPr>
                        <a:t>Unsignalized</a:t>
                      </a:r>
                      <a:endParaRPr lang="en-US" sz="1400" dirty="0">
                        <a:latin typeface="Times New Roman"/>
                        <a:ea typeface="Calibri"/>
                        <a:cs typeface="Times New Roman"/>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8</a:t>
                      </a:r>
                      <a:endParaRPr lang="en-US" sz="1400" dirty="0">
                        <a:latin typeface="Times New Roman"/>
                        <a:ea typeface="Calibri"/>
                        <a:cs typeface="Times New Roman"/>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400" dirty="0">
                          <a:solidFill>
                            <a:srgbClr val="1F497D"/>
                          </a:solidFill>
                          <a:latin typeface="Arial Narrow"/>
                          <a:ea typeface="Calibri"/>
                          <a:cs typeface="Times New Roman"/>
                        </a:rPr>
                        <a:t>0.1%</a:t>
                      </a:r>
                      <a:endParaRPr lang="en-US" sz="1400" dirty="0">
                        <a:latin typeface="Times New Roman"/>
                        <a:ea typeface="Calibri"/>
                        <a:cs typeface="Times New Roman"/>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33</a:t>
                      </a:r>
                      <a:endParaRPr lang="en-US" sz="1400" dirty="0">
                        <a:latin typeface="Times New Roman"/>
                        <a:ea typeface="Calibri"/>
                        <a:cs typeface="Times New Roman"/>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0.1%</a:t>
                      </a:r>
                      <a:endParaRPr lang="en-US" sz="1400" dirty="0">
                        <a:latin typeface="Times New Roman"/>
                        <a:ea typeface="Calibri"/>
                        <a:cs typeface="Times New Roman"/>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10</a:t>
                      </a:r>
                      <a:endParaRPr lang="en-US" sz="1400" dirty="0">
                        <a:latin typeface="Times New Roman"/>
                        <a:ea typeface="Calibri"/>
                        <a:cs typeface="Times New Roman"/>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0.1%</a:t>
                      </a:r>
                      <a:endParaRPr lang="en-US" sz="1400" dirty="0">
                        <a:latin typeface="Times New Roman"/>
                        <a:ea typeface="Calibri"/>
                        <a:cs typeface="Times New Roman"/>
                      </a:endParaRPr>
                    </a:p>
                  </a:txBody>
                  <a:tcPr marL="68580" marR="68580" marT="0" marB="0">
                    <a:lnL>
                      <a:noFill/>
                    </a:lnL>
                    <a:lnR>
                      <a:noFill/>
                    </a:lnR>
                    <a:lnT>
                      <a:noFill/>
                    </a:lnT>
                    <a:lnB>
                      <a:noFill/>
                    </a:lnB>
                  </a:tcPr>
                </a:tc>
              </a:tr>
              <a:tr h="247911">
                <a:tc rowSpan="2">
                  <a:txBody>
                    <a:bodyPr/>
                    <a:lstStyle/>
                    <a:p>
                      <a:pPr marL="0" marR="0" algn="ctr">
                        <a:spcBef>
                          <a:spcPts val="0"/>
                        </a:spcBef>
                        <a:spcAft>
                          <a:spcPts val="0"/>
                        </a:spcAft>
                      </a:pPr>
                      <a:r>
                        <a:rPr lang="en-US" sz="1400" b="1" dirty="0">
                          <a:solidFill>
                            <a:srgbClr val="365F91"/>
                          </a:solidFill>
                          <a:latin typeface="Arial Narrow"/>
                          <a:ea typeface="Calibri"/>
                          <a:cs typeface="Times New Roman"/>
                        </a:rPr>
                        <a:t>Undefined</a:t>
                      </a:r>
                      <a:endParaRPr lang="en-US" sz="1400" dirty="0">
                        <a:latin typeface="Times New Roman"/>
                        <a:ea typeface="Calibri"/>
                        <a:cs typeface="Times New Roman"/>
                      </a:endParaRPr>
                    </a:p>
                  </a:txBody>
                  <a:tcPr marL="68580" marR="68580" marT="0" marB="0">
                    <a:lnL>
                      <a:noFill/>
                    </a:lnL>
                    <a:lnR>
                      <a:noFill/>
                    </a:lnR>
                    <a:lnT>
                      <a:noFill/>
                    </a:lnT>
                    <a:lnB>
                      <a:noFill/>
                    </a:lnB>
                    <a:solidFill>
                      <a:srgbClr val="D2EAF1"/>
                    </a:solidFill>
                  </a:tcPr>
                </a:tc>
                <a:tc rowSpan="2">
                  <a:txBody>
                    <a:bodyPr/>
                    <a:lstStyle/>
                    <a:p>
                      <a:pPr marL="0" marR="0" algn="ctr">
                        <a:spcBef>
                          <a:spcPts val="0"/>
                        </a:spcBef>
                        <a:spcAft>
                          <a:spcPts val="0"/>
                        </a:spcAft>
                      </a:pPr>
                      <a:r>
                        <a:rPr lang="en-US" sz="1400" dirty="0">
                          <a:solidFill>
                            <a:srgbClr val="365F91"/>
                          </a:solidFill>
                          <a:latin typeface="Arial Narrow"/>
                          <a:ea typeface="Times New Roman"/>
                          <a:cs typeface="Times New Roman"/>
                        </a:rPr>
                        <a:t>Undefined</a:t>
                      </a:r>
                      <a:endParaRPr lang="en-US" sz="1400" dirty="0">
                        <a:latin typeface="Times New Roman"/>
                        <a:ea typeface="Calibri"/>
                        <a:cs typeface="Times New Roman"/>
                      </a:endParaRPr>
                    </a:p>
                  </a:txBody>
                  <a:tcPr marL="68580" marR="68580" marT="0" marB="0">
                    <a:lnL>
                      <a:noFill/>
                    </a:lnL>
                    <a:lnR>
                      <a:noFill/>
                    </a:lnR>
                    <a:lnT>
                      <a:noFill/>
                    </a:lnT>
                    <a:lnB>
                      <a:noFill/>
                    </a:lnB>
                    <a:solidFill>
                      <a:srgbClr val="D2EAF1"/>
                    </a:solidFill>
                  </a:tcPr>
                </a:tc>
                <a:tc>
                  <a:txBody>
                    <a:bodyPr/>
                    <a:lstStyle/>
                    <a:p>
                      <a:pPr marL="0" marR="0" algn="ctr">
                        <a:spcBef>
                          <a:spcPts val="0"/>
                        </a:spcBef>
                        <a:spcAft>
                          <a:spcPts val="0"/>
                        </a:spcAft>
                      </a:pPr>
                      <a:r>
                        <a:rPr lang="en-US" sz="1400" dirty="0">
                          <a:solidFill>
                            <a:srgbClr val="365F91"/>
                          </a:solidFill>
                          <a:latin typeface="Arial Narrow"/>
                          <a:ea typeface="Times New Roman"/>
                          <a:cs typeface="Times New Roman"/>
                        </a:rPr>
                        <a:t>Signalized</a:t>
                      </a:r>
                      <a:endParaRPr lang="en-US" sz="1400" dirty="0">
                        <a:latin typeface="Times New Roman"/>
                        <a:ea typeface="Calibri"/>
                        <a:cs typeface="Times New Roman"/>
                      </a:endParaRPr>
                    </a:p>
                  </a:txBody>
                  <a:tcPr marL="68580" marR="68580" marT="0" marB="0">
                    <a:lnL>
                      <a:noFill/>
                    </a:lnL>
                    <a:lnR>
                      <a:noFill/>
                    </a:lnR>
                    <a:lnT>
                      <a:noFill/>
                    </a:lnT>
                    <a:lnB>
                      <a:noFill/>
                    </a:lnB>
                    <a:solidFill>
                      <a:srgbClr val="D2EAF1"/>
                    </a:solidFill>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364</a:t>
                      </a:r>
                      <a:endParaRPr lang="en-US" sz="1400" dirty="0">
                        <a:latin typeface="Times New Roman"/>
                        <a:ea typeface="Calibri"/>
                        <a:cs typeface="Times New Roman"/>
                      </a:endParaRPr>
                    </a:p>
                  </a:txBody>
                  <a:tcPr marL="68580" marR="68580" marT="0" marB="0">
                    <a:lnL>
                      <a:noFill/>
                    </a:lnL>
                    <a:lnR>
                      <a:noFill/>
                    </a:lnR>
                    <a:lnT>
                      <a:noFill/>
                    </a:lnT>
                    <a:lnB>
                      <a:noFill/>
                    </a:lnB>
                    <a:solidFill>
                      <a:srgbClr val="D2EAF1"/>
                    </a:solidFill>
                  </a:tcPr>
                </a:tc>
                <a:tc>
                  <a:txBody>
                    <a:bodyPr/>
                    <a:lstStyle/>
                    <a:p>
                      <a:pPr marL="0" marR="0" algn="ctr">
                        <a:spcBef>
                          <a:spcPts val="0"/>
                        </a:spcBef>
                        <a:spcAft>
                          <a:spcPts val="0"/>
                        </a:spcAft>
                      </a:pPr>
                      <a:r>
                        <a:rPr lang="en-US" sz="1400" dirty="0">
                          <a:solidFill>
                            <a:srgbClr val="1F497D"/>
                          </a:solidFill>
                          <a:latin typeface="Arial Narrow"/>
                          <a:ea typeface="Calibri"/>
                          <a:cs typeface="Times New Roman"/>
                        </a:rPr>
                        <a:t>6.7%</a:t>
                      </a:r>
                      <a:endParaRPr lang="en-US" sz="1400" dirty="0">
                        <a:latin typeface="Times New Roman"/>
                        <a:ea typeface="Calibri"/>
                        <a:cs typeface="Times New Roman"/>
                      </a:endParaRPr>
                    </a:p>
                  </a:txBody>
                  <a:tcPr marL="68580" marR="68580" marT="0" marB="0">
                    <a:lnL>
                      <a:noFill/>
                    </a:lnL>
                    <a:lnR>
                      <a:noFill/>
                    </a:lnR>
                    <a:lnT>
                      <a:noFill/>
                    </a:lnT>
                    <a:lnB>
                      <a:noFill/>
                    </a:lnB>
                    <a:solidFill>
                      <a:srgbClr val="D2EAF1"/>
                    </a:solidFill>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1,750</a:t>
                      </a:r>
                      <a:endParaRPr lang="en-US" sz="1400" dirty="0">
                        <a:latin typeface="Times New Roman"/>
                        <a:ea typeface="Calibri"/>
                        <a:cs typeface="Times New Roman"/>
                      </a:endParaRPr>
                    </a:p>
                  </a:txBody>
                  <a:tcPr marL="68580" marR="68580" marT="0" marB="0">
                    <a:lnL>
                      <a:noFill/>
                    </a:lnL>
                    <a:lnR>
                      <a:noFill/>
                    </a:lnR>
                    <a:lnT>
                      <a:noFill/>
                    </a:lnT>
                    <a:lnB>
                      <a:noFill/>
                    </a:lnB>
                    <a:solidFill>
                      <a:srgbClr val="D2EAF1"/>
                    </a:solidFill>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6.2%</a:t>
                      </a:r>
                      <a:endParaRPr lang="en-US" sz="1400" dirty="0">
                        <a:latin typeface="Times New Roman"/>
                        <a:ea typeface="Calibri"/>
                        <a:cs typeface="Times New Roman"/>
                      </a:endParaRPr>
                    </a:p>
                  </a:txBody>
                  <a:tcPr marL="68580" marR="68580" marT="0" marB="0">
                    <a:lnL>
                      <a:noFill/>
                    </a:lnL>
                    <a:lnR>
                      <a:noFill/>
                    </a:lnR>
                    <a:lnT>
                      <a:noFill/>
                    </a:lnT>
                    <a:lnB>
                      <a:noFill/>
                    </a:lnB>
                    <a:solidFill>
                      <a:srgbClr val="D2EAF1"/>
                    </a:solidFill>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294</a:t>
                      </a:r>
                      <a:endParaRPr lang="en-US" sz="1400" dirty="0">
                        <a:latin typeface="Times New Roman"/>
                        <a:ea typeface="Calibri"/>
                        <a:cs typeface="Times New Roman"/>
                      </a:endParaRPr>
                    </a:p>
                  </a:txBody>
                  <a:tcPr marL="68580" marR="68580" marT="0" marB="0">
                    <a:lnL>
                      <a:noFill/>
                    </a:lnL>
                    <a:lnR>
                      <a:noFill/>
                    </a:lnR>
                    <a:lnT>
                      <a:noFill/>
                    </a:lnT>
                    <a:lnB>
                      <a:noFill/>
                    </a:lnB>
                    <a:solidFill>
                      <a:srgbClr val="D2EAF1"/>
                    </a:solidFill>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2.2%</a:t>
                      </a:r>
                      <a:endParaRPr lang="en-US" sz="1400" dirty="0">
                        <a:latin typeface="Times New Roman"/>
                        <a:ea typeface="Calibri"/>
                        <a:cs typeface="Times New Roman"/>
                      </a:endParaRPr>
                    </a:p>
                  </a:txBody>
                  <a:tcPr marL="68580" marR="68580" marT="0" marB="0">
                    <a:lnL>
                      <a:noFill/>
                    </a:lnL>
                    <a:lnR>
                      <a:noFill/>
                    </a:lnR>
                    <a:lnT>
                      <a:noFill/>
                    </a:lnT>
                    <a:lnB>
                      <a:noFill/>
                    </a:lnB>
                    <a:solidFill>
                      <a:srgbClr val="D2EAF1"/>
                    </a:solidFill>
                  </a:tcPr>
                </a:tc>
              </a:tr>
              <a:tr h="247911">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400" dirty="0">
                          <a:solidFill>
                            <a:srgbClr val="365F91"/>
                          </a:solidFill>
                          <a:latin typeface="Arial Narrow"/>
                          <a:ea typeface="Times New Roman"/>
                          <a:cs typeface="Times New Roman"/>
                        </a:rPr>
                        <a:t>Unsignalized</a:t>
                      </a:r>
                      <a:endParaRPr lang="en-US" sz="1400" dirty="0">
                        <a:latin typeface="Times New Roman"/>
                        <a:ea typeface="Calibri"/>
                        <a:cs typeface="Times New Roman"/>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1,192</a:t>
                      </a:r>
                      <a:endParaRPr lang="en-US" sz="1400" dirty="0">
                        <a:latin typeface="Times New Roman"/>
                        <a:ea typeface="Calibri"/>
                        <a:cs typeface="Times New Roman"/>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400" dirty="0">
                          <a:solidFill>
                            <a:srgbClr val="1F497D"/>
                          </a:solidFill>
                          <a:latin typeface="Arial Narrow"/>
                          <a:ea typeface="Calibri"/>
                          <a:cs typeface="Times New Roman"/>
                        </a:rPr>
                        <a:t>21.8%</a:t>
                      </a:r>
                      <a:endParaRPr lang="en-US" sz="1400" dirty="0">
                        <a:latin typeface="Times New Roman"/>
                        <a:ea typeface="Calibri"/>
                        <a:cs typeface="Times New Roman"/>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5,912</a:t>
                      </a:r>
                      <a:endParaRPr lang="en-US" sz="1400" dirty="0">
                        <a:latin typeface="Times New Roman"/>
                        <a:ea typeface="Calibri"/>
                        <a:cs typeface="Times New Roman"/>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21.1%</a:t>
                      </a:r>
                      <a:endParaRPr lang="en-US" sz="1400" dirty="0">
                        <a:latin typeface="Times New Roman"/>
                        <a:ea typeface="Calibri"/>
                        <a:cs typeface="Times New Roman"/>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2,910</a:t>
                      </a:r>
                      <a:endParaRPr lang="en-US" sz="1400" dirty="0">
                        <a:latin typeface="Times New Roman"/>
                        <a:ea typeface="Calibri"/>
                        <a:cs typeface="Times New Roman"/>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400" dirty="0">
                          <a:solidFill>
                            <a:srgbClr val="365F91"/>
                          </a:solidFill>
                          <a:latin typeface="Arial Narrow"/>
                          <a:ea typeface="Calibri"/>
                          <a:cs typeface="Times New Roman"/>
                        </a:rPr>
                        <a:t>21.5%</a:t>
                      </a:r>
                      <a:endParaRPr lang="en-US" sz="1400" dirty="0">
                        <a:latin typeface="Times New Roman"/>
                        <a:ea typeface="Calibri"/>
                        <a:cs typeface="Times New Roman"/>
                      </a:endParaRPr>
                    </a:p>
                  </a:txBody>
                  <a:tcPr marL="68580" marR="68580" marT="0" marB="0">
                    <a:lnL>
                      <a:noFill/>
                    </a:lnL>
                    <a:lnR>
                      <a:noFill/>
                    </a:lnR>
                    <a:lnT>
                      <a:noFill/>
                    </a:lnT>
                    <a:lnB>
                      <a:noFill/>
                    </a:lnB>
                  </a:tcPr>
                </a:tc>
              </a:tr>
              <a:tr h="247911">
                <a:tc gridSpan="3">
                  <a:txBody>
                    <a:bodyPr/>
                    <a:lstStyle/>
                    <a:p>
                      <a:pPr marL="0" marR="0" algn="ctr">
                        <a:spcBef>
                          <a:spcPts val="0"/>
                        </a:spcBef>
                        <a:spcAft>
                          <a:spcPts val="0"/>
                        </a:spcAft>
                      </a:pPr>
                      <a:r>
                        <a:rPr lang="en-US" sz="1400" b="1" dirty="0">
                          <a:solidFill>
                            <a:srgbClr val="365F91"/>
                          </a:solidFill>
                          <a:latin typeface="Arial Narrow"/>
                          <a:ea typeface="Times New Roman"/>
                          <a:cs typeface="Times New Roman"/>
                        </a:rPr>
                        <a:t>Total</a:t>
                      </a:r>
                      <a:endParaRPr lang="en-US" sz="1400" dirty="0">
                        <a:latin typeface="Times New Roman"/>
                        <a:ea typeface="Calibri"/>
                        <a:cs typeface="Times New Roman"/>
                      </a:endParaRPr>
                    </a:p>
                  </a:txBody>
                  <a:tcPr marL="68580" marR="68580" marT="0" marB="0">
                    <a:lnL>
                      <a:noFill/>
                    </a:lnL>
                    <a:lnR>
                      <a:noFill/>
                    </a:lnR>
                    <a:lnT>
                      <a:noFill/>
                    </a:lnT>
                    <a:lnB w="12700" cap="flat" cmpd="sng" algn="ctr">
                      <a:solidFill>
                        <a:srgbClr val="4BACC6"/>
                      </a:solidFill>
                      <a:prstDash val="solid"/>
                      <a:round/>
                      <a:headEnd type="none" w="med" len="med"/>
                      <a:tailEnd type="none" w="med" len="med"/>
                    </a:lnB>
                    <a:solidFill>
                      <a:srgbClr val="D2EAF1"/>
                    </a:solidFill>
                  </a:tcPr>
                </a:tc>
                <a:tc hMerge="1">
                  <a:txBody>
                    <a:bodyPr/>
                    <a:lstStyle/>
                    <a:p>
                      <a:endParaRPr lang="en-US"/>
                    </a:p>
                  </a:txBody>
                  <a:tcPr/>
                </a:tc>
                <a:tc hMerge="1">
                  <a:txBody>
                    <a:bodyPr/>
                    <a:lstStyle/>
                    <a:p>
                      <a:endParaRPr lang="en-US"/>
                    </a:p>
                  </a:txBody>
                  <a:tcPr/>
                </a:tc>
                <a:tc>
                  <a:txBody>
                    <a:bodyPr/>
                    <a:lstStyle/>
                    <a:p>
                      <a:pPr marL="0" marR="0" algn="ctr">
                        <a:spcBef>
                          <a:spcPts val="0"/>
                        </a:spcBef>
                        <a:spcAft>
                          <a:spcPts val="0"/>
                        </a:spcAft>
                      </a:pPr>
                      <a:r>
                        <a:rPr lang="en-US" sz="1400" dirty="0">
                          <a:solidFill>
                            <a:srgbClr val="365F91"/>
                          </a:solidFill>
                          <a:latin typeface="Arial Narrow"/>
                          <a:ea typeface="Times New Roman"/>
                          <a:cs typeface="Times New Roman"/>
                        </a:rPr>
                        <a:t>5,458</a:t>
                      </a:r>
                      <a:endParaRPr lang="en-US" sz="1400" dirty="0">
                        <a:latin typeface="Times New Roman"/>
                        <a:ea typeface="Calibri"/>
                        <a:cs typeface="Times New Roman"/>
                      </a:endParaRPr>
                    </a:p>
                  </a:txBody>
                  <a:tcPr marL="68580" marR="68580" marT="0" marB="0">
                    <a:lnL>
                      <a:noFill/>
                    </a:lnL>
                    <a:lnR>
                      <a:noFill/>
                    </a:lnR>
                    <a:lnT>
                      <a:noFill/>
                    </a:lnT>
                    <a:lnB w="12700" cap="flat" cmpd="sng" algn="ctr">
                      <a:solidFill>
                        <a:srgbClr val="4BACC6"/>
                      </a:solidFill>
                      <a:prstDash val="solid"/>
                      <a:round/>
                      <a:headEnd type="none" w="med" len="med"/>
                      <a:tailEnd type="none" w="med" len="med"/>
                    </a:lnB>
                    <a:solidFill>
                      <a:srgbClr val="D2EAF1"/>
                    </a:solidFill>
                  </a:tcPr>
                </a:tc>
                <a:tc>
                  <a:txBody>
                    <a:bodyPr/>
                    <a:lstStyle/>
                    <a:p>
                      <a:pPr marL="0" marR="0" algn="ctr">
                        <a:spcBef>
                          <a:spcPts val="0"/>
                        </a:spcBef>
                        <a:spcAft>
                          <a:spcPts val="0"/>
                        </a:spcAft>
                      </a:pPr>
                      <a:r>
                        <a:rPr lang="en-US" sz="1400" dirty="0">
                          <a:solidFill>
                            <a:srgbClr val="365F91"/>
                          </a:solidFill>
                          <a:latin typeface="Arial Narrow"/>
                          <a:ea typeface="Times New Roman"/>
                          <a:cs typeface="Times New Roman"/>
                        </a:rPr>
                        <a:t>100%</a:t>
                      </a:r>
                      <a:endParaRPr lang="en-US" sz="1400" dirty="0">
                        <a:latin typeface="Times New Roman"/>
                        <a:ea typeface="Calibri"/>
                        <a:cs typeface="Times New Roman"/>
                      </a:endParaRPr>
                    </a:p>
                  </a:txBody>
                  <a:tcPr marL="68580" marR="68580" marT="0" marB="0">
                    <a:lnL>
                      <a:noFill/>
                    </a:lnL>
                    <a:lnR>
                      <a:noFill/>
                    </a:lnR>
                    <a:lnT>
                      <a:noFill/>
                    </a:lnT>
                    <a:lnB w="12700" cap="flat" cmpd="sng" algn="ctr">
                      <a:solidFill>
                        <a:srgbClr val="4BACC6"/>
                      </a:solidFill>
                      <a:prstDash val="solid"/>
                      <a:round/>
                      <a:headEnd type="none" w="med" len="med"/>
                      <a:tailEnd type="none" w="med" len="med"/>
                    </a:lnB>
                    <a:solidFill>
                      <a:srgbClr val="D2EAF1"/>
                    </a:solidFill>
                  </a:tcPr>
                </a:tc>
                <a:tc>
                  <a:txBody>
                    <a:bodyPr/>
                    <a:lstStyle/>
                    <a:p>
                      <a:pPr marL="0" marR="0" algn="ctr">
                        <a:spcBef>
                          <a:spcPts val="0"/>
                        </a:spcBef>
                        <a:spcAft>
                          <a:spcPts val="0"/>
                        </a:spcAft>
                      </a:pPr>
                      <a:r>
                        <a:rPr lang="en-US" sz="1400" dirty="0">
                          <a:solidFill>
                            <a:srgbClr val="365F91"/>
                          </a:solidFill>
                          <a:latin typeface="Arial Narrow"/>
                          <a:ea typeface="Times New Roman"/>
                          <a:cs typeface="Times New Roman"/>
                        </a:rPr>
                        <a:t>28,021</a:t>
                      </a:r>
                      <a:endParaRPr lang="en-US" sz="1400" dirty="0">
                        <a:latin typeface="Times New Roman"/>
                        <a:ea typeface="Calibri"/>
                        <a:cs typeface="Times New Roman"/>
                      </a:endParaRPr>
                    </a:p>
                  </a:txBody>
                  <a:tcPr marL="68580" marR="68580" marT="0" marB="0">
                    <a:lnL>
                      <a:noFill/>
                    </a:lnL>
                    <a:lnR>
                      <a:noFill/>
                    </a:lnR>
                    <a:lnT>
                      <a:noFill/>
                    </a:lnT>
                    <a:lnB w="12700" cap="flat" cmpd="sng" algn="ctr">
                      <a:solidFill>
                        <a:srgbClr val="4BACC6"/>
                      </a:solidFill>
                      <a:prstDash val="solid"/>
                      <a:round/>
                      <a:headEnd type="none" w="med" len="med"/>
                      <a:tailEnd type="none" w="med" len="med"/>
                    </a:lnB>
                    <a:solidFill>
                      <a:srgbClr val="D2EAF1"/>
                    </a:solidFill>
                  </a:tcPr>
                </a:tc>
                <a:tc>
                  <a:txBody>
                    <a:bodyPr/>
                    <a:lstStyle/>
                    <a:p>
                      <a:pPr marL="0" marR="0" algn="ctr">
                        <a:spcBef>
                          <a:spcPts val="0"/>
                        </a:spcBef>
                        <a:spcAft>
                          <a:spcPts val="0"/>
                        </a:spcAft>
                      </a:pPr>
                      <a:r>
                        <a:rPr lang="en-US" sz="1400" dirty="0">
                          <a:solidFill>
                            <a:srgbClr val="365F91"/>
                          </a:solidFill>
                          <a:latin typeface="Arial Narrow"/>
                          <a:ea typeface="Times New Roman"/>
                          <a:cs typeface="Times New Roman"/>
                        </a:rPr>
                        <a:t>100%</a:t>
                      </a:r>
                      <a:endParaRPr lang="en-US" sz="1400" dirty="0">
                        <a:latin typeface="Times New Roman"/>
                        <a:ea typeface="Calibri"/>
                        <a:cs typeface="Times New Roman"/>
                      </a:endParaRPr>
                    </a:p>
                  </a:txBody>
                  <a:tcPr marL="68580" marR="68580" marT="0" marB="0">
                    <a:lnL>
                      <a:noFill/>
                    </a:lnL>
                    <a:lnR>
                      <a:noFill/>
                    </a:lnR>
                    <a:lnT>
                      <a:noFill/>
                    </a:lnT>
                    <a:lnB w="12700" cap="flat" cmpd="sng" algn="ctr">
                      <a:solidFill>
                        <a:srgbClr val="4BACC6"/>
                      </a:solidFill>
                      <a:prstDash val="solid"/>
                      <a:round/>
                      <a:headEnd type="none" w="med" len="med"/>
                      <a:tailEnd type="none" w="med" len="med"/>
                    </a:lnB>
                    <a:solidFill>
                      <a:srgbClr val="D2EAF1"/>
                    </a:solidFill>
                  </a:tcPr>
                </a:tc>
                <a:tc>
                  <a:txBody>
                    <a:bodyPr/>
                    <a:lstStyle/>
                    <a:p>
                      <a:pPr marL="0" marR="0" algn="ctr">
                        <a:spcBef>
                          <a:spcPts val="0"/>
                        </a:spcBef>
                        <a:spcAft>
                          <a:spcPts val="0"/>
                        </a:spcAft>
                      </a:pPr>
                      <a:r>
                        <a:rPr lang="en-US" sz="1400" dirty="0">
                          <a:solidFill>
                            <a:srgbClr val="365F91"/>
                          </a:solidFill>
                          <a:latin typeface="Arial Narrow"/>
                          <a:ea typeface="Times New Roman"/>
                          <a:cs typeface="Times New Roman"/>
                        </a:rPr>
                        <a:t>13,523</a:t>
                      </a:r>
                      <a:endParaRPr lang="en-US" sz="1400" dirty="0">
                        <a:latin typeface="Times New Roman"/>
                        <a:ea typeface="Calibri"/>
                        <a:cs typeface="Times New Roman"/>
                      </a:endParaRPr>
                    </a:p>
                  </a:txBody>
                  <a:tcPr marL="68580" marR="68580" marT="0" marB="0">
                    <a:lnL>
                      <a:noFill/>
                    </a:lnL>
                    <a:lnR>
                      <a:noFill/>
                    </a:lnR>
                    <a:lnT>
                      <a:noFill/>
                    </a:lnT>
                    <a:lnB w="12700" cap="flat" cmpd="sng" algn="ctr">
                      <a:solidFill>
                        <a:srgbClr val="4BACC6"/>
                      </a:solidFill>
                      <a:prstDash val="solid"/>
                      <a:round/>
                      <a:headEnd type="none" w="med" len="med"/>
                      <a:tailEnd type="none" w="med" len="med"/>
                    </a:lnB>
                    <a:solidFill>
                      <a:srgbClr val="D2EAF1"/>
                    </a:solidFill>
                  </a:tcPr>
                </a:tc>
                <a:tc>
                  <a:txBody>
                    <a:bodyPr/>
                    <a:lstStyle/>
                    <a:p>
                      <a:pPr marL="0" marR="0" algn="ctr">
                        <a:spcBef>
                          <a:spcPts val="0"/>
                        </a:spcBef>
                        <a:spcAft>
                          <a:spcPts val="0"/>
                        </a:spcAft>
                      </a:pPr>
                      <a:r>
                        <a:rPr lang="en-US" sz="1400" dirty="0">
                          <a:solidFill>
                            <a:srgbClr val="365F91"/>
                          </a:solidFill>
                          <a:latin typeface="Arial Narrow"/>
                          <a:ea typeface="Times New Roman"/>
                          <a:cs typeface="Times New Roman"/>
                        </a:rPr>
                        <a:t>100%</a:t>
                      </a:r>
                      <a:endParaRPr lang="en-US" sz="1400" dirty="0">
                        <a:latin typeface="Times New Roman"/>
                        <a:ea typeface="Calibri"/>
                        <a:cs typeface="Times New Roman"/>
                      </a:endParaRPr>
                    </a:p>
                  </a:txBody>
                  <a:tcPr marL="68580" marR="68580" marT="0" marB="0">
                    <a:lnL>
                      <a:noFill/>
                    </a:lnL>
                    <a:lnR>
                      <a:noFill/>
                    </a:lnR>
                    <a:lnT>
                      <a:noFill/>
                    </a:lnT>
                    <a:lnB w="12700" cap="flat" cmpd="sng" algn="ctr">
                      <a:solidFill>
                        <a:srgbClr val="4BACC6"/>
                      </a:solidFill>
                      <a:prstDash val="solid"/>
                      <a:round/>
                      <a:headEnd type="none" w="med" len="med"/>
                      <a:tailEnd type="none" w="med" len="med"/>
                    </a:lnB>
                    <a:solidFill>
                      <a:srgbClr val="D2EAF1"/>
                    </a:solidFill>
                  </a:tcPr>
                </a:tc>
              </a:tr>
            </a:tbl>
          </a:graphicData>
        </a:graphic>
      </p:graphicFrame>
      <p:sp>
        <p:nvSpPr>
          <p:cNvPr id="48129"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
            </a:r>
            <a:br>
              <a:rPr kumimoji="0" lang="en-US" sz="1800" b="0" i="0" u="none" strike="noStrike" cap="none" normalizeH="0" baseline="0" dirty="0" smtClean="0">
                <a:ln>
                  <a:noFill/>
                </a:ln>
                <a:solidFill>
                  <a:schemeClr val="tx1"/>
                </a:solidFill>
                <a:effectLst/>
                <a:latin typeface="Arial" pitchFamily="34" charset="0"/>
                <a:cs typeface="Arial" pitchFamily="34" charset="0"/>
              </a:rPr>
            </a:b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8130" name="Rectangle 2"/>
          <p:cNvSpPr>
            <a:spLocks noChangeArrowheads="1"/>
          </p:cNvSpPr>
          <p:nvPr/>
        </p:nvSpPr>
        <p:spPr bwMode="auto">
          <a:xfrm>
            <a:off x="0" y="0"/>
            <a:ext cx="3017838" cy="6350"/>
          </a:xfrm>
          <a:prstGeom prst="rect">
            <a:avLst/>
          </a:prstGeom>
          <a:solidFill>
            <a:srgbClr val="000000"/>
          </a:solidFill>
          <a:ln w="9525">
            <a:solidFill>
              <a:schemeClr val="tx1"/>
            </a:solidFill>
            <a:prstDash val="solid"/>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48131" name="Rectangle 3"/>
          <p:cNvSpPr>
            <a:spLocks noChangeArrowheads="1"/>
          </p:cNvSpPr>
          <p:nvPr/>
        </p:nvSpPr>
        <p:spPr bwMode="auto">
          <a:xfrm>
            <a:off x="0" y="6205150"/>
            <a:ext cx="9144000"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hlinkClick r:id=""/>
              </a:rPr>
              <a:t>[</a:t>
            </a:r>
            <a:r>
              <a:rPr kumimoji="0" lang="en-US" sz="1000" b="0" i="0" u="none" strike="noStrike" cap="none" normalizeH="0" baseline="30000" dirty="0" smtClean="0" bmk="">
                <a:ln>
                  <a:noFill/>
                </a:ln>
                <a:solidFill>
                  <a:schemeClr val="tx1"/>
                </a:solidFill>
                <a:effectLst/>
                <a:latin typeface="Times New Roman" pitchFamily="18" charset="0"/>
                <a:ea typeface="Calibri" pitchFamily="34" charset="0"/>
                <a:cs typeface="Times New Roman" pitchFamily="18" charset="0"/>
                <a:hlinkClick r:id=""/>
              </a:rPr>
              <a:t>1]</a:t>
            </a:r>
            <a:r>
              <a:rPr kumimoji="0" lang="en-US" sz="1000" b="0" i="0" u="none" strike="noStrike" cap="none" normalizeH="0" baseline="0" dirty="0" smtClean="0" bmk="">
                <a:ln>
                  <a:noFill/>
                </a:ln>
                <a:solidFill>
                  <a:schemeClr val="tx1"/>
                </a:solidFill>
                <a:effectLst/>
                <a:latin typeface="Times New Roman" pitchFamily="18" charset="0"/>
                <a:ea typeface="Calibri" pitchFamily="34" charset="0"/>
                <a:cs typeface="Times New Roman" pitchFamily="18" charset="0"/>
              </a:rPr>
              <a:t> Severe crashes result in an occupant injury condition of 1, 2, or 3 as defined by the New Hampshire crash report form.</a:t>
            </a:r>
            <a:endParaRPr kumimoji="0" lang="en-US" sz="900" b="0" i="0" u="none" strike="noStrike" cap="none" normalizeH="0" baseline="0" dirty="0" smtClean="0" bmk="">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30000" dirty="0" smtClean="0" bmk="">
                <a:ln>
                  <a:noFill/>
                </a:ln>
                <a:solidFill>
                  <a:schemeClr val="tx1"/>
                </a:solidFill>
                <a:effectLst/>
                <a:latin typeface="Times New Roman" pitchFamily="18" charset="0"/>
                <a:ea typeface="Calibri" pitchFamily="34" charset="0"/>
                <a:cs typeface="Times New Roman" pitchFamily="18" charset="0"/>
                <a:hlinkClick r:id=""/>
              </a:rPr>
              <a:t>[2]</a:t>
            </a:r>
            <a:r>
              <a:rPr kumimoji="0" lang="en-US"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For locally-maintain intersections, the area type and intersection type were unavailable for analysis. Also, the total number of intersections is for only intersections that had at least one crash in the five-year period.</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oodgears.ca/workshop/workshop3.jpg"/>
          <p:cNvPicPr>
            <a:picLocks noChangeAspect="1" noChangeArrowheads="1"/>
          </p:cNvPicPr>
          <p:nvPr/>
        </p:nvPicPr>
        <p:blipFill>
          <a:blip r:embed="rId2" cstate="print">
            <a:duotone>
              <a:schemeClr val="bg2">
                <a:shade val="45000"/>
                <a:satMod val="135000"/>
              </a:schemeClr>
              <a:prstClr val="white"/>
            </a:duotone>
          </a:blip>
          <a:srcRect b="5555"/>
          <a:stretch>
            <a:fillRect/>
          </a:stretch>
        </p:blipFill>
        <p:spPr bwMode="auto">
          <a:xfrm>
            <a:off x="0" y="0"/>
            <a:ext cx="9144000" cy="6477000"/>
          </a:xfrm>
          <a:prstGeom prst="rect">
            <a:avLst/>
          </a:prstGeom>
          <a:noFill/>
        </p:spPr>
      </p:pic>
      <p:sp>
        <p:nvSpPr>
          <p:cNvPr id="10242" name="Title 1"/>
          <p:cNvSpPr>
            <a:spLocks noGrp="1"/>
          </p:cNvSpPr>
          <p:nvPr>
            <p:ph type="title"/>
          </p:nvPr>
        </p:nvSpPr>
        <p:spPr/>
        <p:txBody>
          <a:bodyPr/>
          <a:lstStyle/>
          <a:p>
            <a:r>
              <a:rPr lang="en-US" dirty="0" smtClean="0"/>
              <a:t>Workshop Agenda</a:t>
            </a:r>
          </a:p>
        </p:txBody>
      </p:sp>
      <p:sp>
        <p:nvSpPr>
          <p:cNvPr id="10243" name="Content Placeholder 2"/>
          <p:cNvSpPr>
            <a:spLocks noGrp="1"/>
          </p:cNvSpPr>
          <p:nvPr>
            <p:ph idx="1"/>
          </p:nvPr>
        </p:nvSpPr>
        <p:spPr>
          <a:xfrm>
            <a:off x="152400" y="1168400"/>
            <a:ext cx="8839200" cy="4343400"/>
          </a:xfrm>
        </p:spPr>
        <p:txBody>
          <a:bodyPr/>
          <a:lstStyle/>
          <a:p>
            <a:pPr>
              <a:buNone/>
            </a:pPr>
            <a:r>
              <a:rPr lang="en-US" sz="1800" b="1" dirty="0" smtClean="0"/>
              <a:t>Module 4: Actions to Improve Intersection Safety</a:t>
            </a:r>
            <a:endParaRPr lang="en-US" sz="1800" dirty="0" smtClean="0"/>
          </a:p>
          <a:p>
            <a:pPr>
              <a:buNone/>
            </a:pPr>
            <a:r>
              <a:rPr lang="en-US" sz="1800" dirty="0" smtClean="0"/>
              <a:t>1:45 PM                Propose Key Steps to Implement ISIP</a:t>
            </a:r>
          </a:p>
          <a:p>
            <a:pPr>
              <a:buNone/>
            </a:pPr>
            <a:r>
              <a:rPr lang="en-US" sz="1800" dirty="0" smtClean="0"/>
              <a:t> </a:t>
            </a:r>
          </a:p>
          <a:p>
            <a:pPr>
              <a:buNone/>
            </a:pPr>
            <a:r>
              <a:rPr lang="en-US" sz="1800" dirty="0" smtClean="0"/>
              <a:t>2:30 PM                Establish Key Performance Measures</a:t>
            </a:r>
          </a:p>
          <a:p>
            <a:pPr>
              <a:buNone/>
            </a:pPr>
            <a:r>
              <a:rPr lang="en-US" sz="1800" dirty="0" smtClean="0"/>
              <a:t> </a:t>
            </a:r>
          </a:p>
          <a:p>
            <a:pPr>
              <a:buNone/>
            </a:pPr>
            <a:r>
              <a:rPr lang="en-US" sz="1800" dirty="0" smtClean="0"/>
              <a:t>3:00 PM                Break</a:t>
            </a:r>
          </a:p>
          <a:p>
            <a:pPr>
              <a:buNone/>
            </a:pPr>
            <a:r>
              <a:rPr lang="en-US" sz="1800" dirty="0" smtClean="0"/>
              <a:t> </a:t>
            </a:r>
          </a:p>
          <a:p>
            <a:pPr>
              <a:buNone/>
            </a:pPr>
            <a:r>
              <a:rPr lang="en-US" sz="1800" dirty="0" smtClean="0"/>
              <a:t>3:15 PM                Wrap-up / Next Steps</a:t>
            </a:r>
          </a:p>
          <a:p>
            <a:pPr>
              <a:buNone/>
            </a:pPr>
            <a:r>
              <a:rPr lang="en-US" sz="1800" dirty="0" smtClean="0"/>
              <a:t> </a:t>
            </a:r>
          </a:p>
          <a:p>
            <a:pPr>
              <a:buNone/>
            </a:pPr>
            <a:r>
              <a:rPr lang="en-US" sz="1800" dirty="0" smtClean="0"/>
              <a:t>3:30 PM 	              Adjourn</a:t>
            </a:r>
          </a:p>
          <a:p>
            <a:pPr>
              <a:buNone/>
            </a:pPr>
            <a:endParaRPr lang="en-US" sz="1800" dirty="0" smtClean="0"/>
          </a:p>
          <a:p>
            <a:endParaRPr lang="en-US" sz="1200" dirty="0" smtClean="0"/>
          </a:p>
        </p:txBody>
      </p:sp>
      <p:sp>
        <p:nvSpPr>
          <p:cNvPr id="4" name="Slide Number Placeholder 3"/>
          <p:cNvSpPr>
            <a:spLocks noGrp="1"/>
          </p:cNvSpPr>
          <p:nvPr>
            <p:ph type="sldNum" sz="quarter" idx="10"/>
          </p:nvPr>
        </p:nvSpPr>
        <p:spPr/>
        <p:txBody>
          <a:bodyPr/>
          <a:lstStyle/>
          <a:p>
            <a:pPr>
              <a:defRPr/>
            </a:pPr>
            <a:fld id="{163D2403-EEA1-4420-9991-5D61DF10AE7C}" type="slidenum">
              <a:rPr lang="en-US" smtClean="0"/>
              <a:pPr>
                <a:defRPr/>
              </a:pPr>
              <a:t>5</a:t>
            </a:fld>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Intersection Types Selected</a:t>
            </a:r>
            <a:endParaRPr lang="en-US" dirty="0"/>
          </a:p>
        </p:txBody>
      </p:sp>
      <p:sp>
        <p:nvSpPr>
          <p:cNvPr id="3" name="Content Placeholder 2"/>
          <p:cNvSpPr>
            <a:spLocks noGrp="1"/>
          </p:cNvSpPr>
          <p:nvPr>
            <p:ph idx="1"/>
          </p:nvPr>
        </p:nvSpPr>
        <p:spPr/>
        <p:txBody>
          <a:bodyPr/>
          <a:lstStyle/>
          <a:p>
            <a:r>
              <a:rPr lang="en-US" dirty="0" smtClean="0"/>
              <a:t>Analyzing the top ten percent of severe crash intersections reveals the top intersection types as follows:</a:t>
            </a:r>
          </a:p>
          <a:p>
            <a:pPr lvl="1"/>
            <a:r>
              <a:rPr lang="en-US" dirty="0" smtClean="0"/>
              <a:t>All URBAN intersections, excluding unsignalized 3-leg intersections.</a:t>
            </a:r>
          </a:p>
          <a:p>
            <a:pPr lvl="1"/>
            <a:r>
              <a:rPr lang="en-US" dirty="0" smtClean="0"/>
              <a:t>All SIGNALIZED intersections (rural, urban, and unspecified).</a:t>
            </a:r>
          </a:p>
          <a:p>
            <a:r>
              <a:rPr lang="en-US" dirty="0" smtClean="0"/>
              <a:t>These intersections comprise 1,336 intersections, or 18% of all the intersections analyzed, and combine for over 2,500 severe crashes or 45% of the total severe intersection crashes.  </a:t>
            </a:r>
          </a:p>
          <a:p>
            <a:endParaRPr lang="en-US" dirty="0"/>
          </a:p>
        </p:txBody>
      </p:sp>
      <p:sp>
        <p:nvSpPr>
          <p:cNvPr id="4" name="Slide Number Placeholder 3"/>
          <p:cNvSpPr>
            <a:spLocks noGrp="1"/>
          </p:cNvSpPr>
          <p:nvPr>
            <p:ph type="sldNum" sz="quarter" idx="10"/>
          </p:nvPr>
        </p:nvSpPr>
        <p:spPr/>
        <p:txBody>
          <a:bodyPr/>
          <a:lstStyle/>
          <a:p>
            <a:pPr>
              <a:defRPr/>
            </a:pPr>
            <a:fld id="{982FCA22-5CE7-4204-9352-34CCC859FE55}" type="slidenum">
              <a:rPr lang="en-US" smtClean="0"/>
              <a:pPr>
                <a:defRPr/>
              </a:pPr>
              <a:t>50</a:t>
            </a:fld>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dirty="0" smtClean="0"/>
              <a:t>Approaches to Saving Lives and </a:t>
            </a:r>
            <a:br>
              <a:rPr lang="en-US" dirty="0" smtClean="0"/>
            </a:br>
            <a:r>
              <a:rPr lang="en-US" dirty="0" smtClean="0"/>
              <a:t>Preventing Serious Injuries</a:t>
            </a:r>
          </a:p>
        </p:txBody>
      </p:sp>
      <p:sp>
        <p:nvSpPr>
          <p:cNvPr id="4" name="Slide Number Placeholder 3"/>
          <p:cNvSpPr>
            <a:spLocks noGrp="1"/>
          </p:cNvSpPr>
          <p:nvPr>
            <p:ph type="sldNum" sz="quarter" idx="10"/>
          </p:nvPr>
        </p:nvSpPr>
        <p:spPr/>
        <p:txBody>
          <a:bodyPr/>
          <a:lstStyle/>
          <a:p>
            <a:pPr>
              <a:defRPr/>
            </a:pPr>
            <a:fld id="{CB7A223F-521E-4089-AE5E-34B1FDF33F34}" type="slidenum">
              <a:rPr lang="en-US" smtClean="0"/>
              <a:pPr>
                <a:defRPr/>
              </a:pPr>
              <a:t>51</a:t>
            </a:fld>
            <a:endParaRPr lang="en-US" dirty="0"/>
          </a:p>
        </p:txBody>
      </p:sp>
      <p:pic>
        <p:nvPicPr>
          <p:cNvPr id="7" name="Picture 6" descr="culture.png"/>
          <p:cNvPicPr>
            <a:picLocks noChangeAspect="1"/>
          </p:cNvPicPr>
          <p:nvPr/>
        </p:nvPicPr>
        <p:blipFill>
          <a:blip r:embed="rId2" cstate="print">
            <a:clrChange>
              <a:clrFrom>
                <a:srgbClr val="FFFFFF"/>
              </a:clrFrom>
              <a:clrTo>
                <a:srgbClr val="FFFFFF">
                  <a:alpha val="0"/>
                </a:srgbClr>
              </a:clrTo>
            </a:clrChange>
          </a:blip>
          <a:stretch>
            <a:fillRect/>
          </a:stretch>
        </p:blipFill>
        <p:spPr>
          <a:xfrm>
            <a:off x="142256" y="1247470"/>
            <a:ext cx="8859487" cy="4363059"/>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dirty="0" smtClean="0"/>
              <a:t>Key Systemic Countermeasures</a:t>
            </a:r>
          </a:p>
        </p:txBody>
      </p:sp>
      <p:sp>
        <p:nvSpPr>
          <p:cNvPr id="33795" name="Content Placeholder 2"/>
          <p:cNvSpPr>
            <a:spLocks noGrp="1"/>
          </p:cNvSpPr>
          <p:nvPr>
            <p:ph idx="1"/>
          </p:nvPr>
        </p:nvSpPr>
        <p:spPr>
          <a:xfrm>
            <a:off x="152400" y="1168400"/>
            <a:ext cx="8839200" cy="4343400"/>
          </a:xfrm>
        </p:spPr>
        <p:txBody>
          <a:bodyPr/>
          <a:lstStyle/>
          <a:p>
            <a:r>
              <a:rPr lang="en-US" sz="2400" dirty="0" smtClean="0"/>
              <a:t>Stop-Controlled Intersections</a:t>
            </a:r>
          </a:p>
          <a:p>
            <a:pPr lvl="1"/>
            <a:r>
              <a:rPr lang="en-US" sz="2000" dirty="0" smtClean="0"/>
              <a:t>Basic set of sign and marking improvements</a:t>
            </a:r>
          </a:p>
          <a:p>
            <a:pPr lvl="1"/>
            <a:r>
              <a:rPr lang="en-US" sz="2000" dirty="0" smtClean="0"/>
              <a:t>Improve sight distance for speed limits</a:t>
            </a:r>
          </a:p>
          <a:p>
            <a:r>
              <a:rPr lang="en-US" sz="2400" dirty="0" smtClean="0"/>
              <a:t>Signalized Intersections</a:t>
            </a:r>
          </a:p>
          <a:p>
            <a:pPr lvl="1"/>
            <a:r>
              <a:rPr lang="en-US" sz="2000" dirty="0" smtClean="0"/>
              <a:t>Basic set of sign and marking improvements</a:t>
            </a:r>
          </a:p>
          <a:p>
            <a:pPr lvl="1"/>
            <a:r>
              <a:rPr lang="en-US" sz="2000" dirty="0" smtClean="0"/>
              <a:t>Protected-only left turn phases</a:t>
            </a:r>
          </a:p>
          <a:p>
            <a:pPr lvl="1"/>
            <a:r>
              <a:rPr lang="en-US" sz="2000" dirty="0" smtClean="0"/>
              <a:t>Install one signal head per lane</a:t>
            </a:r>
          </a:p>
          <a:p>
            <a:pPr lvl="1"/>
            <a:r>
              <a:rPr lang="en-US" sz="2000" dirty="0" smtClean="0"/>
              <a:t>Retime Traffic Signals including change intervals</a:t>
            </a:r>
          </a:p>
          <a:p>
            <a:r>
              <a:rPr lang="en-US" sz="2400" dirty="0" smtClean="0"/>
              <a:t> Both Stop-Controlled and Signalized Intersections</a:t>
            </a:r>
          </a:p>
          <a:p>
            <a:pPr lvl="1"/>
            <a:r>
              <a:rPr lang="en-US" sz="2000" dirty="0" smtClean="0"/>
              <a:t>Access management of high volume driveways within 50-100 feet</a:t>
            </a:r>
          </a:p>
          <a:p>
            <a:pPr lvl="1"/>
            <a:r>
              <a:rPr lang="en-US" sz="2000" dirty="0" smtClean="0"/>
              <a:t>Delineate or remove fixed objects at intersections</a:t>
            </a:r>
          </a:p>
        </p:txBody>
      </p:sp>
      <p:sp>
        <p:nvSpPr>
          <p:cNvPr id="4" name="Slide Number Placeholder 3"/>
          <p:cNvSpPr>
            <a:spLocks noGrp="1"/>
          </p:cNvSpPr>
          <p:nvPr>
            <p:ph type="sldNum" sz="quarter" idx="10"/>
          </p:nvPr>
        </p:nvSpPr>
        <p:spPr/>
        <p:txBody>
          <a:bodyPr/>
          <a:lstStyle/>
          <a:p>
            <a:pPr>
              <a:defRPr/>
            </a:pPr>
            <a:fld id="{4DF5D614-F2A6-4919-A700-3F59447ECC1C}" type="slidenum">
              <a:rPr lang="en-US" smtClean="0"/>
              <a:pPr>
                <a:defRPr/>
              </a:pPr>
              <a:t>52</a:t>
            </a:fld>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dirty="0" smtClean="0"/>
              <a:t>Key Systemic Countermeasures</a:t>
            </a:r>
          </a:p>
        </p:txBody>
      </p:sp>
      <p:sp>
        <p:nvSpPr>
          <p:cNvPr id="33795" name="Content Placeholder 2"/>
          <p:cNvSpPr>
            <a:spLocks noGrp="1"/>
          </p:cNvSpPr>
          <p:nvPr>
            <p:ph idx="1"/>
          </p:nvPr>
        </p:nvSpPr>
        <p:spPr>
          <a:xfrm>
            <a:off x="152400" y="1168400"/>
            <a:ext cx="8839200" cy="4343400"/>
          </a:xfrm>
        </p:spPr>
        <p:txBody>
          <a:bodyPr/>
          <a:lstStyle/>
          <a:p>
            <a:r>
              <a:rPr lang="en-US" sz="2400" dirty="0" smtClean="0"/>
              <a:t>It is estimated that these countermeasures will cost $16.8M and prevent 1,879 fatalities and serious injuries over a five year period.</a:t>
            </a:r>
          </a:p>
          <a:p>
            <a:r>
              <a:rPr lang="en-US" sz="2400" dirty="0" smtClean="0"/>
              <a:t>Using a severity relationship, implementing these systemic  measure would save:</a:t>
            </a:r>
          </a:p>
          <a:p>
            <a:pPr lvl="1"/>
            <a:r>
              <a:rPr lang="en-US" sz="2000" dirty="0" smtClean="0"/>
              <a:t>28 lives</a:t>
            </a:r>
          </a:p>
          <a:p>
            <a:pPr lvl="1"/>
            <a:r>
              <a:rPr lang="en-US" sz="2000" dirty="0" smtClean="0"/>
              <a:t>740 incapacitating injuries</a:t>
            </a:r>
          </a:p>
          <a:p>
            <a:pPr lvl="1"/>
            <a:r>
              <a:rPr lang="en-US" sz="2000" dirty="0" smtClean="0"/>
              <a:t>1110 non-incapacitating injuries </a:t>
            </a:r>
          </a:p>
          <a:p>
            <a:r>
              <a:rPr lang="en-US" sz="2400" dirty="0" smtClean="0"/>
              <a:t>The benefit to cost ratio would be approximately 30:1</a:t>
            </a:r>
          </a:p>
          <a:p>
            <a:r>
              <a:rPr lang="en-US" sz="2400" dirty="0" smtClean="0"/>
              <a:t>Key countermeasures are demonstrated to be some of the most cost effective countermeasures to implement and are identified by New Hampshire  DOT for widespread use</a:t>
            </a:r>
          </a:p>
        </p:txBody>
      </p:sp>
      <p:sp>
        <p:nvSpPr>
          <p:cNvPr id="4" name="Slide Number Placeholder 3"/>
          <p:cNvSpPr>
            <a:spLocks noGrp="1"/>
          </p:cNvSpPr>
          <p:nvPr>
            <p:ph type="sldNum" sz="quarter" idx="10"/>
          </p:nvPr>
        </p:nvSpPr>
        <p:spPr/>
        <p:txBody>
          <a:bodyPr/>
          <a:lstStyle/>
          <a:p>
            <a:pPr>
              <a:defRPr/>
            </a:pPr>
            <a:fld id="{4DF5D614-F2A6-4919-A700-3F59447ECC1C}" type="slidenum">
              <a:rPr lang="en-US" smtClean="0"/>
              <a:pPr>
                <a:defRPr/>
              </a:pPr>
              <a:t>53</a:t>
            </a:fld>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dirty="0" smtClean="0"/>
              <a:t>Other Recommended Treatments</a:t>
            </a:r>
          </a:p>
        </p:txBody>
      </p:sp>
      <p:sp>
        <p:nvSpPr>
          <p:cNvPr id="34819" name="Content Placeholder 2"/>
          <p:cNvSpPr>
            <a:spLocks noGrp="1"/>
          </p:cNvSpPr>
          <p:nvPr>
            <p:ph idx="1"/>
          </p:nvPr>
        </p:nvSpPr>
        <p:spPr>
          <a:xfrm>
            <a:off x="152400" y="1168400"/>
            <a:ext cx="8839200" cy="4343400"/>
          </a:xfrm>
        </p:spPr>
        <p:txBody>
          <a:bodyPr/>
          <a:lstStyle/>
          <a:p>
            <a:r>
              <a:rPr lang="en-US" sz="2400" dirty="0" smtClean="0"/>
              <a:t>Install advanced signal ahead warning sign</a:t>
            </a:r>
          </a:p>
          <a:p>
            <a:r>
              <a:rPr lang="en-US" sz="2400" dirty="0" smtClean="0"/>
              <a:t>Install Flashing Yellow Left Turn Arrow</a:t>
            </a:r>
          </a:p>
          <a:p>
            <a:r>
              <a:rPr lang="en-US" sz="2400" dirty="0" smtClean="0"/>
              <a:t>3-E area-wide intersection safety initiatives</a:t>
            </a:r>
          </a:p>
          <a:p>
            <a:r>
              <a:rPr lang="en-US" sz="2400" dirty="0" smtClean="0"/>
              <a:t>Advanced intersection warning signs with speed advisory plate</a:t>
            </a:r>
          </a:p>
        </p:txBody>
      </p:sp>
      <p:sp>
        <p:nvSpPr>
          <p:cNvPr id="4" name="Slide Number Placeholder 3"/>
          <p:cNvSpPr>
            <a:spLocks noGrp="1"/>
          </p:cNvSpPr>
          <p:nvPr>
            <p:ph type="sldNum" sz="quarter" idx="10"/>
          </p:nvPr>
        </p:nvSpPr>
        <p:spPr/>
        <p:txBody>
          <a:bodyPr/>
          <a:lstStyle/>
          <a:p>
            <a:pPr>
              <a:defRPr/>
            </a:pPr>
            <a:fld id="{843E4110-7699-4D6C-B618-1F8A4B532383}" type="slidenum">
              <a:rPr lang="en-US" smtClean="0"/>
              <a:pPr>
                <a:defRPr/>
              </a:pPr>
              <a:t>54</a:t>
            </a:fld>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Signalized intersections</a:t>
            </a:r>
            <a:endParaRPr lang="en-US" dirty="0"/>
          </a:p>
        </p:txBody>
      </p:sp>
      <p:sp>
        <p:nvSpPr>
          <p:cNvPr id="3" name="Text Placeholder 2"/>
          <p:cNvSpPr>
            <a:spLocks noGrp="1"/>
          </p:cNvSpPr>
          <p:nvPr>
            <p:ph type="body" idx="1"/>
          </p:nvPr>
        </p:nvSpPr>
        <p:spPr/>
        <p:txBody>
          <a:bodyPr/>
          <a:lstStyle/>
          <a:p>
            <a:pPr>
              <a:defRPr/>
            </a:pPr>
            <a:r>
              <a:rPr lang="en-US" dirty="0" smtClean="0"/>
              <a:t>Intersection Safety Implementation Plans</a:t>
            </a:r>
            <a:endParaRPr lang="en-US" dirty="0"/>
          </a:p>
        </p:txBody>
      </p:sp>
      <p:sp>
        <p:nvSpPr>
          <p:cNvPr id="4" name="Slide Number Placeholder 3"/>
          <p:cNvSpPr>
            <a:spLocks noGrp="1"/>
          </p:cNvSpPr>
          <p:nvPr>
            <p:ph type="sldNum" sz="quarter" idx="12"/>
          </p:nvPr>
        </p:nvSpPr>
        <p:spPr/>
        <p:txBody>
          <a:bodyPr/>
          <a:lstStyle/>
          <a:p>
            <a:pPr>
              <a:defRPr/>
            </a:pPr>
            <a:fld id="{D71962B9-E5D7-4FD8-8494-1DC0936BE22E}" type="slidenum">
              <a:rPr lang="en-US" smtClean="0"/>
              <a:pPr>
                <a:defRPr/>
              </a:pPr>
              <a:t>55</a:t>
            </a:fld>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381000" y="457200"/>
            <a:ext cx="8458200" cy="990600"/>
          </a:xfrm>
        </p:spPr>
        <p:txBody>
          <a:bodyPr/>
          <a:lstStyle/>
          <a:p>
            <a:pPr algn="l"/>
            <a:r>
              <a:rPr lang="en-US" dirty="0" smtClean="0"/>
              <a:t>Basic Set of Traffic Signal Countermeasures</a:t>
            </a:r>
            <a:r>
              <a:rPr lang="en-US" dirty="0"/>
              <a:t>:</a:t>
            </a:r>
          </a:p>
        </p:txBody>
      </p:sp>
      <p:sp>
        <p:nvSpPr>
          <p:cNvPr id="78851" name="Rectangle 3"/>
          <p:cNvSpPr>
            <a:spLocks noGrp="1" noChangeArrowheads="1"/>
          </p:cNvSpPr>
          <p:nvPr>
            <p:ph type="body" idx="1"/>
          </p:nvPr>
        </p:nvSpPr>
        <p:spPr>
          <a:xfrm>
            <a:off x="381000" y="1447800"/>
            <a:ext cx="7772400" cy="5410200"/>
          </a:xfrm>
        </p:spPr>
        <p:txBody>
          <a:bodyPr/>
          <a:lstStyle/>
          <a:p>
            <a:pPr marL="609600" indent="-609600">
              <a:lnSpc>
                <a:spcPct val="80000"/>
              </a:lnSpc>
              <a:buFontTx/>
              <a:buNone/>
            </a:pPr>
            <a:endParaRPr lang="en-US" sz="2400" b="1" u="sng" dirty="0">
              <a:solidFill>
                <a:srgbClr val="990033"/>
              </a:solidFill>
            </a:endParaRPr>
          </a:p>
          <a:p>
            <a:pPr marL="609600" indent="-609600">
              <a:lnSpc>
                <a:spcPct val="80000"/>
              </a:lnSpc>
              <a:spcBef>
                <a:spcPct val="50000"/>
              </a:spcBef>
            </a:pPr>
            <a:r>
              <a:rPr lang="en-US" dirty="0" smtClean="0">
                <a:cs typeface="Times New Roman" pitchFamily="18" charset="0"/>
              </a:rPr>
              <a:t>12” LED lenses</a:t>
            </a:r>
          </a:p>
          <a:p>
            <a:pPr marL="609600" indent="-609600">
              <a:lnSpc>
                <a:spcPct val="80000"/>
              </a:lnSpc>
              <a:spcBef>
                <a:spcPct val="50000"/>
              </a:spcBef>
            </a:pPr>
            <a:r>
              <a:rPr lang="en-US" dirty="0" smtClean="0">
                <a:cs typeface="Times New Roman" pitchFamily="18" charset="0"/>
              </a:rPr>
              <a:t>Add Back Plates</a:t>
            </a:r>
          </a:p>
          <a:p>
            <a:pPr marL="609600" indent="-609600">
              <a:lnSpc>
                <a:spcPct val="80000"/>
              </a:lnSpc>
              <a:spcBef>
                <a:spcPct val="50000"/>
              </a:spcBef>
            </a:pPr>
            <a:r>
              <a:rPr lang="en-US" dirty="0" smtClean="0">
                <a:cs typeface="Times New Roman" pitchFamily="18" charset="0"/>
              </a:rPr>
              <a:t>One Signal Head per lane</a:t>
            </a:r>
          </a:p>
          <a:p>
            <a:pPr marL="609600" indent="-609600">
              <a:lnSpc>
                <a:spcPct val="80000"/>
              </a:lnSpc>
              <a:spcBef>
                <a:spcPct val="50000"/>
              </a:spcBef>
            </a:pPr>
            <a:r>
              <a:rPr lang="en-US" sz="2800" dirty="0" smtClean="0">
                <a:cs typeface="Times New Roman" pitchFamily="18" charset="0"/>
              </a:rPr>
              <a:t>Update Yellow </a:t>
            </a:r>
            <a:r>
              <a:rPr lang="en-US" sz="2800" dirty="0">
                <a:cs typeface="Times New Roman" pitchFamily="18" charset="0"/>
              </a:rPr>
              <a:t>Clearance timing</a:t>
            </a:r>
          </a:p>
          <a:p>
            <a:pPr marL="609600" indent="-609600">
              <a:lnSpc>
                <a:spcPct val="80000"/>
              </a:lnSpc>
              <a:spcBef>
                <a:spcPct val="50000"/>
              </a:spcBef>
            </a:pPr>
            <a:r>
              <a:rPr lang="en-US" sz="2800" dirty="0" smtClean="0">
                <a:cs typeface="Times New Roman" pitchFamily="18" charset="0"/>
              </a:rPr>
              <a:t>Add </a:t>
            </a:r>
            <a:r>
              <a:rPr lang="en-US" sz="2800" dirty="0">
                <a:cs typeface="Times New Roman" pitchFamily="18" charset="0"/>
              </a:rPr>
              <a:t>All-Red Clearance phase</a:t>
            </a:r>
          </a:p>
          <a:p>
            <a:pPr marL="609600" indent="-609600">
              <a:lnSpc>
                <a:spcPct val="80000"/>
              </a:lnSpc>
              <a:spcBef>
                <a:spcPct val="50000"/>
              </a:spcBef>
            </a:pPr>
            <a:r>
              <a:rPr lang="en-US" sz="2800" dirty="0" smtClean="0">
                <a:cs typeface="Times New Roman" pitchFamily="18" charset="0"/>
              </a:rPr>
              <a:t>Change Late Night Yellow/Red Flash to Full Time Signal </a:t>
            </a:r>
          </a:p>
          <a:p>
            <a:pPr marL="609600" indent="-609600">
              <a:lnSpc>
                <a:spcPct val="80000"/>
              </a:lnSpc>
              <a:buFontTx/>
              <a:buNone/>
            </a:pPr>
            <a:endParaRPr lang="en-US" sz="2800" dirty="0">
              <a:solidFill>
                <a:srgbClr val="990033"/>
              </a:solidFill>
            </a:endParaRPr>
          </a:p>
        </p:txBody>
      </p:sp>
      <p:sp>
        <p:nvSpPr>
          <p:cNvPr id="4" name="Slide Number Placeholder 3"/>
          <p:cNvSpPr>
            <a:spLocks noGrp="1"/>
          </p:cNvSpPr>
          <p:nvPr>
            <p:ph type="sldNum" sz="quarter" idx="10"/>
          </p:nvPr>
        </p:nvSpPr>
        <p:spPr/>
        <p:txBody>
          <a:bodyPr/>
          <a:lstStyle/>
          <a:p>
            <a:pPr>
              <a:defRPr/>
            </a:pPr>
            <a:fld id="{982FCA22-5CE7-4204-9352-34CCC859FE55}" type="slidenum">
              <a:rPr lang="en-US" smtClean="0"/>
              <a:pPr>
                <a:defRPr/>
              </a:pPr>
              <a:t>56</a:t>
            </a:fld>
            <a:endParaRPr lang="en-US" dirty="0"/>
          </a:p>
        </p:txBody>
      </p:sp>
      <p:pic>
        <p:nvPicPr>
          <p:cNvPr id="5" name="Content Placeholder 8" descr="P1000207.JPG"/>
          <p:cNvPicPr>
            <a:picLocks noChangeAspect="1"/>
          </p:cNvPicPr>
          <p:nvPr/>
        </p:nvPicPr>
        <p:blipFill>
          <a:blip r:embed="rId3" cstate="print"/>
          <a:stretch>
            <a:fillRect/>
          </a:stretch>
        </p:blipFill>
        <p:spPr bwMode="auto">
          <a:xfrm>
            <a:off x="5791200" y="2057400"/>
            <a:ext cx="3149600" cy="236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Rectangle 3"/>
          <p:cNvSpPr>
            <a:spLocks noGrp="1" noChangeArrowheads="1"/>
          </p:cNvSpPr>
          <p:nvPr>
            <p:ph type="body" idx="1"/>
          </p:nvPr>
        </p:nvSpPr>
        <p:spPr>
          <a:xfrm>
            <a:off x="228600" y="1371600"/>
            <a:ext cx="8458200" cy="1524000"/>
          </a:xfrm>
        </p:spPr>
        <p:txBody>
          <a:bodyPr/>
          <a:lstStyle/>
          <a:p>
            <a:pPr marL="609600" indent="-609600">
              <a:buFontTx/>
              <a:buNone/>
            </a:pPr>
            <a:r>
              <a:rPr lang="en-US" dirty="0" smtClean="0"/>
              <a:t>Increasing indications from 8” to 12”</a:t>
            </a:r>
            <a:endParaRPr lang="en-US" sz="2800" b="1" dirty="0">
              <a:cs typeface="Times New Roman" pitchFamily="18" charset="0"/>
            </a:endParaRPr>
          </a:p>
        </p:txBody>
      </p:sp>
      <p:pic>
        <p:nvPicPr>
          <p:cNvPr id="109577" name="Picture 9" descr="SBNaperBlvdatDunrobin3sectionperlanewithnearright02_IMG"/>
          <p:cNvPicPr>
            <a:picLocks noChangeAspect="1" noChangeArrowheads="1"/>
          </p:cNvPicPr>
          <p:nvPr/>
        </p:nvPicPr>
        <p:blipFill>
          <a:blip r:embed="rId3" cstate="print">
            <a:lum bright="12000"/>
          </a:blip>
          <a:srcRect/>
          <a:stretch>
            <a:fillRect/>
          </a:stretch>
        </p:blipFill>
        <p:spPr bwMode="auto">
          <a:xfrm>
            <a:off x="381000" y="2438400"/>
            <a:ext cx="4191000" cy="3527425"/>
          </a:xfrm>
          <a:prstGeom prst="rect">
            <a:avLst/>
          </a:prstGeom>
          <a:noFill/>
        </p:spPr>
      </p:pic>
      <p:sp>
        <p:nvSpPr>
          <p:cNvPr id="109579" name="Text Box 11"/>
          <p:cNvSpPr txBox="1">
            <a:spLocks noChangeArrowheads="1"/>
          </p:cNvSpPr>
          <p:nvPr/>
        </p:nvSpPr>
        <p:spPr bwMode="auto">
          <a:xfrm>
            <a:off x="4876800" y="2209800"/>
            <a:ext cx="4267200" cy="861774"/>
          </a:xfrm>
          <a:prstGeom prst="rect">
            <a:avLst/>
          </a:prstGeom>
          <a:solidFill>
            <a:srgbClr val="FFFFFF"/>
          </a:solidFill>
          <a:ln w="12700">
            <a:noFill/>
            <a:miter lim="800000"/>
            <a:headEnd type="none" w="sm" len="sm"/>
            <a:tailEnd type="none" w="sm" len="sm"/>
          </a:ln>
          <a:effectLst/>
        </p:spPr>
        <p:txBody>
          <a:bodyPr>
            <a:spAutoFit/>
          </a:bodyPr>
          <a:lstStyle/>
          <a:p>
            <a:pPr eaLnBrk="0" hangingPunct="0">
              <a:spcBef>
                <a:spcPct val="50000"/>
              </a:spcBef>
            </a:pPr>
            <a:r>
              <a:rPr lang="en-US" sz="2000" dirty="0"/>
              <a:t>CRF = 11% total crashes</a:t>
            </a:r>
          </a:p>
          <a:p>
            <a:pPr eaLnBrk="0" hangingPunct="0">
              <a:spcBef>
                <a:spcPct val="50000"/>
              </a:spcBef>
            </a:pPr>
            <a:r>
              <a:rPr lang="en-US" sz="2000" dirty="0"/>
              <a:t>CRF = 46% right angle crashes </a:t>
            </a:r>
          </a:p>
        </p:txBody>
      </p:sp>
      <p:sp>
        <p:nvSpPr>
          <p:cNvPr id="109584" name="Text Box 16"/>
          <p:cNvSpPr txBox="1">
            <a:spLocks noChangeArrowheads="1"/>
          </p:cNvSpPr>
          <p:nvPr/>
        </p:nvSpPr>
        <p:spPr bwMode="auto">
          <a:xfrm>
            <a:off x="4876800" y="3657600"/>
            <a:ext cx="3886200" cy="769441"/>
          </a:xfrm>
          <a:prstGeom prst="rect">
            <a:avLst/>
          </a:prstGeom>
          <a:noFill/>
          <a:ln w="57150" cmpd="thinThick">
            <a:solidFill>
              <a:srgbClr val="990033"/>
            </a:solidFill>
            <a:miter lim="800000"/>
            <a:headEnd/>
            <a:tailEnd/>
          </a:ln>
          <a:effectLst/>
        </p:spPr>
        <p:txBody>
          <a:bodyPr>
            <a:spAutoFit/>
          </a:bodyPr>
          <a:lstStyle/>
          <a:p>
            <a:pPr eaLnBrk="0" hangingPunct="0">
              <a:spcBef>
                <a:spcPct val="50000"/>
              </a:spcBef>
            </a:pPr>
            <a:r>
              <a:rPr lang="en-US" sz="2400" dirty="0">
                <a:solidFill>
                  <a:srgbClr val="990033"/>
                </a:solidFill>
              </a:rPr>
              <a:t>*</a:t>
            </a:r>
            <a:r>
              <a:rPr lang="en-US" sz="2000" dirty="0">
                <a:solidFill>
                  <a:srgbClr val="990033"/>
                </a:solidFill>
              </a:rPr>
              <a:t>NCHRP 500, Strategy 17.2 D2: Improve Visibility of Signals</a:t>
            </a:r>
          </a:p>
        </p:txBody>
      </p:sp>
      <p:sp>
        <p:nvSpPr>
          <p:cNvPr id="12" name="Rectangle 2"/>
          <p:cNvSpPr>
            <a:spLocks noGrp="1" noChangeArrowheads="1"/>
          </p:cNvSpPr>
          <p:nvPr>
            <p:ph type="title"/>
          </p:nvPr>
        </p:nvSpPr>
        <p:spPr>
          <a:xfrm>
            <a:off x="457200" y="152400"/>
            <a:ext cx="8077200" cy="990600"/>
          </a:xfrm>
        </p:spPr>
        <p:txBody>
          <a:bodyPr/>
          <a:lstStyle/>
          <a:p>
            <a:pPr marL="609600" indent="-609600"/>
            <a:r>
              <a:rPr lang="en-US" dirty="0" smtClean="0"/>
              <a:t>12” LED Signal Indications</a:t>
            </a:r>
            <a:endParaRPr lang="en-US" dirty="0">
              <a:cs typeface="Times New Roman" pitchFamily="18" charset="0"/>
            </a:endParaRPr>
          </a:p>
        </p:txBody>
      </p:sp>
      <p:sp>
        <p:nvSpPr>
          <p:cNvPr id="7" name="Slide Number Placeholder 6"/>
          <p:cNvSpPr>
            <a:spLocks noGrp="1"/>
          </p:cNvSpPr>
          <p:nvPr>
            <p:ph type="sldNum" sz="quarter" idx="10"/>
          </p:nvPr>
        </p:nvSpPr>
        <p:spPr/>
        <p:txBody>
          <a:bodyPr/>
          <a:lstStyle/>
          <a:p>
            <a:pPr>
              <a:defRPr/>
            </a:pPr>
            <a:fld id="{982FCA22-5CE7-4204-9352-34CCC859FE55}" type="slidenum">
              <a:rPr lang="en-US" smtClean="0"/>
              <a:pPr>
                <a:defRPr/>
              </a:pPr>
              <a:t>57</a:t>
            </a:fld>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6" name="Text Box 6"/>
          <p:cNvSpPr txBox="1">
            <a:spLocks noChangeArrowheads="1"/>
          </p:cNvSpPr>
          <p:nvPr/>
        </p:nvSpPr>
        <p:spPr bwMode="auto">
          <a:xfrm>
            <a:off x="6096000" y="2209800"/>
            <a:ext cx="3048000" cy="707886"/>
          </a:xfrm>
          <a:prstGeom prst="rect">
            <a:avLst/>
          </a:prstGeom>
          <a:noFill/>
          <a:ln w="12700">
            <a:noFill/>
            <a:miter lim="800000"/>
            <a:headEnd type="none" w="sm" len="sm"/>
            <a:tailEnd type="none" w="sm" len="sm"/>
          </a:ln>
          <a:effectLst/>
        </p:spPr>
        <p:txBody>
          <a:bodyPr>
            <a:spAutoFit/>
          </a:bodyPr>
          <a:lstStyle/>
          <a:p>
            <a:pPr eaLnBrk="0" hangingPunct="0"/>
            <a:r>
              <a:rPr lang="en-US" sz="2000" dirty="0"/>
              <a:t>CRF = 46% right angle crashes</a:t>
            </a:r>
          </a:p>
        </p:txBody>
      </p:sp>
      <p:pic>
        <p:nvPicPr>
          <p:cNvPr id="327699" name="Picture 19" descr="VaCharlottesvilleUS29&amp;AlbeSqCntrSignalHeadperLane01"/>
          <p:cNvPicPr>
            <a:picLocks noChangeAspect="1" noChangeArrowheads="1"/>
          </p:cNvPicPr>
          <p:nvPr/>
        </p:nvPicPr>
        <p:blipFill>
          <a:blip r:embed="rId3" cstate="print"/>
          <a:srcRect/>
          <a:stretch>
            <a:fillRect/>
          </a:stretch>
        </p:blipFill>
        <p:spPr bwMode="auto">
          <a:xfrm>
            <a:off x="228600" y="1219200"/>
            <a:ext cx="5629275" cy="4222750"/>
          </a:xfrm>
          <a:prstGeom prst="rect">
            <a:avLst/>
          </a:prstGeom>
          <a:noFill/>
        </p:spPr>
      </p:pic>
      <p:sp>
        <p:nvSpPr>
          <p:cNvPr id="327700" name="Oval 20"/>
          <p:cNvSpPr>
            <a:spLocks noChangeArrowheads="1"/>
          </p:cNvSpPr>
          <p:nvPr/>
        </p:nvSpPr>
        <p:spPr bwMode="auto">
          <a:xfrm>
            <a:off x="1676400" y="2057400"/>
            <a:ext cx="2057400" cy="685800"/>
          </a:xfrm>
          <a:prstGeom prst="ellipse">
            <a:avLst/>
          </a:prstGeom>
          <a:noFill/>
          <a:ln w="57150">
            <a:solidFill>
              <a:srgbClr val="FFFF00"/>
            </a:solidFill>
            <a:round/>
            <a:headEnd/>
            <a:tailEnd/>
          </a:ln>
          <a:effectLst/>
        </p:spPr>
        <p:txBody>
          <a:bodyPr wrap="none" anchor="ctr"/>
          <a:lstStyle/>
          <a:p>
            <a:endParaRPr lang="en-US" dirty="0"/>
          </a:p>
        </p:txBody>
      </p:sp>
      <p:sp>
        <p:nvSpPr>
          <p:cNvPr id="327701" name="Oval 21"/>
          <p:cNvSpPr>
            <a:spLocks noChangeArrowheads="1"/>
          </p:cNvSpPr>
          <p:nvPr/>
        </p:nvSpPr>
        <p:spPr bwMode="auto">
          <a:xfrm>
            <a:off x="3886200" y="2133600"/>
            <a:ext cx="762000" cy="685800"/>
          </a:xfrm>
          <a:prstGeom prst="ellipse">
            <a:avLst/>
          </a:prstGeom>
          <a:noFill/>
          <a:ln w="57150">
            <a:solidFill>
              <a:srgbClr val="FFFF00"/>
            </a:solidFill>
            <a:round/>
            <a:headEnd/>
            <a:tailEnd/>
          </a:ln>
          <a:effectLst/>
        </p:spPr>
        <p:txBody>
          <a:bodyPr wrap="none" anchor="ctr"/>
          <a:lstStyle/>
          <a:p>
            <a:endParaRPr lang="en-US" dirty="0"/>
          </a:p>
        </p:txBody>
      </p:sp>
      <p:sp>
        <p:nvSpPr>
          <p:cNvPr id="327702" name="Oval 22"/>
          <p:cNvSpPr>
            <a:spLocks noChangeArrowheads="1"/>
          </p:cNvSpPr>
          <p:nvPr/>
        </p:nvSpPr>
        <p:spPr bwMode="auto">
          <a:xfrm>
            <a:off x="914400" y="2133600"/>
            <a:ext cx="762000" cy="685800"/>
          </a:xfrm>
          <a:prstGeom prst="ellipse">
            <a:avLst/>
          </a:prstGeom>
          <a:noFill/>
          <a:ln w="57150">
            <a:solidFill>
              <a:srgbClr val="FFFF00"/>
            </a:solidFill>
            <a:round/>
            <a:headEnd/>
            <a:tailEnd/>
          </a:ln>
          <a:effectLst/>
        </p:spPr>
        <p:txBody>
          <a:bodyPr wrap="none" anchor="ctr"/>
          <a:lstStyle/>
          <a:p>
            <a:endParaRPr lang="en-US" dirty="0"/>
          </a:p>
        </p:txBody>
      </p:sp>
      <p:sp>
        <p:nvSpPr>
          <p:cNvPr id="327703" name="Text Box 23"/>
          <p:cNvSpPr txBox="1">
            <a:spLocks noChangeArrowheads="1"/>
          </p:cNvSpPr>
          <p:nvPr/>
        </p:nvSpPr>
        <p:spPr bwMode="auto">
          <a:xfrm>
            <a:off x="1676400" y="1295400"/>
            <a:ext cx="2949575" cy="457200"/>
          </a:xfrm>
          <a:prstGeom prst="rect">
            <a:avLst/>
          </a:prstGeom>
          <a:solidFill>
            <a:schemeClr val="bg1"/>
          </a:solidFill>
          <a:ln w="9525">
            <a:noFill/>
            <a:miter lim="800000"/>
            <a:headEnd/>
            <a:tailEnd/>
          </a:ln>
          <a:effectLst/>
        </p:spPr>
        <p:txBody>
          <a:bodyPr>
            <a:spAutoFit/>
          </a:bodyPr>
          <a:lstStyle/>
          <a:p>
            <a:pPr>
              <a:spcBef>
                <a:spcPct val="50000"/>
              </a:spcBef>
            </a:pPr>
            <a:r>
              <a:rPr lang="en-US" sz="2400" dirty="0"/>
              <a:t>4 heads for 4 lanes</a:t>
            </a:r>
          </a:p>
        </p:txBody>
      </p:sp>
      <p:sp>
        <p:nvSpPr>
          <p:cNvPr id="327704" name="Line 24"/>
          <p:cNvSpPr>
            <a:spLocks noChangeShapeType="1"/>
          </p:cNvSpPr>
          <p:nvPr/>
        </p:nvSpPr>
        <p:spPr bwMode="auto">
          <a:xfrm>
            <a:off x="2514600" y="1676400"/>
            <a:ext cx="152400" cy="381000"/>
          </a:xfrm>
          <a:prstGeom prst="line">
            <a:avLst/>
          </a:prstGeom>
          <a:noFill/>
          <a:ln w="38100">
            <a:solidFill>
              <a:schemeClr val="accent1"/>
            </a:solidFill>
            <a:round/>
            <a:headEnd type="none" w="sm" len="sm"/>
            <a:tailEnd type="triangle" w="sm" len="sm"/>
          </a:ln>
          <a:effectLst/>
        </p:spPr>
        <p:txBody>
          <a:bodyPr/>
          <a:lstStyle/>
          <a:p>
            <a:endParaRPr lang="en-US" dirty="0"/>
          </a:p>
        </p:txBody>
      </p:sp>
      <p:sp>
        <p:nvSpPr>
          <p:cNvPr id="327705" name="Text Box 25"/>
          <p:cNvSpPr txBox="1">
            <a:spLocks noChangeArrowheads="1"/>
          </p:cNvSpPr>
          <p:nvPr/>
        </p:nvSpPr>
        <p:spPr bwMode="auto">
          <a:xfrm>
            <a:off x="4343400" y="1066800"/>
            <a:ext cx="1600200" cy="822325"/>
          </a:xfrm>
          <a:prstGeom prst="rect">
            <a:avLst/>
          </a:prstGeom>
          <a:solidFill>
            <a:schemeClr val="bg1"/>
          </a:solidFill>
          <a:ln w="9525">
            <a:noFill/>
            <a:miter lim="800000"/>
            <a:headEnd/>
            <a:tailEnd/>
          </a:ln>
          <a:effectLst/>
        </p:spPr>
        <p:txBody>
          <a:bodyPr>
            <a:spAutoFit/>
          </a:bodyPr>
          <a:lstStyle/>
          <a:p>
            <a:pPr>
              <a:spcBef>
                <a:spcPct val="50000"/>
              </a:spcBef>
            </a:pPr>
            <a:r>
              <a:rPr lang="en-US" sz="2400" dirty="0"/>
              <a:t>1 head for 1 Rt lane</a:t>
            </a:r>
          </a:p>
        </p:txBody>
      </p:sp>
      <p:sp>
        <p:nvSpPr>
          <p:cNvPr id="327706" name="Text Box 26"/>
          <p:cNvSpPr txBox="1">
            <a:spLocks noChangeArrowheads="1"/>
          </p:cNvSpPr>
          <p:nvPr/>
        </p:nvSpPr>
        <p:spPr bwMode="auto">
          <a:xfrm>
            <a:off x="0" y="1295400"/>
            <a:ext cx="1752600" cy="822325"/>
          </a:xfrm>
          <a:prstGeom prst="rect">
            <a:avLst/>
          </a:prstGeom>
          <a:solidFill>
            <a:schemeClr val="bg1"/>
          </a:solidFill>
          <a:ln w="9525">
            <a:noFill/>
            <a:miter lim="800000"/>
            <a:headEnd/>
            <a:tailEnd/>
          </a:ln>
          <a:effectLst/>
        </p:spPr>
        <p:txBody>
          <a:bodyPr>
            <a:spAutoFit/>
          </a:bodyPr>
          <a:lstStyle/>
          <a:p>
            <a:pPr>
              <a:spcBef>
                <a:spcPct val="50000"/>
              </a:spcBef>
            </a:pPr>
            <a:r>
              <a:rPr lang="en-US" sz="2400" dirty="0"/>
              <a:t>1 head for 1 Lt lane</a:t>
            </a:r>
          </a:p>
        </p:txBody>
      </p:sp>
      <p:sp>
        <p:nvSpPr>
          <p:cNvPr id="327707" name="Line 27"/>
          <p:cNvSpPr>
            <a:spLocks noChangeShapeType="1"/>
          </p:cNvSpPr>
          <p:nvPr/>
        </p:nvSpPr>
        <p:spPr bwMode="auto">
          <a:xfrm>
            <a:off x="685800" y="1981200"/>
            <a:ext cx="533400" cy="304800"/>
          </a:xfrm>
          <a:prstGeom prst="line">
            <a:avLst/>
          </a:prstGeom>
          <a:noFill/>
          <a:ln w="38100">
            <a:solidFill>
              <a:schemeClr val="accent1"/>
            </a:solidFill>
            <a:round/>
            <a:headEnd type="none" w="sm" len="sm"/>
            <a:tailEnd type="triangle" w="sm" len="sm"/>
          </a:ln>
          <a:effectLst/>
        </p:spPr>
        <p:txBody>
          <a:bodyPr/>
          <a:lstStyle/>
          <a:p>
            <a:endParaRPr lang="en-US" dirty="0"/>
          </a:p>
        </p:txBody>
      </p:sp>
      <p:sp>
        <p:nvSpPr>
          <p:cNvPr id="327708" name="Line 28"/>
          <p:cNvSpPr>
            <a:spLocks noChangeShapeType="1"/>
          </p:cNvSpPr>
          <p:nvPr/>
        </p:nvSpPr>
        <p:spPr bwMode="auto">
          <a:xfrm flipH="1">
            <a:off x="4572000" y="1828800"/>
            <a:ext cx="152400" cy="381000"/>
          </a:xfrm>
          <a:prstGeom prst="line">
            <a:avLst/>
          </a:prstGeom>
          <a:noFill/>
          <a:ln w="38100">
            <a:solidFill>
              <a:schemeClr val="accent1"/>
            </a:solidFill>
            <a:round/>
            <a:headEnd type="none" w="sm" len="sm"/>
            <a:tailEnd type="triangle" w="sm" len="sm"/>
          </a:ln>
          <a:effectLst/>
        </p:spPr>
        <p:txBody>
          <a:bodyPr/>
          <a:lstStyle/>
          <a:p>
            <a:endParaRPr lang="en-US" dirty="0"/>
          </a:p>
        </p:txBody>
      </p:sp>
      <p:sp>
        <p:nvSpPr>
          <p:cNvPr id="327710" name="Text Box 30"/>
          <p:cNvSpPr txBox="1">
            <a:spLocks noChangeArrowheads="1"/>
          </p:cNvSpPr>
          <p:nvPr/>
        </p:nvSpPr>
        <p:spPr bwMode="auto">
          <a:xfrm>
            <a:off x="6019800" y="3352800"/>
            <a:ext cx="3124200" cy="1477328"/>
          </a:xfrm>
          <a:prstGeom prst="rect">
            <a:avLst/>
          </a:prstGeom>
          <a:noFill/>
          <a:ln w="57150" cmpd="thinThick">
            <a:solidFill>
              <a:srgbClr val="990033"/>
            </a:solidFill>
            <a:miter lim="800000"/>
            <a:headEnd/>
            <a:tailEnd/>
          </a:ln>
          <a:effectLst/>
        </p:spPr>
        <p:txBody>
          <a:bodyPr wrap="square">
            <a:spAutoFit/>
          </a:bodyPr>
          <a:lstStyle/>
          <a:p>
            <a:pPr eaLnBrk="0" hangingPunct="0">
              <a:spcBef>
                <a:spcPct val="50000"/>
              </a:spcBef>
            </a:pPr>
            <a:r>
              <a:rPr lang="en-US" sz="2000" dirty="0" smtClean="0">
                <a:solidFill>
                  <a:srgbClr val="990033"/>
                </a:solidFill>
              </a:rPr>
              <a:t>NCHRP 500, Strategy </a:t>
            </a:r>
            <a:r>
              <a:rPr lang="en-US" sz="2000" dirty="0">
                <a:solidFill>
                  <a:srgbClr val="990033"/>
                </a:solidFill>
              </a:rPr>
              <a:t>17.2 </a:t>
            </a:r>
            <a:endParaRPr lang="en-US" sz="2000" dirty="0" smtClean="0">
              <a:solidFill>
                <a:srgbClr val="990033"/>
              </a:solidFill>
            </a:endParaRPr>
          </a:p>
          <a:p>
            <a:pPr eaLnBrk="0" hangingPunct="0">
              <a:spcBef>
                <a:spcPct val="50000"/>
              </a:spcBef>
            </a:pPr>
            <a:r>
              <a:rPr lang="en-US" sz="2000" dirty="0" smtClean="0">
                <a:solidFill>
                  <a:srgbClr val="990033"/>
                </a:solidFill>
              </a:rPr>
              <a:t>D2</a:t>
            </a:r>
            <a:r>
              <a:rPr lang="en-US" sz="2000" dirty="0">
                <a:solidFill>
                  <a:srgbClr val="990033"/>
                </a:solidFill>
              </a:rPr>
              <a:t>: Improve Visibility of Signals</a:t>
            </a:r>
          </a:p>
        </p:txBody>
      </p:sp>
      <p:sp>
        <p:nvSpPr>
          <p:cNvPr id="327711" name="Text Box 31"/>
          <p:cNvSpPr txBox="1">
            <a:spLocks noChangeArrowheads="1"/>
          </p:cNvSpPr>
          <p:nvPr/>
        </p:nvSpPr>
        <p:spPr bwMode="auto">
          <a:xfrm>
            <a:off x="6096000" y="1447800"/>
            <a:ext cx="3048000" cy="400110"/>
          </a:xfrm>
          <a:prstGeom prst="rect">
            <a:avLst/>
          </a:prstGeom>
          <a:noFill/>
          <a:ln w="12700">
            <a:noFill/>
            <a:miter lim="800000"/>
            <a:headEnd type="none" w="sm" len="sm"/>
            <a:tailEnd type="none" w="sm" len="sm"/>
          </a:ln>
          <a:effectLst/>
        </p:spPr>
        <p:txBody>
          <a:bodyPr>
            <a:spAutoFit/>
          </a:bodyPr>
          <a:lstStyle/>
          <a:p>
            <a:pPr eaLnBrk="0" hangingPunct="0"/>
            <a:r>
              <a:rPr lang="en-US" sz="2000" dirty="0"/>
              <a:t>CRF = 7% total crashes</a:t>
            </a:r>
          </a:p>
        </p:txBody>
      </p:sp>
      <p:sp>
        <p:nvSpPr>
          <p:cNvPr id="18" name="Rectangle 2"/>
          <p:cNvSpPr txBox="1">
            <a:spLocks noChangeArrowheads="1"/>
          </p:cNvSpPr>
          <p:nvPr/>
        </p:nvSpPr>
        <p:spPr bwMode="auto">
          <a:xfrm>
            <a:off x="304800" y="152400"/>
            <a:ext cx="8077200" cy="990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a:defRPr/>
            </a:pPr>
            <a:r>
              <a:rPr lang="en-US" sz="3200" b="1" dirty="0" smtClean="0">
                <a:latin typeface="+mj-lt"/>
              </a:rPr>
              <a:t>One Signal Head per Lane</a:t>
            </a:r>
            <a:endParaRPr lang="en-US" sz="3200" b="1" dirty="0" smtClean="0">
              <a:latin typeface="+mj-lt"/>
              <a:cs typeface="Times New Roman" pitchFamily="18" charset="0"/>
            </a:endParaRPr>
          </a:p>
        </p:txBody>
      </p:sp>
      <p:sp>
        <p:nvSpPr>
          <p:cNvPr id="16" name="Slide Number Placeholder 15"/>
          <p:cNvSpPr>
            <a:spLocks noGrp="1"/>
          </p:cNvSpPr>
          <p:nvPr>
            <p:ph type="sldNum" sz="quarter" idx="10"/>
          </p:nvPr>
        </p:nvSpPr>
        <p:spPr/>
        <p:txBody>
          <a:bodyPr/>
          <a:lstStyle/>
          <a:p>
            <a:pPr>
              <a:defRPr/>
            </a:pPr>
            <a:fld id="{982FCA22-5CE7-4204-9352-34CCC859FE55}" type="slidenum">
              <a:rPr lang="en-US" smtClean="0"/>
              <a:pPr>
                <a:defRPr/>
              </a:pPr>
              <a:t>58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27700"/>
                                        </p:tgtEl>
                                        <p:attrNameLst>
                                          <p:attrName>style.visibility</p:attrName>
                                        </p:attrNameLst>
                                      </p:cBhvr>
                                      <p:to>
                                        <p:strVal val="visible"/>
                                      </p:to>
                                    </p:set>
                                    <p:anim calcmode="lin" valueType="num">
                                      <p:cBhvr additive="base">
                                        <p:cTn id="7" dur="500" fill="hold"/>
                                        <p:tgtEl>
                                          <p:spTgt spid="327700"/>
                                        </p:tgtEl>
                                        <p:attrNameLst>
                                          <p:attrName>ppt_x</p:attrName>
                                        </p:attrNameLst>
                                      </p:cBhvr>
                                      <p:tavLst>
                                        <p:tav tm="0">
                                          <p:val>
                                            <p:strVal val="0-#ppt_w/2"/>
                                          </p:val>
                                        </p:tav>
                                        <p:tav tm="100000">
                                          <p:val>
                                            <p:strVal val="#ppt_x"/>
                                          </p:val>
                                        </p:tav>
                                      </p:tavLst>
                                    </p:anim>
                                    <p:anim calcmode="lin" valueType="num">
                                      <p:cBhvr additive="base">
                                        <p:cTn id="8" dur="500" fill="hold"/>
                                        <p:tgtEl>
                                          <p:spTgt spid="32770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27703"/>
                                        </p:tgtEl>
                                        <p:attrNameLst>
                                          <p:attrName>style.visibility</p:attrName>
                                        </p:attrNameLst>
                                      </p:cBhvr>
                                      <p:to>
                                        <p:strVal val="visible"/>
                                      </p:to>
                                    </p:set>
                                    <p:anim calcmode="lin" valueType="num">
                                      <p:cBhvr additive="base">
                                        <p:cTn id="11" dur="500" fill="hold"/>
                                        <p:tgtEl>
                                          <p:spTgt spid="327703"/>
                                        </p:tgtEl>
                                        <p:attrNameLst>
                                          <p:attrName>ppt_x</p:attrName>
                                        </p:attrNameLst>
                                      </p:cBhvr>
                                      <p:tavLst>
                                        <p:tav tm="0">
                                          <p:val>
                                            <p:strVal val="0-#ppt_w/2"/>
                                          </p:val>
                                        </p:tav>
                                        <p:tav tm="100000">
                                          <p:val>
                                            <p:strVal val="#ppt_x"/>
                                          </p:val>
                                        </p:tav>
                                      </p:tavLst>
                                    </p:anim>
                                    <p:anim calcmode="lin" valueType="num">
                                      <p:cBhvr additive="base">
                                        <p:cTn id="12" dur="500" fill="hold"/>
                                        <p:tgtEl>
                                          <p:spTgt spid="32770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27704"/>
                                        </p:tgtEl>
                                        <p:attrNameLst>
                                          <p:attrName>style.visibility</p:attrName>
                                        </p:attrNameLst>
                                      </p:cBhvr>
                                      <p:to>
                                        <p:strVal val="visible"/>
                                      </p:to>
                                    </p:set>
                                    <p:anim calcmode="lin" valueType="num">
                                      <p:cBhvr additive="base">
                                        <p:cTn id="15" dur="500" fill="hold"/>
                                        <p:tgtEl>
                                          <p:spTgt spid="327704"/>
                                        </p:tgtEl>
                                        <p:attrNameLst>
                                          <p:attrName>ppt_x</p:attrName>
                                        </p:attrNameLst>
                                      </p:cBhvr>
                                      <p:tavLst>
                                        <p:tav tm="0">
                                          <p:val>
                                            <p:strVal val="0-#ppt_w/2"/>
                                          </p:val>
                                        </p:tav>
                                        <p:tav tm="100000">
                                          <p:val>
                                            <p:strVal val="#ppt_x"/>
                                          </p:val>
                                        </p:tav>
                                      </p:tavLst>
                                    </p:anim>
                                    <p:anim calcmode="lin" valueType="num">
                                      <p:cBhvr additive="base">
                                        <p:cTn id="16" dur="500" fill="hold"/>
                                        <p:tgtEl>
                                          <p:spTgt spid="327704"/>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27701"/>
                                        </p:tgtEl>
                                        <p:attrNameLst>
                                          <p:attrName>style.visibility</p:attrName>
                                        </p:attrNameLst>
                                      </p:cBhvr>
                                      <p:to>
                                        <p:strVal val="visible"/>
                                      </p:to>
                                    </p:set>
                                    <p:anim calcmode="lin" valueType="num">
                                      <p:cBhvr additive="base">
                                        <p:cTn id="19" dur="500" fill="hold"/>
                                        <p:tgtEl>
                                          <p:spTgt spid="327701"/>
                                        </p:tgtEl>
                                        <p:attrNameLst>
                                          <p:attrName>ppt_x</p:attrName>
                                        </p:attrNameLst>
                                      </p:cBhvr>
                                      <p:tavLst>
                                        <p:tav tm="0">
                                          <p:val>
                                            <p:strVal val="1+#ppt_w/2"/>
                                          </p:val>
                                        </p:tav>
                                        <p:tav tm="100000">
                                          <p:val>
                                            <p:strVal val="#ppt_x"/>
                                          </p:val>
                                        </p:tav>
                                      </p:tavLst>
                                    </p:anim>
                                    <p:anim calcmode="lin" valueType="num">
                                      <p:cBhvr additive="base">
                                        <p:cTn id="20" dur="500" fill="hold"/>
                                        <p:tgtEl>
                                          <p:spTgt spid="327701"/>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27705"/>
                                        </p:tgtEl>
                                        <p:attrNameLst>
                                          <p:attrName>style.visibility</p:attrName>
                                        </p:attrNameLst>
                                      </p:cBhvr>
                                      <p:to>
                                        <p:strVal val="visible"/>
                                      </p:to>
                                    </p:set>
                                    <p:anim calcmode="lin" valueType="num">
                                      <p:cBhvr additive="base">
                                        <p:cTn id="23" dur="500" fill="hold"/>
                                        <p:tgtEl>
                                          <p:spTgt spid="327705"/>
                                        </p:tgtEl>
                                        <p:attrNameLst>
                                          <p:attrName>ppt_x</p:attrName>
                                        </p:attrNameLst>
                                      </p:cBhvr>
                                      <p:tavLst>
                                        <p:tav tm="0">
                                          <p:val>
                                            <p:strVal val="0-#ppt_w/2"/>
                                          </p:val>
                                        </p:tav>
                                        <p:tav tm="100000">
                                          <p:val>
                                            <p:strVal val="#ppt_x"/>
                                          </p:val>
                                        </p:tav>
                                      </p:tavLst>
                                    </p:anim>
                                    <p:anim calcmode="lin" valueType="num">
                                      <p:cBhvr additive="base">
                                        <p:cTn id="24" dur="500" fill="hold"/>
                                        <p:tgtEl>
                                          <p:spTgt spid="327705"/>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327708"/>
                                        </p:tgtEl>
                                        <p:attrNameLst>
                                          <p:attrName>style.visibility</p:attrName>
                                        </p:attrNameLst>
                                      </p:cBhvr>
                                      <p:to>
                                        <p:strVal val="visible"/>
                                      </p:to>
                                    </p:set>
                                    <p:anim calcmode="lin" valueType="num">
                                      <p:cBhvr additive="base">
                                        <p:cTn id="27" dur="500" fill="hold"/>
                                        <p:tgtEl>
                                          <p:spTgt spid="327708"/>
                                        </p:tgtEl>
                                        <p:attrNameLst>
                                          <p:attrName>ppt_x</p:attrName>
                                        </p:attrNameLst>
                                      </p:cBhvr>
                                      <p:tavLst>
                                        <p:tav tm="0">
                                          <p:val>
                                            <p:strVal val="0-#ppt_w/2"/>
                                          </p:val>
                                        </p:tav>
                                        <p:tav tm="100000">
                                          <p:val>
                                            <p:strVal val="#ppt_x"/>
                                          </p:val>
                                        </p:tav>
                                      </p:tavLst>
                                    </p:anim>
                                    <p:anim calcmode="lin" valueType="num">
                                      <p:cBhvr additive="base">
                                        <p:cTn id="28" dur="500" fill="hold"/>
                                        <p:tgtEl>
                                          <p:spTgt spid="327708"/>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327702"/>
                                        </p:tgtEl>
                                        <p:attrNameLst>
                                          <p:attrName>style.visibility</p:attrName>
                                        </p:attrNameLst>
                                      </p:cBhvr>
                                      <p:to>
                                        <p:strVal val="visible"/>
                                      </p:to>
                                    </p:set>
                                    <p:anim calcmode="lin" valueType="num">
                                      <p:cBhvr additive="base">
                                        <p:cTn id="31" dur="500" fill="hold"/>
                                        <p:tgtEl>
                                          <p:spTgt spid="327702"/>
                                        </p:tgtEl>
                                        <p:attrNameLst>
                                          <p:attrName>ppt_x</p:attrName>
                                        </p:attrNameLst>
                                      </p:cBhvr>
                                      <p:tavLst>
                                        <p:tav tm="0">
                                          <p:val>
                                            <p:strVal val="0-#ppt_w/2"/>
                                          </p:val>
                                        </p:tav>
                                        <p:tav tm="100000">
                                          <p:val>
                                            <p:strVal val="#ppt_x"/>
                                          </p:val>
                                        </p:tav>
                                      </p:tavLst>
                                    </p:anim>
                                    <p:anim calcmode="lin" valueType="num">
                                      <p:cBhvr additive="base">
                                        <p:cTn id="32" dur="500" fill="hold"/>
                                        <p:tgtEl>
                                          <p:spTgt spid="327702"/>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327706"/>
                                        </p:tgtEl>
                                        <p:attrNameLst>
                                          <p:attrName>style.visibility</p:attrName>
                                        </p:attrNameLst>
                                      </p:cBhvr>
                                      <p:to>
                                        <p:strVal val="visible"/>
                                      </p:to>
                                    </p:set>
                                    <p:anim calcmode="lin" valueType="num">
                                      <p:cBhvr additive="base">
                                        <p:cTn id="35" dur="500" fill="hold"/>
                                        <p:tgtEl>
                                          <p:spTgt spid="327706"/>
                                        </p:tgtEl>
                                        <p:attrNameLst>
                                          <p:attrName>ppt_x</p:attrName>
                                        </p:attrNameLst>
                                      </p:cBhvr>
                                      <p:tavLst>
                                        <p:tav tm="0">
                                          <p:val>
                                            <p:strVal val="1+#ppt_w/2"/>
                                          </p:val>
                                        </p:tav>
                                        <p:tav tm="100000">
                                          <p:val>
                                            <p:strVal val="#ppt_x"/>
                                          </p:val>
                                        </p:tav>
                                      </p:tavLst>
                                    </p:anim>
                                    <p:anim calcmode="lin" valueType="num">
                                      <p:cBhvr additive="base">
                                        <p:cTn id="36" dur="500" fill="hold"/>
                                        <p:tgtEl>
                                          <p:spTgt spid="327706"/>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327707"/>
                                        </p:tgtEl>
                                        <p:attrNameLst>
                                          <p:attrName>style.visibility</p:attrName>
                                        </p:attrNameLst>
                                      </p:cBhvr>
                                      <p:to>
                                        <p:strVal val="visible"/>
                                      </p:to>
                                    </p:set>
                                    <p:anim calcmode="lin" valueType="num">
                                      <p:cBhvr additive="base">
                                        <p:cTn id="39" dur="500" fill="hold"/>
                                        <p:tgtEl>
                                          <p:spTgt spid="327707"/>
                                        </p:tgtEl>
                                        <p:attrNameLst>
                                          <p:attrName>ppt_x</p:attrName>
                                        </p:attrNameLst>
                                      </p:cBhvr>
                                      <p:tavLst>
                                        <p:tav tm="0">
                                          <p:val>
                                            <p:strVal val="1+#ppt_w/2"/>
                                          </p:val>
                                        </p:tav>
                                        <p:tav tm="100000">
                                          <p:val>
                                            <p:strVal val="#ppt_x"/>
                                          </p:val>
                                        </p:tav>
                                      </p:tavLst>
                                    </p:anim>
                                    <p:anim calcmode="lin" valueType="num">
                                      <p:cBhvr additive="base">
                                        <p:cTn id="40" dur="500" fill="hold"/>
                                        <p:tgtEl>
                                          <p:spTgt spid="327707"/>
                                        </p:tgtEl>
                                        <p:attrNameLst>
                                          <p:attrName>ppt_y</p:attrName>
                                        </p:attrNameLst>
                                      </p:cBhvr>
                                      <p:tavLst>
                                        <p:tav tm="0">
                                          <p:val>
                                            <p:strVal val="#ppt_y"/>
                                          </p:val>
                                        </p:tav>
                                        <p:tav tm="100000">
                                          <p:val>
                                            <p:strVal val="#ppt_y"/>
                                          </p:val>
                                        </p:tav>
                                      </p:tavLst>
                                    </p:anim>
                                  </p:childTnLst>
                                </p:cTn>
                              </p:par>
                              <p:par>
                                <p:cTn id="41" presetID="15" presetClass="entr" presetSubtype="0" fill="hold" grpId="0" nodeType="withEffect">
                                  <p:stCondLst>
                                    <p:cond delay="0"/>
                                  </p:stCondLst>
                                  <p:childTnLst>
                                    <p:set>
                                      <p:cBhvr>
                                        <p:cTn id="42" dur="1" fill="hold">
                                          <p:stCondLst>
                                            <p:cond delay="0"/>
                                          </p:stCondLst>
                                        </p:cTn>
                                        <p:tgtEl>
                                          <p:spTgt spid="327686"/>
                                        </p:tgtEl>
                                        <p:attrNameLst>
                                          <p:attrName>style.visibility</p:attrName>
                                        </p:attrNameLst>
                                      </p:cBhvr>
                                      <p:to>
                                        <p:strVal val="visible"/>
                                      </p:to>
                                    </p:set>
                                    <p:anim calcmode="lin" valueType="num">
                                      <p:cBhvr>
                                        <p:cTn id="43" dur="1000" fill="hold"/>
                                        <p:tgtEl>
                                          <p:spTgt spid="327686"/>
                                        </p:tgtEl>
                                        <p:attrNameLst>
                                          <p:attrName>ppt_w</p:attrName>
                                        </p:attrNameLst>
                                      </p:cBhvr>
                                      <p:tavLst>
                                        <p:tav tm="0">
                                          <p:val>
                                            <p:fltVal val="0"/>
                                          </p:val>
                                        </p:tav>
                                        <p:tav tm="100000">
                                          <p:val>
                                            <p:strVal val="#ppt_w"/>
                                          </p:val>
                                        </p:tav>
                                      </p:tavLst>
                                    </p:anim>
                                    <p:anim calcmode="lin" valueType="num">
                                      <p:cBhvr>
                                        <p:cTn id="44" dur="1000" fill="hold"/>
                                        <p:tgtEl>
                                          <p:spTgt spid="327686"/>
                                        </p:tgtEl>
                                        <p:attrNameLst>
                                          <p:attrName>ppt_h</p:attrName>
                                        </p:attrNameLst>
                                      </p:cBhvr>
                                      <p:tavLst>
                                        <p:tav tm="0">
                                          <p:val>
                                            <p:fltVal val="0"/>
                                          </p:val>
                                        </p:tav>
                                        <p:tav tm="100000">
                                          <p:val>
                                            <p:strVal val="#ppt_h"/>
                                          </p:val>
                                        </p:tav>
                                      </p:tavLst>
                                    </p:anim>
                                    <p:anim calcmode="lin" valueType="num">
                                      <p:cBhvr>
                                        <p:cTn id="45" dur="1000" fill="hold"/>
                                        <p:tgtEl>
                                          <p:spTgt spid="327686"/>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327686"/>
                                        </p:tgtEl>
                                        <p:attrNameLst>
                                          <p:attrName>ppt_y</p:attrName>
                                        </p:attrNameLst>
                                      </p:cBhvr>
                                      <p:tavLst>
                                        <p:tav tm="0" fmla="#ppt_y+(sin(-2*pi*(1-$))*-#ppt_x+cos(-2*pi*(1-$))*(1-#ppt_y))*(1-$)">
                                          <p:val>
                                            <p:fltVal val="0"/>
                                          </p:val>
                                        </p:tav>
                                        <p:tav tm="100000">
                                          <p:val>
                                            <p:fltVal val="1"/>
                                          </p:val>
                                        </p:tav>
                                      </p:tavLst>
                                    </p:anim>
                                  </p:childTnLst>
                                </p:cTn>
                              </p:par>
                              <p:par>
                                <p:cTn id="47" presetID="15" presetClass="entr" presetSubtype="0" fill="hold" grpId="0" nodeType="withEffect">
                                  <p:stCondLst>
                                    <p:cond delay="0"/>
                                  </p:stCondLst>
                                  <p:childTnLst>
                                    <p:set>
                                      <p:cBhvr>
                                        <p:cTn id="48" dur="1" fill="hold">
                                          <p:stCondLst>
                                            <p:cond delay="0"/>
                                          </p:stCondLst>
                                        </p:cTn>
                                        <p:tgtEl>
                                          <p:spTgt spid="327711"/>
                                        </p:tgtEl>
                                        <p:attrNameLst>
                                          <p:attrName>style.visibility</p:attrName>
                                        </p:attrNameLst>
                                      </p:cBhvr>
                                      <p:to>
                                        <p:strVal val="visible"/>
                                      </p:to>
                                    </p:set>
                                    <p:anim calcmode="lin" valueType="num">
                                      <p:cBhvr>
                                        <p:cTn id="49" dur="1000" fill="hold"/>
                                        <p:tgtEl>
                                          <p:spTgt spid="327711"/>
                                        </p:tgtEl>
                                        <p:attrNameLst>
                                          <p:attrName>ppt_w</p:attrName>
                                        </p:attrNameLst>
                                      </p:cBhvr>
                                      <p:tavLst>
                                        <p:tav tm="0">
                                          <p:val>
                                            <p:fltVal val="0"/>
                                          </p:val>
                                        </p:tav>
                                        <p:tav tm="100000">
                                          <p:val>
                                            <p:strVal val="#ppt_w"/>
                                          </p:val>
                                        </p:tav>
                                      </p:tavLst>
                                    </p:anim>
                                    <p:anim calcmode="lin" valueType="num">
                                      <p:cBhvr>
                                        <p:cTn id="50" dur="1000" fill="hold"/>
                                        <p:tgtEl>
                                          <p:spTgt spid="327711"/>
                                        </p:tgtEl>
                                        <p:attrNameLst>
                                          <p:attrName>ppt_h</p:attrName>
                                        </p:attrNameLst>
                                      </p:cBhvr>
                                      <p:tavLst>
                                        <p:tav tm="0">
                                          <p:val>
                                            <p:fltVal val="0"/>
                                          </p:val>
                                        </p:tav>
                                        <p:tav tm="100000">
                                          <p:val>
                                            <p:strVal val="#ppt_h"/>
                                          </p:val>
                                        </p:tav>
                                      </p:tavLst>
                                    </p:anim>
                                    <p:anim calcmode="lin" valueType="num">
                                      <p:cBhvr>
                                        <p:cTn id="51" dur="1000" fill="hold"/>
                                        <p:tgtEl>
                                          <p:spTgt spid="327711"/>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32771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86" grpId="0" autoUpdateAnimBg="0"/>
      <p:bldP spid="327700" grpId="0" animBg="1"/>
      <p:bldP spid="327701" grpId="0" animBg="1"/>
      <p:bldP spid="327702" grpId="0" animBg="1"/>
      <p:bldP spid="327703" grpId="0" animBg="1" autoUpdateAnimBg="0"/>
      <p:bldP spid="327704" grpId="0" animBg="1"/>
      <p:bldP spid="327705" grpId="0" animBg="1" autoUpdateAnimBg="0"/>
      <p:bldP spid="327706" grpId="0" animBg="1" autoUpdateAnimBg="0"/>
      <p:bldP spid="327707" grpId="0" animBg="1"/>
      <p:bldP spid="327708" grpId="0" animBg="1"/>
      <p:bldP spid="327711"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433" name="Picture 17" descr="SC-SC6&amp;SC601-1854"/>
          <p:cNvPicPr>
            <a:picLocks noChangeAspect="1" noChangeArrowheads="1"/>
          </p:cNvPicPr>
          <p:nvPr/>
        </p:nvPicPr>
        <p:blipFill>
          <a:blip r:embed="rId3" cstate="print"/>
          <a:srcRect/>
          <a:stretch>
            <a:fillRect/>
          </a:stretch>
        </p:blipFill>
        <p:spPr bwMode="auto">
          <a:xfrm>
            <a:off x="0" y="1600200"/>
            <a:ext cx="9144000" cy="4997490"/>
          </a:xfrm>
          <a:prstGeom prst="rect">
            <a:avLst/>
          </a:prstGeom>
          <a:noFill/>
        </p:spPr>
      </p:pic>
      <p:sp>
        <p:nvSpPr>
          <p:cNvPr id="6" name="Rectangle 2"/>
          <p:cNvSpPr txBox="1">
            <a:spLocks noChangeArrowheads="1"/>
          </p:cNvSpPr>
          <p:nvPr/>
        </p:nvSpPr>
        <p:spPr bwMode="auto">
          <a:xfrm>
            <a:off x="457200" y="304800"/>
            <a:ext cx="8077200" cy="990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609600" indent="-609600">
              <a:buFontTx/>
              <a:buNone/>
            </a:pPr>
            <a:r>
              <a:rPr lang="en-US" sz="3200" b="1" dirty="0" smtClean="0">
                <a:latin typeface="+mj-lt"/>
              </a:rPr>
              <a:t>One Signal Head per Lane</a:t>
            </a:r>
            <a:endParaRPr lang="en-US" sz="3200" b="1" dirty="0">
              <a:latin typeface="+mj-lt"/>
              <a:cs typeface="Times New Roman" pitchFamily="18" charset="0"/>
            </a:endParaRPr>
          </a:p>
        </p:txBody>
      </p:sp>
      <p:grpSp>
        <p:nvGrpSpPr>
          <p:cNvPr id="2" name="Group 10"/>
          <p:cNvGrpSpPr/>
          <p:nvPr/>
        </p:nvGrpSpPr>
        <p:grpSpPr>
          <a:xfrm>
            <a:off x="2743200" y="1676400"/>
            <a:ext cx="3163957" cy="1567070"/>
            <a:chOff x="2743200" y="1676400"/>
            <a:chExt cx="3163957" cy="1567070"/>
          </a:xfrm>
        </p:grpSpPr>
        <p:sp>
          <p:nvSpPr>
            <p:cNvPr id="444435" name="Line 19"/>
            <p:cNvSpPr>
              <a:spLocks noChangeShapeType="1"/>
            </p:cNvSpPr>
            <p:nvPr/>
          </p:nvSpPr>
          <p:spPr bwMode="auto">
            <a:xfrm>
              <a:off x="5334000" y="1676400"/>
              <a:ext cx="457200" cy="914400"/>
            </a:xfrm>
            <a:prstGeom prst="line">
              <a:avLst/>
            </a:prstGeom>
            <a:noFill/>
            <a:ln w="76200">
              <a:solidFill>
                <a:srgbClr val="FFFF00"/>
              </a:solidFill>
              <a:round/>
              <a:headEnd/>
              <a:tailEnd type="triangle" w="med" len="med"/>
            </a:ln>
            <a:effectLst/>
          </p:spPr>
          <p:txBody>
            <a:bodyPr/>
            <a:lstStyle/>
            <a:p>
              <a:endParaRPr lang="en-US" dirty="0"/>
            </a:p>
          </p:txBody>
        </p:sp>
        <p:pic>
          <p:nvPicPr>
            <p:cNvPr id="8" name="Picture 7" descr="Picture1cxcrop.jpg"/>
            <p:cNvPicPr>
              <a:picLocks noChangeAspect="1"/>
            </p:cNvPicPr>
            <p:nvPr/>
          </p:nvPicPr>
          <p:blipFill>
            <a:blip r:embed="rId4" cstate="print"/>
            <a:stretch>
              <a:fillRect/>
            </a:stretch>
          </p:blipFill>
          <p:spPr>
            <a:xfrm>
              <a:off x="5638800" y="2667000"/>
              <a:ext cx="268357" cy="576470"/>
            </a:xfrm>
            <a:prstGeom prst="rect">
              <a:avLst/>
            </a:prstGeom>
          </p:spPr>
        </p:pic>
        <p:sp>
          <p:nvSpPr>
            <p:cNvPr id="9" name="Line 19"/>
            <p:cNvSpPr>
              <a:spLocks noChangeShapeType="1"/>
            </p:cNvSpPr>
            <p:nvPr/>
          </p:nvSpPr>
          <p:spPr bwMode="auto">
            <a:xfrm>
              <a:off x="2743200" y="1905000"/>
              <a:ext cx="457200" cy="914400"/>
            </a:xfrm>
            <a:prstGeom prst="line">
              <a:avLst/>
            </a:prstGeom>
            <a:noFill/>
            <a:ln w="76200">
              <a:solidFill>
                <a:srgbClr val="FFFF00"/>
              </a:solidFill>
              <a:round/>
              <a:headEnd/>
              <a:tailEnd type="triangle" w="med" len="med"/>
            </a:ln>
            <a:effectLst/>
          </p:spPr>
          <p:txBody>
            <a:bodyPr/>
            <a:lstStyle/>
            <a:p>
              <a:endParaRPr lang="en-US" dirty="0"/>
            </a:p>
          </p:txBody>
        </p:sp>
        <p:sp>
          <p:nvSpPr>
            <p:cNvPr id="10" name="Line 19"/>
            <p:cNvSpPr>
              <a:spLocks noChangeShapeType="1"/>
            </p:cNvSpPr>
            <p:nvPr/>
          </p:nvSpPr>
          <p:spPr bwMode="auto">
            <a:xfrm>
              <a:off x="3733800" y="1905000"/>
              <a:ext cx="457200" cy="914400"/>
            </a:xfrm>
            <a:prstGeom prst="line">
              <a:avLst/>
            </a:prstGeom>
            <a:noFill/>
            <a:ln w="76200">
              <a:solidFill>
                <a:srgbClr val="FFFF00"/>
              </a:solidFill>
              <a:round/>
              <a:headEnd/>
              <a:tailEnd type="triangle" w="med" len="med"/>
            </a:ln>
            <a:effectLst/>
          </p:spPr>
          <p:txBody>
            <a:bodyPr/>
            <a:lstStyle/>
            <a:p>
              <a:endParaRPr lang="en-US" dirty="0"/>
            </a:p>
          </p:txBody>
        </p:sp>
      </p:grpSp>
      <p:grpSp>
        <p:nvGrpSpPr>
          <p:cNvPr id="3" name="Group 16"/>
          <p:cNvGrpSpPr/>
          <p:nvPr/>
        </p:nvGrpSpPr>
        <p:grpSpPr>
          <a:xfrm>
            <a:off x="762000" y="5638800"/>
            <a:ext cx="7315200" cy="980420"/>
            <a:chOff x="762000" y="5638800"/>
            <a:chExt cx="7315200" cy="980420"/>
          </a:xfrm>
        </p:grpSpPr>
        <p:sp>
          <p:nvSpPr>
            <p:cNvPr id="12" name="TextBox 11"/>
            <p:cNvSpPr txBox="1"/>
            <p:nvPr/>
          </p:nvSpPr>
          <p:spPr>
            <a:xfrm>
              <a:off x="762000" y="5638800"/>
              <a:ext cx="457200" cy="523220"/>
            </a:xfrm>
            <a:prstGeom prst="rect">
              <a:avLst/>
            </a:prstGeom>
            <a:noFill/>
          </p:spPr>
          <p:txBody>
            <a:bodyPr wrap="square" rtlCol="0">
              <a:spAutoFit/>
            </a:bodyPr>
            <a:lstStyle/>
            <a:p>
              <a:r>
                <a:rPr lang="en-US" dirty="0" smtClean="0"/>
                <a:t>1</a:t>
              </a:r>
              <a:endParaRPr lang="en-US" dirty="0"/>
            </a:p>
          </p:txBody>
        </p:sp>
        <p:grpSp>
          <p:nvGrpSpPr>
            <p:cNvPr id="4" name="Group 15"/>
            <p:cNvGrpSpPr/>
            <p:nvPr/>
          </p:nvGrpSpPr>
          <p:grpSpPr>
            <a:xfrm>
              <a:off x="3276600" y="5638800"/>
              <a:ext cx="4800600" cy="980420"/>
              <a:chOff x="3276600" y="5638800"/>
              <a:chExt cx="4800600" cy="980420"/>
            </a:xfrm>
          </p:grpSpPr>
          <p:sp>
            <p:nvSpPr>
              <p:cNvPr id="13" name="TextBox 12"/>
              <p:cNvSpPr txBox="1"/>
              <p:nvPr/>
            </p:nvSpPr>
            <p:spPr>
              <a:xfrm>
                <a:off x="3276600" y="5638800"/>
                <a:ext cx="457200" cy="523220"/>
              </a:xfrm>
              <a:prstGeom prst="rect">
                <a:avLst/>
              </a:prstGeom>
              <a:noFill/>
            </p:spPr>
            <p:txBody>
              <a:bodyPr wrap="square" rtlCol="0">
                <a:spAutoFit/>
              </a:bodyPr>
              <a:lstStyle/>
              <a:p>
                <a:r>
                  <a:rPr lang="en-US" dirty="0" smtClean="0"/>
                  <a:t>2</a:t>
                </a:r>
                <a:endParaRPr lang="en-US" dirty="0"/>
              </a:p>
            </p:txBody>
          </p:sp>
          <p:sp>
            <p:nvSpPr>
              <p:cNvPr id="14" name="TextBox 13"/>
              <p:cNvSpPr txBox="1"/>
              <p:nvPr/>
            </p:nvSpPr>
            <p:spPr>
              <a:xfrm>
                <a:off x="5791200" y="5638800"/>
                <a:ext cx="609600" cy="523220"/>
              </a:xfrm>
              <a:prstGeom prst="rect">
                <a:avLst/>
              </a:prstGeom>
              <a:noFill/>
            </p:spPr>
            <p:txBody>
              <a:bodyPr wrap="square" rtlCol="0">
                <a:spAutoFit/>
              </a:bodyPr>
              <a:lstStyle/>
              <a:p>
                <a:r>
                  <a:rPr lang="en-US" dirty="0" smtClean="0"/>
                  <a:t>3 -</a:t>
                </a:r>
                <a:endParaRPr lang="en-US" dirty="0"/>
              </a:p>
            </p:txBody>
          </p:sp>
          <p:sp>
            <p:nvSpPr>
              <p:cNvPr id="15" name="TextBox 14"/>
              <p:cNvSpPr txBox="1"/>
              <p:nvPr/>
            </p:nvSpPr>
            <p:spPr>
              <a:xfrm>
                <a:off x="5334000" y="6096000"/>
                <a:ext cx="2743200" cy="523220"/>
              </a:xfrm>
              <a:prstGeom prst="rect">
                <a:avLst/>
              </a:prstGeom>
              <a:noFill/>
            </p:spPr>
            <p:txBody>
              <a:bodyPr wrap="square" rtlCol="0">
                <a:spAutoFit/>
              </a:bodyPr>
              <a:lstStyle/>
              <a:p>
                <a:r>
                  <a:rPr lang="en-US" dirty="0" smtClean="0"/>
                  <a:t># of lanes</a:t>
                </a:r>
                <a:endParaRPr lang="en-US" dirty="0"/>
              </a:p>
            </p:txBody>
          </p:sp>
        </p:grpSp>
      </p:grpSp>
      <p:sp>
        <p:nvSpPr>
          <p:cNvPr id="16" name="Slide Number Placeholder 15"/>
          <p:cNvSpPr>
            <a:spLocks noGrp="1"/>
          </p:cNvSpPr>
          <p:nvPr>
            <p:ph type="sldNum" sz="quarter" idx="10"/>
          </p:nvPr>
        </p:nvSpPr>
        <p:spPr/>
        <p:txBody>
          <a:bodyPr/>
          <a:lstStyle/>
          <a:p>
            <a:pPr>
              <a:defRPr/>
            </a:pPr>
            <a:fld id="{982FCA22-5CE7-4204-9352-34CCC859FE55}" type="slidenum">
              <a:rPr lang="en-US" smtClean="0"/>
              <a:pPr>
                <a:defRPr/>
              </a:pPr>
              <a:t>59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oodgears.ca/workshop/workshop3.jpg"/>
          <p:cNvPicPr>
            <a:picLocks noChangeAspect="1" noChangeArrowheads="1"/>
          </p:cNvPicPr>
          <p:nvPr/>
        </p:nvPicPr>
        <p:blipFill>
          <a:blip r:embed="rId2" cstate="print">
            <a:duotone>
              <a:schemeClr val="bg2">
                <a:shade val="45000"/>
                <a:satMod val="135000"/>
              </a:schemeClr>
              <a:prstClr val="white"/>
            </a:duotone>
          </a:blip>
          <a:srcRect b="5555"/>
          <a:stretch>
            <a:fillRect/>
          </a:stretch>
        </p:blipFill>
        <p:spPr bwMode="auto">
          <a:xfrm>
            <a:off x="0" y="0"/>
            <a:ext cx="9144000" cy="6477000"/>
          </a:xfrm>
          <a:prstGeom prst="rect">
            <a:avLst/>
          </a:prstGeom>
          <a:noFill/>
        </p:spPr>
      </p:pic>
      <p:sp>
        <p:nvSpPr>
          <p:cNvPr id="8194" name="Title 1"/>
          <p:cNvSpPr>
            <a:spLocks noGrp="1"/>
          </p:cNvSpPr>
          <p:nvPr>
            <p:ph type="title"/>
          </p:nvPr>
        </p:nvSpPr>
        <p:spPr/>
        <p:txBody>
          <a:bodyPr/>
          <a:lstStyle/>
          <a:p>
            <a:r>
              <a:rPr lang="en-US" dirty="0" smtClean="0"/>
              <a:t>Workshop Goals</a:t>
            </a:r>
          </a:p>
        </p:txBody>
      </p:sp>
      <p:sp>
        <p:nvSpPr>
          <p:cNvPr id="8195" name="Content Placeholder 2"/>
          <p:cNvSpPr>
            <a:spLocks noGrp="1"/>
          </p:cNvSpPr>
          <p:nvPr>
            <p:ph idx="1"/>
          </p:nvPr>
        </p:nvSpPr>
        <p:spPr>
          <a:xfrm>
            <a:off x="152400" y="1168400"/>
            <a:ext cx="8839200" cy="4343400"/>
          </a:xfrm>
        </p:spPr>
        <p:txBody>
          <a:bodyPr/>
          <a:lstStyle/>
          <a:p>
            <a:r>
              <a:rPr lang="en-US" dirty="0" smtClean="0"/>
              <a:t>Examine the systemic approaches to reducing severe intersection crashes</a:t>
            </a:r>
          </a:p>
          <a:p>
            <a:endParaRPr lang="en-US" dirty="0" smtClean="0"/>
          </a:p>
          <a:p>
            <a:r>
              <a:rPr lang="en-US" dirty="0" smtClean="0"/>
              <a:t> Identify acceptable, cost effective countermeasure packages for deployment to achieve safety vision</a:t>
            </a:r>
          </a:p>
          <a:p>
            <a:endParaRPr lang="en-US" dirty="0" smtClean="0"/>
          </a:p>
          <a:p>
            <a:r>
              <a:rPr lang="en-US" dirty="0" smtClean="0"/>
              <a:t> Identify strategic directions and steps needed to successfully implement the countermeasures</a:t>
            </a:r>
          </a:p>
        </p:txBody>
      </p:sp>
      <p:sp>
        <p:nvSpPr>
          <p:cNvPr id="4" name="Slide Number Placeholder 3"/>
          <p:cNvSpPr>
            <a:spLocks noGrp="1"/>
          </p:cNvSpPr>
          <p:nvPr>
            <p:ph type="sldNum" sz="quarter" idx="10"/>
          </p:nvPr>
        </p:nvSpPr>
        <p:spPr/>
        <p:txBody>
          <a:bodyPr/>
          <a:lstStyle/>
          <a:p>
            <a:pPr>
              <a:defRPr/>
            </a:pPr>
            <a:fld id="{A425EE06-4AE3-4DB6-A3C1-3AACAEFF9776}" type="slidenum">
              <a:rPr lang="en-US" smtClean="0"/>
              <a:pPr>
                <a:defRPr/>
              </a:pPr>
              <a:t>6</a:t>
            </a:fld>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982FCA22-5CE7-4204-9352-34CCC859FE55}" type="slidenum">
              <a:rPr lang="en-US" smtClean="0"/>
              <a:pPr>
                <a:defRPr/>
              </a:pPr>
              <a:t>60</a:t>
            </a:fld>
            <a:endParaRPr lang="en-US" dirty="0"/>
          </a:p>
        </p:txBody>
      </p:sp>
      <p:sp>
        <p:nvSpPr>
          <p:cNvPr id="5" name="Rectangle 5"/>
          <p:cNvSpPr txBox="1">
            <a:spLocks noChangeArrowheads="1"/>
          </p:cNvSpPr>
          <p:nvPr/>
        </p:nvSpPr>
        <p:spPr bwMode="auto">
          <a:xfrm>
            <a:off x="457200" y="101600"/>
            <a:ext cx="843438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schemeClr val="tx1"/>
                </a:solidFill>
                <a:effectLst/>
                <a:uLnTx/>
                <a:uFillTx/>
                <a:latin typeface="+mj-lt"/>
                <a:ea typeface="+mj-ea"/>
                <a:cs typeface="+mj-cs"/>
              </a:rPr>
              <a:t>One Signal Head per Lane, and Back Plates</a:t>
            </a:r>
            <a:endParaRPr kumimoji="0" lang="en-US" sz="3200" b="1" i="0" u="none" strike="noStrike" kern="1200" cap="none" spc="0" normalizeH="0" baseline="0" noProof="0" dirty="0">
              <a:ln>
                <a:noFill/>
              </a:ln>
              <a:solidFill>
                <a:schemeClr val="tx1"/>
              </a:solidFill>
              <a:effectLst/>
              <a:uLnTx/>
              <a:uFillTx/>
              <a:latin typeface="+mj-lt"/>
              <a:ea typeface="+mj-ea"/>
              <a:cs typeface="+mj-cs"/>
            </a:endParaRPr>
          </a:p>
        </p:txBody>
      </p:sp>
      <p:pic>
        <p:nvPicPr>
          <p:cNvPr id="6" name="Picture 6"/>
          <p:cNvPicPr>
            <a:picLocks noChangeAspect="1" noChangeArrowheads="1"/>
          </p:cNvPicPr>
          <p:nvPr/>
        </p:nvPicPr>
        <p:blipFill>
          <a:blip r:embed="rId2" cstate="print"/>
          <a:srcRect/>
          <a:stretch>
            <a:fillRect/>
          </a:stretch>
        </p:blipFill>
        <p:spPr bwMode="auto">
          <a:xfrm>
            <a:off x="457200" y="1143000"/>
            <a:ext cx="5410200" cy="433504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Install Additional Signal Heads per Approach </a:t>
            </a:r>
            <a:endParaRPr lang="en-US" dirty="0"/>
          </a:p>
        </p:txBody>
      </p:sp>
      <p:pic>
        <p:nvPicPr>
          <p:cNvPr id="6" name="Content Placeholder 5" descr="Willow and Porter one signal head Manchester.png"/>
          <p:cNvPicPr>
            <a:picLocks noGrp="1" noChangeAspect="1"/>
          </p:cNvPicPr>
          <p:nvPr>
            <p:ph idx="1"/>
          </p:nvPr>
        </p:nvPicPr>
        <p:blipFill>
          <a:blip r:embed="rId2" cstate="print"/>
          <a:srcRect/>
          <a:stretch>
            <a:fillRect/>
          </a:stretch>
        </p:blipFill>
        <p:spPr>
          <a:xfrm>
            <a:off x="228600" y="914400"/>
            <a:ext cx="8686800" cy="4754880"/>
          </a:xfrm>
        </p:spPr>
      </p:pic>
      <p:sp>
        <p:nvSpPr>
          <p:cNvPr id="4" name="Slide Number Placeholder 3"/>
          <p:cNvSpPr>
            <a:spLocks noGrp="1"/>
          </p:cNvSpPr>
          <p:nvPr>
            <p:ph type="sldNum" sz="quarter" idx="10"/>
          </p:nvPr>
        </p:nvSpPr>
        <p:spPr/>
        <p:txBody>
          <a:bodyPr/>
          <a:lstStyle/>
          <a:p>
            <a:pPr>
              <a:defRPr/>
            </a:pPr>
            <a:fld id="{982FCA22-5CE7-4204-9352-34CCC859FE55}" type="slidenum">
              <a:rPr lang="en-US" smtClean="0"/>
              <a:pPr>
                <a:defRPr/>
              </a:pPr>
              <a:t>61</a:t>
            </a:fld>
            <a:endParaRPr lang="en-US" dirty="0"/>
          </a:p>
        </p:txBody>
      </p:sp>
      <p:sp>
        <p:nvSpPr>
          <p:cNvPr id="5" name="TextBox 4"/>
          <p:cNvSpPr txBox="1"/>
          <p:nvPr/>
        </p:nvSpPr>
        <p:spPr>
          <a:xfrm>
            <a:off x="7010400" y="5257800"/>
            <a:ext cx="171566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smtClean="0"/>
              <a:t>Manchester, NH</a:t>
            </a:r>
            <a:endParaRPr lang="en-US" b="1" dirty="0"/>
          </a:p>
        </p:txBody>
      </p:sp>
      <p:sp>
        <p:nvSpPr>
          <p:cNvPr id="7" name="TextBox 6"/>
          <p:cNvSpPr txBox="1"/>
          <p:nvPr/>
        </p:nvSpPr>
        <p:spPr>
          <a:xfrm>
            <a:off x="1676400" y="6488668"/>
            <a:ext cx="5943600" cy="369332"/>
          </a:xfrm>
          <a:prstGeom prst="rect">
            <a:avLst/>
          </a:prstGeom>
          <a:noFill/>
        </p:spPr>
        <p:txBody>
          <a:bodyPr wrap="square" rtlCol="0">
            <a:spAutoFit/>
          </a:bodyPr>
          <a:lstStyle/>
          <a:p>
            <a:r>
              <a:rPr lang="en-US" dirty="0" smtClean="0"/>
              <a:t>139 Intersections @ $10k  =  $1.39M  yields 184 KABs</a:t>
            </a:r>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381000" y="152400"/>
            <a:ext cx="8153400" cy="990600"/>
          </a:xfrm>
        </p:spPr>
        <p:txBody>
          <a:bodyPr/>
          <a:lstStyle/>
          <a:p>
            <a:pPr marL="609600" indent="-609600"/>
            <a:r>
              <a:rPr lang="en-US" dirty="0" smtClean="0"/>
              <a:t>Add Back Plates</a:t>
            </a:r>
            <a:endParaRPr lang="en-US" dirty="0"/>
          </a:p>
        </p:txBody>
      </p:sp>
      <p:pic>
        <p:nvPicPr>
          <p:cNvPr id="119817" name="Picture 9" descr="nobackplate_IMG"/>
          <p:cNvPicPr>
            <a:picLocks noChangeAspect="1" noChangeArrowheads="1"/>
          </p:cNvPicPr>
          <p:nvPr/>
        </p:nvPicPr>
        <p:blipFill>
          <a:blip r:embed="rId3" cstate="print"/>
          <a:srcRect/>
          <a:stretch>
            <a:fillRect/>
          </a:stretch>
        </p:blipFill>
        <p:spPr bwMode="auto">
          <a:xfrm>
            <a:off x="228600" y="2286000"/>
            <a:ext cx="4114800" cy="3309938"/>
          </a:xfrm>
          <a:prstGeom prst="rect">
            <a:avLst/>
          </a:prstGeom>
          <a:noFill/>
        </p:spPr>
      </p:pic>
      <p:pic>
        <p:nvPicPr>
          <p:cNvPr id="119818" name="Picture 10" descr="115-1542_IMG"/>
          <p:cNvPicPr>
            <a:picLocks noChangeAspect="1" noChangeArrowheads="1"/>
          </p:cNvPicPr>
          <p:nvPr/>
        </p:nvPicPr>
        <p:blipFill>
          <a:blip r:embed="rId4" cstate="print"/>
          <a:srcRect/>
          <a:stretch>
            <a:fillRect/>
          </a:stretch>
        </p:blipFill>
        <p:spPr bwMode="auto">
          <a:xfrm>
            <a:off x="4476750" y="2133600"/>
            <a:ext cx="4667250" cy="3500438"/>
          </a:xfrm>
          <a:prstGeom prst="rect">
            <a:avLst/>
          </a:prstGeom>
          <a:noFill/>
        </p:spPr>
      </p:pic>
      <p:sp>
        <p:nvSpPr>
          <p:cNvPr id="119819" name="Text Box 11"/>
          <p:cNvSpPr txBox="1">
            <a:spLocks noChangeArrowheads="1"/>
          </p:cNvSpPr>
          <p:nvPr/>
        </p:nvSpPr>
        <p:spPr bwMode="auto">
          <a:xfrm>
            <a:off x="304800" y="1371600"/>
            <a:ext cx="6324600" cy="830997"/>
          </a:xfrm>
          <a:prstGeom prst="rect">
            <a:avLst/>
          </a:prstGeom>
          <a:solidFill>
            <a:srgbClr val="FFFFFF"/>
          </a:solidFill>
          <a:ln w="12700">
            <a:noFill/>
            <a:miter lim="800000"/>
            <a:headEnd type="none" w="sm" len="sm"/>
            <a:tailEnd type="none" w="sm" len="sm"/>
          </a:ln>
          <a:effectLst/>
        </p:spPr>
        <p:txBody>
          <a:bodyPr>
            <a:spAutoFit/>
          </a:bodyPr>
          <a:lstStyle/>
          <a:p>
            <a:pPr eaLnBrk="0" hangingPunct="0"/>
            <a:r>
              <a:rPr lang="en-US" sz="2400" dirty="0"/>
              <a:t>CRF = 13% total crashes</a:t>
            </a:r>
          </a:p>
          <a:p>
            <a:pPr eaLnBrk="0" hangingPunct="0"/>
            <a:r>
              <a:rPr lang="en-US" sz="2400" dirty="0"/>
              <a:t>CRF = 50% right angle crashes</a:t>
            </a:r>
          </a:p>
        </p:txBody>
      </p:sp>
      <p:sp>
        <p:nvSpPr>
          <p:cNvPr id="119820" name="Text Box 12"/>
          <p:cNvSpPr txBox="1">
            <a:spLocks noChangeArrowheads="1"/>
          </p:cNvSpPr>
          <p:nvPr/>
        </p:nvSpPr>
        <p:spPr bwMode="auto">
          <a:xfrm>
            <a:off x="914400" y="2438400"/>
            <a:ext cx="2268538" cy="457200"/>
          </a:xfrm>
          <a:prstGeom prst="rect">
            <a:avLst/>
          </a:prstGeom>
          <a:solidFill>
            <a:schemeClr val="bg1"/>
          </a:solidFill>
          <a:ln w="9525">
            <a:noFill/>
            <a:miter lim="800000"/>
            <a:headEnd/>
            <a:tailEnd/>
          </a:ln>
          <a:effectLst/>
        </p:spPr>
        <p:txBody>
          <a:bodyPr wrap="none">
            <a:spAutoFit/>
          </a:bodyPr>
          <a:lstStyle/>
          <a:p>
            <a:r>
              <a:rPr lang="en-US" sz="2400" dirty="0"/>
              <a:t>No Back Plates</a:t>
            </a:r>
          </a:p>
        </p:txBody>
      </p:sp>
      <p:sp>
        <p:nvSpPr>
          <p:cNvPr id="119821" name="Text Box 13"/>
          <p:cNvSpPr txBox="1">
            <a:spLocks noChangeArrowheads="1"/>
          </p:cNvSpPr>
          <p:nvPr/>
        </p:nvSpPr>
        <p:spPr bwMode="auto">
          <a:xfrm>
            <a:off x="5638800" y="2286000"/>
            <a:ext cx="1793875" cy="457200"/>
          </a:xfrm>
          <a:prstGeom prst="rect">
            <a:avLst/>
          </a:prstGeom>
          <a:solidFill>
            <a:schemeClr val="bg1"/>
          </a:solidFill>
          <a:ln w="9525">
            <a:noFill/>
            <a:miter lim="800000"/>
            <a:headEnd/>
            <a:tailEnd/>
          </a:ln>
          <a:effectLst/>
        </p:spPr>
        <p:txBody>
          <a:bodyPr wrap="none">
            <a:spAutoFit/>
          </a:bodyPr>
          <a:lstStyle/>
          <a:p>
            <a:r>
              <a:rPr lang="en-US" sz="2400" dirty="0"/>
              <a:t>Back Plates</a:t>
            </a:r>
          </a:p>
        </p:txBody>
      </p:sp>
      <p:sp>
        <p:nvSpPr>
          <p:cNvPr id="9" name="Slide Number Placeholder 8"/>
          <p:cNvSpPr>
            <a:spLocks noGrp="1"/>
          </p:cNvSpPr>
          <p:nvPr>
            <p:ph type="sldNum" sz="quarter" idx="10"/>
          </p:nvPr>
        </p:nvSpPr>
        <p:spPr>
          <a:xfrm>
            <a:off x="7010400" y="6492875"/>
            <a:ext cx="2133600" cy="365125"/>
          </a:xfrm>
        </p:spPr>
        <p:txBody>
          <a:bodyPr/>
          <a:lstStyle/>
          <a:p>
            <a:pPr>
              <a:defRPr/>
            </a:pPr>
            <a:fld id="{982FCA22-5CE7-4204-9352-34CCC859FE55}" type="slidenum">
              <a:rPr lang="en-US" smtClean="0"/>
              <a:pPr>
                <a:defRPr/>
              </a:pPr>
              <a:t>62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9819"/>
                                        </p:tgtEl>
                                        <p:attrNameLst>
                                          <p:attrName>style.visibility</p:attrName>
                                        </p:attrNameLst>
                                      </p:cBhvr>
                                      <p:to>
                                        <p:strVal val="visible"/>
                                      </p:to>
                                    </p:set>
                                    <p:anim calcmode="lin" valueType="num">
                                      <p:cBhvr additive="base">
                                        <p:cTn id="7" dur="500" fill="hold"/>
                                        <p:tgtEl>
                                          <p:spTgt spid="119819"/>
                                        </p:tgtEl>
                                        <p:attrNameLst>
                                          <p:attrName>ppt_x</p:attrName>
                                        </p:attrNameLst>
                                      </p:cBhvr>
                                      <p:tavLst>
                                        <p:tav tm="0">
                                          <p:val>
                                            <p:strVal val="1+#ppt_w/2"/>
                                          </p:val>
                                        </p:tav>
                                        <p:tav tm="100000">
                                          <p:val>
                                            <p:strVal val="#ppt_x"/>
                                          </p:val>
                                        </p:tav>
                                      </p:tavLst>
                                    </p:anim>
                                    <p:anim calcmode="lin" valueType="num">
                                      <p:cBhvr additive="base">
                                        <p:cTn id="8" dur="500" fill="hold"/>
                                        <p:tgtEl>
                                          <p:spTgt spid="1198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9" grpId="0" animBg="1"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a:xfrm>
            <a:off x="0" y="152400"/>
            <a:ext cx="9144000" cy="990600"/>
          </a:xfrm>
        </p:spPr>
        <p:txBody>
          <a:bodyPr/>
          <a:lstStyle/>
          <a:p>
            <a:pPr marL="609600" indent="-609600"/>
            <a:r>
              <a:rPr lang="en-US" dirty="0" smtClean="0"/>
              <a:t>Add Back Plates (shown w/ reflectorized borders)</a:t>
            </a:r>
            <a:r>
              <a:rPr lang="en-US" sz="4000" dirty="0" smtClean="0"/>
              <a:t/>
            </a:r>
            <a:br>
              <a:rPr lang="en-US" sz="4000" dirty="0" smtClean="0"/>
            </a:br>
            <a:endParaRPr lang="en-US" dirty="0"/>
          </a:p>
        </p:txBody>
      </p:sp>
      <p:pic>
        <p:nvPicPr>
          <p:cNvPr id="6" name="Picture 3" descr="IL_P1010002"/>
          <p:cNvPicPr>
            <a:picLocks noChangeAspect="1" noChangeArrowheads="1"/>
          </p:cNvPicPr>
          <p:nvPr/>
        </p:nvPicPr>
        <p:blipFill>
          <a:blip r:embed="rId3" cstate="screen"/>
          <a:srcRect/>
          <a:stretch>
            <a:fillRect/>
          </a:stretch>
        </p:blipFill>
        <p:spPr bwMode="auto">
          <a:xfrm>
            <a:off x="609600" y="1143000"/>
            <a:ext cx="5867400" cy="4400550"/>
          </a:xfrm>
          <a:prstGeom prst="rect">
            <a:avLst/>
          </a:prstGeom>
          <a:noFill/>
          <a:ln w="9525">
            <a:noFill/>
            <a:miter lim="800000"/>
            <a:headEnd/>
            <a:tailEnd/>
          </a:ln>
        </p:spPr>
      </p:pic>
      <p:sp>
        <p:nvSpPr>
          <p:cNvPr id="4" name="Slide Number Placeholder 3"/>
          <p:cNvSpPr>
            <a:spLocks noGrp="1"/>
          </p:cNvSpPr>
          <p:nvPr>
            <p:ph type="sldNum" sz="quarter" idx="10"/>
          </p:nvPr>
        </p:nvSpPr>
        <p:spPr/>
        <p:txBody>
          <a:bodyPr/>
          <a:lstStyle/>
          <a:p>
            <a:pPr>
              <a:defRPr/>
            </a:pPr>
            <a:fld id="{982FCA22-5CE7-4204-9352-34CCC859FE55}" type="slidenum">
              <a:rPr lang="en-US" smtClean="0"/>
              <a:pPr>
                <a:defRPr/>
              </a:pPr>
              <a:t>63</a:t>
            </a:fld>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a:xfrm>
            <a:off x="0" y="152400"/>
            <a:ext cx="9144000" cy="990600"/>
          </a:xfrm>
        </p:spPr>
        <p:txBody>
          <a:bodyPr/>
          <a:lstStyle/>
          <a:p>
            <a:pPr marL="609600" indent="-609600"/>
            <a:r>
              <a:rPr lang="en-US" dirty="0" smtClean="0"/>
              <a:t>Add Back Plates shown w/ reflectorized borders</a:t>
            </a:r>
            <a:br>
              <a:rPr lang="en-US" dirty="0" smtClean="0"/>
            </a:br>
            <a:endParaRPr lang="en-US" dirty="0"/>
          </a:p>
        </p:txBody>
      </p:sp>
      <p:pic>
        <p:nvPicPr>
          <p:cNvPr id="227334" name="Picture 6" descr="backplate border - day (BC Can)"/>
          <p:cNvPicPr>
            <a:picLocks noChangeAspect="1" noChangeArrowheads="1"/>
          </p:cNvPicPr>
          <p:nvPr/>
        </p:nvPicPr>
        <p:blipFill>
          <a:blip r:embed="rId3" cstate="print"/>
          <a:srcRect/>
          <a:stretch>
            <a:fillRect/>
          </a:stretch>
        </p:blipFill>
        <p:spPr bwMode="auto">
          <a:xfrm>
            <a:off x="533400" y="1143000"/>
            <a:ext cx="3124200" cy="4402125"/>
          </a:xfrm>
          <a:prstGeom prst="rect">
            <a:avLst/>
          </a:prstGeom>
          <a:noFill/>
        </p:spPr>
      </p:pic>
      <p:pic>
        <p:nvPicPr>
          <p:cNvPr id="227335" name="Picture 7" descr="backplate border - night (BC Can)"/>
          <p:cNvPicPr>
            <a:picLocks noChangeAspect="1" noChangeArrowheads="1"/>
          </p:cNvPicPr>
          <p:nvPr/>
        </p:nvPicPr>
        <p:blipFill>
          <a:blip r:embed="rId4" cstate="print"/>
          <a:srcRect/>
          <a:stretch>
            <a:fillRect/>
          </a:stretch>
        </p:blipFill>
        <p:spPr bwMode="auto">
          <a:xfrm>
            <a:off x="4191000" y="1219200"/>
            <a:ext cx="3129554" cy="4343400"/>
          </a:xfrm>
          <a:prstGeom prst="rect">
            <a:avLst/>
          </a:prstGeom>
          <a:noFill/>
        </p:spPr>
      </p:pic>
      <p:sp>
        <p:nvSpPr>
          <p:cNvPr id="5" name="Slide Number Placeholder 4"/>
          <p:cNvSpPr>
            <a:spLocks noGrp="1"/>
          </p:cNvSpPr>
          <p:nvPr>
            <p:ph type="sldNum" sz="quarter" idx="10"/>
          </p:nvPr>
        </p:nvSpPr>
        <p:spPr/>
        <p:txBody>
          <a:bodyPr/>
          <a:lstStyle/>
          <a:p>
            <a:pPr>
              <a:defRPr/>
            </a:pPr>
            <a:fld id="{982FCA22-5CE7-4204-9352-34CCC859FE55}" type="slidenum">
              <a:rPr lang="en-US" smtClean="0"/>
              <a:pPr>
                <a:defRPr/>
              </a:pPr>
              <a:t>64</a:t>
            </a:fld>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Re-Time traffic signals</a:t>
            </a:r>
            <a:endParaRPr lang="en-US" dirty="0"/>
          </a:p>
        </p:txBody>
      </p:sp>
      <p:sp>
        <p:nvSpPr>
          <p:cNvPr id="4" name="Slide Number Placeholder 3"/>
          <p:cNvSpPr>
            <a:spLocks noGrp="1"/>
          </p:cNvSpPr>
          <p:nvPr>
            <p:ph type="sldNum" sz="quarter" idx="10"/>
          </p:nvPr>
        </p:nvSpPr>
        <p:spPr/>
        <p:txBody>
          <a:bodyPr/>
          <a:lstStyle/>
          <a:p>
            <a:pPr>
              <a:defRPr/>
            </a:pPr>
            <a:fld id="{982FCA22-5CE7-4204-9352-34CCC859FE55}" type="slidenum">
              <a:rPr lang="en-US" smtClean="0"/>
              <a:pPr>
                <a:defRPr/>
              </a:pPr>
              <a:t>65</a:t>
            </a:fld>
            <a:endParaRPr lang="en-US" dirty="0"/>
          </a:p>
        </p:txBody>
      </p:sp>
      <p:pic>
        <p:nvPicPr>
          <p:cNvPr id="5" name="Picture 11" descr="IL-Naperville-WashingtonStg-CoordinatedSignalOpn-1817"/>
          <p:cNvPicPr>
            <a:picLocks noGrp="1" noChangeAspect="1" noChangeArrowheads="1"/>
          </p:cNvPicPr>
          <p:nvPr>
            <p:ph idx="1"/>
          </p:nvPr>
        </p:nvPicPr>
        <p:blipFill>
          <a:blip r:embed="rId2" cstate="print"/>
          <a:srcRect/>
          <a:stretch>
            <a:fillRect/>
          </a:stretch>
        </p:blipFill>
        <p:spPr bwMode="auto">
          <a:xfrm>
            <a:off x="609600" y="1371600"/>
            <a:ext cx="3454400" cy="2590800"/>
          </a:xfrm>
          <a:prstGeom prst="rect">
            <a:avLst/>
          </a:prstGeom>
          <a:noFill/>
          <a:ln w="9525">
            <a:noFill/>
            <a:miter lim="800000"/>
            <a:headEnd/>
            <a:tailEnd/>
          </a:ln>
        </p:spPr>
      </p:pic>
      <p:pic>
        <p:nvPicPr>
          <p:cNvPr id="52226" name="Picture 2" descr="http://safety.fhwa.dot.gov/intersection/resources/ex_wksp_pres0109/images/s62.jpg"/>
          <p:cNvPicPr>
            <a:picLocks noChangeAspect="1" noChangeArrowheads="1"/>
          </p:cNvPicPr>
          <p:nvPr/>
        </p:nvPicPr>
        <p:blipFill>
          <a:blip r:embed="rId3" cstate="print"/>
          <a:srcRect/>
          <a:stretch>
            <a:fillRect/>
          </a:stretch>
        </p:blipFill>
        <p:spPr bwMode="auto">
          <a:xfrm>
            <a:off x="4953000" y="1066800"/>
            <a:ext cx="2705100" cy="1076326"/>
          </a:xfrm>
          <a:prstGeom prst="rect">
            <a:avLst/>
          </a:prstGeom>
          <a:noFill/>
        </p:spPr>
      </p:pic>
      <p:sp>
        <p:nvSpPr>
          <p:cNvPr id="7" name="TextBox 6"/>
          <p:cNvSpPr txBox="1"/>
          <p:nvPr/>
        </p:nvSpPr>
        <p:spPr>
          <a:xfrm>
            <a:off x="4876800" y="2133600"/>
            <a:ext cx="4056433" cy="2031325"/>
          </a:xfrm>
          <a:prstGeom prst="rect">
            <a:avLst/>
          </a:prstGeom>
          <a:noFill/>
        </p:spPr>
        <p:txBody>
          <a:bodyPr wrap="square" rtlCol="0">
            <a:spAutoFit/>
          </a:bodyPr>
          <a:lstStyle/>
          <a:p>
            <a:r>
              <a:rPr lang="en-US" dirty="0" smtClean="0"/>
              <a:t>Y = yellow duration in seconds</a:t>
            </a:r>
            <a:br>
              <a:rPr lang="en-US" dirty="0" smtClean="0"/>
            </a:br>
            <a:r>
              <a:rPr lang="en-US" dirty="0" smtClean="0"/>
              <a:t>T = reaction time = 1s</a:t>
            </a:r>
            <a:br>
              <a:rPr lang="en-US" dirty="0" smtClean="0"/>
            </a:br>
            <a:r>
              <a:rPr lang="en-US" dirty="0" smtClean="0"/>
              <a:t>V</a:t>
            </a:r>
            <a:r>
              <a:rPr lang="en-US" baseline="-25000" dirty="0" smtClean="0"/>
              <a:t>85</a:t>
            </a:r>
            <a:r>
              <a:rPr lang="en-US" dirty="0" smtClean="0"/>
              <a:t> = 85th percentile speed in mi/h</a:t>
            </a:r>
            <a:br>
              <a:rPr lang="en-US" dirty="0" smtClean="0"/>
            </a:br>
            <a:r>
              <a:rPr lang="en-US" dirty="0" smtClean="0"/>
              <a:t>d = deceleration = 10 ft/s</a:t>
            </a:r>
            <a:r>
              <a:rPr lang="en-US" baseline="30000" dirty="0" smtClean="0"/>
              <a:t>2</a:t>
            </a:r>
            <a:r>
              <a:rPr lang="en-US" dirty="0" smtClean="0"/>
              <a:t/>
            </a:r>
            <a:br>
              <a:rPr lang="en-US" dirty="0" smtClean="0"/>
            </a:br>
            <a:r>
              <a:rPr lang="en-US" dirty="0" smtClean="0"/>
              <a:t>G = grade in ft/ft</a:t>
            </a:r>
            <a:br>
              <a:rPr lang="en-US" dirty="0" smtClean="0"/>
            </a:br>
            <a:r>
              <a:rPr lang="en-US" dirty="0" smtClean="0"/>
              <a:t>g = acceleration due to gravity = 32.2 ft/s</a:t>
            </a:r>
            <a:r>
              <a:rPr lang="en-US" baseline="30000" dirty="0" smtClean="0"/>
              <a:t>2</a:t>
            </a:r>
            <a:endParaRPr lang="en-US" dirty="0"/>
          </a:p>
        </p:txBody>
      </p:sp>
      <p:pic>
        <p:nvPicPr>
          <p:cNvPr id="52228" name="Picture 4" descr="http://ops.fhwa.dot.gov/publications/fhwahop08024/images/6_1.pn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57200" y="4114800"/>
            <a:ext cx="4495800" cy="2194865"/>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026"/>
          <p:cNvSpPr>
            <a:spLocks noGrp="1" noChangeArrowheads="1"/>
          </p:cNvSpPr>
          <p:nvPr>
            <p:ph type="title"/>
          </p:nvPr>
        </p:nvSpPr>
        <p:spPr>
          <a:xfrm>
            <a:off x="381000" y="152400"/>
            <a:ext cx="8153400" cy="990600"/>
          </a:xfrm>
        </p:spPr>
        <p:txBody>
          <a:bodyPr/>
          <a:lstStyle/>
          <a:p>
            <a:pPr>
              <a:spcBef>
                <a:spcPct val="50000"/>
              </a:spcBef>
            </a:pPr>
            <a:r>
              <a:rPr lang="en-US" dirty="0" smtClean="0"/>
              <a:t>Update Yellow Clearance Interval</a:t>
            </a:r>
            <a:endParaRPr lang="en-US" dirty="0"/>
          </a:p>
        </p:txBody>
      </p:sp>
      <p:pic>
        <p:nvPicPr>
          <p:cNvPr id="85002" name="Picture 1034" descr="changeintervalformula"/>
          <p:cNvPicPr>
            <a:picLocks noChangeAspect="1" noChangeArrowheads="1"/>
          </p:cNvPicPr>
          <p:nvPr/>
        </p:nvPicPr>
        <p:blipFill>
          <a:blip r:embed="rId3" cstate="print"/>
          <a:srcRect/>
          <a:stretch>
            <a:fillRect/>
          </a:stretch>
        </p:blipFill>
        <p:spPr bwMode="auto">
          <a:xfrm>
            <a:off x="609600" y="1905000"/>
            <a:ext cx="4421188" cy="3924300"/>
          </a:xfrm>
          <a:prstGeom prst="rect">
            <a:avLst/>
          </a:prstGeom>
          <a:noFill/>
        </p:spPr>
      </p:pic>
      <p:sp>
        <p:nvSpPr>
          <p:cNvPr id="85003" name="Text Box 1035"/>
          <p:cNvSpPr txBox="1">
            <a:spLocks noChangeArrowheads="1"/>
          </p:cNvSpPr>
          <p:nvPr/>
        </p:nvSpPr>
        <p:spPr bwMode="auto">
          <a:xfrm>
            <a:off x="3429000" y="1447800"/>
            <a:ext cx="1947863" cy="457200"/>
          </a:xfrm>
          <a:prstGeom prst="rect">
            <a:avLst/>
          </a:prstGeom>
          <a:solidFill>
            <a:srgbClr val="FF0000"/>
          </a:solidFill>
          <a:ln w="12700">
            <a:noFill/>
            <a:miter lim="800000"/>
            <a:headEnd type="none" w="sm" len="sm"/>
            <a:tailEnd type="none" w="sm" len="sm"/>
          </a:ln>
          <a:effectLst/>
        </p:spPr>
        <p:txBody>
          <a:bodyPr wrap="none">
            <a:spAutoFit/>
          </a:bodyPr>
          <a:lstStyle/>
          <a:p>
            <a:pPr eaLnBrk="0" hangingPunct="0"/>
            <a:r>
              <a:rPr lang="en-US" sz="2400" dirty="0">
                <a:solidFill>
                  <a:schemeClr val="bg1"/>
                </a:solidFill>
              </a:rPr>
              <a:t>All-Red Time</a:t>
            </a:r>
          </a:p>
        </p:txBody>
      </p:sp>
      <p:sp>
        <p:nvSpPr>
          <p:cNvPr id="85004" name="Line 1036"/>
          <p:cNvSpPr>
            <a:spLocks noChangeShapeType="1"/>
          </p:cNvSpPr>
          <p:nvPr/>
        </p:nvSpPr>
        <p:spPr bwMode="auto">
          <a:xfrm flipH="1">
            <a:off x="4343400" y="1981200"/>
            <a:ext cx="228600" cy="838200"/>
          </a:xfrm>
          <a:prstGeom prst="line">
            <a:avLst/>
          </a:prstGeom>
          <a:noFill/>
          <a:ln w="38100">
            <a:solidFill>
              <a:srgbClr val="CC0000"/>
            </a:solidFill>
            <a:round/>
            <a:headEnd type="none" w="sm" len="sm"/>
            <a:tailEnd type="triangle" w="sm" len="sm"/>
          </a:ln>
          <a:effectLst/>
        </p:spPr>
        <p:txBody>
          <a:bodyPr/>
          <a:lstStyle/>
          <a:p>
            <a:endParaRPr lang="en-US" dirty="0"/>
          </a:p>
        </p:txBody>
      </p:sp>
      <p:sp>
        <p:nvSpPr>
          <p:cNvPr id="85005" name="Text Box 1037"/>
          <p:cNvSpPr txBox="1">
            <a:spLocks noChangeArrowheads="1"/>
          </p:cNvSpPr>
          <p:nvPr/>
        </p:nvSpPr>
        <p:spPr bwMode="auto">
          <a:xfrm>
            <a:off x="228600" y="1371600"/>
            <a:ext cx="1909763" cy="469900"/>
          </a:xfrm>
          <a:prstGeom prst="rect">
            <a:avLst/>
          </a:prstGeom>
          <a:solidFill>
            <a:srgbClr val="FFFF00"/>
          </a:solidFill>
          <a:ln w="12700">
            <a:solidFill>
              <a:schemeClr val="tx2"/>
            </a:solidFill>
            <a:miter lim="800000"/>
            <a:headEnd type="none" w="sm" len="sm"/>
            <a:tailEnd type="none" w="sm" len="sm"/>
          </a:ln>
          <a:effectLst/>
        </p:spPr>
        <p:txBody>
          <a:bodyPr>
            <a:spAutoFit/>
          </a:bodyPr>
          <a:lstStyle/>
          <a:p>
            <a:pPr eaLnBrk="0" hangingPunct="0">
              <a:spcBef>
                <a:spcPct val="50000"/>
              </a:spcBef>
            </a:pPr>
            <a:r>
              <a:rPr lang="en-US" sz="2400" dirty="0"/>
              <a:t>Yellow Time</a:t>
            </a:r>
          </a:p>
        </p:txBody>
      </p:sp>
      <p:sp>
        <p:nvSpPr>
          <p:cNvPr id="85006" name="Line 1038"/>
          <p:cNvSpPr>
            <a:spLocks noChangeShapeType="1"/>
          </p:cNvSpPr>
          <p:nvPr/>
        </p:nvSpPr>
        <p:spPr bwMode="auto">
          <a:xfrm>
            <a:off x="1143000" y="2133600"/>
            <a:ext cx="1981200" cy="762000"/>
          </a:xfrm>
          <a:prstGeom prst="line">
            <a:avLst/>
          </a:prstGeom>
          <a:noFill/>
          <a:ln w="38100">
            <a:solidFill>
              <a:schemeClr val="accent1"/>
            </a:solidFill>
            <a:round/>
            <a:headEnd type="none" w="sm" len="sm"/>
            <a:tailEnd type="triangle" w="sm" len="sm"/>
          </a:ln>
          <a:effectLst/>
        </p:spPr>
        <p:txBody>
          <a:bodyPr/>
          <a:lstStyle/>
          <a:p>
            <a:endParaRPr lang="en-US" dirty="0"/>
          </a:p>
        </p:txBody>
      </p:sp>
      <p:sp>
        <p:nvSpPr>
          <p:cNvPr id="85007" name="Line 1039"/>
          <p:cNvSpPr>
            <a:spLocks noChangeShapeType="1"/>
          </p:cNvSpPr>
          <p:nvPr/>
        </p:nvSpPr>
        <p:spPr bwMode="auto">
          <a:xfrm>
            <a:off x="1066800" y="2133600"/>
            <a:ext cx="1066800" cy="838200"/>
          </a:xfrm>
          <a:prstGeom prst="line">
            <a:avLst/>
          </a:prstGeom>
          <a:noFill/>
          <a:ln w="38100">
            <a:solidFill>
              <a:schemeClr val="accent1"/>
            </a:solidFill>
            <a:round/>
            <a:headEnd type="none" w="sm" len="sm"/>
            <a:tailEnd type="triangle" w="sm" len="sm"/>
          </a:ln>
          <a:effectLst/>
        </p:spPr>
        <p:txBody>
          <a:bodyPr/>
          <a:lstStyle/>
          <a:p>
            <a:endParaRPr lang="en-US" dirty="0"/>
          </a:p>
        </p:txBody>
      </p:sp>
      <p:sp>
        <p:nvSpPr>
          <p:cNvPr id="85008" name="Line 1040"/>
          <p:cNvSpPr>
            <a:spLocks noChangeShapeType="1"/>
          </p:cNvSpPr>
          <p:nvPr/>
        </p:nvSpPr>
        <p:spPr bwMode="auto">
          <a:xfrm>
            <a:off x="990600" y="2133600"/>
            <a:ext cx="533400" cy="838200"/>
          </a:xfrm>
          <a:prstGeom prst="line">
            <a:avLst/>
          </a:prstGeom>
          <a:noFill/>
          <a:ln w="38100">
            <a:solidFill>
              <a:schemeClr val="accent1"/>
            </a:solidFill>
            <a:round/>
            <a:headEnd type="none" w="sm" len="sm"/>
            <a:tailEnd type="triangle" w="sm" len="sm"/>
          </a:ln>
          <a:effectLst/>
        </p:spPr>
        <p:txBody>
          <a:bodyPr/>
          <a:lstStyle/>
          <a:p>
            <a:endParaRPr lang="en-US" dirty="0"/>
          </a:p>
        </p:txBody>
      </p:sp>
      <p:sp>
        <p:nvSpPr>
          <p:cNvPr id="85011" name="Text Box 1043"/>
          <p:cNvSpPr txBox="1">
            <a:spLocks noChangeArrowheads="1"/>
          </p:cNvSpPr>
          <p:nvPr/>
        </p:nvSpPr>
        <p:spPr bwMode="auto">
          <a:xfrm>
            <a:off x="5105400" y="4495800"/>
            <a:ext cx="3810000" cy="707886"/>
          </a:xfrm>
          <a:prstGeom prst="rect">
            <a:avLst/>
          </a:prstGeom>
          <a:noFill/>
          <a:ln w="57150" cmpd="thinThick">
            <a:solidFill>
              <a:srgbClr val="990033"/>
            </a:solidFill>
            <a:miter lim="800000"/>
            <a:headEnd/>
            <a:tailEnd/>
          </a:ln>
          <a:effectLst/>
        </p:spPr>
        <p:txBody>
          <a:bodyPr wrap="square">
            <a:spAutoFit/>
          </a:bodyPr>
          <a:lstStyle/>
          <a:p>
            <a:pPr eaLnBrk="0" hangingPunct="0">
              <a:spcBef>
                <a:spcPct val="50000"/>
              </a:spcBef>
            </a:pPr>
            <a:r>
              <a:rPr lang="en-US" sz="2000" dirty="0">
                <a:solidFill>
                  <a:srgbClr val="990033"/>
                </a:solidFill>
              </a:rPr>
              <a:t>*NCHRP 500, Objective 17.2 A2 – Optimize Clearance Intervals</a:t>
            </a:r>
          </a:p>
        </p:txBody>
      </p:sp>
      <p:sp>
        <p:nvSpPr>
          <p:cNvPr id="85012" name="Text Box 1044"/>
          <p:cNvSpPr txBox="1">
            <a:spLocks noChangeArrowheads="1"/>
          </p:cNvSpPr>
          <p:nvPr/>
        </p:nvSpPr>
        <p:spPr bwMode="auto">
          <a:xfrm>
            <a:off x="5486400" y="1219200"/>
            <a:ext cx="3657600" cy="2123658"/>
          </a:xfrm>
          <a:prstGeom prst="rect">
            <a:avLst/>
          </a:prstGeom>
          <a:noFill/>
          <a:ln w="12700">
            <a:noFill/>
            <a:miter lim="800000"/>
            <a:headEnd type="none" w="sm" len="sm"/>
            <a:tailEnd type="none" w="sm" len="sm"/>
          </a:ln>
          <a:effectLst/>
        </p:spPr>
        <p:txBody>
          <a:bodyPr wrap="square">
            <a:spAutoFit/>
          </a:bodyPr>
          <a:lstStyle/>
          <a:p>
            <a:pPr eaLnBrk="0" hangingPunct="0"/>
            <a:r>
              <a:rPr lang="en-US" sz="2000" dirty="0"/>
              <a:t>NY study</a:t>
            </a:r>
            <a:r>
              <a:rPr lang="en-US" sz="2000" dirty="0" smtClean="0"/>
              <a:t>: 9% decrease in multi-vehicle crashes</a:t>
            </a:r>
          </a:p>
          <a:p>
            <a:pPr eaLnBrk="0" hangingPunct="0"/>
            <a:endParaRPr lang="en-US" sz="2000" dirty="0"/>
          </a:p>
          <a:p>
            <a:pPr eaLnBrk="0" hangingPunct="0"/>
            <a:r>
              <a:rPr lang="en-US" dirty="0"/>
              <a:t>CRF </a:t>
            </a:r>
            <a:r>
              <a:rPr lang="en-US" dirty="0" smtClean="0"/>
              <a:t>=   8</a:t>
            </a:r>
            <a:r>
              <a:rPr lang="en-US" dirty="0"/>
              <a:t>% total  crashes</a:t>
            </a:r>
          </a:p>
          <a:p>
            <a:pPr eaLnBrk="0" hangingPunct="0"/>
            <a:r>
              <a:rPr lang="en-US" dirty="0"/>
              <a:t>CRF = 12% injury crashes</a:t>
            </a:r>
          </a:p>
          <a:p>
            <a:pPr eaLnBrk="0" hangingPunct="0"/>
            <a:r>
              <a:rPr lang="en-US" dirty="0"/>
              <a:t>CRF = 39% ped </a:t>
            </a:r>
            <a:r>
              <a:rPr lang="en-US" dirty="0" smtClean="0"/>
              <a:t>crashes</a:t>
            </a:r>
          </a:p>
          <a:p>
            <a:pPr eaLnBrk="0" hangingPunct="0"/>
            <a:endParaRPr lang="en-US" dirty="0"/>
          </a:p>
        </p:txBody>
      </p:sp>
      <p:sp>
        <p:nvSpPr>
          <p:cNvPr id="14" name="Slide Number Placeholder 13"/>
          <p:cNvSpPr>
            <a:spLocks noGrp="1"/>
          </p:cNvSpPr>
          <p:nvPr>
            <p:ph type="sldNum" sz="quarter" idx="10"/>
          </p:nvPr>
        </p:nvSpPr>
        <p:spPr/>
        <p:txBody>
          <a:bodyPr/>
          <a:lstStyle/>
          <a:p>
            <a:pPr>
              <a:defRPr/>
            </a:pPr>
            <a:fld id="{982FCA22-5CE7-4204-9352-34CCC859FE55}" type="slidenum">
              <a:rPr lang="en-US" smtClean="0"/>
              <a:pPr>
                <a:defRPr/>
              </a:pPr>
              <a:t>66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5012"/>
                                        </p:tgtEl>
                                        <p:attrNameLst>
                                          <p:attrName>style.visibility</p:attrName>
                                        </p:attrNameLst>
                                      </p:cBhvr>
                                      <p:to>
                                        <p:strVal val="visible"/>
                                      </p:to>
                                    </p:set>
                                    <p:anim calcmode="lin" valueType="num">
                                      <p:cBhvr additive="base">
                                        <p:cTn id="7" dur="500" fill="hold"/>
                                        <p:tgtEl>
                                          <p:spTgt spid="85012"/>
                                        </p:tgtEl>
                                        <p:attrNameLst>
                                          <p:attrName>ppt_x</p:attrName>
                                        </p:attrNameLst>
                                      </p:cBhvr>
                                      <p:tavLst>
                                        <p:tav tm="0">
                                          <p:val>
                                            <p:strVal val="1+#ppt_w/2"/>
                                          </p:val>
                                        </p:tav>
                                        <p:tav tm="100000">
                                          <p:val>
                                            <p:strVal val="#ppt_x"/>
                                          </p:val>
                                        </p:tav>
                                      </p:tavLst>
                                    </p:anim>
                                    <p:anim calcmode="lin" valueType="num">
                                      <p:cBhvr additive="base">
                                        <p:cTn id="8" dur="500" fill="hold"/>
                                        <p:tgtEl>
                                          <p:spTgt spid="850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12"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a:xfrm>
            <a:off x="457200" y="152400"/>
            <a:ext cx="8077200" cy="990600"/>
          </a:xfrm>
        </p:spPr>
        <p:txBody>
          <a:bodyPr/>
          <a:lstStyle/>
          <a:p>
            <a:pPr marL="533400" indent="-533400">
              <a:spcBef>
                <a:spcPct val="50000"/>
              </a:spcBef>
            </a:pPr>
            <a:r>
              <a:rPr lang="en-US" dirty="0" smtClean="0"/>
              <a:t>Update Yellow Clearance Interval</a:t>
            </a:r>
            <a:endParaRPr lang="en-US" dirty="0"/>
          </a:p>
        </p:txBody>
      </p:sp>
      <p:pic>
        <p:nvPicPr>
          <p:cNvPr id="315396" name="Picture 4" descr="yellowtimetorlrfrequency0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667000" y="914400"/>
            <a:ext cx="6234113" cy="4316413"/>
          </a:xfrm>
          <a:prstGeom prst="rect">
            <a:avLst/>
          </a:prstGeom>
          <a:solidFill>
            <a:schemeClr val="bg1"/>
          </a:solidFill>
        </p:spPr>
      </p:pic>
      <p:sp>
        <p:nvSpPr>
          <p:cNvPr id="315397" name="Text Box 5"/>
          <p:cNvSpPr txBox="1">
            <a:spLocks noChangeArrowheads="1"/>
          </p:cNvSpPr>
          <p:nvPr/>
        </p:nvSpPr>
        <p:spPr bwMode="auto">
          <a:xfrm>
            <a:off x="0" y="4800600"/>
            <a:ext cx="3581400" cy="369332"/>
          </a:xfrm>
          <a:prstGeom prst="rect">
            <a:avLst/>
          </a:prstGeom>
          <a:noFill/>
          <a:ln w="9525">
            <a:noFill/>
            <a:miter lim="800000"/>
            <a:headEnd/>
            <a:tailEnd/>
          </a:ln>
          <a:effectLst/>
        </p:spPr>
        <p:txBody>
          <a:bodyPr wrap="square">
            <a:spAutoFit/>
          </a:bodyPr>
          <a:lstStyle/>
          <a:p>
            <a:r>
              <a:rPr lang="en-US" dirty="0"/>
              <a:t>*TTI, Bonneson, 2003</a:t>
            </a:r>
          </a:p>
        </p:txBody>
      </p:sp>
      <p:sp>
        <p:nvSpPr>
          <p:cNvPr id="315398" name="Text Box 6"/>
          <p:cNvSpPr txBox="1">
            <a:spLocks noChangeArrowheads="1"/>
          </p:cNvSpPr>
          <p:nvPr/>
        </p:nvSpPr>
        <p:spPr bwMode="auto">
          <a:xfrm>
            <a:off x="228600" y="5181600"/>
            <a:ext cx="4114800" cy="707886"/>
          </a:xfrm>
          <a:prstGeom prst="rect">
            <a:avLst/>
          </a:prstGeom>
          <a:noFill/>
          <a:ln w="57150" cmpd="thinThick">
            <a:solidFill>
              <a:srgbClr val="990033"/>
            </a:solidFill>
            <a:miter lim="800000"/>
            <a:headEnd/>
            <a:tailEnd/>
          </a:ln>
          <a:effectLst/>
        </p:spPr>
        <p:txBody>
          <a:bodyPr wrap="square">
            <a:spAutoFit/>
          </a:bodyPr>
          <a:lstStyle/>
          <a:p>
            <a:pPr eaLnBrk="0" hangingPunct="0">
              <a:spcBef>
                <a:spcPct val="50000"/>
              </a:spcBef>
            </a:pPr>
            <a:r>
              <a:rPr lang="en-US" sz="2000" dirty="0">
                <a:solidFill>
                  <a:srgbClr val="990033"/>
                </a:solidFill>
              </a:rPr>
              <a:t>*NCHRP 500, Objective 17.2 A2 – Optimize Clearance Intervals</a:t>
            </a:r>
          </a:p>
        </p:txBody>
      </p:sp>
      <p:sp>
        <p:nvSpPr>
          <p:cNvPr id="315399" name="Text Box 7"/>
          <p:cNvSpPr txBox="1">
            <a:spLocks noChangeArrowheads="1"/>
          </p:cNvSpPr>
          <p:nvPr/>
        </p:nvSpPr>
        <p:spPr bwMode="auto">
          <a:xfrm>
            <a:off x="5943600" y="2743200"/>
            <a:ext cx="2971800" cy="1800225"/>
          </a:xfrm>
          <a:prstGeom prst="rect">
            <a:avLst/>
          </a:prstGeom>
          <a:noFill/>
          <a:ln w="9525">
            <a:noFill/>
            <a:miter lim="800000"/>
            <a:headEnd/>
            <a:tailEnd/>
          </a:ln>
          <a:effectLst/>
        </p:spPr>
        <p:txBody>
          <a:bodyPr>
            <a:spAutoFit/>
          </a:bodyPr>
          <a:lstStyle/>
          <a:p>
            <a:r>
              <a:rPr lang="en-US" b="1" dirty="0"/>
              <a:t>CRF = 15% total crashes</a:t>
            </a:r>
          </a:p>
          <a:p>
            <a:r>
              <a:rPr lang="en-US" b="1" dirty="0"/>
              <a:t>CRF = 30% right angle crashes</a:t>
            </a:r>
          </a:p>
        </p:txBody>
      </p:sp>
      <p:sp>
        <p:nvSpPr>
          <p:cNvPr id="7" name="Slide Number Placeholder 6"/>
          <p:cNvSpPr>
            <a:spLocks noGrp="1"/>
          </p:cNvSpPr>
          <p:nvPr>
            <p:ph type="sldNum" sz="quarter" idx="10"/>
          </p:nvPr>
        </p:nvSpPr>
        <p:spPr/>
        <p:txBody>
          <a:bodyPr/>
          <a:lstStyle/>
          <a:p>
            <a:pPr>
              <a:defRPr/>
            </a:pPr>
            <a:fld id="{982FCA22-5CE7-4204-9352-34CCC859FE55}" type="slidenum">
              <a:rPr lang="en-US" smtClean="0"/>
              <a:pPr>
                <a:defRPr/>
              </a:pPr>
              <a:t>67</a:t>
            </a:fld>
            <a:endParaRPr 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748" name="Picture 4" descr="yellowtimetorlrfrequency02"/>
          <p:cNvPicPr>
            <a:picLocks noChangeAspect="1" noChangeArrowheads="1"/>
          </p:cNvPicPr>
          <p:nvPr/>
        </p:nvPicPr>
        <p:blipFill>
          <a:blip r:embed="rId3" cstate="print"/>
          <a:srcRect/>
          <a:stretch>
            <a:fillRect/>
          </a:stretch>
        </p:blipFill>
        <p:spPr bwMode="auto">
          <a:xfrm>
            <a:off x="3200400" y="1143000"/>
            <a:ext cx="5943600" cy="4021138"/>
          </a:xfrm>
          <a:prstGeom prst="rect">
            <a:avLst/>
          </a:prstGeom>
          <a:noFill/>
        </p:spPr>
      </p:pic>
      <p:sp>
        <p:nvSpPr>
          <p:cNvPr id="415749" name="Text Box 5"/>
          <p:cNvSpPr txBox="1">
            <a:spLocks noChangeArrowheads="1"/>
          </p:cNvSpPr>
          <p:nvPr/>
        </p:nvSpPr>
        <p:spPr bwMode="auto">
          <a:xfrm>
            <a:off x="304800" y="1371600"/>
            <a:ext cx="4114800" cy="2862322"/>
          </a:xfrm>
          <a:prstGeom prst="rect">
            <a:avLst/>
          </a:prstGeom>
          <a:noFill/>
          <a:ln w="12700">
            <a:noFill/>
            <a:miter lim="800000"/>
            <a:headEnd type="none" w="sm" len="sm"/>
            <a:tailEnd type="none" w="sm" len="sm"/>
          </a:ln>
          <a:effectLst/>
        </p:spPr>
        <p:txBody>
          <a:bodyPr wrap="square">
            <a:spAutoFit/>
          </a:bodyPr>
          <a:lstStyle/>
          <a:p>
            <a:pPr eaLnBrk="0" hangingPunct="0">
              <a:buFontTx/>
              <a:buChar char="-"/>
            </a:pPr>
            <a:r>
              <a:rPr lang="en-US" sz="2400" dirty="0"/>
              <a:t>reduces RLR frequency by 50-70</a:t>
            </a:r>
            <a:r>
              <a:rPr lang="en-US" sz="2400" dirty="0" smtClean="0"/>
              <a:t>%</a:t>
            </a:r>
          </a:p>
          <a:p>
            <a:pPr eaLnBrk="0" hangingPunct="0">
              <a:buFontTx/>
              <a:buChar char="-"/>
            </a:pPr>
            <a:endParaRPr lang="en-US" sz="2400" dirty="0" smtClean="0"/>
          </a:p>
          <a:p>
            <a:pPr eaLnBrk="0" hangingPunct="0"/>
            <a:r>
              <a:rPr lang="en-US" sz="2000" dirty="0" smtClean="0"/>
              <a:t>CMF = 0.92 Total Crashes</a:t>
            </a:r>
          </a:p>
          <a:p>
            <a:pPr eaLnBrk="0" hangingPunct="0"/>
            <a:r>
              <a:rPr lang="en-US" sz="2000" dirty="0" smtClean="0"/>
              <a:t>CMF = 0.96 Right Angle Crashes</a:t>
            </a:r>
          </a:p>
          <a:p>
            <a:pPr eaLnBrk="0" hangingPunct="0"/>
            <a:r>
              <a:rPr lang="en-US" sz="2000" dirty="0" smtClean="0"/>
              <a:t>CMF = 0.63 Ped/Cyclist Crashes</a:t>
            </a:r>
          </a:p>
          <a:p>
            <a:pPr eaLnBrk="0" hangingPunct="0"/>
            <a:endParaRPr lang="en-US" sz="2400" b="1" dirty="0" smtClean="0"/>
          </a:p>
          <a:p>
            <a:pPr eaLnBrk="0" hangingPunct="0">
              <a:buFontTx/>
              <a:buChar char="-"/>
            </a:pPr>
            <a:endParaRPr lang="en-US" sz="2400" b="1" dirty="0"/>
          </a:p>
        </p:txBody>
      </p:sp>
      <p:sp>
        <p:nvSpPr>
          <p:cNvPr id="415750" name="Text Box 6"/>
          <p:cNvSpPr txBox="1">
            <a:spLocks noChangeArrowheads="1"/>
          </p:cNvSpPr>
          <p:nvPr/>
        </p:nvSpPr>
        <p:spPr bwMode="auto">
          <a:xfrm>
            <a:off x="304800" y="5486400"/>
            <a:ext cx="3733800" cy="461665"/>
          </a:xfrm>
          <a:prstGeom prst="rect">
            <a:avLst/>
          </a:prstGeom>
          <a:noFill/>
          <a:ln w="9525">
            <a:noFill/>
            <a:miter lim="800000"/>
            <a:headEnd/>
            <a:tailEnd/>
          </a:ln>
          <a:effectLst/>
        </p:spPr>
        <p:txBody>
          <a:bodyPr wrap="square">
            <a:spAutoFit/>
          </a:bodyPr>
          <a:lstStyle/>
          <a:p>
            <a:r>
              <a:rPr lang="en-US" sz="2400" dirty="0"/>
              <a:t>*TTI, Bonneson, 2003</a:t>
            </a:r>
          </a:p>
        </p:txBody>
      </p:sp>
      <p:sp>
        <p:nvSpPr>
          <p:cNvPr id="10" name="Rectangle 2"/>
          <p:cNvSpPr txBox="1">
            <a:spLocks noChangeArrowheads="1"/>
          </p:cNvSpPr>
          <p:nvPr/>
        </p:nvSpPr>
        <p:spPr bwMode="auto">
          <a:xfrm>
            <a:off x="457200" y="152400"/>
            <a:ext cx="8077200" cy="990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533400" indent="-533400" eaLnBrk="0" hangingPunct="0">
              <a:spcBef>
                <a:spcPct val="50000"/>
              </a:spcBef>
              <a:buFontTx/>
              <a:buNone/>
            </a:pPr>
            <a:r>
              <a:rPr lang="en-US" sz="3200" b="1" dirty="0" smtClean="0">
                <a:latin typeface="+mj-lt"/>
              </a:rPr>
              <a:t>Update Yellow Clearance Interval</a:t>
            </a:r>
            <a:endParaRPr lang="en-US" sz="3200" b="1" dirty="0">
              <a:latin typeface="+mj-lt"/>
            </a:endParaRPr>
          </a:p>
        </p:txBody>
      </p:sp>
      <p:sp>
        <p:nvSpPr>
          <p:cNvPr id="8" name="Slide Number Placeholder 7"/>
          <p:cNvSpPr>
            <a:spLocks noGrp="1"/>
          </p:cNvSpPr>
          <p:nvPr>
            <p:ph type="sldNum" sz="quarter" idx="10"/>
          </p:nvPr>
        </p:nvSpPr>
        <p:spPr/>
        <p:txBody>
          <a:bodyPr/>
          <a:lstStyle/>
          <a:p>
            <a:pPr>
              <a:defRPr/>
            </a:pPr>
            <a:fld id="{982FCA22-5CE7-4204-9352-34CCC859FE55}" type="slidenum">
              <a:rPr lang="en-US" smtClean="0"/>
              <a:pPr>
                <a:defRPr/>
              </a:pPr>
              <a:t>68</a:t>
            </a:fld>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3" name="Picture 1029" descr="pic04redlight"/>
          <p:cNvPicPr>
            <a:picLocks noChangeAspect="1" noChangeArrowheads="1"/>
          </p:cNvPicPr>
          <p:nvPr/>
        </p:nvPicPr>
        <p:blipFill>
          <a:blip r:embed="rId3" cstate="print"/>
          <a:srcRect/>
          <a:stretch>
            <a:fillRect/>
          </a:stretch>
        </p:blipFill>
        <p:spPr bwMode="auto">
          <a:xfrm>
            <a:off x="304800" y="1371600"/>
            <a:ext cx="3886200" cy="2590800"/>
          </a:xfrm>
          <a:prstGeom prst="rect">
            <a:avLst/>
          </a:prstGeom>
          <a:noFill/>
        </p:spPr>
      </p:pic>
      <p:sp>
        <p:nvSpPr>
          <p:cNvPr id="206854" name="Text Box 1030"/>
          <p:cNvSpPr txBox="1">
            <a:spLocks noChangeArrowheads="1"/>
          </p:cNvSpPr>
          <p:nvPr/>
        </p:nvSpPr>
        <p:spPr bwMode="auto">
          <a:xfrm>
            <a:off x="4419600" y="1295400"/>
            <a:ext cx="4724400" cy="1187450"/>
          </a:xfrm>
          <a:prstGeom prst="rect">
            <a:avLst/>
          </a:prstGeom>
          <a:noFill/>
          <a:ln w="12700">
            <a:noFill/>
            <a:miter lim="800000"/>
            <a:headEnd type="none" w="sm" len="sm"/>
            <a:tailEnd type="none" w="sm" len="sm"/>
          </a:ln>
          <a:effectLst/>
        </p:spPr>
        <p:txBody>
          <a:bodyPr>
            <a:spAutoFit/>
          </a:bodyPr>
          <a:lstStyle/>
          <a:p>
            <a:pPr eaLnBrk="0" hangingPunct="0"/>
            <a:r>
              <a:rPr lang="en-US" sz="2400" dirty="0"/>
              <a:t>ITE Traffic Engineering Handbook – All-Red Clearance Interval</a:t>
            </a:r>
          </a:p>
        </p:txBody>
      </p:sp>
      <p:sp>
        <p:nvSpPr>
          <p:cNvPr id="206855" name="Text Box 1031"/>
          <p:cNvSpPr txBox="1">
            <a:spLocks noChangeArrowheads="1"/>
          </p:cNvSpPr>
          <p:nvPr/>
        </p:nvSpPr>
        <p:spPr bwMode="auto">
          <a:xfrm>
            <a:off x="4876800" y="2590800"/>
            <a:ext cx="3054041" cy="461665"/>
          </a:xfrm>
          <a:prstGeom prst="rect">
            <a:avLst/>
          </a:prstGeom>
          <a:noFill/>
          <a:ln w="12700">
            <a:noFill/>
            <a:miter lim="800000"/>
            <a:headEnd type="none" w="sm" len="sm"/>
            <a:tailEnd type="none" w="sm" len="sm"/>
          </a:ln>
          <a:effectLst/>
        </p:spPr>
        <p:txBody>
          <a:bodyPr wrap="none">
            <a:spAutoFit/>
          </a:bodyPr>
          <a:lstStyle/>
          <a:p>
            <a:pPr eaLnBrk="0" hangingPunct="0"/>
            <a:r>
              <a:rPr lang="en-US" sz="2400" dirty="0" smtClean="0"/>
              <a:t>All red = </a:t>
            </a:r>
            <a:r>
              <a:rPr lang="en-US" sz="2400" dirty="0"/>
              <a:t>( W + L)  / V</a:t>
            </a:r>
          </a:p>
        </p:txBody>
      </p:sp>
      <p:sp>
        <p:nvSpPr>
          <p:cNvPr id="206856" name="Text Box 1032"/>
          <p:cNvSpPr txBox="1">
            <a:spLocks noChangeArrowheads="1"/>
          </p:cNvSpPr>
          <p:nvPr/>
        </p:nvSpPr>
        <p:spPr bwMode="auto">
          <a:xfrm>
            <a:off x="533400" y="4267200"/>
            <a:ext cx="8610600" cy="457200"/>
          </a:xfrm>
          <a:prstGeom prst="rect">
            <a:avLst/>
          </a:prstGeom>
          <a:noFill/>
          <a:ln w="12700">
            <a:noFill/>
            <a:miter lim="800000"/>
            <a:headEnd type="none" w="sm" len="sm"/>
            <a:tailEnd type="none" w="sm" len="sm"/>
          </a:ln>
          <a:effectLst/>
        </p:spPr>
        <p:txBody>
          <a:bodyPr>
            <a:spAutoFit/>
          </a:bodyPr>
          <a:lstStyle/>
          <a:p>
            <a:pPr eaLnBrk="0" hangingPunct="0"/>
            <a:r>
              <a:rPr lang="en-US" sz="2400" dirty="0"/>
              <a:t>Example:  85</a:t>
            </a:r>
            <a:r>
              <a:rPr lang="en-US" sz="2400" baseline="30000" dirty="0"/>
              <a:t>th</a:t>
            </a:r>
            <a:r>
              <a:rPr lang="en-US" sz="2400" dirty="0"/>
              <a:t> speed=45mph, W=36, curb radius=50’, L=20’</a:t>
            </a:r>
          </a:p>
        </p:txBody>
      </p:sp>
      <p:sp>
        <p:nvSpPr>
          <p:cNvPr id="206857" name="Text Box 1033"/>
          <p:cNvSpPr txBox="1">
            <a:spLocks noChangeArrowheads="1"/>
          </p:cNvSpPr>
          <p:nvPr/>
        </p:nvSpPr>
        <p:spPr bwMode="auto">
          <a:xfrm>
            <a:off x="2286000" y="4876800"/>
            <a:ext cx="5222875" cy="822325"/>
          </a:xfrm>
          <a:prstGeom prst="rect">
            <a:avLst/>
          </a:prstGeom>
          <a:noFill/>
          <a:ln w="12700">
            <a:noFill/>
            <a:miter lim="800000"/>
            <a:headEnd type="none" w="sm" len="sm"/>
            <a:tailEnd type="none" w="sm" len="sm"/>
          </a:ln>
          <a:effectLst/>
        </p:spPr>
        <p:txBody>
          <a:bodyPr wrap="none">
            <a:spAutoFit/>
          </a:bodyPr>
          <a:lstStyle/>
          <a:p>
            <a:pPr eaLnBrk="0" hangingPunct="0"/>
            <a:r>
              <a:rPr lang="en-US" sz="2400" dirty="0"/>
              <a:t>= (W+L)/V  = (50 + 36 + 20)/45*88/60</a:t>
            </a:r>
          </a:p>
          <a:p>
            <a:pPr eaLnBrk="0" hangingPunct="0"/>
            <a:r>
              <a:rPr lang="en-US" sz="2400" dirty="0"/>
              <a:t>= 106/66 = </a:t>
            </a:r>
            <a:r>
              <a:rPr lang="en-US" sz="2400" b="1" dirty="0"/>
              <a:t>1.61seconds</a:t>
            </a:r>
          </a:p>
        </p:txBody>
      </p:sp>
      <p:sp>
        <p:nvSpPr>
          <p:cNvPr id="206861" name="Text Box 1037"/>
          <p:cNvSpPr txBox="1">
            <a:spLocks noChangeArrowheads="1"/>
          </p:cNvSpPr>
          <p:nvPr/>
        </p:nvSpPr>
        <p:spPr bwMode="auto">
          <a:xfrm>
            <a:off x="381000" y="4876800"/>
            <a:ext cx="1947863" cy="457200"/>
          </a:xfrm>
          <a:prstGeom prst="rect">
            <a:avLst/>
          </a:prstGeom>
          <a:solidFill>
            <a:srgbClr val="FF0000"/>
          </a:solidFill>
          <a:ln w="9525">
            <a:noFill/>
            <a:miter lim="800000"/>
            <a:headEnd/>
            <a:tailEnd/>
          </a:ln>
          <a:effectLst/>
        </p:spPr>
        <p:txBody>
          <a:bodyPr wrap="none">
            <a:spAutoFit/>
          </a:bodyPr>
          <a:lstStyle/>
          <a:p>
            <a:r>
              <a:rPr lang="en-US" sz="2400" dirty="0">
                <a:solidFill>
                  <a:srgbClr val="FFFFFF"/>
                </a:solidFill>
              </a:rPr>
              <a:t>All-Red Time</a:t>
            </a:r>
          </a:p>
        </p:txBody>
      </p:sp>
      <p:sp>
        <p:nvSpPr>
          <p:cNvPr id="13" name="Rectangle 2"/>
          <p:cNvSpPr>
            <a:spLocks noGrp="1" noChangeArrowheads="1"/>
          </p:cNvSpPr>
          <p:nvPr>
            <p:ph type="title"/>
          </p:nvPr>
        </p:nvSpPr>
        <p:spPr>
          <a:xfrm>
            <a:off x="457200" y="152400"/>
            <a:ext cx="8077200" cy="990600"/>
          </a:xfrm>
        </p:spPr>
        <p:txBody>
          <a:bodyPr/>
          <a:lstStyle/>
          <a:p>
            <a:pPr marL="533400" indent="-533400"/>
            <a:r>
              <a:rPr lang="en-US" dirty="0" smtClean="0"/>
              <a:t>Add All-Red C</a:t>
            </a:r>
            <a:r>
              <a:rPr lang="en-US" dirty="0" smtClean="0">
                <a:cs typeface="Times New Roman" pitchFamily="18" charset="0"/>
              </a:rPr>
              <a:t>learance Interval</a:t>
            </a:r>
            <a:endParaRPr lang="en-US" dirty="0">
              <a:cs typeface="Times New Roman" pitchFamily="18" charset="0"/>
            </a:endParaRPr>
          </a:p>
        </p:txBody>
      </p:sp>
      <p:sp>
        <p:nvSpPr>
          <p:cNvPr id="9" name="Slide Number Placeholder 8"/>
          <p:cNvSpPr>
            <a:spLocks noGrp="1"/>
          </p:cNvSpPr>
          <p:nvPr>
            <p:ph type="sldNum" sz="quarter" idx="10"/>
          </p:nvPr>
        </p:nvSpPr>
        <p:spPr/>
        <p:txBody>
          <a:bodyPr/>
          <a:lstStyle/>
          <a:p>
            <a:pPr>
              <a:defRPr/>
            </a:pPr>
            <a:fld id="{982FCA22-5CE7-4204-9352-34CCC859FE55}" type="slidenum">
              <a:rPr lang="en-US" smtClean="0"/>
              <a:pPr>
                <a:defRPr/>
              </a:pPr>
              <a:t>69</a:t>
            </a:fld>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oodgears.ca/workshop/workshop3.jpg"/>
          <p:cNvPicPr>
            <a:picLocks noChangeAspect="1" noChangeArrowheads="1"/>
          </p:cNvPicPr>
          <p:nvPr/>
        </p:nvPicPr>
        <p:blipFill>
          <a:blip r:embed="rId2" cstate="print">
            <a:duotone>
              <a:schemeClr val="bg2">
                <a:shade val="45000"/>
                <a:satMod val="135000"/>
              </a:schemeClr>
              <a:prstClr val="white"/>
            </a:duotone>
          </a:blip>
          <a:srcRect b="5555"/>
          <a:stretch>
            <a:fillRect/>
          </a:stretch>
        </p:blipFill>
        <p:spPr bwMode="auto">
          <a:xfrm>
            <a:off x="0" y="0"/>
            <a:ext cx="9144000" cy="6477000"/>
          </a:xfrm>
          <a:prstGeom prst="rect">
            <a:avLst/>
          </a:prstGeom>
          <a:noFill/>
        </p:spPr>
      </p:pic>
      <p:sp>
        <p:nvSpPr>
          <p:cNvPr id="9218" name="Title 1"/>
          <p:cNvSpPr>
            <a:spLocks noGrp="1"/>
          </p:cNvSpPr>
          <p:nvPr>
            <p:ph type="title"/>
          </p:nvPr>
        </p:nvSpPr>
        <p:spPr/>
        <p:txBody>
          <a:bodyPr/>
          <a:lstStyle/>
          <a:p>
            <a:r>
              <a:rPr lang="en-US" dirty="0" smtClean="0"/>
              <a:t>Workshop Products</a:t>
            </a:r>
          </a:p>
        </p:txBody>
      </p:sp>
      <p:sp>
        <p:nvSpPr>
          <p:cNvPr id="9219" name="Content Placeholder 2"/>
          <p:cNvSpPr>
            <a:spLocks noGrp="1"/>
          </p:cNvSpPr>
          <p:nvPr>
            <p:ph idx="1"/>
          </p:nvPr>
        </p:nvSpPr>
        <p:spPr>
          <a:xfrm>
            <a:off x="152400" y="1168400"/>
            <a:ext cx="8839200" cy="4343400"/>
          </a:xfrm>
        </p:spPr>
        <p:txBody>
          <a:bodyPr/>
          <a:lstStyle/>
          <a:p>
            <a:r>
              <a:rPr lang="en-US" dirty="0" smtClean="0"/>
              <a:t>Develop a preliminary set of intersection safety countermeasures, deployment levels, and cost to cost effectively reduce severe intersection crashes.</a:t>
            </a:r>
          </a:p>
          <a:p>
            <a:endParaRPr lang="en-US" dirty="0" smtClean="0"/>
          </a:p>
          <a:p>
            <a:r>
              <a:rPr lang="en-US" dirty="0" smtClean="0"/>
              <a:t>Draft Intersection Safety Implementation Plan</a:t>
            </a:r>
          </a:p>
        </p:txBody>
      </p:sp>
      <p:sp>
        <p:nvSpPr>
          <p:cNvPr id="4" name="Slide Number Placeholder 3"/>
          <p:cNvSpPr>
            <a:spLocks noGrp="1"/>
          </p:cNvSpPr>
          <p:nvPr>
            <p:ph type="sldNum" sz="quarter" idx="10"/>
          </p:nvPr>
        </p:nvSpPr>
        <p:spPr/>
        <p:txBody>
          <a:bodyPr/>
          <a:lstStyle/>
          <a:p>
            <a:pPr>
              <a:defRPr/>
            </a:pPr>
            <a:fld id="{30D94518-C486-4CC5-94EB-B1085D376088}" type="slidenum">
              <a:rPr lang="en-US" smtClean="0"/>
              <a:pPr>
                <a:defRPr/>
              </a:pPr>
              <a:t>7</a:t>
            </a:fld>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Re-Time traffic signals </a:t>
            </a:r>
            <a:br>
              <a:rPr lang="en-US" dirty="0" smtClean="0"/>
            </a:br>
            <a:r>
              <a:rPr lang="en-US" sz="2000" dirty="0" smtClean="0"/>
              <a:t>for better coordination and for proper red and amber clear intervals </a:t>
            </a:r>
            <a:endParaRPr lang="en-US" sz="2000" dirty="0"/>
          </a:p>
        </p:txBody>
      </p:sp>
      <p:pic>
        <p:nvPicPr>
          <p:cNvPr id="5" name="Content Placeholder 4" descr="Willow retime signals Manchester Mall of NH.png"/>
          <p:cNvPicPr>
            <a:picLocks noGrp="1" noChangeAspect="1"/>
          </p:cNvPicPr>
          <p:nvPr>
            <p:ph idx="1"/>
          </p:nvPr>
        </p:nvPicPr>
        <p:blipFill>
          <a:blip r:embed="rId2" cstate="print"/>
          <a:srcRect/>
          <a:stretch>
            <a:fillRect/>
          </a:stretch>
        </p:blipFill>
        <p:spPr>
          <a:xfrm>
            <a:off x="228600" y="990600"/>
            <a:ext cx="8686800" cy="4998720"/>
          </a:xfrm>
        </p:spPr>
      </p:pic>
      <p:sp>
        <p:nvSpPr>
          <p:cNvPr id="4" name="Slide Number Placeholder 3"/>
          <p:cNvSpPr>
            <a:spLocks noGrp="1"/>
          </p:cNvSpPr>
          <p:nvPr>
            <p:ph type="sldNum" sz="quarter" idx="10"/>
          </p:nvPr>
        </p:nvSpPr>
        <p:spPr/>
        <p:txBody>
          <a:bodyPr/>
          <a:lstStyle/>
          <a:p>
            <a:pPr>
              <a:defRPr/>
            </a:pPr>
            <a:fld id="{982FCA22-5CE7-4204-9352-34CCC859FE55}" type="slidenum">
              <a:rPr lang="en-US" smtClean="0"/>
              <a:pPr>
                <a:defRPr/>
              </a:pPr>
              <a:t>70</a:t>
            </a:fld>
            <a:endParaRPr lang="en-US" dirty="0"/>
          </a:p>
        </p:txBody>
      </p:sp>
      <p:sp>
        <p:nvSpPr>
          <p:cNvPr id="6" name="TextBox 5"/>
          <p:cNvSpPr txBox="1"/>
          <p:nvPr/>
        </p:nvSpPr>
        <p:spPr>
          <a:xfrm>
            <a:off x="7010400" y="5562600"/>
            <a:ext cx="171566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smtClean="0"/>
              <a:t>Manchester, NH</a:t>
            </a:r>
            <a:endParaRPr lang="en-US" b="1" dirty="0"/>
          </a:p>
        </p:txBody>
      </p:sp>
      <p:sp>
        <p:nvSpPr>
          <p:cNvPr id="7" name="TextBox 6"/>
          <p:cNvSpPr txBox="1"/>
          <p:nvPr/>
        </p:nvSpPr>
        <p:spPr>
          <a:xfrm>
            <a:off x="1905000" y="6488668"/>
            <a:ext cx="5943600" cy="369332"/>
          </a:xfrm>
          <a:prstGeom prst="rect">
            <a:avLst/>
          </a:prstGeom>
          <a:noFill/>
        </p:spPr>
        <p:txBody>
          <a:bodyPr wrap="square" rtlCol="0">
            <a:spAutoFit/>
          </a:bodyPr>
          <a:lstStyle/>
          <a:p>
            <a:r>
              <a:rPr lang="en-US" dirty="0" smtClean="0"/>
              <a:t>203 Intersections @ $5k  =  $1.01M  yields 313 KABs</a:t>
            </a:r>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a:xfrm>
            <a:off x="0" y="228600"/>
            <a:ext cx="9144000" cy="990600"/>
          </a:xfrm>
        </p:spPr>
        <p:txBody>
          <a:bodyPr/>
          <a:lstStyle/>
          <a:p>
            <a:pPr marL="609600" indent="-609600"/>
            <a:r>
              <a:rPr lang="en-US" sz="3600" dirty="0" smtClean="0"/>
              <a:t>Eliminate Flashing Operation</a:t>
            </a:r>
            <a:endParaRPr lang="en-US" sz="3600" dirty="0"/>
          </a:p>
        </p:txBody>
      </p:sp>
      <p:sp>
        <p:nvSpPr>
          <p:cNvPr id="237575" name="Text Box 7"/>
          <p:cNvSpPr txBox="1">
            <a:spLocks noChangeArrowheads="1"/>
          </p:cNvSpPr>
          <p:nvPr/>
        </p:nvSpPr>
        <p:spPr bwMode="auto">
          <a:xfrm>
            <a:off x="685800" y="2057400"/>
            <a:ext cx="7543800" cy="830997"/>
          </a:xfrm>
          <a:prstGeom prst="rect">
            <a:avLst/>
          </a:prstGeom>
          <a:noFill/>
          <a:ln w="12700">
            <a:noFill/>
            <a:miter lim="800000"/>
            <a:headEnd type="none" w="sm" len="sm"/>
            <a:tailEnd type="none" w="sm" len="sm"/>
          </a:ln>
          <a:effectLst/>
        </p:spPr>
        <p:txBody>
          <a:bodyPr wrap="square">
            <a:spAutoFit/>
          </a:bodyPr>
          <a:lstStyle/>
          <a:p>
            <a:pPr eaLnBrk="0" hangingPunct="0">
              <a:spcBef>
                <a:spcPct val="50000"/>
              </a:spcBef>
              <a:buClr>
                <a:srgbClr val="990033"/>
              </a:buClr>
            </a:pPr>
            <a:r>
              <a:rPr lang="en-US" sz="2400" dirty="0" smtClean="0"/>
              <a:t>Change </a:t>
            </a:r>
            <a:r>
              <a:rPr lang="en-US" sz="2400" dirty="0"/>
              <a:t>late night flash of “Yellow on mainline/Red on side street” to normal operating traffic signal mode</a:t>
            </a:r>
          </a:p>
        </p:txBody>
      </p:sp>
      <p:sp>
        <p:nvSpPr>
          <p:cNvPr id="237579" name="Text Box 11"/>
          <p:cNvSpPr txBox="1">
            <a:spLocks noChangeArrowheads="1"/>
          </p:cNvSpPr>
          <p:nvPr/>
        </p:nvSpPr>
        <p:spPr bwMode="auto">
          <a:xfrm>
            <a:off x="990600" y="5562600"/>
            <a:ext cx="2981325" cy="457200"/>
          </a:xfrm>
          <a:prstGeom prst="rect">
            <a:avLst/>
          </a:prstGeom>
          <a:noFill/>
          <a:ln w="9525">
            <a:noFill/>
            <a:miter lim="800000"/>
            <a:headEnd/>
            <a:tailEnd/>
          </a:ln>
          <a:effectLst/>
        </p:spPr>
        <p:txBody>
          <a:bodyPr>
            <a:spAutoFit/>
          </a:bodyPr>
          <a:lstStyle/>
          <a:p>
            <a:r>
              <a:rPr lang="en-US" sz="2400" dirty="0"/>
              <a:t>*Winston-Salem, NC</a:t>
            </a:r>
          </a:p>
        </p:txBody>
      </p:sp>
      <p:sp>
        <p:nvSpPr>
          <p:cNvPr id="237581" name="Text Box 13"/>
          <p:cNvSpPr txBox="1">
            <a:spLocks noChangeArrowheads="1"/>
          </p:cNvSpPr>
          <p:nvPr/>
        </p:nvSpPr>
        <p:spPr bwMode="auto">
          <a:xfrm>
            <a:off x="914400" y="3657600"/>
            <a:ext cx="4953000" cy="461665"/>
          </a:xfrm>
          <a:prstGeom prst="rect">
            <a:avLst/>
          </a:prstGeom>
          <a:solidFill>
            <a:schemeClr val="bg1"/>
          </a:solidFill>
          <a:ln w="12700">
            <a:noFill/>
            <a:miter lim="800000"/>
            <a:headEnd type="none" w="sm" len="sm"/>
            <a:tailEnd type="none" w="sm" len="sm"/>
          </a:ln>
          <a:effectLst/>
        </p:spPr>
        <p:txBody>
          <a:bodyPr>
            <a:spAutoFit/>
          </a:bodyPr>
          <a:lstStyle/>
          <a:p>
            <a:pPr eaLnBrk="0" hangingPunct="0">
              <a:spcBef>
                <a:spcPct val="50000"/>
              </a:spcBef>
            </a:pPr>
            <a:r>
              <a:rPr lang="en-US" sz="2400" dirty="0"/>
              <a:t>CRF = 29% Total Crashes</a:t>
            </a:r>
          </a:p>
        </p:txBody>
      </p:sp>
      <p:sp>
        <p:nvSpPr>
          <p:cNvPr id="237582" name="Text Box 14"/>
          <p:cNvSpPr txBox="1">
            <a:spLocks noChangeArrowheads="1"/>
          </p:cNvSpPr>
          <p:nvPr/>
        </p:nvSpPr>
        <p:spPr bwMode="auto">
          <a:xfrm>
            <a:off x="914400" y="4267200"/>
            <a:ext cx="6096000" cy="461665"/>
          </a:xfrm>
          <a:prstGeom prst="rect">
            <a:avLst/>
          </a:prstGeom>
          <a:solidFill>
            <a:schemeClr val="bg1"/>
          </a:solidFill>
          <a:ln w="12700">
            <a:noFill/>
            <a:miter lim="800000"/>
            <a:headEnd type="none" w="sm" len="sm"/>
            <a:tailEnd type="none" w="sm" len="sm"/>
          </a:ln>
          <a:effectLst/>
        </p:spPr>
        <p:txBody>
          <a:bodyPr>
            <a:spAutoFit/>
          </a:bodyPr>
          <a:lstStyle/>
          <a:p>
            <a:pPr eaLnBrk="0" hangingPunct="0">
              <a:spcBef>
                <a:spcPct val="50000"/>
              </a:spcBef>
            </a:pPr>
            <a:r>
              <a:rPr lang="en-US" sz="2400" dirty="0"/>
              <a:t>CRF = 75% Right Angle  Crashes</a:t>
            </a:r>
          </a:p>
        </p:txBody>
      </p:sp>
      <p:sp>
        <p:nvSpPr>
          <p:cNvPr id="7" name="Slide Number Placeholder 6"/>
          <p:cNvSpPr>
            <a:spLocks noGrp="1"/>
          </p:cNvSpPr>
          <p:nvPr>
            <p:ph type="sldNum" sz="quarter" idx="10"/>
          </p:nvPr>
        </p:nvSpPr>
        <p:spPr/>
        <p:txBody>
          <a:bodyPr/>
          <a:lstStyle/>
          <a:p>
            <a:pPr>
              <a:defRPr/>
            </a:pPr>
            <a:fld id="{982FCA22-5CE7-4204-9352-34CCC859FE55}" type="slidenum">
              <a:rPr lang="en-US" smtClean="0"/>
              <a:pPr>
                <a:defRPr/>
              </a:pPr>
              <a:t>71</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37581"/>
                                        </p:tgtEl>
                                        <p:attrNameLst>
                                          <p:attrName>style.visibility</p:attrName>
                                        </p:attrNameLst>
                                      </p:cBhvr>
                                      <p:to>
                                        <p:strVal val="visible"/>
                                      </p:to>
                                    </p:set>
                                    <p:anim calcmode="lin" valueType="num">
                                      <p:cBhvr additive="base">
                                        <p:cTn id="7" dur="500" fill="hold"/>
                                        <p:tgtEl>
                                          <p:spTgt spid="237581"/>
                                        </p:tgtEl>
                                        <p:attrNameLst>
                                          <p:attrName>ppt_x</p:attrName>
                                        </p:attrNameLst>
                                      </p:cBhvr>
                                      <p:tavLst>
                                        <p:tav tm="0">
                                          <p:val>
                                            <p:strVal val="1+#ppt_w/2"/>
                                          </p:val>
                                        </p:tav>
                                        <p:tav tm="100000">
                                          <p:val>
                                            <p:strVal val="#ppt_x"/>
                                          </p:val>
                                        </p:tav>
                                      </p:tavLst>
                                    </p:anim>
                                    <p:anim calcmode="lin" valueType="num">
                                      <p:cBhvr additive="base">
                                        <p:cTn id="8" dur="500" fill="hold"/>
                                        <p:tgtEl>
                                          <p:spTgt spid="237581"/>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37582"/>
                                        </p:tgtEl>
                                        <p:attrNameLst>
                                          <p:attrName>style.visibility</p:attrName>
                                        </p:attrNameLst>
                                      </p:cBhvr>
                                      <p:to>
                                        <p:strVal val="visible"/>
                                      </p:to>
                                    </p:set>
                                    <p:anim calcmode="lin" valueType="num">
                                      <p:cBhvr additive="base">
                                        <p:cTn id="11" dur="500" fill="hold"/>
                                        <p:tgtEl>
                                          <p:spTgt spid="237582"/>
                                        </p:tgtEl>
                                        <p:attrNameLst>
                                          <p:attrName>ppt_x</p:attrName>
                                        </p:attrNameLst>
                                      </p:cBhvr>
                                      <p:tavLst>
                                        <p:tav tm="0">
                                          <p:val>
                                            <p:strVal val="1+#ppt_w/2"/>
                                          </p:val>
                                        </p:tav>
                                        <p:tav tm="100000">
                                          <p:val>
                                            <p:strVal val="#ppt_x"/>
                                          </p:val>
                                        </p:tav>
                                      </p:tavLst>
                                    </p:anim>
                                    <p:anim calcmode="lin" valueType="num">
                                      <p:cBhvr additive="base">
                                        <p:cTn id="12" dur="500" fill="hold"/>
                                        <p:tgtEl>
                                          <p:spTgt spid="2375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81" grpId="0" animBg="1" autoUpdateAnimBg="0"/>
      <p:bldP spid="237582" grpId="0" animBg="1"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Sign and Marking Improvements</a:t>
            </a:r>
            <a:endParaRPr lang="en-US" dirty="0"/>
          </a:p>
        </p:txBody>
      </p:sp>
      <p:sp>
        <p:nvSpPr>
          <p:cNvPr id="4" name="Slide Number Placeholder 3"/>
          <p:cNvSpPr>
            <a:spLocks noGrp="1"/>
          </p:cNvSpPr>
          <p:nvPr>
            <p:ph type="sldNum" sz="quarter" idx="10"/>
          </p:nvPr>
        </p:nvSpPr>
        <p:spPr/>
        <p:txBody>
          <a:bodyPr/>
          <a:lstStyle/>
          <a:p>
            <a:pPr>
              <a:defRPr/>
            </a:pPr>
            <a:fld id="{982FCA22-5CE7-4204-9352-34CCC859FE55}" type="slidenum">
              <a:rPr lang="en-US" smtClean="0"/>
              <a:pPr>
                <a:defRPr/>
              </a:pPr>
              <a:t>72</a:t>
            </a:fld>
            <a:endParaRPr lang="en-US" dirty="0"/>
          </a:p>
        </p:txBody>
      </p:sp>
      <p:pic>
        <p:nvPicPr>
          <p:cNvPr id="6" name="Picture 3"/>
          <p:cNvPicPr>
            <a:picLocks noChangeAspect="1" noChangeArrowheads="1"/>
          </p:cNvPicPr>
          <p:nvPr/>
        </p:nvPicPr>
        <p:blipFill>
          <a:blip r:embed="rId2" cstate="print">
            <a:lum bright="18000"/>
          </a:blip>
          <a:srcRect t="23011"/>
          <a:stretch>
            <a:fillRect/>
          </a:stretch>
        </p:blipFill>
        <p:spPr bwMode="auto">
          <a:xfrm>
            <a:off x="4191000" y="1066800"/>
            <a:ext cx="4738514" cy="2773493"/>
          </a:xfrm>
          <a:prstGeom prst="rect">
            <a:avLst/>
          </a:prstGeom>
          <a:noFill/>
          <a:ln w="9525">
            <a:noFill/>
            <a:miter lim="800000"/>
            <a:headEnd/>
            <a:tailEnd/>
          </a:ln>
        </p:spPr>
      </p:pic>
      <p:pic>
        <p:nvPicPr>
          <p:cNvPr id="58370" name="Picture 2" descr="http://us.123rf.com/400wm/400/400/pinkbadger/pinkbadger1010/pinkbadger101000003/8100345-arrow-signs-as-road-markings-on-a-street-with-six-lanes.jpg"/>
          <p:cNvPicPr>
            <a:picLocks noChangeAspect="1" noChangeArrowheads="1"/>
          </p:cNvPicPr>
          <p:nvPr/>
        </p:nvPicPr>
        <p:blipFill>
          <a:blip r:embed="rId3" cstate="print"/>
          <a:srcRect/>
          <a:stretch>
            <a:fillRect/>
          </a:stretch>
        </p:blipFill>
        <p:spPr bwMode="auto">
          <a:xfrm>
            <a:off x="228600" y="3352800"/>
            <a:ext cx="3810000" cy="2543175"/>
          </a:xfrm>
          <a:prstGeom prst="rect">
            <a:avLst/>
          </a:prstGeom>
          <a:noFill/>
        </p:spPr>
      </p:pic>
      <p:sp>
        <p:nvSpPr>
          <p:cNvPr id="7" name="Text Box 13"/>
          <p:cNvSpPr txBox="1">
            <a:spLocks noChangeArrowheads="1"/>
          </p:cNvSpPr>
          <p:nvPr/>
        </p:nvSpPr>
        <p:spPr bwMode="auto">
          <a:xfrm>
            <a:off x="0" y="1600200"/>
            <a:ext cx="4114800" cy="461665"/>
          </a:xfrm>
          <a:prstGeom prst="rect">
            <a:avLst/>
          </a:prstGeom>
          <a:solidFill>
            <a:schemeClr val="bg1"/>
          </a:solidFill>
          <a:ln w="12700">
            <a:noFill/>
            <a:miter lim="800000"/>
            <a:headEnd type="none" w="sm" len="sm"/>
            <a:tailEnd type="none" w="sm" len="sm"/>
          </a:ln>
          <a:effectLst/>
        </p:spPr>
        <p:txBody>
          <a:bodyPr wrap="square">
            <a:spAutoFit/>
          </a:bodyPr>
          <a:lstStyle/>
          <a:p>
            <a:pPr eaLnBrk="0" hangingPunct="0">
              <a:spcBef>
                <a:spcPct val="50000"/>
              </a:spcBef>
            </a:pPr>
            <a:r>
              <a:rPr lang="en-US" sz="2400" dirty="0"/>
              <a:t>CRF = </a:t>
            </a:r>
            <a:r>
              <a:rPr lang="en-US" sz="2400" dirty="0" smtClean="0"/>
              <a:t>30% </a:t>
            </a:r>
            <a:r>
              <a:rPr lang="en-US" sz="2400" dirty="0"/>
              <a:t>Total Crashes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dirty="0" smtClean="0"/>
              <a:t>Basic Sign and Marking Improvements</a:t>
            </a:r>
          </a:p>
        </p:txBody>
      </p:sp>
      <p:pic>
        <p:nvPicPr>
          <p:cNvPr id="5" name="Content Placeholder 4" descr="Elm and Valley Sig Intersection Manchester.png"/>
          <p:cNvPicPr>
            <a:picLocks noGrp="1" noChangeAspect="1"/>
          </p:cNvPicPr>
          <p:nvPr>
            <p:ph idx="1"/>
          </p:nvPr>
        </p:nvPicPr>
        <p:blipFill>
          <a:blip r:embed="rId2" cstate="print"/>
          <a:srcRect/>
          <a:stretch>
            <a:fillRect/>
          </a:stretch>
        </p:blipFill>
        <p:spPr>
          <a:xfrm>
            <a:off x="152400" y="914400"/>
            <a:ext cx="8686800" cy="5608320"/>
          </a:xfrm>
        </p:spPr>
      </p:pic>
      <p:sp>
        <p:nvSpPr>
          <p:cNvPr id="4" name="Slide Number Placeholder 3"/>
          <p:cNvSpPr>
            <a:spLocks noGrp="1"/>
          </p:cNvSpPr>
          <p:nvPr>
            <p:ph type="sldNum" sz="quarter" idx="10"/>
          </p:nvPr>
        </p:nvSpPr>
        <p:spPr/>
        <p:txBody>
          <a:bodyPr/>
          <a:lstStyle/>
          <a:p>
            <a:pPr>
              <a:defRPr/>
            </a:pPr>
            <a:fld id="{16CF9E28-3F41-4EF0-BFF8-2BEA8F3CE2F2}" type="slidenum">
              <a:rPr lang="en-US" smtClean="0"/>
              <a:pPr>
                <a:defRPr/>
              </a:pPr>
              <a:t>73</a:t>
            </a:fld>
            <a:endParaRPr lang="en-US" dirty="0"/>
          </a:p>
        </p:txBody>
      </p:sp>
      <p:sp>
        <p:nvSpPr>
          <p:cNvPr id="6" name="TextBox 5"/>
          <p:cNvSpPr txBox="1"/>
          <p:nvPr/>
        </p:nvSpPr>
        <p:spPr>
          <a:xfrm>
            <a:off x="6934200" y="6096000"/>
            <a:ext cx="171566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smtClean="0"/>
              <a:t>Manchester, NH</a:t>
            </a:r>
            <a:endParaRPr lang="en-US" b="1" dirty="0"/>
          </a:p>
        </p:txBody>
      </p:sp>
      <p:sp>
        <p:nvSpPr>
          <p:cNvPr id="7" name="TextBox 6"/>
          <p:cNvSpPr txBox="1"/>
          <p:nvPr/>
        </p:nvSpPr>
        <p:spPr>
          <a:xfrm>
            <a:off x="1905000" y="6488668"/>
            <a:ext cx="5943600" cy="369332"/>
          </a:xfrm>
          <a:prstGeom prst="rect">
            <a:avLst/>
          </a:prstGeom>
          <a:noFill/>
        </p:spPr>
        <p:txBody>
          <a:bodyPr wrap="square" rtlCol="0">
            <a:spAutoFit/>
          </a:bodyPr>
          <a:lstStyle/>
          <a:p>
            <a:r>
              <a:rPr lang="en-US" dirty="0" smtClean="0"/>
              <a:t>193 Intersections @ $5k  =  $0.96M  yields 277 KABs</a:t>
            </a:r>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982FCA22-5CE7-4204-9352-34CCC859FE55}" type="slidenum">
              <a:rPr lang="en-US" smtClean="0"/>
              <a:pPr>
                <a:defRPr/>
              </a:pPr>
              <a:t>74</a:t>
            </a:fld>
            <a:endParaRPr lang="en-US" dirty="0"/>
          </a:p>
        </p:txBody>
      </p:sp>
      <p:sp>
        <p:nvSpPr>
          <p:cNvPr id="5" name="Rectangle 2"/>
          <p:cNvSpPr txBox="1">
            <a:spLocks noChangeArrowheads="1"/>
          </p:cNvSpPr>
          <p:nvPr/>
        </p:nvSpPr>
        <p:spPr bwMode="auto">
          <a:xfrm>
            <a:off x="457200" y="190500"/>
            <a:ext cx="843438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schemeClr val="tx1"/>
                </a:solidFill>
                <a:effectLst/>
                <a:uLnTx/>
                <a:uFillTx/>
                <a:latin typeface="+mj-lt"/>
                <a:ea typeface="+mj-ea"/>
                <a:cs typeface="+mj-cs"/>
              </a:rPr>
              <a:t>Change of Permitted and Protected Left-Turn Phase to Protected-Only</a:t>
            </a:r>
            <a:endParaRPr kumimoji="0" lang="en-US" sz="3200" b="1" i="0" u="none" strike="noStrike" kern="1200" cap="none" spc="0" normalizeH="0" baseline="0" noProof="0" dirty="0">
              <a:ln>
                <a:noFill/>
              </a:ln>
              <a:solidFill>
                <a:schemeClr val="tx1"/>
              </a:solidFill>
              <a:effectLst/>
              <a:uLnTx/>
              <a:uFillTx/>
              <a:latin typeface="+mj-lt"/>
              <a:ea typeface="+mj-ea"/>
              <a:cs typeface="+mj-cs"/>
            </a:endParaRPr>
          </a:p>
        </p:txBody>
      </p:sp>
      <p:pic>
        <p:nvPicPr>
          <p:cNvPr id="6" name="Picture 4" descr="Sig_A1d"/>
          <p:cNvPicPr>
            <a:picLocks noChangeAspect="1" noChangeArrowheads="1"/>
          </p:cNvPicPr>
          <p:nvPr/>
        </p:nvPicPr>
        <p:blipFill>
          <a:blip r:embed="rId2" cstate="print"/>
          <a:srcRect/>
          <a:stretch>
            <a:fillRect/>
          </a:stretch>
        </p:blipFill>
        <p:spPr bwMode="auto">
          <a:xfrm>
            <a:off x="914400" y="1371600"/>
            <a:ext cx="6629400" cy="2003425"/>
          </a:xfrm>
          <a:prstGeom prst="rect">
            <a:avLst/>
          </a:prstGeom>
          <a:noFill/>
          <a:ln w="9525">
            <a:noFill/>
            <a:miter lim="800000"/>
            <a:headEnd/>
            <a:tailEnd/>
          </a:ln>
        </p:spPr>
      </p:pic>
      <p:pic>
        <p:nvPicPr>
          <p:cNvPr id="56322" name="Picture 2" descr="http://www.kbrhorse.net/sigpics/lfe_yt_02.jpg"/>
          <p:cNvPicPr>
            <a:picLocks noChangeAspect="1" noChangeArrowheads="1"/>
          </p:cNvPicPr>
          <p:nvPr/>
        </p:nvPicPr>
        <p:blipFill>
          <a:blip r:embed="rId3" cstate="print"/>
          <a:srcRect/>
          <a:stretch>
            <a:fillRect/>
          </a:stretch>
        </p:blipFill>
        <p:spPr bwMode="auto">
          <a:xfrm>
            <a:off x="1447800" y="3505200"/>
            <a:ext cx="2590799" cy="2590800"/>
          </a:xfrm>
          <a:prstGeom prst="rect">
            <a:avLst/>
          </a:prstGeom>
          <a:noFill/>
        </p:spPr>
      </p:pic>
      <p:sp>
        <p:nvSpPr>
          <p:cNvPr id="7" name="Text Box 13"/>
          <p:cNvSpPr txBox="1">
            <a:spLocks noChangeArrowheads="1"/>
          </p:cNvSpPr>
          <p:nvPr/>
        </p:nvSpPr>
        <p:spPr bwMode="auto">
          <a:xfrm>
            <a:off x="4191000" y="3657600"/>
            <a:ext cx="4953000" cy="461665"/>
          </a:xfrm>
          <a:prstGeom prst="rect">
            <a:avLst/>
          </a:prstGeom>
          <a:solidFill>
            <a:schemeClr val="bg1"/>
          </a:solidFill>
          <a:ln w="12700">
            <a:noFill/>
            <a:miter lim="800000"/>
            <a:headEnd type="none" w="sm" len="sm"/>
            <a:tailEnd type="none" w="sm" len="sm"/>
          </a:ln>
          <a:effectLst/>
        </p:spPr>
        <p:txBody>
          <a:bodyPr wrap="square">
            <a:spAutoFit/>
          </a:bodyPr>
          <a:lstStyle/>
          <a:p>
            <a:pPr eaLnBrk="0" hangingPunct="0">
              <a:spcBef>
                <a:spcPct val="50000"/>
              </a:spcBef>
            </a:pPr>
            <a:r>
              <a:rPr lang="en-US" sz="2400" dirty="0"/>
              <a:t>CRF = </a:t>
            </a:r>
            <a:r>
              <a:rPr lang="en-US" sz="2400" dirty="0" smtClean="0"/>
              <a:t>41-48% Left Turn </a:t>
            </a:r>
            <a:r>
              <a:rPr lang="en-US" sz="2400" dirty="0"/>
              <a:t>Crashes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Left Turn Phasing to Protected only </a:t>
            </a:r>
            <a:endParaRPr lang="en-US" dirty="0"/>
          </a:p>
        </p:txBody>
      </p:sp>
      <p:pic>
        <p:nvPicPr>
          <p:cNvPr id="5" name="Content Placeholder 4" descr="Elm and Valley prot perm Manchester.png"/>
          <p:cNvPicPr>
            <a:picLocks noGrp="1" noChangeAspect="1"/>
          </p:cNvPicPr>
          <p:nvPr>
            <p:ph idx="1"/>
          </p:nvPr>
        </p:nvPicPr>
        <p:blipFill>
          <a:blip r:embed="rId2" cstate="print"/>
          <a:srcRect/>
          <a:stretch>
            <a:fillRect/>
          </a:stretch>
        </p:blipFill>
        <p:spPr>
          <a:xfrm>
            <a:off x="228600" y="1219200"/>
            <a:ext cx="8686800" cy="5105400"/>
          </a:xfrm>
        </p:spPr>
      </p:pic>
      <p:sp>
        <p:nvSpPr>
          <p:cNvPr id="4" name="Slide Number Placeholder 3"/>
          <p:cNvSpPr>
            <a:spLocks noGrp="1"/>
          </p:cNvSpPr>
          <p:nvPr>
            <p:ph type="sldNum" sz="quarter" idx="10"/>
          </p:nvPr>
        </p:nvSpPr>
        <p:spPr/>
        <p:txBody>
          <a:bodyPr/>
          <a:lstStyle/>
          <a:p>
            <a:pPr>
              <a:defRPr/>
            </a:pPr>
            <a:fld id="{982FCA22-5CE7-4204-9352-34CCC859FE55}" type="slidenum">
              <a:rPr lang="en-US" smtClean="0"/>
              <a:pPr>
                <a:defRPr/>
              </a:pPr>
              <a:t>75</a:t>
            </a:fld>
            <a:endParaRPr lang="en-US" dirty="0"/>
          </a:p>
        </p:txBody>
      </p:sp>
      <p:sp>
        <p:nvSpPr>
          <p:cNvPr id="6" name="TextBox 5"/>
          <p:cNvSpPr txBox="1"/>
          <p:nvPr/>
        </p:nvSpPr>
        <p:spPr>
          <a:xfrm>
            <a:off x="7010400" y="5867400"/>
            <a:ext cx="171566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smtClean="0"/>
              <a:t>Manchester, NH</a:t>
            </a:r>
            <a:endParaRPr lang="en-US" b="1" dirty="0"/>
          </a:p>
        </p:txBody>
      </p:sp>
      <p:sp>
        <p:nvSpPr>
          <p:cNvPr id="7" name="TextBox 6"/>
          <p:cNvSpPr txBox="1"/>
          <p:nvPr/>
        </p:nvSpPr>
        <p:spPr>
          <a:xfrm>
            <a:off x="1905000" y="6488668"/>
            <a:ext cx="5943600" cy="369332"/>
          </a:xfrm>
          <a:prstGeom prst="rect">
            <a:avLst/>
          </a:prstGeom>
          <a:noFill/>
        </p:spPr>
        <p:txBody>
          <a:bodyPr wrap="square" rtlCol="0">
            <a:spAutoFit/>
          </a:bodyPr>
          <a:lstStyle/>
          <a:p>
            <a:r>
              <a:rPr lang="en-US" dirty="0" smtClean="0"/>
              <a:t>525 Intersections @ $2.5k  =  $1.31M  yields 452 KABs</a:t>
            </a:r>
            <a:endParaRPr 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982FCA22-5CE7-4204-9352-34CCC859FE55}" type="slidenum">
              <a:rPr lang="en-US" smtClean="0"/>
              <a:pPr>
                <a:defRPr/>
              </a:pPr>
              <a:t>76</a:t>
            </a:fld>
            <a:endParaRPr lang="en-US" dirty="0"/>
          </a:p>
        </p:txBody>
      </p:sp>
      <p:pic>
        <p:nvPicPr>
          <p:cNvPr id="7" name="Picture 3" descr="FL-Day2-TampaArea-0024"/>
          <p:cNvPicPr>
            <a:picLocks noChangeAspect="1" noChangeArrowheads="1"/>
          </p:cNvPicPr>
          <p:nvPr/>
        </p:nvPicPr>
        <p:blipFill>
          <a:blip r:embed="rId2" cstate="print"/>
          <a:srcRect/>
          <a:stretch>
            <a:fillRect/>
          </a:stretch>
        </p:blipFill>
        <p:spPr bwMode="auto">
          <a:xfrm>
            <a:off x="1146604" y="1066800"/>
            <a:ext cx="3438095" cy="2590800"/>
          </a:xfrm>
          <a:prstGeom prst="rect">
            <a:avLst/>
          </a:prstGeom>
          <a:noFill/>
        </p:spPr>
      </p:pic>
      <p:sp>
        <p:nvSpPr>
          <p:cNvPr id="8" name="Rectangle 4"/>
          <p:cNvSpPr>
            <a:spLocks noGrp="1" noChangeArrowheads="1"/>
          </p:cNvSpPr>
          <p:nvPr>
            <p:ph type="title"/>
          </p:nvPr>
        </p:nvSpPr>
        <p:spPr>
          <a:xfrm>
            <a:off x="457200" y="101600"/>
            <a:ext cx="8434388" cy="1143000"/>
          </a:xfrm>
        </p:spPr>
        <p:txBody>
          <a:bodyPr/>
          <a:lstStyle/>
          <a:p>
            <a:r>
              <a:rPr lang="en-US" sz="3200" dirty="0" smtClean="0">
                <a:solidFill>
                  <a:schemeClr val="tx1"/>
                </a:solidFill>
              </a:rPr>
              <a:t>Advanced </a:t>
            </a:r>
            <a:r>
              <a:rPr lang="en-US" sz="3200" dirty="0">
                <a:solidFill>
                  <a:schemeClr val="tx1"/>
                </a:solidFill>
              </a:rPr>
              <a:t>Cross Street Name Signs</a:t>
            </a:r>
          </a:p>
        </p:txBody>
      </p:sp>
      <p:pic>
        <p:nvPicPr>
          <p:cNvPr id="9" name="Picture 3" descr="IL-IL125EofUS67-0020"/>
          <p:cNvPicPr>
            <a:picLocks noChangeAspect="1" noChangeArrowheads="1"/>
          </p:cNvPicPr>
          <p:nvPr/>
        </p:nvPicPr>
        <p:blipFill>
          <a:blip r:embed="rId3" cstate="print"/>
          <a:srcRect/>
          <a:stretch>
            <a:fillRect/>
          </a:stretch>
        </p:blipFill>
        <p:spPr bwMode="auto">
          <a:xfrm>
            <a:off x="1371600" y="3810000"/>
            <a:ext cx="2251495" cy="2209800"/>
          </a:xfrm>
          <a:prstGeom prst="rect">
            <a:avLst/>
          </a:prstGeom>
          <a:noFill/>
          <a:ln w="9525">
            <a:noFill/>
            <a:miter lim="800000"/>
            <a:headEnd/>
            <a:tailEnd/>
          </a:ln>
        </p:spPr>
      </p:pic>
      <p:pic>
        <p:nvPicPr>
          <p:cNvPr id="10" name="Picture 4" descr="IL-IL125EofUS67-0021"/>
          <p:cNvPicPr>
            <a:picLocks noChangeAspect="1" noChangeArrowheads="1"/>
          </p:cNvPicPr>
          <p:nvPr/>
        </p:nvPicPr>
        <p:blipFill>
          <a:blip r:embed="rId4" cstate="print"/>
          <a:srcRect/>
          <a:stretch>
            <a:fillRect/>
          </a:stretch>
        </p:blipFill>
        <p:spPr bwMode="auto">
          <a:xfrm>
            <a:off x="5257800" y="1600200"/>
            <a:ext cx="3143901" cy="2209800"/>
          </a:xfrm>
          <a:prstGeom prst="rect">
            <a:avLst/>
          </a:prstGeom>
          <a:noFill/>
          <a:ln w="9525">
            <a:noFill/>
            <a:miter lim="800000"/>
            <a:headEnd/>
            <a:tailEnd/>
          </a:ln>
        </p:spPr>
      </p:pic>
      <p:sp>
        <p:nvSpPr>
          <p:cNvPr id="11" name="Text Box 13"/>
          <p:cNvSpPr txBox="1">
            <a:spLocks noChangeArrowheads="1"/>
          </p:cNvSpPr>
          <p:nvPr/>
        </p:nvSpPr>
        <p:spPr bwMode="auto">
          <a:xfrm>
            <a:off x="4191000" y="4343400"/>
            <a:ext cx="4953000" cy="461665"/>
          </a:xfrm>
          <a:prstGeom prst="rect">
            <a:avLst/>
          </a:prstGeom>
          <a:solidFill>
            <a:schemeClr val="bg1"/>
          </a:solidFill>
          <a:ln w="12700">
            <a:noFill/>
            <a:miter lim="800000"/>
            <a:headEnd type="none" w="sm" len="sm"/>
            <a:tailEnd type="none" w="sm" len="sm"/>
          </a:ln>
          <a:effectLst/>
        </p:spPr>
        <p:txBody>
          <a:bodyPr>
            <a:spAutoFit/>
          </a:bodyPr>
          <a:lstStyle/>
          <a:p>
            <a:pPr eaLnBrk="0" hangingPunct="0">
              <a:spcBef>
                <a:spcPct val="50000"/>
              </a:spcBef>
            </a:pPr>
            <a:r>
              <a:rPr lang="en-US" sz="2400" dirty="0"/>
              <a:t>CRF = </a:t>
            </a:r>
            <a:r>
              <a:rPr lang="en-US" sz="2400" dirty="0" smtClean="0"/>
              <a:t>1% </a:t>
            </a:r>
            <a:r>
              <a:rPr lang="en-US" sz="2400" dirty="0"/>
              <a:t>Total Crashes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Woodbury and Gosling WB portsmouth near Fox Run Mall.png"/>
          <p:cNvPicPr>
            <a:picLocks noChangeAspect="1"/>
          </p:cNvPicPr>
          <p:nvPr/>
        </p:nvPicPr>
        <p:blipFill>
          <a:blip r:embed="rId2" cstate="print"/>
          <a:srcRect/>
          <a:stretch>
            <a:fillRect/>
          </a:stretch>
        </p:blipFill>
        <p:spPr>
          <a:xfrm>
            <a:off x="3581400" y="838200"/>
            <a:ext cx="5562600" cy="3048000"/>
          </a:xfrm>
          <a:prstGeom prst="rect">
            <a:avLst/>
          </a:prstGeom>
        </p:spPr>
      </p:pic>
      <p:sp>
        <p:nvSpPr>
          <p:cNvPr id="2" name="Title 1"/>
          <p:cNvSpPr>
            <a:spLocks noGrp="1"/>
          </p:cNvSpPr>
          <p:nvPr>
            <p:ph type="title"/>
          </p:nvPr>
        </p:nvSpPr>
        <p:spPr/>
        <p:txBody>
          <a:bodyPr/>
          <a:lstStyle/>
          <a:p>
            <a:r>
              <a:rPr lang="en-US" dirty="0" smtClean="0"/>
              <a:t>Install Advanced Cross Street Name Signs</a:t>
            </a:r>
            <a:endParaRPr lang="en-US" dirty="0"/>
          </a:p>
        </p:txBody>
      </p:sp>
      <p:pic>
        <p:nvPicPr>
          <p:cNvPr id="7" name="Content Placeholder 6" descr="Woodbury and Gosling WB portsmouth near Fox Run Mall overview.png"/>
          <p:cNvPicPr>
            <a:picLocks noGrp="1" noChangeAspect="1"/>
          </p:cNvPicPr>
          <p:nvPr>
            <p:ph idx="1"/>
          </p:nvPr>
        </p:nvPicPr>
        <p:blipFill>
          <a:blip r:embed="rId3" cstate="print"/>
          <a:srcRect/>
          <a:stretch>
            <a:fillRect/>
          </a:stretch>
        </p:blipFill>
        <p:spPr>
          <a:xfrm>
            <a:off x="0" y="2566737"/>
            <a:ext cx="9144000" cy="2310063"/>
          </a:xfrm>
        </p:spPr>
      </p:pic>
      <p:sp>
        <p:nvSpPr>
          <p:cNvPr id="4" name="Slide Number Placeholder 3"/>
          <p:cNvSpPr>
            <a:spLocks noGrp="1"/>
          </p:cNvSpPr>
          <p:nvPr>
            <p:ph type="sldNum" sz="quarter" idx="10"/>
          </p:nvPr>
        </p:nvSpPr>
        <p:spPr/>
        <p:txBody>
          <a:bodyPr/>
          <a:lstStyle/>
          <a:p>
            <a:pPr>
              <a:defRPr/>
            </a:pPr>
            <a:fld id="{982FCA22-5CE7-4204-9352-34CCC859FE55}" type="slidenum">
              <a:rPr lang="en-US" smtClean="0"/>
              <a:pPr>
                <a:defRPr/>
              </a:pPr>
              <a:t>77</a:t>
            </a:fld>
            <a:endParaRPr lang="en-US" dirty="0"/>
          </a:p>
        </p:txBody>
      </p:sp>
      <p:pic>
        <p:nvPicPr>
          <p:cNvPr id="8" name="Picture 7" descr="Woodbury and Gosling WB portsmouth near Fox Run Mall 2.png"/>
          <p:cNvPicPr>
            <a:picLocks noChangeAspect="1"/>
          </p:cNvPicPr>
          <p:nvPr/>
        </p:nvPicPr>
        <p:blipFill>
          <a:blip r:embed="rId4" cstate="print"/>
          <a:srcRect/>
          <a:stretch>
            <a:fillRect/>
          </a:stretch>
        </p:blipFill>
        <p:spPr>
          <a:xfrm>
            <a:off x="0" y="4953000"/>
            <a:ext cx="8572500" cy="1905000"/>
          </a:xfrm>
          <a:prstGeom prst="rect">
            <a:avLst/>
          </a:prstGeom>
        </p:spPr>
      </p:pic>
      <p:cxnSp>
        <p:nvCxnSpPr>
          <p:cNvPr id="11" name="Straight Arrow Connector 10"/>
          <p:cNvCxnSpPr/>
          <p:nvPr/>
        </p:nvCxnSpPr>
        <p:spPr>
          <a:xfrm>
            <a:off x="6172200" y="1905000"/>
            <a:ext cx="0" cy="9906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5" name="Straight Arrow Connector 14"/>
          <p:cNvCxnSpPr/>
          <p:nvPr/>
        </p:nvCxnSpPr>
        <p:spPr>
          <a:xfrm flipH="1" flipV="1">
            <a:off x="3200400" y="3124200"/>
            <a:ext cx="4343400" cy="19812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0" name="TextBox 9"/>
          <p:cNvSpPr txBox="1"/>
          <p:nvPr/>
        </p:nvSpPr>
        <p:spPr>
          <a:xfrm>
            <a:off x="304800" y="6324600"/>
            <a:ext cx="1729448"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smtClean="0"/>
              <a:t>Portsmouth, NH</a:t>
            </a:r>
            <a:endParaRPr lang="en-US" b="1" dirty="0"/>
          </a:p>
        </p:txBody>
      </p:sp>
      <p:sp>
        <p:nvSpPr>
          <p:cNvPr id="12" name="TextBox 11"/>
          <p:cNvSpPr txBox="1"/>
          <p:nvPr/>
        </p:nvSpPr>
        <p:spPr>
          <a:xfrm>
            <a:off x="2514600" y="6488668"/>
            <a:ext cx="5943600" cy="369332"/>
          </a:xfrm>
          <a:prstGeom prst="rect">
            <a:avLst/>
          </a:prstGeom>
          <a:noFill/>
        </p:spPr>
        <p:txBody>
          <a:bodyPr wrap="square" rtlCol="0">
            <a:spAutoFit/>
          </a:bodyPr>
          <a:lstStyle/>
          <a:p>
            <a:r>
              <a:rPr lang="en-US" dirty="0" smtClean="0"/>
              <a:t>180 Intersections @ $750  =  $0.14M  yields 9 KABs</a:t>
            </a:r>
            <a:endParaRPr lang="en-US"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 Turn on Red Signs</a:t>
            </a:r>
            <a:endParaRPr lang="en-US" dirty="0"/>
          </a:p>
        </p:txBody>
      </p:sp>
      <p:sp>
        <p:nvSpPr>
          <p:cNvPr id="4" name="Slide Number Placeholder 3"/>
          <p:cNvSpPr>
            <a:spLocks noGrp="1"/>
          </p:cNvSpPr>
          <p:nvPr>
            <p:ph type="sldNum" sz="quarter" idx="10"/>
          </p:nvPr>
        </p:nvSpPr>
        <p:spPr/>
        <p:txBody>
          <a:bodyPr/>
          <a:lstStyle/>
          <a:p>
            <a:pPr>
              <a:defRPr/>
            </a:pPr>
            <a:fld id="{982FCA22-5CE7-4204-9352-34CCC859FE55}" type="slidenum">
              <a:rPr lang="en-US" smtClean="0"/>
              <a:pPr>
                <a:defRPr/>
              </a:pPr>
              <a:t>78</a:t>
            </a:fld>
            <a:endParaRPr lang="en-US" dirty="0"/>
          </a:p>
        </p:txBody>
      </p:sp>
      <p:pic>
        <p:nvPicPr>
          <p:cNvPr id="65538" name="Picture 2" descr="http://www.valleymetro.org/images/uploads/lightrail_images/no-right-turn-on-red.jpg"/>
          <p:cNvPicPr>
            <a:picLocks noChangeAspect="1" noChangeArrowheads="1"/>
          </p:cNvPicPr>
          <p:nvPr/>
        </p:nvPicPr>
        <p:blipFill>
          <a:blip r:embed="rId2" cstate="print"/>
          <a:srcRect/>
          <a:stretch>
            <a:fillRect/>
          </a:stretch>
        </p:blipFill>
        <p:spPr bwMode="auto">
          <a:xfrm>
            <a:off x="3124200" y="3581400"/>
            <a:ext cx="2438400" cy="2120347"/>
          </a:xfrm>
          <a:prstGeom prst="rect">
            <a:avLst/>
          </a:prstGeom>
          <a:noFill/>
        </p:spPr>
      </p:pic>
      <p:pic>
        <p:nvPicPr>
          <p:cNvPr id="65540" name="Picture 4" descr="http://safety.fhwa.dot.gov/ped_bike/tools_solve/ped_scdproj/sys_impact_rpt/images/fig13s.jpg"/>
          <p:cNvPicPr>
            <a:picLocks noChangeAspect="1" noChangeArrowheads="1"/>
          </p:cNvPicPr>
          <p:nvPr/>
        </p:nvPicPr>
        <p:blipFill>
          <a:blip r:embed="rId3" cstate="print"/>
          <a:srcRect/>
          <a:stretch>
            <a:fillRect/>
          </a:stretch>
        </p:blipFill>
        <p:spPr bwMode="auto">
          <a:xfrm>
            <a:off x="1295400" y="1143000"/>
            <a:ext cx="6025483" cy="2181225"/>
          </a:xfrm>
          <a:prstGeom prst="rect">
            <a:avLst/>
          </a:prstGeom>
          <a:noFill/>
        </p:spPr>
      </p:pic>
      <p:sp>
        <p:nvSpPr>
          <p:cNvPr id="6" name="Rectangle 5"/>
          <p:cNvSpPr/>
          <p:nvPr/>
        </p:nvSpPr>
        <p:spPr>
          <a:xfrm>
            <a:off x="5334000" y="3886200"/>
            <a:ext cx="3810000" cy="707886"/>
          </a:xfrm>
          <a:prstGeom prst="rect">
            <a:avLst/>
          </a:prstGeom>
        </p:spPr>
        <p:txBody>
          <a:bodyPr wrap="square">
            <a:spAutoFit/>
          </a:bodyPr>
          <a:lstStyle/>
          <a:p>
            <a:r>
              <a:rPr lang="en-US" sz="2000" dirty="0" smtClean="0"/>
              <a:t>CRF = 30% right angle crashes</a:t>
            </a:r>
          </a:p>
          <a:p>
            <a:r>
              <a:rPr lang="en-US" sz="2000" dirty="0" smtClean="0"/>
              <a:t>CRF = 20% rear-end crashes </a:t>
            </a:r>
            <a:endParaRPr lang="en-US" sz="2000"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Install No Turn on Red Signs</a:t>
            </a:r>
            <a:endParaRPr lang="en-US" dirty="0"/>
          </a:p>
        </p:txBody>
      </p:sp>
      <p:pic>
        <p:nvPicPr>
          <p:cNvPr id="5" name="Content Placeholder 4" descr="Granite Elm Lake Daniel Webster verizon center.png"/>
          <p:cNvPicPr>
            <a:picLocks noGrp="1" noChangeAspect="1"/>
          </p:cNvPicPr>
          <p:nvPr>
            <p:ph idx="1"/>
          </p:nvPr>
        </p:nvPicPr>
        <p:blipFill>
          <a:blip r:embed="rId2" cstate="print"/>
          <a:srcRect/>
          <a:stretch>
            <a:fillRect/>
          </a:stretch>
        </p:blipFill>
        <p:spPr>
          <a:xfrm>
            <a:off x="228600" y="1600200"/>
            <a:ext cx="8686800" cy="3413760"/>
          </a:xfrm>
        </p:spPr>
      </p:pic>
      <p:sp>
        <p:nvSpPr>
          <p:cNvPr id="4" name="Slide Number Placeholder 3"/>
          <p:cNvSpPr>
            <a:spLocks noGrp="1"/>
          </p:cNvSpPr>
          <p:nvPr>
            <p:ph type="sldNum" sz="quarter" idx="10"/>
          </p:nvPr>
        </p:nvSpPr>
        <p:spPr/>
        <p:txBody>
          <a:bodyPr/>
          <a:lstStyle/>
          <a:p>
            <a:pPr>
              <a:defRPr/>
            </a:pPr>
            <a:fld id="{982FCA22-5CE7-4204-9352-34CCC859FE55}" type="slidenum">
              <a:rPr lang="en-US" smtClean="0"/>
              <a:pPr>
                <a:defRPr/>
              </a:pPr>
              <a:t>79</a:t>
            </a:fld>
            <a:endParaRPr lang="en-US" dirty="0"/>
          </a:p>
        </p:txBody>
      </p:sp>
      <p:sp>
        <p:nvSpPr>
          <p:cNvPr id="6" name="TextBox 5"/>
          <p:cNvSpPr txBox="1"/>
          <p:nvPr/>
        </p:nvSpPr>
        <p:spPr>
          <a:xfrm>
            <a:off x="6934200" y="4343400"/>
            <a:ext cx="171566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smtClean="0"/>
              <a:t>Manchester, NH</a:t>
            </a:r>
            <a:endParaRPr lang="en-US" b="1" dirty="0"/>
          </a:p>
        </p:txBody>
      </p:sp>
      <p:sp>
        <p:nvSpPr>
          <p:cNvPr id="7" name="TextBox 6"/>
          <p:cNvSpPr txBox="1"/>
          <p:nvPr/>
        </p:nvSpPr>
        <p:spPr>
          <a:xfrm>
            <a:off x="1905000" y="6488668"/>
            <a:ext cx="5943600" cy="369332"/>
          </a:xfrm>
          <a:prstGeom prst="rect">
            <a:avLst/>
          </a:prstGeom>
          <a:noFill/>
        </p:spPr>
        <p:txBody>
          <a:bodyPr wrap="square" rtlCol="0">
            <a:spAutoFit/>
          </a:bodyPr>
          <a:lstStyle/>
          <a:p>
            <a:r>
              <a:rPr lang="en-US" dirty="0" smtClean="0"/>
              <a:t>107 Intersections @ $750  =  $0.35M  yields 8 KABs</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dirty="0" smtClean="0"/>
              <a:t>Intersections in New Hampshire</a:t>
            </a:r>
          </a:p>
        </p:txBody>
      </p:sp>
      <p:sp>
        <p:nvSpPr>
          <p:cNvPr id="7171" name="Content Placeholder 2"/>
          <p:cNvSpPr>
            <a:spLocks noGrp="1"/>
          </p:cNvSpPr>
          <p:nvPr>
            <p:ph idx="1"/>
          </p:nvPr>
        </p:nvSpPr>
        <p:spPr>
          <a:xfrm>
            <a:off x="152400" y="1168400"/>
            <a:ext cx="8839200" cy="4343400"/>
          </a:xfrm>
        </p:spPr>
        <p:txBody>
          <a:bodyPr/>
          <a:lstStyle/>
          <a:p>
            <a:r>
              <a:rPr lang="en-US" dirty="0" smtClean="0"/>
              <a:t>40,291 intersection crashes from 2006 to 2010 caused:</a:t>
            </a:r>
          </a:p>
          <a:p>
            <a:pPr lvl="1"/>
            <a:r>
              <a:rPr lang="en-US" dirty="0" smtClean="0"/>
              <a:t>Cost $3.6 Billion</a:t>
            </a:r>
          </a:p>
          <a:p>
            <a:pPr lvl="1"/>
            <a:r>
              <a:rPr lang="en-US" dirty="0" smtClean="0"/>
              <a:t>7,382 intersections had an intersection crash</a:t>
            </a:r>
          </a:p>
          <a:p>
            <a:pPr lvl="2"/>
            <a:r>
              <a:rPr lang="en-US" dirty="0" smtClean="0"/>
              <a:t>57% involved a State road</a:t>
            </a:r>
          </a:p>
          <a:p>
            <a:pPr lvl="2"/>
            <a:r>
              <a:rPr lang="en-US" dirty="0" smtClean="0"/>
              <a:t>43% involved local intersections</a:t>
            </a:r>
          </a:p>
          <a:p>
            <a:pPr lvl="1"/>
            <a:r>
              <a:rPr lang="en-US" dirty="0" smtClean="0"/>
              <a:t>7,122 </a:t>
            </a:r>
            <a:r>
              <a:rPr lang="en-US" dirty="0" smtClean="0"/>
              <a:t>deaths and serious injuries</a:t>
            </a:r>
          </a:p>
          <a:p>
            <a:pPr lvl="2"/>
            <a:r>
              <a:rPr lang="en-US" dirty="0" smtClean="0"/>
              <a:t>94% of the total  intersection cost</a:t>
            </a:r>
          </a:p>
          <a:p>
            <a:pPr lvl="2"/>
            <a:r>
              <a:rPr lang="en-US" dirty="0" smtClean="0"/>
              <a:t>Located </a:t>
            </a:r>
            <a:r>
              <a:rPr lang="en-US" dirty="0" smtClean="0"/>
              <a:t>5,462 severe crashes</a:t>
            </a:r>
          </a:p>
          <a:p>
            <a:pPr lvl="2"/>
            <a:r>
              <a:rPr lang="en-US" dirty="0" smtClean="0"/>
              <a:t>66</a:t>
            </a:r>
            <a:r>
              <a:rPr lang="en-US" dirty="0" smtClean="0"/>
              <a:t>% urban environment (Hillsborough / Rockingham Counties</a:t>
            </a:r>
            <a:r>
              <a:rPr lang="en-US" dirty="0" smtClean="0"/>
              <a:t>)</a:t>
            </a:r>
            <a:endParaRPr lang="en-US" dirty="0" smtClean="0"/>
          </a:p>
        </p:txBody>
      </p:sp>
      <p:sp>
        <p:nvSpPr>
          <p:cNvPr id="4" name="Slide Number Placeholder 3"/>
          <p:cNvSpPr>
            <a:spLocks noGrp="1"/>
          </p:cNvSpPr>
          <p:nvPr>
            <p:ph type="sldNum" sz="quarter" idx="10"/>
          </p:nvPr>
        </p:nvSpPr>
        <p:spPr/>
        <p:txBody>
          <a:bodyPr/>
          <a:lstStyle/>
          <a:p>
            <a:pPr>
              <a:defRPr/>
            </a:pPr>
            <a:fld id="{0D5ABFA0-8E4F-48CD-8A33-6457708F0A95}" type="slidenum">
              <a:rPr lang="en-US" smtClean="0"/>
              <a:pPr>
                <a:defRPr/>
              </a:pPr>
              <a:t>8</a:t>
            </a:fld>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982FCA22-5CE7-4204-9352-34CCC859FE55}" type="slidenum">
              <a:rPr lang="en-US" smtClean="0"/>
              <a:pPr>
                <a:defRPr/>
              </a:pPr>
              <a:t>80</a:t>
            </a:fld>
            <a:endParaRPr lang="en-US" dirty="0"/>
          </a:p>
        </p:txBody>
      </p:sp>
      <p:sp>
        <p:nvSpPr>
          <p:cNvPr id="5" name="Rectangle 2"/>
          <p:cNvSpPr>
            <a:spLocks noGrp="1" noChangeArrowheads="1"/>
          </p:cNvSpPr>
          <p:nvPr>
            <p:ph type="title"/>
          </p:nvPr>
        </p:nvSpPr>
        <p:spPr>
          <a:xfrm>
            <a:off x="457200" y="101600"/>
            <a:ext cx="8434388" cy="1143000"/>
          </a:xfrm>
        </p:spPr>
        <p:txBody>
          <a:bodyPr/>
          <a:lstStyle/>
          <a:p>
            <a:r>
              <a:rPr lang="en-US" sz="3200" dirty="0" smtClean="0"/>
              <a:t>Advance </a:t>
            </a:r>
            <a:r>
              <a:rPr lang="en-US" sz="3200" dirty="0"/>
              <a:t>“Signal Ahead” Warning Sign</a:t>
            </a:r>
          </a:p>
        </p:txBody>
      </p:sp>
      <p:pic>
        <p:nvPicPr>
          <p:cNvPr id="6" name="Picture 5" descr="\\Tti-bcs\dpc\G-Thomas\Private\Transportation Photos\From FHWA\ILParkBlvdatIl53W3-3SignalAhead+StreetNameo01.jpg"/>
          <p:cNvPicPr>
            <a:picLocks noChangeAspect="1" noChangeArrowheads="1"/>
          </p:cNvPicPr>
          <p:nvPr/>
        </p:nvPicPr>
        <p:blipFill>
          <a:blip r:embed="rId2" cstate="print"/>
          <a:srcRect/>
          <a:stretch>
            <a:fillRect/>
          </a:stretch>
        </p:blipFill>
        <p:spPr bwMode="auto">
          <a:xfrm>
            <a:off x="304800" y="2971800"/>
            <a:ext cx="3886200" cy="2973651"/>
          </a:xfrm>
          <a:prstGeom prst="rect">
            <a:avLst/>
          </a:prstGeom>
          <a:noFill/>
          <a:ln w="9525">
            <a:noFill/>
            <a:miter lim="800000"/>
            <a:headEnd/>
            <a:tailEnd/>
          </a:ln>
        </p:spPr>
      </p:pic>
      <p:pic>
        <p:nvPicPr>
          <p:cNvPr id="8" name="Picture 2" descr="MT-Glacier10-0065"/>
          <p:cNvPicPr>
            <a:picLocks noChangeAspect="1" noChangeArrowheads="1"/>
          </p:cNvPicPr>
          <p:nvPr/>
        </p:nvPicPr>
        <p:blipFill>
          <a:blip r:embed="rId3" cstate="print"/>
          <a:srcRect l="29630"/>
          <a:stretch>
            <a:fillRect/>
          </a:stretch>
        </p:blipFill>
        <p:spPr bwMode="auto">
          <a:xfrm>
            <a:off x="4495800" y="1219200"/>
            <a:ext cx="4343400" cy="3182937"/>
          </a:xfrm>
          <a:prstGeom prst="rect">
            <a:avLst/>
          </a:prstGeom>
          <a:noFill/>
          <a:ln w="9525">
            <a:noFill/>
            <a:miter lim="800000"/>
            <a:headEnd/>
            <a:tailEnd/>
          </a:ln>
        </p:spPr>
      </p:pic>
      <p:sp>
        <p:nvSpPr>
          <p:cNvPr id="7" name="Rectangle 6"/>
          <p:cNvSpPr/>
          <p:nvPr/>
        </p:nvSpPr>
        <p:spPr>
          <a:xfrm>
            <a:off x="4876800" y="4572000"/>
            <a:ext cx="3810000" cy="400110"/>
          </a:xfrm>
          <a:prstGeom prst="rect">
            <a:avLst/>
          </a:prstGeom>
        </p:spPr>
        <p:txBody>
          <a:bodyPr wrap="square">
            <a:spAutoFit/>
          </a:bodyPr>
          <a:lstStyle/>
          <a:p>
            <a:r>
              <a:rPr lang="en-US" sz="2000" dirty="0" smtClean="0"/>
              <a:t>CRF = 22%</a:t>
            </a:r>
            <a:endParaRPr lang="en-US" sz="2000"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Install advanced signal ahead warning signs</a:t>
            </a:r>
            <a:endParaRPr lang="en-US" dirty="0"/>
          </a:p>
        </p:txBody>
      </p:sp>
      <p:pic>
        <p:nvPicPr>
          <p:cNvPr id="6" name="Content Placeholder 5" descr="101 Bypass around Milford sign.png"/>
          <p:cNvPicPr>
            <a:picLocks noGrp="1" noChangeAspect="1"/>
          </p:cNvPicPr>
          <p:nvPr>
            <p:ph idx="1"/>
          </p:nvPr>
        </p:nvPicPr>
        <p:blipFill>
          <a:blip r:embed="rId2" cstate="print"/>
          <a:srcRect/>
          <a:stretch>
            <a:fillRect/>
          </a:stretch>
        </p:blipFill>
        <p:spPr>
          <a:xfrm>
            <a:off x="228600" y="1828800"/>
            <a:ext cx="5429250" cy="1295400"/>
          </a:xfrm>
        </p:spPr>
      </p:pic>
      <p:sp>
        <p:nvSpPr>
          <p:cNvPr id="4" name="Slide Number Placeholder 3"/>
          <p:cNvSpPr>
            <a:spLocks noGrp="1"/>
          </p:cNvSpPr>
          <p:nvPr>
            <p:ph type="sldNum" sz="quarter" idx="10"/>
          </p:nvPr>
        </p:nvSpPr>
        <p:spPr/>
        <p:txBody>
          <a:bodyPr/>
          <a:lstStyle/>
          <a:p>
            <a:pPr>
              <a:defRPr/>
            </a:pPr>
            <a:fld id="{982FCA22-5CE7-4204-9352-34CCC859FE55}" type="slidenum">
              <a:rPr lang="en-US" smtClean="0"/>
              <a:pPr>
                <a:defRPr/>
              </a:pPr>
              <a:t>81</a:t>
            </a:fld>
            <a:endParaRPr lang="en-US" dirty="0"/>
          </a:p>
        </p:txBody>
      </p:sp>
      <p:pic>
        <p:nvPicPr>
          <p:cNvPr id="7" name="Picture 6" descr="101 Bypass around Milford.png"/>
          <p:cNvPicPr>
            <a:picLocks noChangeAspect="1"/>
          </p:cNvPicPr>
          <p:nvPr/>
        </p:nvPicPr>
        <p:blipFill>
          <a:blip r:embed="rId3" cstate="print"/>
          <a:srcRect/>
          <a:stretch>
            <a:fillRect/>
          </a:stretch>
        </p:blipFill>
        <p:spPr>
          <a:xfrm>
            <a:off x="0" y="3505200"/>
            <a:ext cx="8572500" cy="2590800"/>
          </a:xfrm>
          <a:prstGeom prst="rect">
            <a:avLst/>
          </a:prstGeom>
        </p:spPr>
      </p:pic>
      <p:cxnSp>
        <p:nvCxnSpPr>
          <p:cNvPr id="8" name="Straight Arrow Connector 7"/>
          <p:cNvCxnSpPr/>
          <p:nvPr/>
        </p:nvCxnSpPr>
        <p:spPr>
          <a:xfrm flipH="1">
            <a:off x="1600200" y="2971800"/>
            <a:ext cx="2895600" cy="13716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9" name="TextBox 8"/>
          <p:cNvSpPr txBox="1"/>
          <p:nvPr/>
        </p:nvSpPr>
        <p:spPr>
          <a:xfrm>
            <a:off x="6705600" y="5638800"/>
            <a:ext cx="1305294"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smtClean="0"/>
              <a:t>Milford, NH</a:t>
            </a:r>
            <a:endParaRPr lang="en-US" b="1" dirty="0"/>
          </a:p>
        </p:txBody>
      </p:sp>
      <p:sp>
        <p:nvSpPr>
          <p:cNvPr id="10" name="TextBox 9"/>
          <p:cNvSpPr txBox="1"/>
          <p:nvPr/>
        </p:nvSpPr>
        <p:spPr>
          <a:xfrm>
            <a:off x="1905000" y="6488668"/>
            <a:ext cx="5943600" cy="369332"/>
          </a:xfrm>
          <a:prstGeom prst="rect">
            <a:avLst/>
          </a:prstGeom>
          <a:noFill/>
        </p:spPr>
        <p:txBody>
          <a:bodyPr wrap="square" rtlCol="0">
            <a:spAutoFit/>
          </a:bodyPr>
          <a:lstStyle/>
          <a:p>
            <a:r>
              <a:rPr lang="en-US" dirty="0" smtClean="0"/>
              <a:t>115 Intersections @ $750  =  $0.08M  yields 121 KABs</a:t>
            </a:r>
            <a:endParaRPr lang="en-US"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982FCA22-5CE7-4204-9352-34CCC859FE55}" type="slidenum">
              <a:rPr lang="en-US" smtClean="0"/>
              <a:pPr>
                <a:defRPr/>
              </a:pPr>
              <a:t>82</a:t>
            </a:fld>
            <a:endParaRPr lang="en-US" dirty="0"/>
          </a:p>
        </p:txBody>
      </p:sp>
      <p:sp>
        <p:nvSpPr>
          <p:cNvPr id="5" name="Rectangle 2"/>
          <p:cNvSpPr>
            <a:spLocks noGrp="1" noChangeArrowheads="1"/>
          </p:cNvSpPr>
          <p:nvPr>
            <p:ph type="title"/>
          </p:nvPr>
        </p:nvSpPr>
        <p:spPr>
          <a:xfrm>
            <a:off x="457200" y="101600"/>
            <a:ext cx="8434388" cy="1143000"/>
          </a:xfrm>
        </p:spPr>
        <p:txBody>
          <a:bodyPr/>
          <a:lstStyle/>
          <a:p>
            <a:r>
              <a:rPr lang="en-US" sz="3200" dirty="0" smtClean="0"/>
              <a:t>Install Advance </a:t>
            </a:r>
            <a:r>
              <a:rPr lang="en-US" sz="3200" dirty="0"/>
              <a:t>Detection Control System</a:t>
            </a:r>
          </a:p>
        </p:txBody>
      </p:sp>
      <p:pic>
        <p:nvPicPr>
          <p:cNvPr id="44033" name="Picture 1" descr="\\vhb\proj\Vienna\38049.10 Developing ISIPs\Technical Materials\NH\Data Analysis\Photos\advance_detection1.png"/>
          <p:cNvPicPr>
            <a:picLocks noChangeAspect="1" noChangeArrowheads="1"/>
          </p:cNvPicPr>
          <p:nvPr/>
        </p:nvPicPr>
        <p:blipFill>
          <a:blip r:embed="rId2" cstate="print"/>
          <a:srcRect/>
          <a:stretch>
            <a:fillRect/>
          </a:stretch>
        </p:blipFill>
        <p:spPr bwMode="auto">
          <a:xfrm>
            <a:off x="762000" y="1143001"/>
            <a:ext cx="5410200" cy="4067744"/>
          </a:xfrm>
          <a:prstGeom prst="rect">
            <a:avLst/>
          </a:prstGeom>
          <a:noFill/>
        </p:spPr>
      </p:pic>
      <p:sp>
        <p:nvSpPr>
          <p:cNvPr id="6" name="Rectangle 5"/>
          <p:cNvSpPr/>
          <p:nvPr/>
        </p:nvSpPr>
        <p:spPr>
          <a:xfrm>
            <a:off x="914400" y="5410200"/>
            <a:ext cx="3733800" cy="400110"/>
          </a:xfrm>
          <a:prstGeom prst="rect">
            <a:avLst/>
          </a:prstGeom>
        </p:spPr>
        <p:txBody>
          <a:bodyPr wrap="square">
            <a:spAutoFit/>
          </a:bodyPr>
          <a:lstStyle/>
          <a:p>
            <a:r>
              <a:rPr lang="en-US" sz="2000" dirty="0" smtClean="0"/>
              <a:t>CRF = 40% Severe Crashes</a:t>
            </a:r>
            <a:endParaRPr lang="en-US" sz="2000"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Install Advanced Detection Control Systems</a:t>
            </a:r>
            <a:endParaRPr lang="en-US" dirty="0"/>
          </a:p>
        </p:txBody>
      </p:sp>
      <p:pic>
        <p:nvPicPr>
          <p:cNvPr id="6" name="Content Placeholder 5" descr="River and Main Hooksett.png"/>
          <p:cNvPicPr>
            <a:picLocks noGrp="1" noChangeAspect="1"/>
          </p:cNvPicPr>
          <p:nvPr>
            <p:ph idx="1"/>
          </p:nvPr>
        </p:nvPicPr>
        <p:blipFill>
          <a:blip r:embed="rId2" cstate="print"/>
          <a:srcRect/>
          <a:stretch>
            <a:fillRect/>
          </a:stretch>
        </p:blipFill>
        <p:spPr>
          <a:xfrm>
            <a:off x="228600" y="1143000"/>
            <a:ext cx="8686800" cy="5242560"/>
          </a:xfrm>
        </p:spPr>
      </p:pic>
      <p:sp>
        <p:nvSpPr>
          <p:cNvPr id="4" name="Slide Number Placeholder 3"/>
          <p:cNvSpPr>
            <a:spLocks noGrp="1"/>
          </p:cNvSpPr>
          <p:nvPr>
            <p:ph type="sldNum" sz="quarter" idx="10"/>
          </p:nvPr>
        </p:nvSpPr>
        <p:spPr/>
        <p:txBody>
          <a:bodyPr/>
          <a:lstStyle/>
          <a:p>
            <a:pPr>
              <a:defRPr/>
            </a:pPr>
            <a:fld id="{982FCA22-5CE7-4204-9352-34CCC859FE55}" type="slidenum">
              <a:rPr lang="en-US" smtClean="0"/>
              <a:pPr>
                <a:defRPr/>
              </a:pPr>
              <a:t>83</a:t>
            </a:fld>
            <a:endParaRPr lang="en-US" dirty="0"/>
          </a:p>
        </p:txBody>
      </p:sp>
      <p:sp>
        <p:nvSpPr>
          <p:cNvPr id="5" name="TextBox 4"/>
          <p:cNvSpPr txBox="1"/>
          <p:nvPr/>
        </p:nvSpPr>
        <p:spPr>
          <a:xfrm>
            <a:off x="457200" y="5791200"/>
            <a:ext cx="145924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smtClean="0"/>
              <a:t>Hooksett, NH</a:t>
            </a:r>
            <a:endParaRPr lang="en-US" b="1" dirty="0"/>
          </a:p>
        </p:txBody>
      </p:sp>
      <p:sp>
        <p:nvSpPr>
          <p:cNvPr id="7" name="TextBox 6"/>
          <p:cNvSpPr txBox="1"/>
          <p:nvPr/>
        </p:nvSpPr>
        <p:spPr>
          <a:xfrm>
            <a:off x="1905000" y="6488668"/>
            <a:ext cx="5943600" cy="369332"/>
          </a:xfrm>
          <a:prstGeom prst="rect">
            <a:avLst/>
          </a:prstGeom>
          <a:noFill/>
        </p:spPr>
        <p:txBody>
          <a:bodyPr wrap="square" rtlCol="0">
            <a:spAutoFit/>
          </a:bodyPr>
          <a:lstStyle/>
          <a:p>
            <a:r>
              <a:rPr lang="en-US" dirty="0" smtClean="0"/>
              <a:t>151 Intersections @ $25k  =  $3.77M  yields 238 KABs</a:t>
            </a:r>
            <a:endParaRPr lang="en-US"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982FCA22-5CE7-4204-9352-34CCC859FE55}" type="slidenum">
              <a:rPr lang="en-US" smtClean="0"/>
              <a:pPr>
                <a:defRPr/>
              </a:pPr>
              <a:t>84</a:t>
            </a:fld>
            <a:endParaRPr lang="en-US" dirty="0"/>
          </a:p>
        </p:txBody>
      </p:sp>
      <p:sp>
        <p:nvSpPr>
          <p:cNvPr id="5" name="Rectangle 2"/>
          <p:cNvSpPr>
            <a:spLocks noGrp="1" noChangeArrowheads="1"/>
          </p:cNvSpPr>
          <p:nvPr>
            <p:ph type="title"/>
          </p:nvPr>
        </p:nvSpPr>
        <p:spPr>
          <a:xfrm>
            <a:off x="457200" y="101600"/>
            <a:ext cx="8434388" cy="1143000"/>
          </a:xfrm>
        </p:spPr>
        <p:txBody>
          <a:bodyPr/>
          <a:lstStyle/>
          <a:p>
            <a:r>
              <a:rPr lang="en-US" sz="3200" dirty="0"/>
              <a:t>Example of Pedestrian Countdown Signal</a:t>
            </a:r>
          </a:p>
        </p:txBody>
      </p:sp>
      <p:pic>
        <p:nvPicPr>
          <p:cNvPr id="6" name="Picture 4" descr="Sig_A6c"/>
          <p:cNvPicPr>
            <a:picLocks noChangeAspect="1" noChangeArrowheads="1"/>
          </p:cNvPicPr>
          <p:nvPr/>
        </p:nvPicPr>
        <p:blipFill>
          <a:blip r:embed="rId2" cstate="print"/>
          <a:srcRect/>
          <a:stretch>
            <a:fillRect/>
          </a:stretch>
        </p:blipFill>
        <p:spPr bwMode="auto">
          <a:xfrm>
            <a:off x="1066800" y="1219200"/>
            <a:ext cx="2962275" cy="4629150"/>
          </a:xfrm>
          <a:prstGeom prst="rect">
            <a:avLst/>
          </a:prstGeom>
          <a:noFill/>
          <a:ln w="9525">
            <a:noFill/>
            <a:miter lim="800000"/>
            <a:headEnd/>
            <a:tailEnd/>
          </a:ln>
        </p:spPr>
      </p:pic>
      <p:sp>
        <p:nvSpPr>
          <p:cNvPr id="7" name="Rectangle 6"/>
          <p:cNvSpPr/>
          <p:nvPr/>
        </p:nvSpPr>
        <p:spPr>
          <a:xfrm>
            <a:off x="4876800" y="4572000"/>
            <a:ext cx="3810000" cy="400110"/>
          </a:xfrm>
          <a:prstGeom prst="rect">
            <a:avLst/>
          </a:prstGeom>
        </p:spPr>
        <p:txBody>
          <a:bodyPr wrap="square">
            <a:spAutoFit/>
          </a:bodyPr>
          <a:lstStyle/>
          <a:p>
            <a:r>
              <a:rPr lang="en-US" sz="2000" dirty="0" smtClean="0"/>
              <a:t>CRF = 25% Pedestrian Crashes</a:t>
            </a:r>
            <a:endParaRPr lang="en-US" sz="2000"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Install pedestrian countdown signals</a:t>
            </a:r>
            <a:endParaRPr lang="en-US" dirty="0"/>
          </a:p>
        </p:txBody>
      </p:sp>
      <p:pic>
        <p:nvPicPr>
          <p:cNvPr id="6" name="Content Placeholder 5" descr="Lake and Chestnut Verizon Center Manchester.png"/>
          <p:cNvPicPr>
            <a:picLocks noGrp="1" noChangeAspect="1"/>
          </p:cNvPicPr>
          <p:nvPr>
            <p:ph idx="1"/>
          </p:nvPr>
        </p:nvPicPr>
        <p:blipFill>
          <a:blip r:embed="rId2" cstate="print"/>
          <a:srcRect/>
          <a:stretch>
            <a:fillRect/>
          </a:stretch>
        </p:blipFill>
        <p:spPr>
          <a:xfrm>
            <a:off x="228600" y="1447800"/>
            <a:ext cx="8686800" cy="4023360"/>
          </a:xfrm>
        </p:spPr>
      </p:pic>
      <p:sp>
        <p:nvSpPr>
          <p:cNvPr id="4" name="Slide Number Placeholder 3"/>
          <p:cNvSpPr>
            <a:spLocks noGrp="1"/>
          </p:cNvSpPr>
          <p:nvPr>
            <p:ph type="sldNum" sz="quarter" idx="10"/>
          </p:nvPr>
        </p:nvSpPr>
        <p:spPr/>
        <p:txBody>
          <a:bodyPr/>
          <a:lstStyle/>
          <a:p>
            <a:pPr>
              <a:defRPr/>
            </a:pPr>
            <a:fld id="{982FCA22-5CE7-4204-9352-34CCC859FE55}" type="slidenum">
              <a:rPr lang="en-US" smtClean="0"/>
              <a:pPr>
                <a:defRPr/>
              </a:pPr>
              <a:t>85</a:t>
            </a:fld>
            <a:endParaRPr lang="en-US" dirty="0"/>
          </a:p>
        </p:txBody>
      </p:sp>
      <p:sp>
        <p:nvSpPr>
          <p:cNvPr id="5" name="TextBox 4"/>
          <p:cNvSpPr txBox="1"/>
          <p:nvPr/>
        </p:nvSpPr>
        <p:spPr>
          <a:xfrm>
            <a:off x="762000" y="4724400"/>
            <a:ext cx="171566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smtClean="0"/>
              <a:t>Manchester, NH</a:t>
            </a:r>
            <a:endParaRPr lang="en-US" b="1" dirty="0"/>
          </a:p>
        </p:txBody>
      </p:sp>
      <p:sp>
        <p:nvSpPr>
          <p:cNvPr id="7" name="TextBox 6"/>
          <p:cNvSpPr txBox="1"/>
          <p:nvPr/>
        </p:nvSpPr>
        <p:spPr>
          <a:xfrm>
            <a:off x="1905000" y="6488668"/>
            <a:ext cx="5943600" cy="369332"/>
          </a:xfrm>
          <a:prstGeom prst="rect">
            <a:avLst/>
          </a:prstGeom>
          <a:noFill/>
        </p:spPr>
        <p:txBody>
          <a:bodyPr wrap="square" rtlCol="0">
            <a:spAutoFit/>
          </a:bodyPr>
          <a:lstStyle/>
          <a:p>
            <a:r>
              <a:rPr lang="en-US" dirty="0" smtClean="0"/>
              <a:t>787 Intersections @ $7.5k  =  $5.90M  yields 8 KABs</a:t>
            </a:r>
            <a:endParaRPr lang="en-US"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of enhanced crosswalks</a:t>
            </a:r>
            <a:endParaRPr lang="en-US" dirty="0"/>
          </a:p>
        </p:txBody>
      </p:sp>
      <p:sp>
        <p:nvSpPr>
          <p:cNvPr id="4" name="Slide Number Placeholder 3"/>
          <p:cNvSpPr>
            <a:spLocks noGrp="1"/>
          </p:cNvSpPr>
          <p:nvPr>
            <p:ph type="sldNum" sz="quarter" idx="10"/>
          </p:nvPr>
        </p:nvSpPr>
        <p:spPr/>
        <p:txBody>
          <a:bodyPr/>
          <a:lstStyle/>
          <a:p>
            <a:pPr>
              <a:defRPr/>
            </a:pPr>
            <a:fld id="{982FCA22-5CE7-4204-9352-34CCC859FE55}" type="slidenum">
              <a:rPr lang="en-US" smtClean="0"/>
              <a:pPr>
                <a:defRPr/>
              </a:pPr>
              <a:t>86</a:t>
            </a:fld>
            <a:endParaRPr lang="en-US" dirty="0"/>
          </a:p>
        </p:txBody>
      </p:sp>
      <p:pic>
        <p:nvPicPr>
          <p:cNvPr id="57348" name="Picture 4" descr="http://itp.nyu.edu/~scv201/images/crosswalk-thumb.jpg"/>
          <p:cNvPicPr>
            <a:picLocks noChangeAspect="1" noChangeArrowheads="1"/>
          </p:cNvPicPr>
          <p:nvPr/>
        </p:nvPicPr>
        <p:blipFill>
          <a:blip r:embed="rId2" cstate="print"/>
          <a:srcRect/>
          <a:stretch>
            <a:fillRect/>
          </a:stretch>
        </p:blipFill>
        <p:spPr bwMode="auto">
          <a:xfrm>
            <a:off x="381000" y="1371600"/>
            <a:ext cx="4286250" cy="2847976"/>
          </a:xfrm>
          <a:prstGeom prst="rect">
            <a:avLst/>
          </a:prstGeom>
          <a:noFill/>
        </p:spPr>
      </p:pic>
      <p:pic>
        <p:nvPicPr>
          <p:cNvPr id="39938" name="Picture 2" descr="http://www.marc-cleansweep.com/images/Crosswalk2.jpg"/>
          <p:cNvPicPr>
            <a:picLocks noChangeAspect="1" noChangeArrowheads="1"/>
          </p:cNvPicPr>
          <p:nvPr/>
        </p:nvPicPr>
        <p:blipFill>
          <a:blip r:embed="rId3" cstate="print"/>
          <a:srcRect/>
          <a:stretch>
            <a:fillRect/>
          </a:stretch>
        </p:blipFill>
        <p:spPr bwMode="auto">
          <a:xfrm>
            <a:off x="5105400" y="2514600"/>
            <a:ext cx="3725530" cy="2590800"/>
          </a:xfrm>
          <a:prstGeom prst="rect">
            <a:avLst/>
          </a:prstGeom>
          <a:noFill/>
        </p:spPr>
      </p:pic>
      <p:sp>
        <p:nvSpPr>
          <p:cNvPr id="6" name="Rectangle 5"/>
          <p:cNvSpPr/>
          <p:nvPr/>
        </p:nvSpPr>
        <p:spPr>
          <a:xfrm>
            <a:off x="838200" y="5105400"/>
            <a:ext cx="3810000" cy="400110"/>
          </a:xfrm>
          <a:prstGeom prst="rect">
            <a:avLst/>
          </a:prstGeom>
        </p:spPr>
        <p:txBody>
          <a:bodyPr wrap="square">
            <a:spAutoFit/>
          </a:bodyPr>
          <a:lstStyle/>
          <a:p>
            <a:r>
              <a:rPr lang="en-US" sz="2000" dirty="0" smtClean="0"/>
              <a:t>CRF = 15% Pedestrian Crashes</a:t>
            </a:r>
            <a:endParaRPr lang="en-US" sz="2000"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Install enhanced crosswalks</a:t>
            </a:r>
            <a:endParaRPr lang="en-US" dirty="0"/>
          </a:p>
        </p:txBody>
      </p:sp>
      <p:pic>
        <p:nvPicPr>
          <p:cNvPr id="6" name="Content Placeholder 5" descr="main varney log manchester.png"/>
          <p:cNvPicPr>
            <a:picLocks noGrp="1" noChangeAspect="1"/>
          </p:cNvPicPr>
          <p:nvPr>
            <p:ph idx="1"/>
          </p:nvPr>
        </p:nvPicPr>
        <p:blipFill>
          <a:blip r:embed="rId2" cstate="print"/>
          <a:srcRect/>
          <a:stretch>
            <a:fillRect/>
          </a:stretch>
        </p:blipFill>
        <p:spPr>
          <a:xfrm>
            <a:off x="228600" y="1219200"/>
            <a:ext cx="8686800" cy="4754880"/>
          </a:xfrm>
        </p:spPr>
      </p:pic>
      <p:sp>
        <p:nvSpPr>
          <p:cNvPr id="4" name="Slide Number Placeholder 3"/>
          <p:cNvSpPr>
            <a:spLocks noGrp="1"/>
          </p:cNvSpPr>
          <p:nvPr>
            <p:ph type="sldNum" sz="quarter" idx="10"/>
          </p:nvPr>
        </p:nvSpPr>
        <p:spPr/>
        <p:txBody>
          <a:bodyPr/>
          <a:lstStyle/>
          <a:p>
            <a:pPr>
              <a:defRPr/>
            </a:pPr>
            <a:fld id="{982FCA22-5CE7-4204-9352-34CCC859FE55}" type="slidenum">
              <a:rPr lang="en-US" smtClean="0"/>
              <a:pPr>
                <a:defRPr/>
              </a:pPr>
              <a:t>87</a:t>
            </a:fld>
            <a:endParaRPr lang="en-US" dirty="0"/>
          </a:p>
        </p:txBody>
      </p:sp>
      <p:sp>
        <p:nvSpPr>
          <p:cNvPr id="5" name="TextBox 4"/>
          <p:cNvSpPr txBox="1"/>
          <p:nvPr/>
        </p:nvSpPr>
        <p:spPr>
          <a:xfrm>
            <a:off x="838200" y="5257800"/>
            <a:ext cx="171566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smtClean="0"/>
              <a:t>Manchester, NH</a:t>
            </a:r>
            <a:endParaRPr lang="en-US" b="1" dirty="0"/>
          </a:p>
        </p:txBody>
      </p:sp>
      <p:sp>
        <p:nvSpPr>
          <p:cNvPr id="7" name="TextBox 6"/>
          <p:cNvSpPr txBox="1"/>
          <p:nvPr/>
        </p:nvSpPr>
        <p:spPr>
          <a:xfrm>
            <a:off x="1905000" y="6488668"/>
            <a:ext cx="5943600" cy="369332"/>
          </a:xfrm>
          <a:prstGeom prst="rect">
            <a:avLst/>
          </a:prstGeom>
          <a:noFill/>
        </p:spPr>
        <p:txBody>
          <a:bodyPr wrap="square" rtlCol="0">
            <a:spAutoFit/>
          </a:bodyPr>
          <a:lstStyle/>
          <a:p>
            <a:r>
              <a:rPr lang="en-US" dirty="0" smtClean="0"/>
              <a:t>787 Intersections @ $2k  =  $1.57M  yields 5 KABs</a:t>
            </a:r>
            <a:endParaRPr lang="en-US"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of flashing Yellow Left Turn Arrow</a:t>
            </a:r>
            <a:endParaRPr lang="en-US" dirty="0"/>
          </a:p>
        </p:txBody>
      </p:sp>
      <p:sp>
        <p:nvSpPr>
          <p:cNvPr id="4" name="Slide Number Placeholder 3"/>
          <p:cNvSpPr>
            <a:spLocks noGrp="1"/>
          </p:cNvSpPr>
          <p:nvPr>
            <p:ph type="sldNum" sz="quarter" idx="10"/>
          </p:nvPr>
        </p:nvSpPr>
        <p:spPr/>
        <p:txBody>
          <a:bodyPr/>
          <a:lstStyle/>
          <a:p>
            <a:pPr>
              <a:defRPr/>
            </a:pPr>
            <a:fld id="{982FCA22-5CE7-4204-9352-34CCC859FE55}" type="slidenum">
              <a:rPr lang="en-US" smtClean="0"/>
              <a:pPr>
                <a:defRPr/>
              </a:pPr>
              <a:t>88</a:t>
            </a:fld>
            <a:endParaRPr lang="en-US" dirty="0"/>
          </a:p>
        </p:txBody>
      </p:sp>
      <p:pic>
        <p:nvPicPr>
          <p:cNvPr id="5" name="Picture 4"/>
          <p:cNvPicPr>
            <a:picLocks noChangeAspect="1" noChangeArrowheads="1"/>
          </p:cNvPicPr>
          <p:nvPr/>
        </p:nvPicPr>
        <p:blipFill>
          <a:blip r:embed="rId2" cstate="print"/>
          <a:srcRect/>
          <a:stretch>
            <a:fillRect/>
          </a:stretch>
        </p:blipFill>
        <p:spPr bwMode="auto">
          <a:xfrm>
            <a:off x="381000" y="2514600"/>
            <a:ext cx="4000500" cy="2667000"/>
          </a:xfrm>
          <a:prstGeom prst="rect">
            <a:avLst/>
          </a:prstGeom>
          <a:noFill/>
          <a:ln w="9525">
            <a:noFill/>
            <a:miter lim="800000"/>
            <a:headEnd/>
            <a:tailEnd/>
          </a:ln>
        </p:spPr>
      </p:pic>
      <p:pic>
        <p:nvPicPr>
          <p:cNvPr id="6" name="Picture 6"/>
          <p:cNvPicPr>
            <a:picLocks noChangeAspect="1" noChangeArrowheads="1"/>
          </p:cNvPicPr>
          <p:nvPr/>
        </p:nvPicPr>
        <p:blipFill>
          <a:blip r:embed="rId3" cstate="print"/>
          <a:srcRect/>
          <a:stretch>
            <a:fillRect/>
          </a:stretch>
        </p:blipFill>
        <p:spPr bwMode="auto">
          <a:xfrm>
            <a:off x="4876800" y="1371600"/>
            <a:ext cx="4038600" cy="3867150"/>
          </a:xfrm>
          <a:prstGeom prst="rect">
            <a:avLst/>
          </a:prstGeom>
          <a:noFill/>
          <a:ln w="9525">
            <a:noFill/>
            <a:miter lim="800000"/>
            <a:headEnd/>
            <a:tailEnd/>
          </a:ln>
        </p:spPr>
      </p:pic>
      <p:sp>
        <p:nvSpPr>
          <p:cNvPr id="7" name="Rectangle 6"/>
          <p:cNvSpPr/>
          <p:nvPr/>
        </p:nvSpPr>
        <p:spPr>
          <a:xfrm>
            <a:off x="685800" y="5486400"/>
            <a:ext cx="3810000" cy="400110"/>
          </a:xfrm>
          <a:prstGeom prst="rect">
            <a:avLst/>
          </a:prstGeom>
        </p:spPr>
        <p:txBody>
          <a:bodyPr wrap="square">
            <a:spAutoFit/>
          </a:bodyPr>
          <a:lstStyle/>
          <a:p>
            <a:r>
              <a:rPr lang="en-US" sz="2000" dirty="0" smtClean="0"/>
              <a:t>CRF = 25%</a:t>
            </a:r>
            <a:endParaRPr lang="en-US" sz="2000"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Install flashing Yellow Left Turn Arrow</a:t>
            </a:r>
            <a:endParaRPr lang="en-US" dirty="0"/>
          </a:p>
        </p:txBody>
      </p:sp>
      <p:pic>
        <p:nvPicPr>
          <p:cNvPr id="5" name="Content Placeholder 4" descr="main pearl nashua.png"/>
          <p:cNvPicPr>
            <a:picLocks noGrp="1" noChangeAspect="1"/>
          </p:cNvPicPr>
          <p:nvPr>
            <p:ph idx="1"/>
          </p:nvPr>
        </p:nvPicPr>
        <p:blipFill>
          <a:blip r:embed="rId2" cstate="print"/>
          <a:srcRect/>
          <a:stretch>
            <a:fillRect/>
          </a:stretch>
        </p:blipFill>
        <p:spPr>
          <a:xfrm>
            <a:off x="228600" y="1981200"/>
            <a:ext cx="8686800" cy="3467183"/>
          </a:xfrm>
        </p:spPr>
      </p:pic>
      <p:sp>
        <p:nvSpPr>
          <p:cNvPr id="4" name="Slide Number Placeholder 3"/>
          <p:cNvSpPr>
            <a:spLocks noGrp="1"/>
          </p:cNvSpPr>
          <p:nvPr>
            <p:ph type="sldNum" sz="quarter" idx="10"/>
          </p:nvPr>
        </p:nvSpPr>
        <p:spPr/>
        <p:txBody>
          <a:bodyPr/>
          <a:lstStyle/>
          <a:p>
            <a:pPr>
              <a:defRPr/>
            </a:pPr>
            <a:fld id="{982FCA22-5CE7-4204-9352-34CCC859FE55}" type="slidenum">
              <a:rPr lang="en-US" smtClean="0"/>
              <a:pPr>
                <a:defRPr/>
              </a:pPr>
              <a:t>89</a:t>
            </a:fld>
            <a:endParaRPr lang="en-US" dirty="0"/>
          </a:p>
        </p:txBody>
      </p:sp>
      <p:sp>
        <p:nvSpPr>
          <p:cNvPr id="6" name="TextBox 5"/>
          <p:cNvSpPr txBox="1"/>
          <p:nvPr/>
        </p:nvSpPr>
        <p:spPr>
          <a:xfrm>
            <a:off x="7086600" y="4953000"/>
            <a:ext cx="1313180"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smtClean="0"/>
              <a:t>Nashua, NH</a:t>
            </a:r>
            <a:endParaRPr lang="en-US" b="1" dirty="0"/>
          </a:p>
        </p:txBody>
      </p:sp>
      <p:sp>
        <p:nvSpPr>
          <p:cNvPr id="7" name="TextBox 6"/>
          <p:cNvSpPr txBox="1"/>
          <p:nvPr/>
        </p:nvSpPr>
        <p:spPr>
          <a:xfrm>
            <a:off x="1905000" y="6488668"/>
            <a:ext cx="5943600" cy="369332"/>
          </a:xfrm>
          <a:prstGeom prst="rect">
            <a:avLst/>
          </a:prstGeom>
          <a:noFill/>
        </p:spPr>
        <p:txBody>
          <a:bodyPr wrap="square" rtlCol="0">
            <a:spAutoFit/>
          </a:bodyPr>
          <a:lstStyle/>
          <a:p>
            <a:r>
              <a:rPr lang="en-US" dirty="0" smtClean="0"/>
              <a:t>508 Intersections @ $2k  =  $1.02M  yields 266 KABs</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 Point</a:t>
            </a:r>
            <a:endParaRPr lang="en-US" dirty="0"/>
          </a:p>
        </p:txBody>
      </p:sp>
      <p:sp>
        <p:nvSpPr>
          <p:cNvPr id="4" name="Slide Number Placeholder 3"/>
          <p:cNvSpPr>
            <a:spLocks noGrp="1"/>
          </p:cNvSpPr>
          <p:nvPr>
            <p:ph type="sldNum" sz="quarter" idx="10"/>
          </p:nvPr>
        </p:nvSpPr>
        <p:spPr/>
        <p:txBody>
          <a:bodyPr/>
          <a:lstStyle/>
          <a:p>
            <a:pPr>
              <a:defRPr/>
            </a:pPr>
            <a:fld id="{982FCA22-5CE7-4204-9352-34CCC859FE55}" type="slidenum">
              <a:rPr lang="en-US" smtClean="0"/>
              <a:pPr>
                <a:defRPr/>
              </a:pPr>
              <a:t>9</a:t>
            </a:fld>
            <a:endParaRPr lang="en-US" dirty="0"/>
          </a:p>
        </p:txBody>
      </p:sp>
      <p:pic>
        <p:nvPicPr>
          <p:cNvPr id="466946"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85800" y="762000"/>
            <a:ext cx="7458075" cy="4800600"/>
          </a:xfrm>
          <a:prstGeom prst="rect">
            <a:avLst/>
          </a:prstGeom>
          <a:noFill/>
          <a:ln w="9525">
            <a:noFill/>
            <a:miter lim="800000"/>
            <a:headEnd/>
            <a:tailEnd/>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982FCA22-5CE7-4204-9352-34CCC859FE55}" type="slidenum">
              <a:rPr lang="en-US" smtClean="0"/>
              <a:pPr>
                <a:defRPr/>
              </a:pPr>
              <a:t>90</a:t>
            </a:fld>
            <a:endParaRPr lang="en-US" dirty="0"/>
          </a:p>
        </p:txBody>
      </p:sp>
      <p:sp>
        <p:nvSpPr>
          <p:cNvPr id="5" name="Rectangle 2"/>
          <p:cNvSpPr>
            <a:spLocks noGrp="1" noChangeArrowheads="1"/>
          </p:cNvSpPr>
          <p:nvPr>
            <p:ph type="title"/>
          </p:nvPr>
        </p:nvSpPr>
        <p:spPr>
          <a:xfrm>
            <a:off x="457200" y="101600"/>
            <a:ext cx="8434388" cy="1143000"/>
          </a:xfrm>
        </p:spPr>
        <p:txBody>
          <a:bodyPr/>
          <a:lstStyle/>
          <a:p>
            <a:r>
              <a:rPr lang="en-US" dirty="0" smtClean="0"/>
              <a:t>Example of Enforcement-assisted Lights</a:t>
            </a:r>
            <a:endParaRPr lang="en-US" sz="3200" dirty="0"/>
          </a:p>
        </p:txBody>
      </p:sp>
      <p:pic>
        <p:nvPicPr>
          <p:cNvPr id="9" name="Picture 8" descr="100_3659.JPG"/>
          <p:cNvPicPr>
            <a:picLocks noChangeAspect="1"/>
          </p:cNvPicPr>
          <p:nvPr/>
        </p:nvPicPr>
        <p:blipFill>
          <a:blip r:embed="rId2" cstate="print"/>
          <a:srcRect/>
          <a:stretch>
            <a:fillRect/>
          </a:stretch>
        </p:blipFill>
        <p:spPr bwMode="auto">
          <a:xfrm>
            <a:off x="990600" y="1752600"/>
            <a:ext cx="3235539" cy="3581400"/>
          </a:xfrm>
          <a:prstGeom prst="rect">
            <a:avLst/>
          </a:prstGeom>
          <a:ln>
            <a:noFill/>
          </a:ln>
          <a:effectLst>
            <a:outerShdw blurRad="292100" dist="139700" dir="2700000" algn="tl" rotWithShape="0">
              <a:srgbClr val="333333">
                <a:alpha val="65000"/>
              </a:srgbClr>
            </a:outerShdw>
          </a:effectLst>
        </p:spPr>
      </p:pic>
      <p:pic>
        <p:nvPicPr>
          <p:cNvPr id="10" name="Picture 9" descr="100_3661.JPG"/>
          <p:cNvPicPr>
            <a:picLocks noChangeAspect="1"/>
          </p:cNvPicPr>
          <p:nvPr/>
        </p:nvPicPr>
        <p:blipFill>
          <a:blip r:embed="rId3" cstate="print"/>
          <a:srcRect/>
          <a:stretch>
            <a:fillRect/>
          </a:stretch>
        </p:blipFill>
        <p:spPr bwMode="auto">
          <a:xfrm>
            <a:off x="5257800" y="1752600"/>
            <a:ext cx="3200400" cy="3540614"/>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1143000" y="5638800"/>
            <a:ext cx="1676400" cy="400110"/>
          </a:xfrm>
          <a:prstGeom prst="rect">
            <a:avLst/>
          </a:prstGeom>
        </p:spPr>
        <p:txBody>
          <a:bodyPr wrap="square">
            <a:spAutoFit/>
          </a:bodyPr>
          <a:lstStyle/>
          <a:p>
            <a:r>
              <a:rPr lang="en-US" sz="2000" dirty="0" smtClean="0"/>
              <a:t>CRF = 15%</a:t>
            </a:r>
            <a:endParaRPr lang="en-US" sz="2000"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Install Enforcement-assisted Lights</a:t>
            </a:r>
            <a:endParaRPr lang="en-US" dirty="0"/>
          </a:p>
        </p:txBody>
      </p:sp>
      <p:pic>
        <p:nvPicPr>
          <p:cNvPr id="5" name="Content Placeholder 4" descr="Willow Manchester Mall of NH.png"/>
          <p:cNvPicPr>
            <a:picLocks noGrp="1" noChangeAspect="1"/>
          </p:cNvPicPr>
          <p:nvPr>
            <p:ph idx="1"/>
          </p:nvPr>
        </p:nvPicPr>
        <p:blipFill>
          <a:blip r:embed="rId2" cstate="print"/>
          <a:srcRect/>
          <a:stretch>
            <a:fillRect/>
          </a:stretch>
        </p:blipFill>
        <p:spPr>
          <a:xfrm>
            <a:off x="228600" y="1066800"/>
            <a:ext cx="8686800" cy="5486400"/>
          </a:xfrm>
        </p:spPr>
      </p:pic>
      <p:sp>
        <p:nvSpPr>
          <p:cNvPr id="4" name="Slide Number Placeholder 3"/>
          <p:cNvSpPr>
            <a:spLocks noGrp="1"/>
          </p:cNvSpPr>
          <p:nvPr>
            <p:ph type="sldNum" sz="quarter" idx="10"/>
          </p:nvPr>
        </p:nvSpPr>
        <p:spPr/>
        <p:txBody>
          <a:bodyPr/>
          <a:lstStyle/>
          <a:p>
            <a:pPr>
              <a:defRPr/>
            </a:pPr>
            <a:fld id="{982FCA22-5CE7-4204-9352-34CCC859FE55}" type="slidenum">
              <a:rPr lang="en-US" smtClean="0"/>
              <a:pPr>
                <a:defRPr/>
              </a:pPr>
              <a:t>91</a:t>
            </a:fld>
            <a:endParaRPr lang="en-US" dirty="0"/>
          </a:p>
        </p:txBody>
      </p:sp>
      <p:sp>
        <p:nvSpPr>
          <p:cNvPr id="6" name="TextBox 5"/>
          <p:cNvSpPr txBox="1"/>
          <p:nvPr/>
        </p:nvSpPr>
        <p:spPr>
          <a:xfrm>
            <a:off x="6934200" y="6096000"/>
            <a:ext cx="171566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smtClean="0"/>
              <a:t>Manchester, NH</a:t>
            </a:r>
            <a:endParaRPr lang="en-US" b="1" dirty="0"/>
          </a:p>
        </p:txBody>
      </p:sp>
      <p:sp>
        <p:nvSpPr>
          <p:cNvPr id="7" name="TextBox 6"/>
          <p:cNvSpPr txBox="1"/>
          <p:nvPr/>
        </p:nvSpPr>
        <p:spPr>
          <a:xfrm>
            <a:off x="1905000" y="6488668"/>
            <a:ext cx="5943600" cy="369332"/>
          </a:xfrm>
          <a:prstGeom prst="rect">
            <a:avLst/>
          </a:prstGeom>
          <a:noFill/>
        </p:spPr>
        <p:txBody>
          <a:bodyPr wrap="square" rtlCol="0">
            <a:spAutoFit/>
          </a:bodyPr>
          <a:lstStyle/>
          <a:p>
            <a:r>
              <a:rPr lang="en-US" dirty="0" smtClean="0"/>
              <a:t>66 Intersections @ $1k  =  $0.07M  yields 15 KABs</a:t>
            </a:r>
            <a:endParaRPr lang="en-US"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Stop controlled intersections</a:t>
            </a:r>
            <a:endParaRPr lang="en-US" dirty="0"/>
          </a:p>
        </p:txBody>
      </p:sp>
      <p:sp>
        <p:nvSpPr>
          <p:cNvPr id="3" name="Text Placeholder 2"/>
          <p:cNvSpPr>
            <a:spLocks noGrp="1"/>
          </p:cNvSpPr>
          <p:nvPr>
            <p:ph type="body" idx="1"/>
          </p:nvPr>
        </p:nvSpPr>
        <p:spPr/>
        <p:txBody>
          <a:bodyPr/>
          <a:lstStyle/>
          <a:p>
            <a:pPr>
              <a:defRPr/>
            </a:pPr>
            <a:r>
              <a:rPr lang="en-US" dirty="0" smtClean="0"/>
              <a:t>Intersection Safety Implementation Plans</a:t>
            </a:r>
            <a:endParaRPr lang="en-US" dirty="0"/>
          </a:p>
        </p:txBody>
      </p:sp>
      <p:sp>
        <p:nvSpPr>
          <p:cNvPr id="4" name="Slide Number Placeholder 3"/>
          <p:cNvSpPr>
            <a:spLocks noGrp="1"/>
          </p:cNvSpPr>
          <p:nvPr>
            <p:ph type="sldNum" sz="quarter" idx="12"/>
          </p:nvPr>
        </p:nvSpPr>
        <p:spPr/>
        <p:txBody>
          <a:bodyPr/>
          <a:lstStyle/>
          <a:p>
            <a:pPr>
              <a:defRPr/>
            </a:pPr>
            <a:fld id="{3F7E9D39-85D4-4839-A12F-58A8086E611E}" type="slidenum">
              <a:rPr lang="en-US" smtClean="0"/>
              <a:pPr>
                <a:defRPr/>
              </a:pPr>
              <a:t>92</a:t>
            </a:fld>
            <a:endParaRPr lang="en-US"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p:cNvSpPr>
          <p:nvPr>
            <p:ph type="body" idx="1"/>
          </p:nvPr>
        </p:nvSpPr>
        <p:spPr>
          <a:xfrm>
            <a:off x="457200" y="1600200"/>
            <a:ext cx="4495800" cy="4268787"/>
          </a:xfrm>
        </p:spPr>
        <p:txBody>
          <a:bodyPr/>
          <a:lstStyle/>
          <a:p>
            <a:pPr>
              <a:lnSpc>
                <a:spcPct val="80000"/>
              </a:lnSpc>
              <a:buFontTx/>
              <a:buNone/>
            </a:pPr>
            <a:endParaRPr lang="en-US" sz="1800" dirty="0" smtClean="0">
              <a:latin typeface="ITC Eras Std Medium" charset="0"/>
            </a:endParaRPr>
          </a:p>
          <a:p>
            <a:pPr>
              <a:lnSpc>
                <a:spcPct val="80000"/>
              </a:lnSpc>
              <a:buNone/>
            </a:pPr>
            <a:r>
              <a:rPr lang="en-US" sz="1800" b="1" dirty="0" smtClean="0">
                <a:latin typeface="ITC Eras Std Medium" charset="0"/>
              </a:rPr>
              <a:t>Low-Cost Countermeasures:</a:t>
            </a:r>
          </a:p>
          <a:p>
            <a:pPr>
              <a:lnSpc>
                <a:spcPct val="80000"/>
              </a:lnSpc>
            </a:pPr>
            <a:r>
              <a:rPr lang="en-US" sz="1800" i="1" dirty="0" smtClean="0">
                <a:latin typeface="ITC Eras Std Medium" charset="0"/>
              </a:rPr>
              <a:t>Through Approach</a:t>
            </a:r>
          </a:p>
          <a:p>
            <a:pPr lvl="1">
              <a:lnSpc>
                <a:spcPct val="80000"/>
              </a:lnSpc>
              <a:buFontTx/>
              <a:buChar char="•"/>
            </a:pPr>
            <a:r>
              <a:rPr lang="en-US" sz="1600" dirty="0" smtClean="0">
                <a:latin typeface="ITC Eras Std Medium" charset="0"/>
              </a:rPr>
              <a:t>Doubled up (left and right), oversize advance intersection warning signs with street name sign plaques</a:t>
            </a:r>
          </a:p>
          <a:p>
            <a:pPr>
              <a:lnSpc>
                <a:spcPct val="80000"/>
              </a:lnSpc>
            </a:pPr>
            <a:r>
              <a:rPr lang="en-US" sz="1800" i="1" dirty="0" smtClean="0">
                <a:latin typeface="ITC Eras Std Medium" charset="0"/>
              </a:rPr>
              <a:t>Stop Approach</a:t>
            </a:r>
          </a:p>
          <a:p>
            <a:pPr lvl="1">
              <a:lnSpc>
                <a:spcPct val="80000"/>
              </a:lnSpc>
              <a:buFontTx/>
              <a:buChar char="•"/>
            </a:pPr>
            <a:r>
              <a:rPr lang="en-US" sz="1600" dirty="0" smtClean="0">
                <a:latin typeface="ITC Eras Std Medium" charset="0"/>
              </a:rPr>
              <a:t>Doubled up (left and right), oversize advance “Stop Ahead” intersection warning signs</a:t>
            </a:r>
          </a:p>
          <a:p>
            <a:pPr lvl="1">
              <a:lnSpc>
                <a:spcPct val="80000"/>
              </a:lnSpc>
              <a:buFontTx/>
              <a:buChar char="•"/>
            </a:pPr>
            <a:r>
              <a:rPr lang="en-US" sz="1600" dirty="0" smtClean="0">
                <a:latin typeface="ITC Eras Std Medium" charset="0"/>
              </a:rPr>
              <a:t>Doubled up (left and right), oversize STOP signs</a:t>
            </a:r>
          </a:p>
          <a:p>
            <a:pPr lvl="1">
              <a:lnSpc>
                <a:spcPct val="80000"/>
              </a:lnSpc>
              <a:buFontTx/>
              <a:buChar char="•"/>
            </a:pPr>
            <a:r>
              <a:rPr lang="en-US" sz="1600" dirty="0" smtClean="0">
                <a:latin typeface="ITC Eras Std Medium" charset="0"/>
              </a:rPr>
              <a:t>Properly placed stop bar</a:t>
            </a:r>
          </a:p>
          <a:p>
            <a:pPr lvl="1">
              <a:lnSpc>
                <a:spcPct val="80000"/>
              </a:lnSpc>
              <a:buFontTx/>
              <a:buChar char="•"/>
            </a:pPr>
            <a:r>
              <a:rPr lang="en-US" sz="1600" dirty="0" smtClean="0">
                <a:latin typeface="ITC Eras Std Medium" charset="0"/>
              </a:rPr>
              <a:t>Double arrow warning sign at stem of T-intersections</a:t>
            </a:r>
          </a:p>
          <a:p>
            <a:pPr lvl="1">
              <a:lnSpc>
                <a:spcPct val="80000"/>
              </a:lnSpc>
              <a:buFontTx/>
              <a:buChar char="•"/>
            </a:pPr>
            <a:r>
              <a:rPr lang="en-US" sz="1600" dirty="0" smtClean="0">
                <a:latin typeface="ITC Eras Std Medium" charset="0"/>
              </a:rPr>
              <a:t>Splitter island</a:t>
            </a:r>
          </a:p>
          <a:p>
            <a:pPr lvl="1">
              <a:lnSpc>
                <a:spcPct val="80000"/>
              </a:lnSpc>
              <a:buFontTx/>
              <a:buChar char="•"/>
            </a:pPr>
            <a:r>
              <a:rPr lang="en-US" sz="1600" dirty="0" smtClean="0">
                <a:latin typeface="ITC Eras Std Medium" charset="0"/>
              </a:rPr>
              <a:t>Removal of any foliage or parking that limits sight distance</a:t>
            </a:r>
          </a:p>
          <a:p>
            <a:pPr lvl="1">
              <a:lnSpc>
                <a:spcPct val="80000"/>
              </a:lnSpc>
              <a:buFontTx/>
              <a:buChar char="•"/>
            </a:pPr>
            <a:endParaRPr lang="en-US" sz="1600" dirty="0" smtClean="0">
              <a:latin typeface="ITC Eras Std Medium" charset="0"/>
            </a:endParaRPr>
          </a:p>
        </p:txBody>
      </p:sp>
      <p:pic>
        <p:nvPicPr>
          <p:cNvPr id="17412" name="Picture 4" descr="t-intersection"/>
          <p:cNvPicPr>
            <a:picLocks noChangeAspect="1" noChangeArrowheads="1"/>
          </p:cNvPicPr>
          <p:nvPr/>
        </p:nvPicPr>
        <p:blipFill>
          <a:blip r:embed="rId2" cstate="print"/>
          <a:srcRect/>
          <a:stretch>
            <a:fillRect/>
          </a:stretch>
        </p:blipFill>
        <p:spPr bwMode="auto">
          <a:xfrm>
            <a:off x="5411788" y="2033588"/>
            <a:ext cx="3111500" cy="2032000"/>
          </a:xfrm>
          <a:prstGeom prst="rect">
            <a:avLst/>
          </a:prstGeom>
          <a:noFill/>
        </p:spPr>
      </p:pic>
      <p:sp>
        <p:nvSpPr>
          <p:cNvPr id="17413" name="Rectangle 5"/>
          <p:cNvSpPr>
            <a:spLocks/>
          </p:cNvSpPr>
          <p:nvPr/>
        </p:nvSpPr>
        <p:spPr bwMode="auto">
          <a:xfrm>
            <a:off x="4953000" y="4195763"/>
            <a:ext cx="3871913" cy="996950"/>
          </a:xfrm>
          <a:prstGeom prst="rect">
            <a:avLst/>
          </a:prstGeom>
          <a:noFill/>
          <a:ln w="9525">
            <a:noFill/>
            <a:miter lim="800000"/>
            <a:headEnd/>
            <a:tailEnd/>
          </a:ln>
        </p:spPr>
        <p:txBody>
          <a:bodyPr/>
          <a:lstStyle/>
          <a:p>
            <a:pPr marL="342900" indent="-342900" fontAlgn="base">
              <a:spcBef>
                <a:spcPct val="20000"/>
              </a:spcBef>
              <a:spcAft>
                <a:spcPct val="0"/>
              </a:spcAft>
              <a:buSzPct val="80000"/>
            </a:pPr>
            <a:r>
              <a:rPr lang="en-US" sz="2000" dirty="0">
                <a:solidFill>
                  <a:srgbClr val="0E386C"/>
                </a:solidFill>
                <a:latin typeface="ITC Eras Std Medium" charset="0"/>
              </a:rPr>
              <a:t>Crash reduction factor = 40%</a:t>
            </a:r>
          </a:p>
          <a:p>
            <a:pPr marL="342900" indent="-342900" fontAlgn="base">
              <a:spcBef>
                <a:spcPct val="20000"/>
              </a:spcBef>
              <a:spcAft>
                <a:spcPct val="0"/>
              </a:spcAft>
              <a:buSzPct val="80000"/>
            </a:pPr>
            <a:r>
              <a:rPr lang="en-US" sz="2000" dirty="0">
                <a:solidFill>
                  <a:srgbClr val="0E386C"/>
                </a:solidFill>
                <a:latin typeface="ITC Eras Std Medium" charset="0"/>
              </a:rPr>
              <a:t>Average cost per site = $5K-$8K</a:t>
            </a:r>
          </a:p>
        </p:txBody>
      </p:sp>
      <p:sp>
        <p:nvSpPr>
          <p:cNvPr id="7" name="Rectangle 3"/>
          <p:cNvSpPr txBox="1">
            <a:spLocks noChangeArrowheads="1"/>
          </p:cNvSpPr>
          <p:nvPr/>
        </p:nvSpPr>
        <p:spPr bwMode="auto">
          <a:xfrm>
            <a:off x="304800" y="152400"/>
            <a:ext cx="8839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effectLst/>
                <a:uLnTx/>
                <a:uFillTx/>
                <a:latin typeface="+mj-lt"/>
                <a:ea typeface="+mj-ea"/>
                <a:cs typeface="+mj-cs"/>
              </a:rPr>
              <a:t>Basic Set of Countermeasures:  Stop Controlled</a:t>
            </a:r>
            <a:endParaRPr kumimoji="0" lang="en-US" sz="3200" b="1" i="0" u="none" strike="noStrike" kern="1200" cap="none" spc="0" normalizeH="0" baseline="0" noProof="0" dirty="0">
              <a:ln>
                <a:noFill/>
              </a:ln>
              <a:effectLst/>
              <a:uLnTx/>
              <a:uFillTx/>
              <a:latin typeface="+mj-lt"/>
              <a:ea typeface="+mj-ea"/>
              <a:cs typeface="+mj-cs"/>
            </a:endParaRPr>
          </a:p>
        </p:txBody>
      </p:sp>
      <p:sp>
        <p:nvSpPr>
          <p:cNvPr id="6" name="Slide Number Placeholder 5"/>
          <p:cNvSpPr>
            <a:spLocks noGrp="1"/>
          </p:cNvSpPr>
          <p:nvPr>
            <p:ph type="sldNum" sz="quarter" idx="10"/>
          </p:nvPr>
        </p:nvSpPr>
        <p:spPr/>
        <p:txBody>
          <a:bodyPr/>
          <a:lstStyle/>
          <a:p>
            <a:pPr>
              <a:defRPr/>
            </a:pPr>
            <a:fld id="{982FCA22-5CE7-4204-9352-34CCC859FE55}" type="slidenum">
              <a:rPr lang="en-US" smtClean="0"/>
              <a:pPr>
                <a:defRPr/>
              </a:pPr>
              <a:t>93</a:t>
            </a:fld>
            <a:endParaRPr lang="en-US" dirty="0"/>
          </a:p>
        </p:txBody>
      </p:sp>
      <p:sp>
        <p:nvSpPr>
          <p:cNvPr id="8" name="TextBox 7"/>
          <p:cNvSpPr txBox="1"/>
          <p:nvPr/>
        </p:nvSpPr>
        <p:spPr>
          <a:xfrm>
            <a:off x="1905000" y="6488668"/>
            <a:ext cx="5943600" cy="369332"/>
          </a:xfrm>
          <a:prstGeom prst="rect">
            <a:avLst/>
          </a:prstGeom>
          <a:noFill/>
        </p:spPr>
        <p:txBody>
          <a:bodyPr wrap="square" rtlCol="0">
            <a:spAutoFit/>
          </a:bodyPr>
          <a:lstStyle/>
          <a:p>
            <a:r>
              <a:rPr lang="en-US" dirty="0" smtClean="0"/>
              <a:t>129 Intersections @ $5k  =  $0.65M  yields 165 KABs</a:t>
            </a:r>
            <a:endParaRPr lang="en-US"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9348" name="Picture 4" descr="W2-2LSideRoadLeft_IMG"/>
          <p:cNvPicPr>
            <a:picLocks noChangeAspect="1" noChangeArrowheads="1"/>
          </p:cNvPicPr>
          <p:nvPr/>
        </p:nvPicPr>
        <p:blipFill>
          <a:blip r:embed="rId3" cstate="print"/>
          <a:srcRect/>
          <a:stretch>
            <a:fillRect/>
          </a:stretch>
        </p:blipFill>
        <p:spPr bwMode="auto">
          <a:xfrm>
            <a:off x="609600" y="1371600"/>
            <a:ext cx="3709988" cy="4038600"/>
          </a:xfrm>
          <a:prstGeom prst="rect">
            <a:avLst/>
          </a:prstGeom>
          <a:noFill/>
        </p:spPr>
      </p:pic>
      <p:sp>
        <p:nvSpPr>
          <p:cNvPr id="9" name="Rectangle 3"/>
          <p:cNvSpPr txBox="1">
            <a:spLocks noChangeArrowheads="1"/>
          </p:cNvSpPr>
          <p:nvPr/>
        </p:nvSpPr>
        <p:spPr bwMode="auto">
          <a:xfrm>
            <a:off x="152400" y="0"/>
            <a:ext cx="8839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09600" indent="-609600">
              <a:buFont typeface="Wingdings" pitchFamily="2" charset="2"/>
              <a:buNone/>
            </a:pPr>
            <a:r>
              <a:rPr lang="en-US" sz="3200" b="1" dirty="0" smtClean="0"/>
              <a:t> Advance Intersection Warning Signs</a:t>
            </a:r>
            <a:endParaRPr lang="en-US" sz="3200" b="1" dirty="0"/>
          </a:p>
        </p:txBody>
      </p:sp>
      <p:sp>
        <p:nvSpPr>
          <p:cNvPr id="12" name="Text Box 6"/>
          <p:cNvSpPr txBox="1">
            <a:spLocks noChangeArrowheads="1"/>
          </p:cNvSpPr>
          <p:nvPr/>
        </p:nvSpPr>
        <p:spPr bwMode="auto">
          <a:xfrm>
            <a:off x="4648200" y="3048000"/>
            <a:ext cx="4343400" cy="923330"/>
          </a:xfrm>
          <a:prstGeom prst="rect">
            <a:avLst/>
          </a:prstGeom>
          <a:noFill/>
          <a:ln w="57150" cmpd="thinThick">
            <a:solidFill>
              <a:srgbClr val="990033"/>
            </a:solidFill>
            <a:miter lim="800000"/>
            <a:headEnd/>
            <a:tailEnd/>
          </a:ln>
          <a:effectLst/>
        </p:spPr>
        <p:txBody>
          <a:bodyPr vert="horz" wrap="square" lIns="91440" tIns="45720" rIns="91440" bIns="45720" numCol="1" anchor="t" anchorCtr="0" compatLnSpc="1">
            <a:prstTxWarp prst="textNoShape">
              <a:avLst/>
            </a:prstTxWarp>
            <a:spAutoFit/>
          </a:bodyPr>
          <a:lstStyle/>
          <a:p>
            <a:pPr marL="342900" marR="0" lvl="0" indent="-342900" algn="l" defTabSz="914400" rtl="0" eaLnBrk="0" fontAlgn="base" latinLnBrk="0" hangingPunct="0">
              <a:lnSpc>
                <a:spcPct val="100000"/>
              </a:lnSpc>
              <a:spcBef>
                <a:spcPct val="50000"/>
              </a:spcBef>
              <a:spcAft>
                <a:spcPct val="0"/>
              </a:spcAft>
              <a:buClrTx/>
              <a:buSzTx/>
              <a:tabLst/>
              <a:defRPr/>
            </a:pPr>
            <a:r>
              <a:rPr kumimoji="0" lang="en-US" b="0" i="0" u="none" strike="noStrike" kern="1200" cap="none" spc="0" normalizeH="0" baseline="0" noProof="0" dirty="0" smtClean="0">
                <a:ln>
                  <a:noFill/>
                </a:ln>
                <a:solidFill>
                  <a:srgbClr val="990033"/>
                </a:solidFill>
                <a:effectLst/>
                <a:uLnTx/>
                <a:uFillTx/>
                <a:latin typeface="Arial" pitchFamily="34" charset="0"/>
                <a:ea typeface="+mn-ea"/>
                <a:cs typeface="+mn-cs"/>
              </a:rPr>
              <a:t>*NCHRP 500, Objective 17.1 E1 – Improve Visibility of Intersections by providing enhanced signing</a:t>
            </a:r>
            <a:endParaRPr kumimoji="0" lang="en-US" b="0" i="0" u="none" strike="noStrike" kern="1200" cap="none" spc="0" normalizeH="0" baseline="0" noProof="0" dirty="0">
              <a:ln>
                <a:noFill/>
              </a:ln>
              <a:solidFill>
                <a:srgbClr val="990033"/>
              </a:solidFill>
              <a:effectLst/>
              <a:uLnTx/>
              <a:uFillTx/>
              <a:latin typeface="Arial" pitchFamily="34" charset="0"/>
              <a:ea typeface="+mn-ea"/>
              <a:cs typeface="+mn-cs"/>
            </a:endParaRPr>
          </a:p>
        </p:txBody>
      </p:sp>
      <p:sp>
        <p:nvSpPr>
          <p:cNvPr id="6" name="Slide Number Placeholder 5"/>
          <p:cNvSpPr>
            <a:spLocks noGrp="1"/>
          </p:cNvSpPr>
          <p:nvPr>
            <p:ph type="sldNum" sz="quarter" idx="10"/>
          </p:nvPr>
        </p:nvSpPr>
        <p:spPr/>
        <p:txBody>
          <a:bodyPr/>
          <a:lstStyle/>
          <a:p>
            <a:pPr>
              <a:defRPr/>
            </a:pPr>
            <a:fld id="{982FCA22-5CE7-4204-9352-34CCC859FE55}" type="slidenum">
              <a:rPr lang="en-US" smtClean="0"/>
              <a:pPr>
                <a:defRPr/>
              </a:pPr>
              <a:t>94</a:t>
            </a:fld>
            <a:endParaRPr lang="en-US"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Advance Intersection Warning Signs </a:t>
            </a:r>
            <a:endParaRPr lang="en-US" dirty="0"/>
          </a:p>
        </p:txBody>
      </p:sp>
      <p:sp>
        <p:nvSpPr>
          <p:cNvPr id="4" name="Slide Number Placeholder 3"/>
          <p:cNvSpPr>
            <a:spLocks noGrp="1"/>
          </p:cNvSpPr>
          <p:nvPr>
            <p:ph type="sldNum" sz="quarter" idx="10"/>
          </p:nvPr>
        </p:nvSpPr>
        <p:spPr/>
        <p:txBody>
          <a:bodyPr/>
          <a:lstStyle/>
          <a:p>
            <a:pPr>
              <a:defRPr/>
            </a:pPr>
            <a:fld id="{982FCA22-5CE7-4204-9352-34CCC859FE55}" type="slidenum">
              <a:rPr lang="en-US" smtClean="0"/>
              <a:pPr>
                <a:defRPr/>
              </a:pPr>
              <a:t>95</a:t>
            </a:fld>
            <a:endParaRPr lang="en-US" dirty="0"/>
          </a:p>
        </p:txBody>
      </p:sp>
      <p:pic>
        <p:nvPicPr>
          <p:cNvPr id="23556" name="Picture 4" descr="Photo of a warning sign depicting an X-shaped intersection ahead with a flashing yellow light mounted at the top of the sign. The name of the cross street is mounted below the warning sign."/>
          <p:cNvPicPr>
            <a:picLocks noChangeAspect="1" noChangeArrowheads="1"/>
          </p:cNvPicPr>
          <p:nvPr/>
        </p:nvPicPr>
        <p:blipFill>
          <a:blip r:embed="rId2" cstate="print">
            <a:lum contrast="30000"/>
          </a:blip>
          <a:srcRect/>
          <a:stretch>
            <a:fillRect/>
          </a:stretch>
        </p:blipFill>
        <p:spPr bwMode="auto">
          <a:xfrm>
            <a:off x="304800" y="1295400"/>
            <a:ext cx="4288885" cy="4114800"/>
          </a:xfrm>
          <a:prstGeom prst="rect">
            <a:avLst/>
          </a:prstGeom>
          <a:noFill/>
        </p:spPr>
      </p:pic>
      <p:pic>
        <p:nvPicPr>
          <p:cNvPr id="23558" name="Picture 6" descr="http://www.timesignsmfg.com/images/W13-1y.jpg"/>
          <p:cNvPicPr>
            <a:picLocks noChangeAspect="1" noChangeArrowheads="1"/>
          </p:cNvPicPr>
          <p:nvPr/>
        </p:nvPicPr>
        <p:blipFill>
          <a:blip r:embed="rId3" cstate="print">
            <a:clrChange>
              <a:clrFrom>
                <a:srgbClr val="272226"/>
              </a:clrFrom>
              <a:clrTo>
                <a:srgbClr val="272226">
                  <a:alpha val="0"/>
                </a:srgbClr>
              </a:clrTo>
            </a:clrChange>
            <a:duotone>
              <a:prstClr val="black"/>
              <a:schemeClr val="accent6">
                <a:tint val="45000"/>
                <a:satMod val="400000"/>
              </a:schemeClr>
            </a:duotone>
            <a:lum bright="20000" contrast="40000"/>
          </a:blip>
          <a:srcRect/>
          <a:stretch>
            <a:fillRect/>
          </a:stretch>
        </p:blipFill>
        <p:spPr bwMode="auto">
          <a:xfrm>
            <a:off x="3429000" y="4114800"/>
            <a:ext cx="381000" cy="385823"/>
          </a:xfrm>
          <a:prstGeom prst="rect">
            <a:avLst/>
          </a:prstGeom>
          <a:noFill/>
        </p:spPr>
      </p:pic>
      <p:pic>
        <p:nvPicPr>
          <p:cNvPr id="23561" name="Picture 9" descr="\\vhb\proj\Vienna\38049.10 Developing ISIPs\Technical Materials\NH\Data Analysis\Photos\intersection%20ahead%20warning%20sign_resized.jpg"/>
          <p:cNvPicPr>
            <a:picLocks noChangeAspect="1" noChangeArrowheads="1"/>
          </p:cNvPicPr>
          <p:nvPr/>
        </p:nvPicPr>
        <p:blipFill>
          <a:blip r:embed="rId4" cstate="print"/>
          <a:srcRect/>
          <a:stretch>
            <a:fillRect/>
          </a:stretch>
        </p:blipFill>
        <p:spPr bwMode="auto">
          <a:xfrm>
            <a:off x="5105400" y="1447800"/>
            <a:ext cx="3429000" cy="3755571"/>
          </a:xfrm>
          <a:prstGeom prst="rect">
            <a:avLst/>
          </a:prstGeom>
          <a:noFill/>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7" name="Text Box 7"/>
          <p:cNvSpPr txBox="1">
            <a:spLocks noChangeArrowheads="1"/>
          </p:cNvSpPr>
          <p:nvPr/>
        </p:nvSpPr>
        <p:spPr bwMode="auto">
          <a:xfrm>
            <a:off x="228600" y="1371600"/>
            <a:ext cx="3276600" cy="646331"/>
          </a:xfrm>
          <a:prstGeom prst="rect">
            <a:avLst/>
          </a:prstGeom>
          <a:noFill/>
          <a:ln w="12700">
            <a:noFill/>
            <a:miter lim="800000"/>
            <a:headEnd type="none" w="sm" len="sm"/>
            <a:tailEnd type="none" w="sm" len="sm"/>
          </a:ln>
          <a:effectLst/>
        </p:spPr>
        <p:txBody>
          <a:bodyPr wrap="square">
            <a:spAutoFit/>
          </a:bodyPr>
          <a:lstStyle/>
          <a:p>
            <a:pPr eaLnBrk="0" hangingPunct="0"/>
            <a:r>
              <a:rPr lang="en-US" b="0" dirty="0">
                <a:latin typeface="Arial" pitchFamily="34" charset="0"/>
              </a:rPr>
              <a:t>“Double-Up</a:t>
            </a:r>
            <a:r>
              <a:rPr lang="en-US" b="0" dirty="0" smtClean="0">
                <a:latin typeface="Arial" pitchFamily="34" charset="0"/>
              </a:rPr>
              <a:t>” or “Gate-posting”</a:t>
            </a:r>
            <a:endParaRPr lang="en-US" b="0" dirty="0">
              <a:latin typeface="Arial" pitchFamily="34" charset="0"/>
            </a:endParaRPr>
          </a:p>
          <a:p>
            <a:pPr eaLnBrk="0" hangingPunct="0"/>
            <a:r>
              <a:rPr lang="en-US" b="0" dirty="0">
                <a:latin typeface="Arial" pitchFamily="34" charset="0"/>
              </a:rPr>
              <a:t> </a:t>
            </a:r>
          </a:p>
        </p:txBody>
      </p:sp>
      <p:pic>
        <p:nvPicPr>
          <p:cNvPr id="465930" name="Picture 10" descr="DoubledCrossRoadWarningsigns_IMG"/>
          <p:cNvPicPr>
            <a:picLocks noChangeAspect="1" noChangeArrowheads="1"/>
          </p:cNvPicPr>
          <p:nvPr/>
        </p:nvPicPr>
        <p:blipFill>
          <a:blip r:embed="rId3" cstate="print"/>
          <a:srcRect/>
          <a:stretch>
            <a:fillRect/>
          </a:stretch>
        </p:blipFill>
        <p:spPr bwMode="auto">
          <a:xfrm>
            <a:off x="3657600" y="990600"/>
            <a:ext cx="5248275" cy="4260850"/>
          </a:xfrm>
          <a:prstGeom prst="rect">
            <a:avLst/>
          </a:prstGeom>
          <a:noFill/>
        </p:spPr>
      </p:pic>
      <p:sp>
        <p:nvSpPr>
          <p:cNvPr id="465931" name="Line 11"/>
          <p:cNvSpPr>
            <a:spLocks noChangeShapeType="1"/>
          </p:cNvSpPr>
          <p:nvPr/>
        </p:nvSpPr>
        <p:spPr bwMode="auto">
          <a:xfrm>
            <a:off x="3505200" y="1905000"/>
            <a:ext cx="381000" cy="457200"/>
          </a:xfrm>
          <a:prstGeom prst="line">
            <a:avLst/>
          </a:prstGeom>
          <a:noFill/>
          <a:ln w="57150">
            <a:solidFill>
              <a:schemeClr val="accent1"/>
            </a:solidFill>
            <a:round/>
            <a:headEnd/>
            <a:tailEnd type="triangle" w="med" len="med"/>
          </a:ln>
          <a:effectLst/>
        </p:spPr>
        <p:txBody>
          <a:bodyPr/>
          <a:lstStyle/>
          <a:p>
            <a:endParaRPr lang="en-US" dirty="0"/>
          </a:p>
        </p:txBody>
      </p:sp>
      <p:sp>
        <p:nvSpPr>
          <p:cNvPr id="465932" name="Line 12"/>
          <p:cNvSpPr>
            <a:spLocks noChangeShapeType="1"/>
          </p:cNvSpPr>
          <p:nvPr/>
        </p:nvSpPr>
        <p:spPr bwMode="auto">
          <a:xfrm>
            <a:off x="3505200" y="1828800"/>
            <a:ext cx="4495800" cy="762000"/>
          </a:xfrm>
          <a:prstGeom prst="line">
            <a:avLst/>
          </a:prstGeom>
          <a:noFill/>
          <a:ln w="57150">
            <a:solidFill>
              <a:schemeClr val="accent1"/>
            </a:solidFill>
            <a:round/>
            <a:headEnd/>
            <a:tailEnd type="triangle" w="med" len="med"/>
          </a:ln>
          <a:effectLst/>
        </p:spPr>
        <p:txBody>
          <a:bodyPr/>
          <a:lstStyle/>
          <a:p>
            <a:endParaRPr lang="en-US" dirty="0"/>
          </a:p>
        </p:txBody>
      </p:sp>
      <p:sp>
        <p:nvSpPr>
          <p:cNvPr id="465933" name="Oval 13"/>
          <p:cNvSpPr>
            <a:spLocks noChangeArrowheads="1"/>
          </p:cNvSpPr>
          <p:nvPr/>
        </p:nvSpPr>
        <p:spPr bwMode="auto">
          <a:xfrm>
            <a:off x="3886200" y="2133600"/>
            <a:ext cx="914400" cy="914400"/>
          </a:xfrm>
          <a:prstGeom prst="ellipse">
            <a:avLst/>
          </a:prstGeom>
          <a:noFill/>
          <a:ln w="57150">
            <a:solidFill>
              <a:srgbClr val="FFFF66"/>
            </a:solidFill>
            <a:round/>
            <a:headEnd/>
            <a:tailEnd/>
          </a:ln>
          <a:effectLst/>
        </p:spPr>
        <p:txBody>
          <a:bodyPr wrap="none" anchor="ctr"/>
          <a:lstStyle/>
          <a:p>
            <a:endParaRPr lang="en-US" dirty="0"/>
          </a:p>
        </p:txBody>
      </p:sp>
      <p:sp>
        <p:nvSpPr>
          <p:cNvPr id="465934" name="Oval 14"/>
          <p:cNvSpPr>
            <a:spLocks noChangeArrowheads="1"/>
          </p:cNvSpPr>
          <p:nvPr/>
        </p:nvSpPr>
        <p:spPr bwMode="auto">
          <a:xfrm>
            <a:off x="7924800" y="2362200"/>
            <a:ext cx="914400" cy="914400"/>
          </a:xfrm>
          <a:prstGeom prst="ellipse">
            <a:avLst/>
          </a:prstGeom>
          <a:noFill/>
          <a:ln w="57150">
            <a:solidFill>
              <a:srgbClr val="FFFF66"/>
            </a:solidFill>
            <a:round/>
            <a:headEnd/>
            <a:tailEnd/>
          </a:ln>
          <a:effectLst/>
        </p:spPr>
        <p:txBody>
          <a:bodyPr wrap="none" anchor="ctr"/>
          <a:lstStyle/>
          <a:p>
            <a:endParaRPr lang="en-US" dirty="0"/>
          </a:p>
        </p:txBody>
      </p:sp>
      <p:sp>
        <p:nvSpPr>
          <p:cNvPr id="16" name="Rectangle 3"/>
          <p:cNvSpPr txBox="1">
            <a:spLocks noChangeArrowheads="1"/>
          </p:cNvSpPr>
          <p:nvPr/>
        </p:nvSpPr>
        <p:spPr bwMode="auto">
          <a:xfrm>
            <a:off x="152400" y="0"/>
            <a:ext cx="8839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eaLnBrk="0" hangingPunct="0"/>
            <a:r>
              <a:rPr lang="en-US" sz="3200" b="1" dirty="0" smtClean="0">
                <a:latin typeface="+mj-lt"/>
              </a:rPr>
              <a:t>Advance Intersection Warning Signs</a:t>
            </a:r>
            <a:endParaRPr lang="en-US" sz="3200" b="1" dirty="0">
              <a:latin typeface="+mj-lt"/>
            </a:endParaRPr>
          </a:p>
        </p:txBody>
      </p:sp>
      <p:sp>
        <p:nvSpPr>
          <p:cNvPr id="9" name="Slide Number Placeholder 8"/>
          <p:cNvSpPr>
            <a:spLocks noGrp="1"/>
          </p:cNvSpPr>
          <p:nvPr>
            <p:ph type="sldNum" sz="quarter" idx="10"/>
          </p:nvPr>
        </p:nvSpPr>
        <p:spPr/>
        <p:txBody>
          <a:bodyPr/>
          <a:lstStyle/>
          <a:p>
            <a:pPr>
              <a:defRPr/>
            </a:pPr>
            <a:fld id="{982FCA22-5CE7-4204-9352-34CCC859FE55}" type="slidenum">
              <a:rPr lang="en-US" smtClean="0"/>
              <a:pPr>
                <a:defRPr/>
              </a:pPr>
              <a:t>96</a:t>
            </a:fld>
            <a:endParaRPr lang="en-US"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Advance Intersection Warning Signs </a:t>
            </a:r>
            <a:br>
              <a:rPr lang="en-US" dirty="0" smtClean="0"/>
            </a:br>
            <a:r>
              <a:rPr lang="en-US" sz="2000" dirty="0" smtClean="0"/>
              <a:t>with speed advisory plates </a:t>
            </a:r>
            <a:endParaRPr lang="en-US" sz="2000" dirty="0"/>
          </a:p>
        </p:txBody>
      </p:sp>
      <p:pic>
        <p:nvPicPr>
          <p:cNvPr id="5" name="Content Placeholder 4" descr="nashua high range londonderry nh 2.png"/>
          <p:cNvPicPr>
            <a:picLocks noGrp="1" noChangeAspect="1"/>
          </p:cNvPicPr>
          <p:nvPr>
            <p:ph idx="1"/>
          </p:nvPr>
        </p:nvPicPr>
        <p:blipFill>
          <a:blip r:embed="rId2" cstate="print"/>
          <a:srcRect/>
          <a:stretch>
            <a:fillRect/>
          </a:stretch>
        </p:blipFill>
        <p:spPr>
          <a:xfrm>
            <a:off x="228600" y="1447800"/>
            <a:ext cx="8686800" cy="2072640"/>
          </a:xfrm>
        </p:spPr>
      </p:pic>
      <p:sp>
        <p:nvSpPr>
          <p:cNvPr id="4" name="Slide Number Placeholder 3"/>
          <p:cNvSpPr>
            <a:spLocks noGrp="1"/>
          </p:cNvSpPr>
          <p:nvPr>
            <p:ph type="sldNum" sz="quarter" idx="10"/>
          </p:nvPr>
        </p:nvSpPr>
        <p:spPr/>
        <p:txBody>
          <a:bodyPr/>
          <a:lstStyle/>
          <a:p>
            <a:pPr>
              <a:defRPr/>
            </a:pPr>
            <a:fld id="{982FCA22-5CE7-4204-9352-34CCC859FE55}" type="slidenum">
              <a:rPr lang="en-US" smtClean="0"/>
              <a:pPr>
                <a:defRPr/>
              </a:pPr>
              <a:t>97</a:t>
            </a:fld>
            <a:endParaRPr lang="en-US" dirty="0"/>
          </a:p>
        </p:txBody>
      </p:sp>
      <p:pic>
        <p:nvPicPr>
          <p:cNvPr id="6" name="Picture 5" descr="nashua high range londonderry nh.png"/>
          <p:cNvPicPr>
            <a:picLocks noChangeAspect="1"/>
          </p:cNvPicPr>
          <p:nvPr/>
        </p:nvPicPr>
        <p:blipFill>
          <a:blip r:embed="rId3" cstate="print"/>
          <a:srcRect/>
          <a:stretch>
            <a:fillRect/>
          </a:stretch>
        </p:blipFill>
        <p:spPr>
          <a:xfrm>
            <a:off x="381000" y="3962400"/>
            <a:ext cx="8572500" cy="1371600"/>
          </a:xfrm>
          <a:prstGeom prst="rect">
            <a:avLst/>
          </a:prstGeom>
        </p:spPr>
      </p:pic>
      <p:cxnSp>
        <p:nvCxnSpPr>
          <p:cNvPr id="7" name="Straight Arrow Connector 6"/>
          <p:cNvCxnSpPr/>
          <p:nvPr/>
        </p:nvCxnSpPr>
        <p:spPr>
          <a:xfrm flipH="1" flipV="1">
            <a:off x="2743200" y="2438400"/>
            <a:ext cx="4114800" cy="22860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8" name="TextBox 7"/>
          <p:cNvSpPr txBox="1"/>
          <p:nvPr/>
        </p:nvSpPr>
        <p:spPr>
          <a:xfrm>
            <a:off x="7162800" y="4876800"/>
            <a:ext cx="1808380"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smtClean="0"/>
              <a:t>Londonderry, NH</a:t>
            </a:r>
            <a:endParaRPr lang="en-US" b="1" dirty="0"/>
          </a:p>
        </p:txBody>
      </p:sp>
      <p:sp>
        <p:nvSpPr>
          <p:cNvPr id="9" name="TextBox 8"/>
          <p:cNvSpPr txBox="1"/>
          <p:nvPr/>
        </p:nvSpPr>
        <p:spPr>
          <a:xfrm>
            <a:off x="1905000" y="6488668"/>
            <a:ext cx="5943600" cy="369332"/>
          </a:xfrm>
          <a:prstGeom prst="rect">
            <a:avLst/>
          </a:prstGeom>
          <a:noFill/>
        </p:spPr>
        <p:txBody>
          <a:bodyPr wrap="square" rtlCol="0">
            <a:spAutoFit/>
          </a:bodyPr>
          <a:lstStyle/>
          <a:p>
            <a:r>
              <a:rPr lang="en-US" dirty="0" smtClean="0"/>
              <a:t>490 Intersections @ $750  =  $0.04M  yields 34 KABs</a:t>
            </a:r>
            <a:endParaRPr lang="en-US"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982FCA22-5CE7-4204-9352-34CCC859FE55}" type="slidenum">
              <a:rPr lang="en-US" smtClean="0"/>
              <a:pPr>
                <a:defRPr/>
              </a:pPr>
              <a:t>98</a:t>
            </a:fld>
            <a:endParaRPr lang="en-US" dirty="0"/>
          </a:p>
        </p:txBody>
      </p:sp>
      <p:sp>
        <p:nvSpPr>
          <p:cNvPr id="5" name="Rectangle 2"/>
          <p:cNvSpPr txBox="1">
            <a:spLocks noChangeArrowheads="1"/>
          </p:cNvSpPr>
          <p:nvPr/>
        </p:nvSpPr>
        <p:spPr bwMode="auto">
          <a:xfrm>
            <a:off x="457200" y="152400"/>
            <a:ext cx="843438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eaLnBrk="0" hangingPunct="0"/>
            <a:r>
              <a:rPr kumimoji="0" lang="en-US" sz="30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Stop Ahead Pavement Marking</a:t>
            </a:r>
            <a:endParaRPr kumimoji="0" lang="en-US" sz="3000"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pic>
        <p:nvPicPr>
          <p:cNvPr id="7" name="Picture 6" descr="P3140007"/>
          <p:cNvPicPr>
            <a:picLocks noChangeAspect="1" noChangeArrowheads="1"/>
          </p:cNvPicPr>
          <p:nvPr/>
        </p:nvPicPr>
        <p:blipFill>
          <a:blip r:embed="rId2" cstate="print"/>
          <a:srcRect/>
          <a:stretch>
            <a:fillRect/>
          </a:stretch>
        </p:blipFill>
        <p:spPr bwMode="auto">
          <a:xfrm>
            <a:off x="1219200" y="1371600"/>
            <a:ext cx="5334000" cy="3922569"/>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"Stop Ahead" markings and warning signs </a:t>
            </a:r>
            <a:endParaRPr lang="en-US" dirty="0"/>
          </a:p>
        </p:txBody>
      </p:sp>
      <p:pic>
        <p:nvPicPr>
          <p:cNvPr id="5" name="Content Placeholder 4" descr="elm hill stop ahead petersborough nh.png"/>
          <p:cNvPicPr>
            <a:picLocks noGrp="1" noChangeAspect="1"/>
          </p:cNvPicPr>
          <p:nvPr>
            <p:ph idx="1"/>
          </p:nvPr>
        </p:nvPicPr>
        <p:blipFill>
          <a:blip r:embed="rId2" cstate="print">
            <a:clrChange>
              <a:clrFrom>
                <a:srgbClr val="FFFFFF"/>
              </a:clrFrom>
              <a:clrTo>
                <a:srgbClr val="FFFFFF">
                  <a:alpha val="0"/>
                </a:srgbClr>
              </a:clrTo>
            </a:clrChange>
          </a:blip>
          <a:srcRect/>
          <a:stretch>
            <a:fillRect/>
          </a:stretch>
        </p:blipFill>
        <p:spPr>
          <a:xfrm>
            <a:off x="304800" y="4876800"/>
            <a:ext cx="5429250" cy="1066800"/>
          </a:xfrm>
        </p:spPr>
      </p:pic>
      <p:sp>
        <p:nvSpPr>
          <p:cNvPr id="4" name="Slide Number Placeholder 3"/>
          <p:cNvSpPr>
            <a:spLocks noGrp="1"/>
          </p:cNvSpPr>
          <p:nvPr>
            <p:ph type="sldNum" sz="quarter" idx="10"/>
          </p:nvPr>
        </p:nvSpPr>
        <p:spPr/>
        <p:txBody>
          <a:bodyPr/>
          <a:lstStyle/>
          <a:p>
            <a:pPr>
              <a:defRPr/>
            </a:pPr>
            <a:fld id="{982FCA22-5CE7-4204-9352-34CCC859FE55}" type="slidenum">
              <a:rPr lang="en-US" smtClean="0"/>
              <a:pPr>
                <a:defRPr/>
              </a:pPr>
              <a:t>99</a:t>
            </a:fld>
            <a:endParaRPr lang="en-US" dirty="0"/>
          </a:p>
        </p:txBody>
      </p:sp>
      <p:pic>
        <p:nvPicPr>
          <p:cNvPr id="6" name="Picture 5" descr="Route 101 Elm Hill Rd petersborough.png"/>
          <p:cNvPicPr>
            <a:picLocks noChangeAspect="1"/>
          </p:cNvPicPr>
          <p:nvPr/>
        </p:nvPicPr>
        <p:blipFill>
          <a:blip r:embed="rId3" cstate="print"/>
          <a:srcRect/>
          <a:stretch>
            <a:fillRect/>
          </a:stretch>
        </p:blipFill>
        <p:spPr>
          <a:xfrm>
            <a:off x="304800" y="990600"/>
            <a:ext cx="8572500" cy="3657600"/>
          </a:xfrm>
          <a:prstGeom prst="rect">
            <a:avLst/>
          </a:prstGeom>
        </p:spPr>
      </p:pic>
      <p:cxnSp>
        <p:nvCxnSpPr>
          <p:cNvPr id="7" name="Straight Arrow Connector 6"/>
          <p:cNvCxnSpPr/>
          <p:nvPr/>
        </p:nvCxnSpPr>
        <p:spPr>
          <a:xfrm flipV="1">
            <a:off x="4114800" y="4191000"/>
            <a:ext cx="457200" cy="8382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0" name="Straight Arrow Connector 9"/>
          <p:cNvCxnSpPr/>
          <p:nvPr/>
        </p:nvCxnSpPr>
        <p:spPr>
          <a:xfrm flipH="1" flipV="1">
            <a:off x="4191000" y="2895600"/>
            <a:ext cx="2286000" cy="21336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2" name="TextBox 11"/>
          <p:cNvSpPr txBox="1"/>
          <p:nvPr/>
        </p:nvSpPr>
        <p:spPr>
          <a:xfrm>
            <a:off x="6477000" y="4876800"/>
            <a:ext cx="2877775" cy="369332"/>
          </a:xfrm>
          <a:prstGeom prst="rect">
            <a:avLst/>
          </a:prstGeom>
          <a:noFill/>
        </p:spPr>
        <p:txBody>
          <a:bodyPr wrap="none" rtlCol="0">
            <a:spAutoFit/>
          </a:bodyPr>
          <a:lstStyle/>
          <a:p>
            <a:r>
              <a:rPr lang="en-US" dirty="0" smtClean="0"/>
              <a:t>Need Stop Ahead Marking</a:t>
            </a:r>
            <a:endParaRPr lang="en-US" dirty="0"/>
          </a:p>
        </p:txBody>
      </p:sp>
      <p:sp>
        <p:nvSpPr>
          <p:cNvPr id="9" name="TextBox 8"/>
          <p:cNvSpPr txBox="1"/>
          <p:nvPr/>
        </p:nvSpPr>
        <p:spPr>
          <a:xfrm>
            <a:off x="457200" y="1066800"/>
            <a:ext cx="1908151"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smtClean="0"/>
              <a:t>Peterborough, NH</a:t>
            </a:r>
            <a:endParaRPr lang="en-US" b="1" dirty="0"/>
          </a:p>
        </p:txBody>
      </p:sp>
      <p:sp>
        <p:nvSpPr>
          <p:cNvPr id="11" name="TextBox 10"/>
          <p:cNvSpPr txBox="1"/>
          <p:nvPr/>
        </p:nvSpPr>
        <p:spPr>
          <a:xfrm>
            <a:off x="1905000" y="6488668"/>
            <a:ext cx="5943600" cy="369332"/>
          </a:xfrm>
          <a:prstGeom prst="rect">
            <a:avLst/>
          </a:prstGeom>
          <a:noFill/>
        </p:spPr>
        <p:txBody>
          <a:bodyPr wrap="square" rtlCol="0">
            <a:spAutoFit/>
          </a:bodyPr>
          <a:lstStyle/>
          <a:p>
            <a:r>
              <a:rPr lang="en-US" dirty="0" smtClean="0"/>
              <a:t>431 Intersections @ $1.5k  =  $0.65M  yields 85 KABs</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7363</TotalTime>
  <Words>9067</Words>
  <Application>Microsoft Office PowerPoint</Application>
  <PresentationFormat>On-screen Show (4:3)</PresentationFormat>
  <Paragraphs>2399</Paragraphs>
  <Slides>160</Slides>
  <Notes>30</Notes>
  <HiddenSlides>1</HiddenSlides>
  <MMClips>0</MMClips>
  <ScaleCrop>false</ScaleCrop>
  <HeadingPairs>
    <vt:vector size="6" baseType="variant">
      <vt:variant>
        <vt:lpstr>Theme</vt:lpstr>
      </vt:variant>
      <vt:variant>
        <vt:i4>1</vt:i4>
      </vt:variant>
      <vt:variant>
        <vt:lpstr>Embedded OLE Servers</vt:lpstr>
      </vt:variant>
      <vt:variant>
        <vt:i4>4</vt:i4>
      </vt:variant>
      <vt:variant>
        <vt:lpstr>Slide Titles</vt:lpstr>
      </vt:variant>
      <vt:variant>
        <vt:i4>160</vt:i4>
      </vt:variant>
    </vt:vector>
  </HeadingPairs>
  <TitlesOfParts>
    <vt:vector size="165" baseType="lpstr">
      <vt:lpstr>Office Theme</vt:lpstr>
      <vt:lpstr>Chart</vt:lpstr>
      <vt:lpstr>Clip</vt:lpstr>
      <vt:lpstr>Acrobat Document</vt:lpstr>
      <vt:lpstr>Visio</vt:lpstr>
      <vt:lpstr>Intersection Safety Implementation Plans Workshop</vt:lpstr>
      <vt:lpstr>Welcome to our Workshop… </vt:lpstr>
      <vt:lpstr>Workshop Agenda</vt:lpstr>
      <vt:lpstr>Workshop Agenda</vt:lpstr>
      <vt:lpstr>Workshop Agenda</vt:lpstr>
      <vt:lpstr>Workshop Goals</vt:lpstr>
      <vt:lpstr>Workshop Products</vt:lpstr>
      <vt:lpstr>Intersections in New Hampshire</vt:lpstr>
      <vt:lpstr>Reference Point</vt:lpstr>
      <vt:lpstr>Module 1: Goals, analysis, and Countermeasures that work</vt:lpstr>
      <vt:lpstr>SHSP Vision and Mission Statement</vt:lpstr>
      <vt:lpstr>SHSP Emphasis Areas</vt:lpstr>
      <vt:lpstr>General SHSP Strategies</vt:lpstr>
      <vt:lpstr>Intersection Focus Strategies</vt:lpstr>
      <vt:lpstr>Actions that connect the SHSP to ISIP</vt:lpstr>
      <vt:lpstr>SHSP Performance Measure Evaluation</vt:lpstr>
      <vt:lpstr>Intersection Emphasis Area</vt:lpstr>
      <vt:lpstr>FHWA Perspective and resources</vt:lpstr>
      <vt:lpstr>Why Intersection Safety?</vt:lpstr>
      <vt:lpstr>Slide 20</vt:lpstr>
      <vt:lpstr>US Intersection Crash Data</vt:lpstr>
      <vt:lpstr>2008 US Total Crash Characteristics</vt:lpstr>
      <vt:lpstr>Severity Index</vt:lpstr>
      <vt:lpstr>Making Intersections Safer</vt:lpstr>
      <vt:lpstr>Six-Step Intersection Safety Process</vt:lpstr>
      <vt:lpstr>Approaches for Considering Safety </vt:lpstr>
      <vt:lpstr>THE HSM CONTAINS BEST  SCIENCE &amp; RESEARCH</vt:lpstr>
      <vt:lpstr>Substantive Safety Based on Research</vt:lpstr>
      <vt:lpstr>Signalized Intersections:  Informational Guide</vt:lpstr>
      <vt:lpstr>Intersection Safety Guidance</vt:lpstr>
      <vt:lpstr>Slide 31</vt:lpstr>
      <vt:lpstr>Tools and Resources</vt:lpstr>
      <vt:lpstr>Background: Approaches to saving lives at intersections</vt:lpstr>
      <vt:lpstr>Crash Severity is Random</vt:lpstr>
      <vt:lpstr>What makes an intersection crash severe?</vt:lpstr>
      <vt:lpstr>Crash Types are Predictable</vt:lpstr>
      <vt:lpstr>Our Focused Approach</vt:lpstr>
      <vt:lpstr>Approaches to Saving Lives and  Preventing Serious Injuries</vt:lpstr>
      <vt:lpstr>Culture-Based Approach</vt:lpstr>
      <vt:lpstr>Policy-Based Approach</vt:lpstr>
      <vt:lpstr>Comprehensive Approach</vt:lpstr>
      <vt:lpstr>Traditional Approach</vt:lpstr>
      <vt:lpstr>Systemic Approach</vt:lpstr>
      <vt:lpstr>New hampshire’s data analysis</vt:lpstr>
      <vt:lpstr>Data Issues</vt:lpstr>
      <vt:lpstr>General Overview of Intersections  in New Hampshire</vt:lpstr>
      <vt:lpstr>Intersections and Severe Crashes</vt:lpstr>
      <vt:lpstr>Intersection Types</vt:lpstr>
      <vt:lpstr>Intersection Crashes by Traffic Control Device</vt:lpstr>
      <vt:lpstr>Intersection Types Selected</vt:lpstr>
      <vt:lpstr>Approaches to Saving Lives and  Preventing Serious Injuries</vt:lpstr>
      <vt:lpstr>Key Systemic Countermeasures</vt:lpstr>
      <vt:lpstr>Key Systemic Countermeasures</vt:lpstr>
      <vt:lpstr>Other Recommended Treatments</vt:lpstr>
      <vt:lpstr>Signalized intersections</vt:lpstr>
      <vt:lpstr>Basic Set of Traffic Signal Countermeasures:</vt:lpstr>
      <vt:lpstr>12” LED Signal Indications</vt:lpstr>
      <vt:lpstr>Slide 58</vt:lpstr>
      <vt:lpstr>Slide 59</vt:lpstr>
      <vt:lpstr>Slide 60</vt:lpstr>
      <vt:lpstr>Install Additional Signal Heads per Approach </vt:lpstr>
      <vt:lpstr>Add Back Plates</vt:lpstr>
      <vt:lpstr>Add Back Plates (shown w/ reflectorized borders) </vt:lpstr>
      <vt:lpstr>Add Back Plates shown w/ reflectorized borders </vt:lpstr>
      <vt:lpstr>Re-Time traffic signals</vt:lpstr>
      <vt:lpstr>Update Yellow Clearance Interval</vt:lpstr>
      <vt:lpstr>Update Yellow Clearance Interval</vt:lpstr>
      <vt:lpstr>Slide 68</vt:lpstr>
      <vt:lpstr>Add All-Red Clearance Interval</vt:lpstr>
      <vt:lpstr>Re-Time traffic signals  for better coordination and for proper red and amber clear intervals </vt:lpstr>
      <vt:lpstr>Eliminate Flashing Operation</vt:lpstr>
      <vt:lpstr>Basic Sign and Marking Improvements</vt:lpstr>
      <vt:lpstr>Basic Sign and Marking Improvements</vt:lpstr>
      <vt:lpstr>Slide 74</vt:lpstr>
      <vt:lpstr> Left Turn Phasing to Protected only </vt:lpstr>
      <vt:lpstr>Advanced Cross Street Name Signs</vt:lpstr>
      <vt:lpstr>Install Advanced Cross Street Name Signs</vt:lpstr>
      <vt:lpstr>No Turn on Red Signs</vt:lpstr>
      <vt:lpstr>Install No Turn on Red Signs</vt:lpstr>
      <vt:lpstr>Advance “Signal Ahead” Warning Sign</vt:lpstr>
      <vt:lpstr>Install advanced signal ahead warning signs</vt:lpstr>
      <vt:lpstr>Install Advance Detection Control System</vt:lpstr>
      <vt:lpstr>Install Advanced Detection Control Systems</vt:lpstr>
      <vt:lpstr>Example of Pedestrian Countdown Signal</vt:lpstr>
      <vt:lpstr>Install pedestrian countdown signals</vt:lpstr>
      <vt:lpstr>Example of enhanced crosswalks</vt:lpstr>
      <vt:lpstr>Install enhanced crosswalks</vt:lpstr>
      <vt:lpstr>Example of flashing Yellow Left Turn Arrow</vt:lpstr>
      <vt:lpstr>Install flashing Yellow Left Turn Arrow</vt:lpstr>
      <vt:lpstr>Example of Enforcement-assisted Lights</vt:lpstr>
      <vt:lpstr>Install Enforcement-assisted Lights</vt:lpstr>
      <vt:lpstr>Stop controlled intersections</vt:lpstr>
      <vt:lpstr>Slide 93</vt:lpstr>
      <vt:lpstr>Slide 94</vt:lpstr>
      <vt:lpstr>Advance Intersection Warning Signs </vt:lpstr>
      <vt:lpstr>Slide 96</vt:lpstr>
      <vt:lpstr>Advance Intersection Warning Signs  with speed advisory plates </vt:lpstr>
      <vt:lpstr>Slide 98</vt:lpstr>
      <vt:lpstr>"Stop Ahead" markings and warning signs </vt:lpstr>
      <vt:lpstr>Slide 100</vt:lpstr>
      <vt:lpstr>Enhanced Advance Stop Ahead Warning Signing  for Right-of Way Controls </vt:lpstr>
      <vt:lpstr>Slide 102</vt:lpstr>
      <vt:lpstr>Slide 103</vt:lpstr>
      <vt:lpstr>Slide 104</vt:lpstr>
      <vt:lpstr>Intersection Median Control</vt:lpstr>
      <vt:lpstr>Intersection Median Control</vt:lpstr>
      <vt:lpstr>Sight Distance Improvements – Vegetation etc.</vt:lpstr>
      <vt:lpstr>Improve Sight Distance </vt:lpstr>
      <vt:lpstr>Sight Distance Improvements – Vegetation etc.</vt:lpstr>
      <vt:lpstr>Sight Distance Improvements – Parked Vehicles</vt:lpstr>
      <vt:lpstr>Sight Distance Improvements – Parked Vehicles</vt:lpstr>
      <vt:lpstr>Enhanced sign and marking improvements</vt:lpstr>
      <vt:lpstr>"Stop Ahead" markings, warning signs and transverse rumble strips</vt:lpstr>
      <vt:lpstr>Transverse rumble strips </vt:lpstr>
      <vt:lpstr>Slide 115</vt:lpstr>
      <vt:lpstr>Extension of through edge line</vt:lpstr>
      <vt:lpstr>Slide 117</vt:lpstr>
      <vt:lpstr>Overhead Flashing Intersection Beacon</vt:lpstr>
      <vt:lpstr>Slide 119</vt:lpstr>
      <vt:lpstr>Reflective Stripes on Sign Posts</vt:lpstr>
      <vt:lpstr>ALL intersections</vt:lpstr>
      <vt:lpstr>Access management of high volume driveways within 50-100 feet</vt:lpstr>
      <vt:lpstr>Access management of high volume driveways within 50-100 feet</vt:lpstr>
      <vt:lpstr>Delineate or remove fixed objects at intersections</vt:lpstr>
      <vt:lpstr>Intersection Lighting</vt:lpstr>
      <vt:lpstr>Skid-Resistant / High Friction Pavement</vt:lpstr>
      <vt:lpstr>Lane Narrowing with Pavement Markings  and Rumble Strips</vt:lpstr>
      <vt:lpstr>Module ii: the strawman putting it all together</vt:lpstr>
      <vt:lpstr>Choosing Thresholds for Cost Effectiveness</vt:lpstr>
      <vt:lpstr>Choosing Thresholds for Cost Effectiveness</vt:lpstr>
      <vt:lpstr>Developing a Hierarchy of Countermeasures</vt:lpstr>
      <vt:lpstr>The Strawman</vt:lpstr>
      <vt:lpstr>Key Systemic Countermeasures</vt:lpstr>
      <vt:lpstr>Key Systemic Countermeasures</vt:lpstr>
      <vt:lpstr>Discussion</vt:lpstr>
      <vt:lpstr>Implementing the plan</vt:lpstr>
      <vt:lpstr>Keys to Success using the Systemic Approach </vt:lpstr>
      <vt:lpstr>Keys to Success using the Systemic Approach </vt:lpstr>
      <vt:lpstr>Keys to Success using the Systemic Approach </vt:lpstr>
      <vt:lpstr>Keys to Success using the Systemic Approach </vt:lpstr>
      <vt:lpstr>Keys to Success using the Systemic Approach </vt:lpstr>
      <vt:lpstr>Example of Statewide Systemic Construction Schedule</vt:lpstr>
      <vt:lpstr>Systemic Approach for New Hampshire</vt:lpstr>
      <vt:lpstr>Module 3: strategic thinking</vt:lpstr>
      <vt:lpstr>Overall Direction</vt:lpstr>
      <vt:lpstr>Potential Barriers and Remedies</vt:lpstr>
      <vt:lpstr>Intersection Maintenance Responsibility</vt:lpstr>
      <vt:lpstr>Locally Maintained Intersections (70%)</vt:lpstr>
      <vt:lpstr>Key Actions to Plan’s Success</vt:lpstr>
      <vt:lpstr>Module 4: first steps  to deployment</vt:lpstr>
      <vt:lpstr>Deploying Key Countermeasures: The Road Ahead</vt:lpstr>
      <vt:lpstr>First Steps: Basic Sign /Marking Improvements</vt:lpstr>
      <vt:lpstr>First Steps: Basic Sign /Marking Improvements</vt:lpstr>
      <vt:lpstr>Performance Measures</vt:lpstr>
      <vt:lpstr>Types of Performance Measures - Output</vt:lpstr>
      <vt:lpstr>Types of Performance Measures – Outcome</vt:lpstr>
      <vt:lpstr>Module 5: next steps </vt:lpstr>
      <vt:lpstr>Finalize Implementation Plan</vt:lpstr>
      <vt:lpstr>Next Steps</vt:lpstr>
      <vt:lpstr>Questions</vt:lpstr>
    </vt:vector>
  </TitlesOfParts>
  <Company>SAIC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weissk</dc:creator>
  <cp:lastModifiedBy>msawyer</cp:lastModifiedBy>
  <cp:revision>413</cp:revision>
  <dcterms:created xsi:type="dcterms:W3CDTF">2010-08-01T13:59:59Z</dcterms:created>
  <dcterms:modified xsi:type="dcterms:W3CDTF">2012-07-11T13:41:49Z</dcterms:modified>
</cp:coreProperties>
</file>