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4" r:id="rId3"/>
    <p:sldId id="469" r:id="rId4"/>
    <p:sldId id="301" r:id="rId5"/>
    <p:sldId id="299" r:id="rId6"/>
    <p:sldId id="458" r:id="rId7"/>
    <p:sldId id="470" r:id="rId8"/>
    <p:sldId id="472" r:id="rId9"/>
    <p:sldId id="473" r:id="rId10"/>
    <p:sldId id="471" r:id="rId11"/>
    <p:sldId id="358" r:id="rId12"/>
    <p:sldId id="317" r:id="rId13"/>
    <p:sldId id="363" r:id="rId14"/>
    <p:sldId id="334" r:id="rId15"/>
    <p:sldId id="352" r:id="rId16"/>
    <p:sldId id="413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05" autoAdjust="0"/>
    <p:restoredTop sz="82064" autoAdjust="0"/>
  </p:normalViewPr>
  <p:slideViewPr>
    <p:cSldViewPr>
      <p:cViewPr>
        <p:scale>
          <a:sx n="70" d="100"/>
          <a:sy n="70" d="100"/>
        </p:scale>
        <p:origin x="-141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3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2"/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Percent val="1"/>
            <c:showLeaderLines val="1"/>
          </c:dLbls>
          <c:val>
            <c:numRef>
              <c:f>Sheet1!$C$3:$D$3</c:f>
              <c:numCache>
                <c:formatCode>#,##0</c:formatCode>
                <c:ptCount val="2"/>
                <c:pt idx="0">
                  <c:v>40291</c:v>
                </c:pt>
                <c:pt idx="1">
                  <c:v>116471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2"/>
  <c:chart>
    <c:plotArea>
      <c:layout/>
      <c:pieChart>
        <c:varyColors val="1"/>
        <c:ser>
          <c:idx val="0"/>
          <c:order val="0"/>
          <c:val>
            <c:numRef>
              <c:f>Sheet1!$C$6:$D$6</c:f>
              <c:numCache>
                <c:formatCode>General</c:formatCode>
                <c:ptCount val="2"/>
                <c:pt idx="0">
                  <c:v>5462</c:v>
                </c:pt>
                <c:pt idx="1">
                  <c:v>1660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2"/>
  <c:chart>
    <c:plotArea>
      <c:layout/>
      <c:pieChart>
        <c:varyColors val="1"/>
        <c:ser>
          <c:idx val="0"/>
          <c:order val="0"/>
          <c:val>
            <c:numRef>
              <c:f>Sheet1!$C$7:$D$7</c:f>
              <c:numCache>
                <c:formatCode>General</c:formatCode>
                <c:ptCount val="2"/>
                <c:pt idx="0">
                  <c:v>94</c:v>
                </c:pt>
                <c:pt idx="1">
                  <c:v>6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2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Percent val="1"/>
            <c:showLeaderLines val="1"/>
          </c:dLbls>
          <c:val>
            <c:numRef>
              <c:f>Sheet1!$C$8:$D$8</c:f>
              <c:numCache>
                <c:formatCode>General</c:formatCode>
                <c:ptCount val="2"/>
                <c:pt idx="0">
                  <c:v>66</c:v>
                </c:pt>
                <c:pt idx="1">
                  <c:v>34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1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FFFF00"/>
                        </a:solidFill>
                      </a:defRPr>
                    </a:pPr>
                    <a:r>
                      <a:rPr lang="en-US" smtClean="0"/>
                      <a:t>1,336</a:t>
                    </a:r>
                    <a:r>
                      <a:rPr lang="en-US"/>
                      <a:t>, 18%</a:t>
                    </a:r>
                  </a:p>
                </c:rich>
              </c:tx>
              <c:spPr/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6,046</a:t>
                    </a:r>
                    <a:r>
                      <a:rPr lang="en-US" dirty="0"/>
                      <a:t>, 82%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  <c:showPercent val="1"/>
            <c:showLeaderLines val="1"/>
          </c:dLbls>
          <c:val>
            <c:numRef>
              <c:f>Sheet1!$C$5:$D$5</c:f>
              <c:numCache>
                <c:formatCode>General</c:formatCode>
                <c:ptCount val="2"/>
                <c:pt idx="0">
                  <c:v>1336</c:v>
                </c:pt>
                <c:pt idx="1">
                  <c:v>6046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1"/>
  <c:chart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val>
            <c:numRef>
              <c:f>Sheet1!$E$5:$F$5</c:f>
              <c:numCache>
                <c:formatCode>General</c:formatCode>
                <c:ptCount val="2"/>
                <c:pt idx="0">
                  <c:v>57</c:v>
                </c:pt>
                <c:pt idx="1">
                  <c:v>43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2"/>
  <c:chart>
    <c:plotArea>
      <c:layout/>
      <c:pieChart>
        <c:varyColors val="1"/>
        <c:ser>
          <c:idx val="0"/>
          <c:order val="0"/>
          <c:spPr>
            <a:solidFill>
              <a:srgbClr val="FFFF99"/>
            </a:solidFill>
          </c:spPr>
          <c:dPt>
            <c:idx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ctr"/>
            <c:showPercent val="1"/>
            <c:showLeaderLines val="1"/>
          </c:dLbls>
          <c:val>
            <c:numRef>
              <c:f>Sheet1!$G$5:$H$5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dLblPos val="ctr"/>
          <c:showVal val="1"/>
        </c:dLbls>
        <c:firstSliceAng val="0"/>
      </c:pie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2"/>
  <c:chart>
    <c:plotArea>
      <c:layout/>
      <c:pieChart>
        <c:varyColors val="1"/>
        <c:ser>
          <c:idx val="0"/>
          <c:order val="0"/>
          <c:spPr>
            <a:solidFill>
              <a:srgbClr val="FFFF99"/>
            </a:solidFill>
          </c:spPr>
          <c:dPt>
            <c:idx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Percent val="1"/>
            <c:showLeaderLines val="1"/>
          </c:dLbls>
          <c:val>
            <c:numRef>
              <c:f>Sheet1!$C$10:$D$10</c:f>
              <c:numCache>
                <c:formatCode>General</c:formatCode>
                <c:ptCount val="2"/>
                <c:pt idx="0">
                  <c:v>2500</c:v>
                </c:pt>
                <c:pt idx="1">
                  <c:v>2962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7D7C0-0C7E-46B9-8E62-8F3DA86345A1}" type="doc">
      <dgm:prSet loTypeId="urn:microsoft.com/office/officeart/2005/8/layout/target1" loCatId="relationship" qsTypeId="urn:microsoft.com/office/officeart/2005/8/quickstyle/3d1" qsCatId="3D" csTypeId="urn:microsoft.com/office/officeart/2005/8/colors/colorful5" csCatId="colorful" phldr="1"/>
      <dgm:spPr/>
    </dgm:pt>
    <dgm:pt modelId="{BB9D1F3E-DD42-4293-9186-5C5D3115343D}">
      <dgm:prSet phldrT="[Text]" custT="1"/>
      <dgm:spPr/>
      <dgm:t>
        <a:bodyPr/>
        <a:lstStyle/>
        <a:p>
          <a:r>
            <a:rPr lang="en-US" sz="2400" dirty="0" smtClean="0"/>
            <a:t>Traditional</a:t>
          </a:r>
          <a:endParaRPr lang="en-US" sz="2400" dirty="0"/>
        </a:p>
      </dgm:t>
    </dgm:pt>
    <dgm:pt modelId="{BBEB6971-B479-434B-97B0-B825694AE8DB}" type="parTrans" cxnId="{A269DCD5-6B88-459B-B233-138F5BE57E2F}">
      <dgm:prSet/>
      <dgm:spPr/>
      <dgm:t>
        <a:bodyPr/>
        <a:lstStyle/>
        <a:p>
          <a:endParaRPr lang="en-US" sz="2400"/>
        </a:p>
      </dgm:t>
    </dgm:pt>
    <dgm:pt modelId="{930308A1-5B21-4DAD-90F1-53FE44CB5FCF}" type="sibTrans" cxnId="{A269DCD5-6B88-459B-B233-138F5BE57E2F}">
      <dgm:prSet/>
      <dgm:spPr/>
      <dgm:t>
        <a:bodyPr/>
        <a:lstStyle/>
        <a:p>
          <a:endParaRPr lang="en-US" sz="2400"/>
        </a:p>
      </dgm:t>
    </dgm:pt>
    <dgm:pt modelId="{EFFF869D-8EE3-409F-B19E-A5F6A8EF2302}">
      <dgm:prSet phldrT="[Text]" custT="1"/>
      <dgm:spPr/>
      <dgm:t>
        <a:bodyPr/>
        <a:lstStyle/>
        <a:p>
          <a:r>
            <a:rPr lang="en-US" sz="2400" dirty="0" smtClean="0"/>
            <a:t>Systemic</a:t>
          </a:r>
          <a:endParaRPr lang="en-US" sz="2400" dirty="0"/>
        </a:p>
      </dgm:t>
    </dgm:pt>
    <dgm:pt modelId="{B27CE697-5F1F-4AB6-86B3-1B53D0442943}" type="parTrans" cxnId="{64E9EFFD-89FC-499E-A8CB-AB886E4373F5}">
      <dgm:prSet/>
      <dgm:spPr/>
      <dgm:t>
        <a:bodyPr/>
        <a:lstStyle/>
        <a:p>
          <a:endParaRPr lang="en-US" sz="2400"/>
        </a:p>
      </dgm:t>
    </dgm:pt>
    <dgm:pt modelId="{010B9802-EBB2-4677-9A88-BB56FA559C86}" type="sibTrans" cxnId="{64E9EFFD-89FC-499E-A8CB-AB886E4373F5}">
      <dgm:prSet/>
      <dgm:spPr/>
      <dgm:t>
        <a:bodyPr/>
        <a:lstStyle/>
        <a:p>
          <a:endParaRPr lang="en-US" sz="2400"/>
        </a:p>
      </dgm:t>
    </dgm:pt>
    <dgm:pt modelId="{7340FC6A-A9C7-49FB-A006-A09EC675F021}">
      <dgm:prSet phldrT="[Text]" custT="1"/>
      <dgm:spPr/>
      <dgm:t>
        <a:bodyPr/>
        <a:lstStyle/>
        <a:p>
          <a:r>
            <a:rPr lang="en-US" sz="2400" dirty="0" smtClean="0"/>
            <a:t>Comprehensive</a:t>
          </a:r>
          <a:endParaRPr lang="en-US" sz="2400" dirty="0"/>
        </a:p>
      </dgm:t>
    </dgm:pt>
    <dgm:pt modelId="{EC98CA74-F68A-4F1A-A09B-37040A2D80E0}" type="parTrans" cxnId="{1C4D860B-FEF3-4526-A20A-81289A420F0C}">
      <dgm:prSet/>
      <dgm:spPr/>
      <dgm:t>
        <a:bodyPr/>
        <a:lstStyle/>
        <a:p>
          <a:endParaRPr lang="en-US" sz="2400"/>
        </a:p>
      </dgm:t>
    </dgm:pt>
    <dgm:pt modelId="{C954D45B-78B1-49AC-A1B3-25CBD1CC387F}" type="sibTrans" cxnId="{1C4D860B-FEF3-4526-A20A-81289A420F0C}">
      <dgm:prSet/>
      <dgm:spPr/>
      <dgm:t>
        <a:bodyPr/>
        <a:lstStyle/>
        <a:p>
          <a:endParaRPr lang="en-US" sz="2400"/>
        </a:p>
      </dgm:t>
    </dgm:pt>
    <dgm:pt modelId="{E9DD6B43-F0F0-45DD-8D05-D7D320F7448E}">
      <dgm:prSet phldrT="[Text]" custT="1"/>
      <dgm:spPr/>
      <dgm:t>
        <a:bodyPr/>
        <a:lstStyle/>
        <a:p>
          <a:r>
            <a:rPr lang="en-US" sz="2400" dirty="0" smtClean="0"/>
            <a:t>Policy</a:t>
          </a:r>
          <a:endParaRPr lang="en-US" sz="2400" dirty="0"/>
        </a:p>
      </dgm:t>
    </dgm:pt>
    <dgm:pt modelId="{BD7FF1D6-E0D5-48B0-8A69-40E57C45B0E9}" type="parTrans" cxnId="{56473365-3E85-450C-A7D1-AF9FDF74E645}">
      <dgm:prSet/>
      <dgm:spPr/>
      <dgm:t>
        <a:bodyPr/>
        <a:lstStyle/>
        <a:p>
          <a:endParaRPr lang="en-US" sz="2400"/>
        </a:p>
      </dgm:t>
    </dgm:pt>
    <dgm:pt modelId="{F70741D3-F18B-4B16-8061-DC655455B682}" type="sibTrans" cxnId="{56473365-3E85-450C-A7D1-AF9FDF74E645}">
      <dgm:prSet/>
      <dgm:spPr/>
      <dgm:t>
        <a:bodyPr/>
        <a:lstStyle/>
        <a:p>
          <a:endParaRPr lang="en-US" sz="2400"/>
        </a:p>
      </dgm:t>
    </dgm:pt>
    <dgm:pt modelId="{939E3374-0710-4E17-99D5-FECE028329C8}">
      <dgm:prSet phldrT="[Text]" custT="1"/>
      <dgm:spPr/>
      <dgm:t>
        <a:bodyPr/>
        <a:lstStyle/>
        <a:p>
          <a:r>
            <a:rPr lang="en-US" sz="2400" dirty="0" smtClean="0"/>
            <a:t>Culture</a:t>
          </a:r>
          <a:endParaRPr lang="en-US" sz="2400" dirty="0"/>
        </a:p>
      </dgm:t>
    </dgm:pt>
    <dgm:pt modelId="{B1D21C74-B6F3-41D2-B65D-0A4ADF3476A6}" type="parTrans" cxnId="{DB57EB73-F46D-4B32-89C7-9856D6DD102A}">
      <dgm:prSet/>
      <dgm:spPr/>
      <dgm:t>
        <a:bodyPr/>
        <a:lstStyle/>
        <a:p>
          <a:endParaRPr lang="en-US" sz="2400"/>
        </a:p>
      </dgm:t>
    </dgm:pt>
    <dgm:pt modelId="{5236F0B6-76D3-4E40-843E-1FFE5A66C954}" type="sibTrans" cxnId="{DB57EB73-F46D-4B32-89C7-9856D6DD102A}">
      <dgm:prSet/>
      <dgm:spPr/>
      <dgm:t>
        <a:bodyPr/>
        <a:lstStyle/>
        <a:p>
          <a:endParaRPr lang="en-US" sz="2400"/>
        </a:p>
      </dgm:t>
    </dgm:pt>
    <dgm:pt modelId="{D2B96BDF-CF37-42DE-8D05-8FA269567267}" type="pres">
      <dgm:prSet presAssocID="{5247D7C0-0C7E-46B9-8E62-8F3DA86345A1}" presName="composite" presStyleCnt="0">
        <dgm:presLayoutVars>
          <dgm:chMax val="5"/>
          <dgm:dir/>
          <dgm:resizeHandles val="exact"/>
        </dgm:presLayoutVars>
      </dgm:prSet>
      <dgm:spPr/>
    </dgm:pt>
    <dgm:pt modelId="{42881245-B965-44D1-9491-FBC9D7910EE3}" type="pres">
      <dgm:prSet presAssocID="{BB9D1F3E-DD42-4293-9186-5C5D3115343D}" presName="circle1" presStyleLbl="lnNode1" presStyleIdx="0" presStyleCnt="5"/>
      <dgm:spPr/>
    </dgm:pt>
    <dgm:pt modelId="{96F0D1FC-0FA6-420E-8465-05DAA70B57CF}" type="pres">
      <dgm:prSet presAssocID="{BB9D1F3E-DD42-4293-9186-5C5D3115343D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B347B-8113-4AA7-AEE6-F13E6DDCA6A0}" type="pres">
      <dgm:prSet presAssocID="{BB9D1F3E-DD42-4293-9186-5C5D3115343D}" presName="line1" presStyleLbl="callout" presStyleIdx="0" presStyleCnt="10"/>
      <dgm:spPr/>
    </dgm:pt>
    <dgm:pt modelId="{C94CB8D7-947D-41D9-A2C0-6AF298D1DB94}" type="pres">
      <dgm:prSet presAssocID="{BB9D1F3E-DD42-4293-9186-5C5D3115343D}" presName="d1" presStyleLbl="callout" presStyleIdx="1" presStyleCnt="10"/>
      <dgm:spPr/>
    </dgm:pt>
    <dgm:pt modelId="{193CC2C2-08E5-40A4-9EDF-1AB685BC56DD}" type="pres">
      <dgm:prSet presAssocID="{EFFF869D-8EE3-409F-B19E-A5F6A8EF2302}" presName="circle2" presStyleLbl="lnNode1" presStyleIdx="1" presStyleCnt="5" custScaleX="185965" custScaleY="185965"/>
      <dgm:spPr/>
    </dgm:pt>
    <dgm:pt modelId="{3E250846-FC97-45D3-9E5C-BD482D3C19C2}" type="pres">
      <dgm:prSet presAssocID="{EFFF869D-8EE3-409F-B19E-A5F6A8EF2302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FB453-064C-4859-872B-5F8EF3EF5D25}" type="pres">
      <dgm:prSet presAssocID="{EFFF869D-8EE3-409F-B19E-A5F6A8EF2302}" presName="line2" presStyleLbl="callout" presStyleIdx="2" presStyleCnt="10"/>
      <dgm:spPr/>
    </dgm:pt>
    <dgm:pt modelId="{C9E9057F-086A-4A8A-B094-AC73FAE4BE9E}" type="pres">
      <dgm:prSet presAssocID="{EFFF869D-8EE3-409F-B19E-A5F6A8EF2302}" presName="d2" presStyleLbl="callout" presStyleIdx="3" presStyleCnt="10" custScaleX="72424" custScaleY="71150" custLinFactNeighborX="15312" custLinFactNeighborY="-13984"/>
      <dgm:spPr/>
    </dgm:pt>
    <dgm:pt modelId="{D49294A3-7E96-4725-B3B6-526EA3BFF05C}" type="pres">
      <dgm:prSet presAssocID="{7340FC6A-A9C7-49FB-A006-A09EC675F021}" presName="circle3" presStyleLbl="lnNode1" presStyleIdx="2" presStyleCnt="5" custScaleX="136815" custScaleY="136815"/>
      <dgm:spPr/>
    </dgm:pt>
    <dgm:pt modelId="{15640A9A-D5E5-4982-BE62-4503209539D7}" type="pres">
      <dgm:prSet presAssocID="{7340FC6A-A9C7-49FB-A006-A09EC675F021}" presName="text3" presStyleLbl="revTx" presStyleIdx="2" presStyleCnt="5" custScaleX="178363" custLinFactNeighborX="38889" custLinFactNeighborY="-1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C7C74-9C38-47D4-831C-744B36D2ED59}" type="pres">
      <dgm:prSet presAssocID="{7340FC6A-A9C7-49FB-A006-A09EC675F021}" presName="line3" presStyleLbl="callout" presStyleIdx="4" presStyleCnt="10"/>
      <dgm:spPr/>
    </dgm:pt>
    <dgm:pt modelId="{4C9A32EA-AF31-43E2-93E2-7166E2C1E42A}" type="pres">
      <dgm:prSet presAssocID="{7340FC6A-A9C7-49FB-A006-A09EC675F021}" presName="d3" presStyleLbl="callout" presStyleIdx="5" presStyleCnt="10" custScaleX="51033" custScaleY="52388" custLinFactNeighborX="21404" custLinFactNeighborY="-23185"/>
      <dgm:spPr/>
    </dgm:pt>
    <dgm:pt modelId="{06A2B6F0-EF74-4443-984A-575034DF7B8F}" type="pres">
      <dgm:prSet presAssocID="{E9DD6B43-F0F0-45DD-8D05-D7D320F7448E}" presName="circle4" presStyleLbl="lnNode1" presStyleIdx="3" presStyleCnt="5" custScaleX="113435" custScaleY="113435"/>
      <dgm:spPr/>
    </dgm:pt>
    <dgm:pt modelId="{5131123E-2456-4E4E-829E-FCB08550DDCE}" type="pres">
      <dgm:prSet presAssocID="{E9DD6B43-F0F0-45DD-8D05-D7D320F7448E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78FD1-7324-4714-8A24-A6A2683E691E}" type="pres">
      <dgm:prSet presAssocID="{E9DD6B43-F0F0-45DD-8D05-D7D320F7448E}" presName="line4" presStyleLbl="callout" presStyleIdx="6" presStyleCnt="10"/>
      <dgm:spPr/>
    </dgm:pt>
    <dgm:pt modelId="{6295AF8C-13B3-4266-AACA-0783DE51C624}" type="pres">
      <dgm:prSet presAssocID="{E9DD6B43-F0F0-45DD-8D05-D7D320F7448E}" presName="d4" presStyleLbl="callout" presStyleIdx="7" presStyleCnt="10" custFlipVert="1" custFlipHor="1" custScaleX="39663" custScaleY="45811" custLinFactNeighborX="31363" custLinFactNeighborY="-24930"/>
      <dgm:spPr/>
    </dgm:pt>
    <dgm:pt modelId="{463A12FA-977E-4352-9F04-FB33C751C572}" type="pres">
      <dgm:prSet presAssocID="{939E3374-0710-4E17-99D5-FECE028329C8}" presName="circle5" presStyleLbl="lnNode1" presStyleIdx="4" presStyleCnt="5"/>
      <dgm:spPr/>
    </dgm:pt>
    <dgm:pt modelId="{8BFADDE7-94CF-4901-8330-5B255E66FB1E}" type="pres">
      <dgm:prSet presAssocID="{939E3374-0710-4E17-99D5-FECE028329C8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DF578-3504-4521-95CD-6EB9A41E216C}" type="pres">
      <dgm:prSet presAssocID="{939E3374-0710-4E17-99D5-FECE028329C8}" presName="line5" presStyleLbl="callout" presStyleIdx="8" presStyleCnt="10"/>
      <dgm:spPr/>
    </dgm:pt>
    <dgm:pt modelId="{2669502D-1B86-4298-904D-6400DF20DA47}" type="pres">
      <dgm:prSet presAssocID="{939E3374-0710-4E17-99D5-FECE028329C8}" presName="d5" presStyleLbl="callout" presStyleIdx="9" presStyleCnt="10" custScaleX="49123" custScaleY="54887" custLinFactNeighborX="32389" custLinFactNeighborY="-25314"/>
      <dgm:spPr/>
    </dgm:pt>
  </dgm:ptLst>
  <dgm:cxnLst>
    <dgm:cxn modelId="{4E7658DE-62B9-4980-BF6C-DDF6429DDEE1}" type="presOf" srcId="{E9DD6B43-F0F0-45DD-8D05-D7D320F7448E}" destId="{5131123E-2456-4E4E-829E-FCB08550DDCE}" srcOrd="0" destOrd="0" presId="urn:microsoft.com/office/officeart/2005/8/layout/target1"/>
    <dgm:cxn modelId="{A269DCD5-6B88-459B-B233-138F5BE57E2F}" srcId="{5247D7C0-0C7E-46B9-8E62-8F3DA86345A1}" destId="{BB9D1F3E-DD42-4293-9186-5C5D3115343D}" srcOrd="0" destOrd="0" parTransId="{BBEB6971-B479-434B-97B0-B825694AE8DB}" sibTransId="{930308A1-5B21-4DAD-90F1-53FE44CB5FCF}"/>
    <dgm:cxn modelId="{48B66237-0BBB-42C6-B077-7A771BF7B5A5}" type="presOf" srcId="{EFFF869D-8EE3-409F-B19E-A5F6A8EF2302}" destId="{3E250846-FC97-45D3-9E5C-BD482D3C19C2}" srcOrd="0" destOrd="0" presId="urn:microsoft.com/office/officeart/2005/8/layout/target1"/>
    <dgm:cxn modelId="{3DB45BB3-02F3-408C-9979-6FA2B5FE6937}" type="presOf" srcId="{5247D7C0-0C7E-46B9-8E62-8F3DA86345A1}" destId="{D2B96BDF-CF37-42DE-8D05-8FA269567267}" srcOrd="0" destOrd="0" presId="urn:microsoft.com/office/officeart/2005/8/layout/target1"/>
    <dgm:cxn modelId="{EB552C97-6F86-4775-A4F0-B6A23014A0D1}" type="presOf" srcId="{939E3374-0710-4E17-99D5-FECE028329C8}" destId="{8BFADDE7-94CF-4901-8330-5B255E66FB1E}" srcOrd="0" destOrd="0" presId="urn:microsoft.com/office/officeart/2005/8/layout/target1"/>
    <dgm:cxn modelId="{FB5254F8-5C1D-4D09-8162-6C7B577BA2A3}" type="presOf" srcId="{7340FC6A-A9C7-49FB-A006-A09EC675F021}" destId="{15640A9A-D5E5-4982-BE62-4503209539D7}" srcOrd="0" destOrd="0" presId="urn:microsoft.com/office/officeart/2005/8/layout/target1"/>
    <dgm:cxn modelId="{56473365-3E85-450C-A7D1-AF9FDF74E645}" srcId="{5247D7C0-0C7E-46B9-8E62-8F3DA86345A1}" destId="{E9DD6B43-F0F0-45DD-8D05-D7D320F7448E}" srcOrd="3" destOrd="0" parTransId="{BD7FF1D6-E0D5-48B0-8A69-40E57C45B0E9}" sibTransId="{F70741D3-F18B-4B16-8061-DC655455B682}"/>
    <dgm:cxn modelId="{1C4D860B-FEF3-4526-A20A-81289A420F0C}" srcId="{5247D7C0-0C7E-46B9-8E62-8F3DA86345A1}" destId="{7340FC6A-A9C7-49FB-A006-A09EC675F021}" srcOrd="2" destOrd="0" parTransId="{EC98CA74-F68A-4F1A-A09B-37040A2D80E0}" sibTransId="{C954D45B-78B1-49AC-A1B3-25CBD1CC387F}"/>
    <dgm:cxn modelId="{6D9C3000-291D-4808-9E55-4370F5F70388}" type="presOf" srcId="{BB9D1F3E-DD42-4293-9186-5C5D3115343D}" destId="{96F0D1FC-0FA6-420E-8465-05DAA70B57CF}" srcOrd="0" destOrd="0" presId="urn:microsoft.com/office/officeart/2005/8/layout/target1"/>
    <dgm:cxn modelId="{DB57EB73-F46D-4B32-89C7-9856D6DD102A}" srcId="{5247D7C0-0C7E-46B9-8E62-8F3DA86345A1}" destId="{939E3374-0710-4E17-99D5-FECE028329C8}" srcOrd="4" destOrd="0" parTransId="{B1D21C74-B6F3-41D2-B65D-0A4ADF3476A6}" sibTransId="{5236F0B6-76D3-4E40-843E-1FFE5A66C954}"/>
    <dgm:cxn modelId="{64E9EFFD-89FC-499E-A8CB-AB886E4373F5}" srcId="{5247D7C0-0C7E-46B9-8E62-8F3DA86345A1}" destId="{EFFF869D-8EE3-409F-B19E-A5F6A8EF2302}" srcOrd="1" destOrd="0" parTransId="{B27CE697-5F1F-4AB6-86B3-1B53D0442943}" sibTransId="{010B9802-EBB2-4677-9A88-BB56FA559C86}"/>
    <dgm:cxn modelId="{2BACF6AF-FC0C-4EC6-8863-89A37E2A869D}" type="presParOf" srcId="{D2B96BDF-CF37-42DE-8D05-8FA269567267}" destId="{42881245-B965-44D1-9491-FBC9D7910EE3}" srcOrd="0" destOrd="0" presId="urn:microsoft.com/office/officeart/2005/8/layout/target1"/>
    <dgm:cxn modelId="{8CDEB993-ADAA-42C4-963A-6178FC0FD9C1}" type="presParOf" srcId="{D2B96BDF-CF37-42DE-8D05-8FA269567267}" destId="{96F0D1FC-0FA6-420E-8465-05DAA70B57CF}" srcOrd="1" destOrd="0" presId="urn:microsoft.com/office/officeart/2005/8/layout/target1"/>
    <dgm:cxn modelId="{A920C4C4-B02B-4301-9E3E-AD39D06E9971}" type="presParOf" srcId="{D2B96BDF-CF37-42DE-8D05-8FA269567267}" destId="{0B0B347B-8113-4AA7-AEE6-F13E6DDCA6A0}" srcOrd="2" destOrd="0" presId="urn:microsoft.com/office/officeart/2005/8/layout/target1"/>
    <dgm:cxn modelId="{830396AF-49CA-48BF-A45E-672DB22AC4BE}" type="presParOf" srcId="{D2B96BDF-CF37-42DE-8D05-8FA269567267}" destId="{C94CB8D7-947D-41D9-A2C0-6AF298D1DB94}" srcOrd="3" destOrd="0" presId="urn:microsoft.com/office/officeart/2005/8/layout/target1"/>
    <dgm:cxn modelId="{24DB6ECC-130D-4CC1-B51C-A3EA74188983}" type="presParOf" srcId="{D2B96BDF-CF37-42DE-8D05-8FA269567267}" destId="{193CC2C2-08E5-40A4-9EDF-1AB685BC56DD}" srcOrd="4" destOrd="0" presId="urn:microsoft.com/office/officeart/2005/8/layout/target1"/>
    <dgm:cxn modelId="{2EFF79FC-8F85-4D7B-BF91-AE08C4B38388}" type="presParOf" srcId="{D2B96BDF-CF37-42DE-8D05-8FA269567267}" destId="{3E250846-FC97-45D3-9E5C-BD482D3C19C2}" srcOrd="5" destOrd="0" presId="urn:microsoft.com/office/officeart/2005/8/layout/target1"/>
    <dgm:cxn modelId="{3A5A1BF1-9C76-4B94-A5F2-354693667FB9}" type="presParOf" srcId="{D2B96BDF-CF37-42DE-8D05-8FA269567267}" destId="{5E3FB453-064C-4859-872B-5F8EF3EF5D25}" srcOrd="6" destOrd="0" presId="urn:microsoft.com/office/officeart/2005/8/layout/target1"/>
    <dgm:cxn modelId="{72B68C2C-54F3-42BA-AD90-4B7E9CA76016}" type="presParOf" srcId="{D2B96BDF-CF37-42DE-8D05-8FA269567267}" destId="{C9E9057F-086A-4A8A-B094-AC73FAE4BE9E}" srcOrd="7" destOrd="0" presId="urn:microsoft.com/office/officeart/2005/8/layout/target1"/>
    <dgm:cxn modelId="{A1849540-FAAE-4A0F-8725-5778B75A15BF}" type="presParOf" srcId="{D2B96BDF-CF37-42DE-8D05-8FA269567267}" destId="{D49294A3-7E96-4725-B3B6-526EA3BFF05C}" srcOrd="8" destOrd="0" presId="urn:microsoft.com/office/officeart/2005/8/layout/target1"/>
    <dgm:cxn modelId="{C45C4261-F25B-4316-A490-33CCCE3B089B}" type="presParOf" srcId="{D2B96BDF-CF37-42DE-8D05-8FA269567267}" destId="{15640A9A-D5E5-4982-BE62-4503209539D7}" srcOrd="9" destOrd="0" presId="urn:microsoft.com/office/officeart/2005/8/layout/target1"/>
    <dgm:cxn modelId="{58C2E12C-D59A-46F5-A97D-3C40DFACD884}" type="presParOf" srcId="{D2B96BDF-CF37-42DE-8D05-8FA269567267}" destId="{6F9C7C74-9C38-47D4-831C-744B36D2ED59}" srcOrd="10" destOrd="0" presId="urn:microsoft.com/office/officeart/2005/8/layout/target1"/>
    <dgm:cxn modelId="{00C89265-1324-488D-9C3F-8C12D3758348}" type="presParOf" srcId="{D2B96BDF-CF37-42DE-8D05-8FA269567267}" destId="{4C9A32EA-AF31-43E2-93E2-7166E2C1E42A}" srcOrd="11" destOrd="0" presId="urn:microsoft.com/office/officeart/2005/8/layout/target1"/>
    <dgm:cxn modelId="{65D05AF0-6931-4CB7-9B7C-2866F941F40C}" type="presParOf" srcId="{D2B96BDF-CF37-42DE-8D05-8FA269567267}" destId="{06A2B6F0-EF74-4443-984A-575034DF7B8F}" srcOrd="12" destOrd="0" presId="urn:microsoft.com/office/officeart/2005/8/layout/target1"/>
    <dgm:cxn modelId="{5A77C0BC-FABB-45CB-B8BB-827993480DD9}" type="presParOf" srcId="{D2B96BDF-CF37-42DE-8D05-8FA269567267}" destId="{5131123E-2456-4E4E-829E-FCB08550DDCE}" srcOrd="13" destOrd="0" presId="urn:microsoft.com/office/officeart/2005/8/layout/target1"/>
    <dgm:cxn modelId="{FAC703F4-4C38-4712-A5A3-4B187F78521E}" type="presParOf" srcId="{D2B96BDF-CF37-42DE-8D05-8FA269567267}" destId="{72A78FD1-7324-4714-8A24-A6A2683E691E}" srcOrd="14" destOrd="0" presId="urn:microsoft.com/office/officeart/2005/8/layout/target1"/>
    <dgm:cxn modelId="{10698C19-784F-4D91-89D2-2CF8EE95DF42}" type="presParOf" srcId="{D2B96BDF-CF37-42DE-8D05-8FA269567267}" destId="{6295AF8C-13B3-4266-AACA-0783DE51C624}" srcOrd="15" destOrd="0" presId="urn:microsoft.com/office/officeart/2005/8/layout/target1"/>
    <dgm:cxn modelId="{B0DC302D-5CFE-4F01-9D39-88C6E02BE147}" type="presParOf" srcId="{D2B96BDF-CF37-42DE-8D05-8FA269567267}" destId="{463A12FA-977E-4352-9F04-FB33C751C572}" srcOrd="16" destOrd="0" presId="urn:microsoft.com/office/officeart/2005/8/layout/target1"/>
    <dgm:cxn modelId="{4C2C2DA2-0C56-491E-A208-ADDCFE5541E6}" type="presParOf" srcId="{D2B96BDF-CF37-42DE-8D05-8FA269567267}" destId="{8BFADDE7-94CF-4901-8330-5B255E66FB1E}" srcOrd="17" destOrd="0" presId="urn:microsoft.com/office/officeart/2005/8/layout/target1"/>
    <dgm:cxn modelId="{C7A307CC-0E1F-49A7-BDF0-B1A084BAD168}" type="presParOf" srcId="{D2B96BDF-CF37-42DE-8D05-8FA269567267}" destId="{709DF578-3504-4521-95CD-6EB9A41E216C}" srcOrd="18" destOrd="0" presId="urn:microsoft.com/office/officeart/2005/8/layout/target1"/>
    <dgm:cxn modelId="{01E687B4-5589-4428-ACD1-F3789C3D34C3}" type="presParOf" srcId="{D2B96BDF-CF37-42DE-8D05-8FA269567267}" destId="{2669502D-1B86-4298-904D-6400DF20DA47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3A12FA-977E-4352-9F04-FB33C751C572}">
      <dsp:nvSpPr>
        <dsp:cNvPr id="0" name=""/>
        <dsp:cNvSpPr/>
      </dsp:nvSpPr>
      <dsp:spPr>
        <a:xfrm>
          <a:off x="1385885" y="947295"/>
          <a:ext cx="3257550" cy="3257550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6A2B6F0-EF74-4443-984A-575034DF7B8F}">
      <dsp:nvSpPr>
        <dsp:cNvPr id="0" name=""/>
        <dsp:cNvSpPr/>
      </dsp:nvSpPr>
      <dsp:spPr>
        <a:xfrm>
          <a:off x="1577535" y="1138944"/>
          <a:ext cx="2874251" cy="2874251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49294A3-7E96-4725-B3B6-526EA3BFF05C}">
      <dsp:nvSpPr>
        <dsp:cNvPr id="0" name=""/>
        <dsp:cNvSpPr/>
      </dsp:nvSpPr>
      <dsp:spPr>
        <a:xfrm>
          <a:off x="1776408" y="1337818"/>
          <a:ext cx="2476504" cy="2476504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93CC2C2-08E5-40A4-9EDF-1AB685BC56DD}">
      <dsp:nvSpPr>
        <dsp:cNvPr id="0" name=""/>
        <dsp:cNvSpPr/>
      </dsp:nvSpPr>
      <dsp:spPr>
        <a:xfrm>
          <a:off x="2005010" y="1566420"/>
          <a:ext cx="2019300" cy="2019300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2881245-B965-44D1-9491-FBC9D7910EE3}">
      <dsp:nvSpPr>
        <dsp:cNvPr id="0" name=""/>
        <dsp:cNvSpPr/>
      </dsp:nvSpPr>
      <dsp:spPr>
        <a:xfrm>
          <a:off x="2833595" y="2395005"/>
          <a:ext cx="362130" cy="36213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F0D1FC-0FA6-420E-8465-05DAA70B57CF}">
      <dsp:nvSpPr>
        <dsp:cNvPr id="0" name=""/>
        <dsp:cNvSpPr/>
      </dsp:nvSpPr>
      <dsp:spPr>
        <a:xfrm>
          <a:off x="5186360" y="138554"/>
          <a:ext cx="1628775" cy="57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Traditional</a:t>
          </a:r>
          <a:endParaRPr lang="en-US" sz="2400" kern="1200" dirty="0"/>
        </a:p>
      </dsp:txBody>
      <dsp:txXfrm>
        <a:off x="5186360" y="138554"/>
        <a:ext cx="1628775" cy="575066"/>
      </dsp:txXfrm>
    </dsp:sp>
    <dsp:sp modelId="{0B0B347B-8113-4AA7-AEE6-F13E6DDCA6A0}">
      <dsp:nvSpPr>
        <dsp:cNvPr id="0" name=""/>
        <dsp:cNvSpPr/>
      </dsp:nvSpPr>
      <dsp:spPr>
        <a:xfrm>
          <a:off x="4779167" y="426087"/>
          <a:ext cx="4071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CB8D7-947D-41D9-A2C0-6AF298D1DB94}">
      <dsp:nvSpPr>
        <dsp:cNvPr id="0" name=""/>
        <dsp:cNvSpPr/>
      </dsp:nvSpPr>
      <dsp:spPr>
        <a:xfrm rot="5400000">
          <a:off x="2820565" y="620183"/>
          <a:ext cx="2149983" cy="1761791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250846-FC97-45D3-9E5C-BD482D3C19C2}">
      <dsp:nvSpPr>
        <dsp:cNvPr id="0" name=""/>
        <dsp:cNvSpPr/>
      </dsp:nvSpPr>
      <dsp:spPr>
        <a:xfrm>
          <a:off x="5186360" y="746630"/>
          <a:ext cx="1628775" cy="57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Systemic</a:t>
          </a:r>
          <a:endParaRPr lang="en-US" sz="2400" kern="1200" dirty="0"/>
        </a:p>
      </dsp:txBody>
      <dsp:txXfrm>
        <a:off x="5186360" y="746630"/>
        <a:ext cx="1628775" cy="575066"/>
      </dsp:txXfrm>
    </dsp:sp>
    <dsp:sp modelId="{5E3FB453-064C-4859-872B-5F8EF3EF5D25}">
      <dsp:nvSpPr>
        <dsp:cNvPr id="0" name=""/>
        <dsp:cNvSpPr/>
      </dsp:nvSpPr>
      <dsp:spPr>
        <a:xfrm>
          <a:off x="4779167" y="1034163"/>
          <a:ext cx="4071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E9057F-086A-4A8A-B094-AC73FAE4BE9E}">
      <dsp:nvSpPr>
        <dsp:cNvPr id="0" name=""/>
        <dsp:cNvSpPr/>
      </dsp:nvSpPr>
      <dsp:spPr>
        <a:xfrm rot="5400000">
          <a:off x="3623334" y="1137585"/>
          <a:ext cx="1273679" cy="1081322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40A9A-D5E5-4982-BE62-4503209539D7}">
      <dsp:nvSpPr>
        <dsp:cNvPr id="0" name=""/>
        <dsp:cNvSpPr/>
      </dsp:nvSpPr>
      <dsp:spPr>
        <a:xfrm>
          <a:off x="5181596" y="1346201"/>
          <a:ext cx="2905131" cy="57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Comprehensive</a:t>
          </a:r>
          <a:endParaRPr lang="en-US" sz="2400" kern="1200" dirty="0"/>
        </a:p>
      </dsp:txBody>
      <dsp:txXfrm>
        <a:off x="5181596" y="1346201"/>
        <a:ext cx="2905131" cy="575066"/>
      </dsp:txXfrm>
    </dsp:sp>
    <dsp:sp modelId="{6F9C7C74-9C38-47D4-831C-744B36D2ED59}">
      <dsp:nvSpPr>
        <dsp:cNvPr id="0" name=""/>
        <dsp:cNvSpPr/>
      </dsp:nvSpPr>
      <dsp:spPr>
        <a:xfrm>
          <a:off x="4779167" y="1642239"/>
          <a:ext cx="4071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A32EA-AF31-43E2-93E2-7166E2C1E42A}">
      <dsp:nvSpPr>
        <dsp:cNvPr id="0" name=""/>
        <dsp:cNvSpPr/>
      </dsp:nvSpPr>
      <dsp:spPr>
        <a:xfrm rot="5400000">
          <a:off x="4050772" y="1700744"/>
          <a:ext cx="739511" cy="640033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31123E-2456-4E4E-829E-FCB08550DDCE}">
      <dsp:nvSpPr>
        <dsp:cNvPr id="0" name=""/>
        <dsp:cNvSpPr/>
      </dsp:nvSpPr>
      <dsp:spPr>
        <a:xfrm>
          <a:off x="5186360" y="1949752"/>
          <a:ext cx="1628775" cy="57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Policy</a:t>
          </a:r>
          <a:endParaRPr lang="en-US" sz="2400" kern="1200" dirty="0"/>
        </a:p>
      </dsp:txBody>
      <dsp:txXfrm>
        <a:off x="5186360" y="1949752"/>
        <a:ext cx="1628775" cy="575066"/>
      </dsp:txXfrm>
    </dsp:sp>
    <dsp:sp modelId="{72A78FD1-7324-4714-8A24-A6A2683E691E}">
      <dsp:nvSpPr>
        <dsp:cNvPr id="0" name=""/>
        <dsp:cNvSpPr/>
      </dsp:nvSpPr>
      <dsp:spPr>
        <a:xfrm>
          <a:off x="4779167" y="2237285"/>
          <a:ext cx="4071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95AF8C-13B3-4266-AACA-0783DE51C624}">
      <dsp:nvSpPr>
        <dsp:cNvPr id="0" name=""/>
        <dsp:cNvSpPr/>
      </dsp:nvSpPr>
      <dsp:spPr>
        <a:xfrm rot="5400000" flipH="1" flipV="1">
          <a:off x="4351316" y="2314600"/>
          <a:ext cx="493459" cy="385459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FADDE7-94CF-4901-8330-5B255E66FB1E}">
      <dsp:nvSpPr>
        <dsp:cNvPr id="0" name=""/>
        <dsp:cNvSpPr/>
      </dsp:nvSpPr>
      <dsp:spPr>
        <a:xfrm>
          <a:off x="5186360" y="2527424"/>
          <a:ext cx="1628775" cy="57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Culture</a:t>
          </a:r>
          <a:endParaRPr lang="en-US" sz="2400" kern="1200" dirty="0"/>
        </a:p>
      </dsp:txBody>
      <dsp:txXfrm>
        <a:off x="5186360" y="2527424"/>
        <a:ext cx="1628775" cy="575066"/>
      </dsp:txXfrm>
    </dsp:sp>
    <dsp:sp modelId="{709DF578-3504-4521-95CD-6EB9A41E216C}">
      <dsp:nvSpPr>
        <dsp:cNvPr id="0" name=""/>
        <dsp:cNvSpPr/>
      </dsp:nvSpPr>
      <dsp:spPr>
        <a:xfrm>
          <a:off x="4779167" y="2814957"/>
          <a:ext cx="4071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69502D-1B86-4298-904D-6400DF20DA47}">
      <dsp:nvSpPr>
        <dsp:cNvPr id="0" name=""/>
        <dsp:cNvSpPr/>
      </dsp:nvSpPr>
      <dsp:spPr>
        <a:xfrm rot="5400000">
          <a:off x="4446271" y="2829238"/>
          <a:ext cx="417193" cy="346711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5743BA-99A4-48B9-936E-298992FC5AAA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639C64-CE78-48C7-8C14-A842EEE50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DB8196-D1FB-48D2-BD63-68EEDE44C0B9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30CAA0-E3F7-44D6-B2F3-C6424A665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-cvr-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22B33-B266-4900-8397-0ADB309466E8}" type="datetime1">
              <a:rPr lang="en-US" smtClean="0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87063-D18C-424A-8A45-9FCB5AFC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4320-23AB-40EC-A052-2D82AE1CAFF1}" type="datetime1">
              <a:rPr lang="en-US" smtClean="0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61781-0EDD-4ACA-BA0D-22A900DD4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DB4E4-EE9F-4C58-A5F6-FEBA2D8BF794}" type="datetime1">
              <a:rPr lang="en-US" smtClean="0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0FE83-2436-4951-BC42-26407650F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56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82042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267200"/>
            <a:ext cx="82042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2-</a:t>
            </a:r>
            <a:fld id="{02D5FA6E-FAE9-4D5F-A9EB-2686294D6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pPr algn="ctr"/>
            <a:r>
              <a:rPr lang="en-US" dirty="0" smtClean="0"/>
              <a:t>2-</a:t>
            </a:r>
            <a:fld id="{02D5FA6E-FAE9-4D5F-A9EB-2686294D6B1F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-int-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8052"/>
            <a:ext cx="8839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6477000"/>
            <a:ext cx="2133600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82FCA22-5CE7-4204-9352-34CCC859F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73258-0645-4562-B242-D7DFC2E763BE}" type="datetime1">
              <a:rPr lang="en-US" smtClean="0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302FF-AAF3-49E7-8DE9-207CAD1B1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pt-int-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68052"/>
            <a:ext cx="4191000" cy="4970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7637"/>
            <a:ext cx="4038600" cy="41663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858000" y="6477000"/>
            <a:ext cx="2133600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379DA6A-4631-4741-9E43-51F66B1DF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8A81F-1AAC-4775-97E0-9D99D55B007A}" type="datetime1">
              <a:rPr lang="en-US" smtClean="0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86F0F-6F2F-400F-8DF6-FD4F61D40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B2E9-E0BD-440B-9612-E485AB1F25A2}" type="datetime1">
              <a:rPr lang="en-US" smtClean="0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0B67B-7F7C-44F7-9F76-790BC5123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C2F4-5125-43D4-B306-9A6A64AE443E}" type="datetime1">
              <a:rPr lang="en-US" smtClean="0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CCA5D-C220-4A72-9721-43C2CB3CE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EEA9-96B6-41FA-95AE-9C0B7832FFCF}" type="datetime1">
              <a:rPr lang="en-US" smtClean="0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D3D14-1354-4275-B100-F0DB14833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EBC89-F099-4652-8326-FDD8760A2184}" type="datetime1">
              <a:rPr lang="en-US" smtClean="0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B085A-76C5-47ED-AEA7-FAE6A1E17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224EC3-C83E-4D7F-A6DF-AB8C2FDCD0A8}" type="datetime1">
              <a:rPr lang="en-US" smtClean="0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031FA6-95EC-4DDF-8233-096682286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691" r:id="rId3"/>
    <p:sldLayoutId id="214748370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3" r:id="rId12"/>
    <p:sldLayoutId id="214748370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sawyer@vhb.com" TargetMode="External"/><Relationship Id="rId2" Type="http://schemas.openxmlformats.org/officeDocument/2006/relationships/hyperlink" Target="mailto:jeffrey.shaw@dot.gov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Intersection Safety Implementation Plans</a:t>
            </a:r>
            <a:br>
              <a:rPr lang="en-US" dirty="0" smtClean="0"/>
            </a:br>
            <a:r>
              <a:rPr lang="en-US" dirty="0" smtClean="0"/>
              <a:t>Executive Briefing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New Hampshire DOT</a:t>
            </a:r>
          </a:p>
          <a:p>
            <a:pPr eaLnBrk="1" hangingPunct="1"/>
            <a:r>
              <a:rPr lang="en-US" sz="2400" dirty="0" smtClean="0"/>
              <a:t>Concord, NH</a:t>
            </a:r>
          </a:p>
          <a:p>
            <a:pPr eaLnBrk="1" hangingPunct="1"/>
            <a:r>
              <a:rPr lang="en-US" sz="2400" dirty="0" smtClean="0"/>
              <a:t>July 23,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Intersections in New Hampshire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2FCA22-5CE7-4204-9352-34CCC859FE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8839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9060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 smtClean="0">
                <a:solidFill>
                  <a:srgbClr val="00B0F0"/>
                </a:solidFill>
              </a:rPr>
              <a:t>7,382 intersections </a:t>
            </a:r>
            <a:r>
              <a:rPr lang="en-US" dirty="0" smtClean="0"/>
              <a:t>had at least one crash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228600" y="1524000"/>
          <a:ext cx="33528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533400" y="1600200"/>
            <a:ext cx="9144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Local</a:t>
            </a:r>
            <a:endParaRPr lang="en-US" sz="2400" dirty="0"/>
          </a:p>
        </p:txBody>
      </p:sp>
      <p:sp>
        <p:nvSpPr>
          <p:cNvPr id="9" name="TextBox 1"/>
          <p:cNvSpPr txBox="1"/>
          <p:nvPr/>
        </p:nvSpPr>
        <p:spPr>
          <a:xfrm>
            <a:off x="2362200" y="1600200"/>
            <a:ext cx="9144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State</a:t>
            </a:r>
            <a:endParaRPr lang="en-US" sz="2400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6324600" y="1447800"/>
          <a:ext cx="2438400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"/>
          <p:cNvSpPr txBox="1"/>
          <p:nvPr/>
        </p:nvSpPr>
        <p:spPr>
          <a:xfrm>
            <a:off x="8001000" y="1447800"/>
            <a:ext cx="9144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Local</a:t>
            </a:r>
            <a:endParaRPr lang="en-US" sz="2400" dirty="0"/>
          </a:p>
        </p:txBody>
      </p:sp>
      <p:sp>
        <p:nvSpPr>
          <p:cNvPr id="13" name="TextBox 1"/>
          <p:cNvSpPr txBox="1"/>
          <p:nvPr/>
        </p:nvSpPr>
        <p:spPr>
          <a:xfrm>
            <a:off x="6248400" y="1371600"/>
            <a:ext cx="9144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State</a:t>
            </a:r>
            <a:endParaRPr lang="en-US" sz="2400" dirty="0"/>
          </a:p>
        </p:txBody>
      </p:sp>
      <p:graphicFrame>
        <p:nvGraphicFramePr>
          <p:cNvPr id="14" name="Chart 13"/>
          <p:cNvGraphicFramePr/>
          <p:nvPr/>
        </p:nvGraphicFramePr>
        <p:xfrm>
          <a:off x="6248400" y="3810000"/>
          <a:ext cx="27432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"/>
          <p:cNvSpPr txBox="1"/>
          <p:nvPr/>
        </p:nvSpPr>
        <p:spPr>
          <a:xfrm>
            <a:off x="6629400" y="3276600"/>
            <a:ext cx="2133600" cy="8382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Over 2500 </a:t>
            </a:r>
          </a:p>
          <a:p>
            <a:pPr algn="ctr"/>
            <a:r>
              <a:rPr lang="en-US" sz="2400" dirty="0" smtClean="0"/>
              <a:t>severe crashes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Types Selected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These </a:t>
            </a:r>
            <a:r>
              <a:rPr lang="en-US" dirty="0" smtClean="0"/>
              <a:t>intersections comprise 1,336 intersections, or 18% of all the intersections analyzed, and combine for over </a:t>
            </a:r>
            <a:r>
              <a:rPr lang="en-US" b="1" dirty="0" smtClean="0"/>
              <a:t>2,500 severe crashes or </a:t>
            </a:r>
            <a:r>
              <a:rPr lang="en-US" b="1" dirty="0" smtClean="0"/>
              <a:t>46% </a:t>
            </a:r>
            <a:r>
              <a:rPr lang="en-US" b="1" dirty="0" smtClean="0"/>
              <a:t>of the total severe intersection crashes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2FCA22-5CE7-4204-9352-34CCC859FE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Systemic Countermeasures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52400" y="1168400"/>
            <a:ext cx="8839200" cy="4343400"/>
          </a:xfrm>
        </p:spPr>
        <p:txBody>
          <a:bodyPr/>
          <a:lstStyle/>
          <a:p>
            <a:r>
              <a:rPr lang="en-US" sz="2400" dirty="0" smtClean="0"/>
              <a:t>Stop-Controlled Intersections</a:t>
            </a:r>
          </a:p>
          <a:p>
            <a:pPr lvl="1"/>
            <a:r>
              <a:rPr lang="en-US" sz="2000" dirty="0" smtClean="0"/>
              <a:t>Basic set of sign and marking improvements</a:t>
            </a:r>
          </a:p>
          <a:p>
            <a:pPr lvl="1"/>
            <a:r>
              <a:rPr lang="en-US" sz="2000" dirty="0" smtClean="0"/>
              <a:t>Improve sight distance for speed limits</a:t>
            </a:r>
          </a:p>
          <a:p>
            <a:r>
              <a:rPr lang="en-US" sz="2400" dirty="0" smtClean="0"/>
              <a:t>Signalized Intersections</a:t>
            </a:r>
          </a:p>
          <a:p>
            <a:pPr lvl="1"/>
            <a:r>
              <a:rPr lang="en-US" sz="2000" dirty="0" smtClean="0"/>
              <a:t>Basic set of sign and marking improvements</a:t>
            </a:r>
          </a:p>
          <a:p>
            <a:pPr lvl="1"/>
            <a:r>
              <a:rPr lang="en-US" sz="2000" dirty="0" smtClean="0"/>
              <a:t>Protected-only left turn phases</a:t>
            </a:r>
          </a:p>
          <a:p>
            <a:pPr lvl="1"/>
            <a:r>
              <a:rPr lang="en-US" sz="2000" dirty="0" smtClean="0"/>
              <a:t>Install one signal head per lane</a:t>
            </a:r>
          </a:p>
          <a:p>
            <a:pPr lvl="1"/>
            <a:r>
              <a:rPr lang="en-US" sz="2000" dirty="0" smtClean="0"/>
              <a:t>Retime Traffic Signals including change intervals</a:t>
            </a:r>
          </a:p>
          <a:p>
            <a:r>
              <a:rPr lang="en-US" sz="2400" dirty="0" smtClean="0"/>
              <a:t> Both Stop-Controlled and Signalized Intersections</a:t>
            </a:r>
          </a:p>
          <a:p>
            <a:pPr lvl="1"/>
            <a:r>
              <a:rPr lang="en-US" sz="2000" dirty="0" smtClean="0"/>
              <a:t>Access management of high volume driveways within 50-100 feet</a:t>
            </a:r>
          </a:p>
          <a:p>
            <a:pPr lvl="1"/>
            <a:r>
              <a:rPr lang="en-US" sz="2000" dirty="0" smtClean="0"/>
              <a:t>Delineate or remove fixed objects at intersections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5D614-F2A6-4919-A700-3F59447ECC1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Systemic Countermeasures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52400" y="1168400"/>
            <a:ext cx="8839200" cy="4343400"/>
          </a:xfrm>
        </p:spPr>
        <p:txBody>
          <a:bodyPr/>
          <a:lstStyle/>
          <a:p>
            <a:r>
              <a:rPr lang="en-US" sz="2400" dirty="0" smtClean="0"/>
              <a:t>It is estimated that these countermeasures will cost $16.8M and prevent 1,879 fatalities and serious injuries over a five year period.</a:t>
            </a:r>
          </a:p>
          <a:p>
            <a:r>
              <a:rPr lang="en-US" sz="2400" dirty="0" smtClean="0"/>
              <a:t>Using a severity relationship, implementing these systemic  countermeasures would save:</a:t>
            </a:r>
          </a:p>
          <a:p>
            <a:pPr lvl="1"/>
            <a:r>
              <a:rPr lang="en-US" sz="2000" dirty="0" smtClean="0"/>
              <a:t>28 lives</a:t>
            </a:r>
          </a:p>
          <a:p>
            <a:pPr lvl="1"/>
            <a:r>
              <a:rPr lang="en-US" sz="2000" dirty="0" smtClean="0"/>
              <a:t>740 incapacitating injuries</a:t>
            </a:r>
          </a:p>
          <a:p>
            <a:pPr lvl="1"/>
            <a:r>
              <a:rPr lang="en-US" sz="2000" dirty="0" smtClean="0"/>
              <a:t>1110 non-incapacitating injuries </a:t>
            </a:r>
          </a:p>
          <a:p>
            <a:r>
              <a:rPr lang="en-US" sz="2400" dirty="0" smtClean="0"/>
              <a:t>The benefit to cost ratio would be approximately 30:1</a:t>
            </a:r>
          </a:p>
          <a:p>
            <a:r>
              <a:rPr lang="en-US" sz="2400" dirty="0" smtClean="0"/>
              <a:t>For each $1M Investment returns $30M in saved lives (1-2) and prevented serious injuries (110) over a five year period.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5D614-F2A6-4919-A700-3F59447ECC1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Implementation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152400" y="1168400"/>
            <a:ext cx="8839200" cy="4343400"/>
          </a:xfrm>
        </p:spPr>
        <p:txBody>
          <a:bodyPr/>
          <a:lstStyle/>
          <a:p>
            <a:pPr lvl="0"/>
            <a:r>
              <a:rPr lang="en-US" dirty="0" smtClean="0"/>
              <a:t>Champion assigning roles and responsibilities</a:t>
            </a:r>
          </a:p>
          <a:p>
            <a:pPr lvl="0"/>
            <a:endParaRPr lang="en-US" sz="2400" dirty="0" smtClean="0"/>
          </a:p>
          <a:p>
            <a:pPr lvl="0"/>
            <a:r>
              <a:rPr lang="en-US" dirty="0" smtClean="0"/>
              <a:t>Obligate adequate funding over a defined period of time</a:t>
            </a:r>
          </a:p>
          <a:p>
            <a:pPr lvl="0"/>
            <a:endParaRPr lang="en-US" sz="2400" dirty="0" smtClean="0"/>
          </a:p>
          <a:p>
            <a:pPr lvl="0"/>
            <a:r>
              <a:rPr lang="en-US" dirty="0" smtClean="0"/>
              <a:t>Determine how improvements are to be made (regional/local multi-intersection contract or local state or local government forces)</a:t>
            </a:r>
          </a:p>
          <a:p>
            <a:pPr lvl="0"/>
            <a:endParaRPr lang="en-US" sz="2400" dirty="0" smtClean="0"/>
          </a:p>
          <a:p>
            <a:pPr lvl="0"/>
            <a:r>
              <a:rPr lang="en-US" dirty="0" smtClean="0"/>
              <a:t>Adequate field review / design / 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68A9B7-0184-4539-AF43-4B3782C7B2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971800"/>
            <a:ext cx="7772400" cy="15001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Intersection Safety Implementation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700ED-75CA-42AC-AE87-EBDE0F83C7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6565" name="TextBox 4"/>
          <p:cNvSpPr txBox="1">
            <a:spLocks noChangeArrowheads="1"/>
          </p:cNvSpPr>
          <p:nvPr/>
        </p:nvSpPr>
        <p:spPr bwMode="auto">
          <a:xfrm>
            <a:off x="6383111" y="4114800"/>
            <a:ext cx="240687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dirty="0"/>
              <a:t>Mr. </a:t>
            </a:r>
            <a:r>
              <a:rPr lang="en-US" sz="1600" dirty="0" smtClean="0"/>
              <a:t>Tim Taylor, </a:t>
            </a:r>
            <a:r>
              <a:rPr lang="en-US" sz="1600" dirty="0"/>
              <a:t>P.E</a:t>
            </a:r>
            <a:r>
              <a:rPr lang="en-US" sz="1600" dirty="0" smtClean="0"/>
              <a:t>.</a:t>
            </a:r>
            <a:endParaRPr lang="en-US" sz="1600" dirty="0"/>
          </a:p>
          <a:p>
            <a:pPr algn="r"/>
            <a:r>
              <a:rPr lang="en-US" sz="1600" dirty="0"/>
              <a:t>Safety Engineer | FHWA</a:t>
            </a:r>
          </a:p>
          <a:p>
            <a:pPr algn="r"/>
            <a:r>
              <a:rPr lang="en-US" sz="1600" dirty="0" smtClean="0">
                <a:hlinkClick r:id="rId2"/>
              </a:rPr>
              <a:t>Timothy.Taylor@dot.gov</a:t>
            </a:r>
            <a:endParaRPr lang="en-US" sz="1600" dirty="0"/>
          </a:p>
          <a:p>
            <a:pPr algn="r"/>
            <a:r>
              <a:rPr lang="en-US" sz="1600" dirty="0" smtClean="0"/>
              <a:t>404-562-3560</a:t>
            </a:r>
            <a:endParaRPr lang="en-US" sz="1600" dirty="0"/>
          </a:p>
          <a:p>
            <a:pPr algn="r"/>
            <a:endParaRPr lang="en-US" sz="1600" dirty="0"/>
          </a:p>
          <a:p>
            <a:pPr algn="r"/>
            <a:r>
              <a:rPr lang="en-US" sz="1600" dirty="0"/>
              <a:t>Mr. Mike Sawyer, P.E.</a:t>
            </a:r>
          </a:p>
          <a:p>
            <a:pPr algn="r"/>
            <a:r>
              <a:rPr lang="en-US" sz="1600" dirty="0"/>
              <a:t>Safety Engineer | VHB</a:t>
            </a:r>
          </a:p>
          <a:p>
            <a:pPr algn="r"/>
            <a:r>
              <a:rPr lang="en-US" sz="1600" dirty="0">
                <a:hlinkClick r:id="rId3"/>
              </a:rPr>
              <a:t>msawyer@vhb.com</a:t>
            </a:r>
            <a:endParaRPr lang="en-US" sz="1600" dirty="0"/>
          </a:p>
          <a:p>
            <a:pPr algn="r"/>
            <a:r>
              <a:rPr lang="en-US" sz="1600" dirty="0"/>
              <a:t>804-343-7100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Statewide Systemic Construction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2FCA22-5CE7-4204-9352-34CCC859FE5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066800"/>
          <a:ext cx="9144000" cy="5753878"/>
        </p:xfrm>
        <a:graphic>
          <a:graphicData uri="http://schemas.openxmlformats.org/presentationml/2006/ole">
            <p:oleObj spid="_x0000_s1026" name="Visio" r:id="rId3" imgW="13830480" imgH="712514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on Tuesday July 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1168400"/>
            <a:ext cx="8839200" cy="4343400"/>
          </a:xfrm>
        </p:spPr>
        <p:txBody>
          <a:bodyPr/>
          <a:lstStyle/>
          <a:p>
            <a:pPr lvl="0"/>
            <a:r>
              <a:rPr lang="en-US" dirty="0" smtClean="0"/>
              <a:t>Ties to Towards Zero Death Safety Plan</a:t>
            </a:r>
          </a:p>
          <a:p>
            <a:pPr lvl="1"/>
            <a:r>
              <a:rPr lang="en-US" dirty="0" smtClean="0"/>
              <a:t>The vision of the Strategic Highway Safety Plan is to have ZERO Traffic Deaths on New Hampshire roadways. </a:t>
            </a:r>
          </a:p>
          <a:p>
            <a:pPr lvl="1"/>
            <a:r>
              <a:rPr lang="en-US" dirty="0" smtClean="0"/>
              <a:t>Though the overall goal is to realize zero fatalities, NHDOT set a plan goal of reducing the number of fatalities and severe injuries by 50 percent by the year 2030.</a:t>
            </a:r>
          </a:p>
          <a:p>
            <a:pPr lvl="1"/>
            <a:r>
              <a:rPr lang="en-US" dirty="0" smtClean="0"/>
              <a:t>One of the strategies listed is to </a:t>
            </a:r>
            <a:r>
              <a:rPr lang="en-US" b="1" dirty="0" smtClean="0"/>
              <a:t>“Implement Statewide Intersection Safety Improvement Plan.”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25EE06-4AE3-4DB6-A3C1-3AACAEFF9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52400"/>
            <a:ext cx="1788802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Goals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1168400"/>
            <a:ext cx="8839200" cy="4343400"/>
          </a:xfrm>
        </p:spPr>
        <p:txBody>
          <a:bodyPr/>
          <a:lstStyle/>
          <a:p>
            <a:pPr lvl="0"/>
            <a:r>
              <a:rPr lang="en-US" dirty="0" smtClean="0"/>
              <a:t>Develop a preliminary set of intersection safety countermeasures to cost effectively reduce severe intersection crashes in New Hampshire.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Draft Intersection Safety Implementation Plan to identify strategic directions and steps needed to successfully implement the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25EE06-4AE3-4DB6-A3C1-3AACAEFF9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52400"/>
            <a:ext cx="1788802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Saving Lives and </a:t>
            </a:r>
            <a:br>
              <a:rPr lang="en-US" dirty="0" smtClean="0"/>
            </a:br>
            <a:r>
              <a:rPr lang="en-US" dirty="0" smtClean="0"/>
              <a:t>Preventing Serious Injuries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168400"/>
          <a:ext cx="8839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DB4D4A-4096-419E-89D1-3856CCDB74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Focused Approach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52400" y="1168400"/>
            <a:ext cx="8839200" cy="4343400"/>
          </a:xfrm>
        </p:spPr>
        <p:txBody>
          <a:bodyPr/>
          <a:lstStyle/>
          <a:p>
            <a:r>
              <a:rPr lang="en-US" dirty="0" smtClean="0"/>
              <a:t>The Team recommends the systemic approach.</a:t>
            </a:r>
          </a:p>
          <a:p>
            <a:endParaRPr lang="en-US" sz="1200" dirty="0" smtClean="0"/>
          </a:p>
          <a:p>
            <a:r>
              <a:rPr lang="en-US" dirty="0" smtClean="0"/>
              <a:t>New Emphasis in MAP-21:</a:t>
            </a:r>
          </a:p>
          <a:p>
            <a:pPr lvl="1"/>
            <a:r>
              <a:rPr lang="en-US" i="1" dirty="0" smtClean="0"/>
              <a:t>“The term ‘systemic safety improvement’ means an improvement that is widely implemented based on high risk roadway features that are correlated with particular crash types, rather than crash frequency.”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Resources available: Funding, Technical Assistance, Training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A4888-D591-4C26-8F4A-BD7D911605B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FHWA Focused Approach :</a:t>
            </a:r>
            <a:br>
              <a:rPr lang="en-US" sz="3200" dirty="0" smtClean="0"/>
            </a:br>
            <a:r>
              <a:rPr lang="en-US" sz="3200" dirty="0" smtClean="0"/>
              <a:t>Making Intersections Safer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Increase </a:t>
            </a:r>
            <a:r>
              <a:rPr lang="en-US" sz="2400" b="1" u="sng" dirty="0" smtClean="0"/>
              <a:t>visibility</a:t>
            </a:r>
            <a:r>
              <a:rPr lang="en-US" sz="2400" dirty="0" smtClean="0"/>
              <a:t> of intersections and traffic control devices </a:t>
            </a:r>
          </a:p>
          <a:p>
            <a:r>
              <a:rPr lang="en-US" sz="2400" dirty="0" smtClean="0"/>
              <a:t>Increase </a:t>
            </a:r>
            <a:r>
              <a:rPr lang="en-US" sz="2400" b="1" u="sng" dirty="0" smtClean="0"/>
              <a:t>awareness</a:t>
            </a:r>
            <a:r>
              <a:rPr lang="en-US" sz="2400" dirty="0" smtClean="0"/>
              <a:t> of intersections </a:t>
            </a:r>
          </a:p>
          <a:p>
            <a:r>
              <a:rPr lang="en-US" sz="2400" dirty="0" smtClean="0"/>
              <a:t>Improve the </a:t>
            </a:r>
            <a:r>
              <a:rPr lang="en-US" sz="2400" b="1" u="sng" dirty="0" smtClean="0"/>
              <a:t>design</a:t>
            </a:r>
            <a:r>
              <a:rPr lang="en-US" sz="2400" dirty="0" smtClean="0"/>
              <a:t> of intersections to reduce conflicts </a:t>
            </a:r>
          </a:p>
          <a:p>
            <a:r>
              <a:rPr lang="en-US" sz="2400" dirty="0" smtClean="0"/>
              <a:t>Improve driver </a:t>
            </a:r>
            <a:r>
              <a:rPr lang="en-US" sz="2400" b="1" u="sng" dirty="0" smtClean="0"/>
              <a:t>comprehension</a:t>
            </a:r>
            <a:r>
              <a:rPr lang="en-US" sz="2400" dirty="0" smtClean="0"/>
              <a:t> to reduce confusion </a:t>
            </a:r>
          </a:p>
          <a:p>
            <a:r>
              <a:rPr lang="en-US" sz="2400" dirty="0" smtClean="0"/>
              <a:t>Improve the </a:t>
            </a:r>
            <a:r>
              <a:rPr lang="en-US" sz="2400" b="1" u="sng" dirty="0" smtClean="0"/>
              <a:t>operations</a:t>
            </a:r>
            <a:r>
              <a:rPr lang="en-US" sz="2400" dirty="0" smtClean="0"/>
              <a:t> of intersections </a:t>
            </a:r>
          </a:p>
          <a:p>
            <a:r>
              <a:rPr lang="en-US" sz="2400" dirty="0" smtClean="0"/>
              <a:t>Improve </a:t>
            </a:r>
            <a:r>
              <a:rPr lang="en-US" sz="2400" b="1" u="sng" dirty="0" smtClean="0"/>
              <a:t>sight distance</a:t>
            </a:r>
            <a:r>
              <a:rPr lang="en-US" sz="2400" u="sng" dirty="0" smtClean="0"/>
              <a:t> </a:t>
            </a:r>
            <a:r>
              <a:rPr lang="en-US" sz="2400" dirty="0" smtClean="0"/>
              <a:t>at intersections </a:t>
            </a:r>
          </a:p>
          <a:p>
            <a:r>
              <a:rPr lang="en-US" sz="2400" dirty="0" smtClean="0"/>
              <a:t>Improve driver </a:t>
            </a:r>
            <a:r>
              <a:rPr lang="en-US" sz="2400" b="1" u="sng" dirty="0" smtClean="0"/>
              <a:t>compliance</a:t>
            </a:r>
            <a:r>
              <a:rPr lang="en-US" sz="2400" dirty="0" smtClean="0"/>
              <a:t> with traffic control devices </a:t>
            </a:r>
          </a:p>
          <a:p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79DA6A-4631-4741-9E43-51F66B1DF9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Crashes </a:t>
            </a:r>
            <a:r>
              <a:rPr lang="en-US" dirty="0" smtClean="0"/>
              <a:t>in New Hampshire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2FCA22-5CE7-4204-9352-34CCC859FE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168400"/>
          <a:ext cx="8839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" y="106680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Analyzed </a:t>
            </a:r>
            <a:r>
              <a:rPr lang="en-US" b="1" dirty="0" smtClean="0">
                <a:solidFill>
                  <a:srgbClr val="FF0000"/>
                </a:solidFill>
              </a:rPr>
              <a:t>40,291 </a:t>
            </a:r>
            <a:r>
              <a:rPr lang="en-US" b="1" dirty="0" smtClean="0">
                <a:solidFill>
                  <a:srgbClr val="FF0000"/>
                </a:solidFill>
              </a:rPr>
              <a:t>intersection crashes (26%) </a:t>
            </a:r>
            <a:r>
              <a:rPr lang="en-US" dirty="0" smtClean="0"/>
              <a:t>from </a:t>
            </a:r>
            <a:r>
              <a:rPr lang="en-US" dirty="0" smtClean="0"/>
              <a:t>2006 to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096000" y="1981200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$3.6 Billion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Intersection Crashes in New Hampshire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2FCA22-5CE7-4204-9352-34CCC859FE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839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990600"/>
            <a:ext cx="4275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b="1" dirty="0" smtClean="0"/>
              <a:t>7,122 deaths and serious injuries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228600" y="1524000"/>
          <a:ext cx="2819400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685800" y="2895600"/>
            <a:ext cx="1905000" cy="6858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/>
              <a:t>94% of Intersection</a:t>
            </a:r>
          </a:p>
          <a:p>
            <a:pPr algn="ctr"/>
            <a:r>
              <a:rPr lang="en-US" sz="1800" b="1" dirty="0" smtClean="0"/>
              <a:t> Crash Cost</a:t>
            </a:r>
            <a:endParaRPr lang="en-US" sz="18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096000" y="3352800"/>
          <a:ext cx="36576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8077200" y="3276600"/>
            <a:ext cx="9144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Urban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6934200" y="3276600"/>
            <a:ext cx="9144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Rural</a:t>
            </a:r>
            <a:endParaRPr lang="en-US" sz="2400" dirty="0"/>
          </a:p>
        </p:txBody>
      </p:sp>
      <p:sp>
        <p:nvSpPr>
          <p:cNvPr id="12" name="TextBox 1"/>
          <p:cNvSpPr txBox="1"/>
          <p:nvPr/>
        </p:nvSpPr>
        <p:spPr>
          <a:xfrm>
            <a:off x="2743200" y="3352800"/>
            <a:ext cx="39624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5,462 Severe Crashes </a:t>
            </a:r>
          </a:p>
          <a:p>
            <a:pPr algn="ctr"/>
            <a:r>
              <a:rPr lang="en-US" sz="2400" dirty="0" smtClean="0"/>
              <a:t>Located (77%)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Types Selected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top intersection types for severe crashes are:</a:t>
            </a:r>
          </a:p>
          <a:p>
            <a:pPr lvl="1"/>
            <a:r>
              <a:rPr lang="en-US" dirty="0" smtClean="0"/>
              <a:t>All URBAN intersections, excluding stop-controlled, 3-leg intersections.</a:t>
            </a:r>
          </a:p>
          <a:p>
            <a:pPr lvl="1"/>
            <a:r>
              <a:rPr lang="en-US" dirty="0" smtClean="0"/>
              <a:t>All SIGNALIZED intersections (rural, urban, and unspecified).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2FCA22-5CE7-4204-9352-34CCC859FE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7133</TotalTime>
  <Words>629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Visio</vt:lpstr>
      <vt:lpstr>Intersection Safety Implementation Plans Executive Briefing</vt:lpstr>
      <vt:lpstr>Workshop on Tuesday July 24th </vt:lpstr>
      <vt:lpstr>Workshop Goals</vt:lpstr>
      <vt:lpstr>Approaches to Saving Lives and  Preventing Serious Injuries</vt:lpstr>
      <vt:lpstr>Our Focused Approach</vt:lpstr>
      <vt:lpstr>FHWA Focused Approach : Making Intersections Safer</vt:lpstr>
      <vt:lpstr>Intersection Crashes in New Hampshire</vt:lpstr>
      <vt:lpstr>Severe Intersection Crashes in New Hampshire </vt:lpstr>
      <vt:lpstr>Intersection Types Selected</vt:lpstr>
      <vt:lpstr>Intersections in New Hampshire</vt:lpstr>
      <vt:lpstr>Intersection Types Selected</vt:lpstr>
      <vt:lpstr>Key Systemic Countermeasures</vt:lpstr>
      <vt:lpstr>Key Systemic Countermeasures</vt:lpstr>
      <vt:lpstr>Keys to Implementation</vt:lpstr>
      <vt:lpstr>Questions</vt:lpstr>
      <vt:lpstr>Example of Statewide Systemic Construction Schedule</vt:lpstr>
    </vt:vector>
  </TitlesOfParts>
  <Company>SAIC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weissk</dc:creator>
  <cp:lastModifiedBy>msawyer</cp:lastModifiedBy>
  <cp:revision>403</cp:revision>
  <dcterms:created xsi:type="dcterms:W3CDTF">2010-08-01T13:59:59Z</dcterms:created>
  <dcterms:modified xsi:type="dcterms:W3CDTF">2012-07-13T15:12:28Z</dcterms:modified>
</cp:coreProperties>
</file>