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8" r:id="rId2"/>
    <p:sldId id="259" r:id="rId3"/>
    <p:sldId id="263" r:id="rId4"/>
    <p:sldId id="257" r:id="rId5"/>
    <p:sldId id="256" r:id="rId6"/>
    <p:sldId id="260" r:id="rId7"/>
    <p:sldId id="262"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2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527" autoAdjust="0"/>
    <p:restoredTop sz="75748" autoAdjust="0"/>
  </p:normalViewPr>
  <p:slideViewPr>
    <p:cSldViewPr>
      <p:cViewPr varScale="1">
        <p:scale>
          <a:sx n="59" d="100"/>
          <a:sy n="59" d="100"/>
        </p:scale>
        <p:origin x="-12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A037B-DCC5-4822-BE2A-E78AF5FC3685}" type="datetimeFigureOut">
              <a:rPr lang="en-US" smtClean="0"/>
              <a:pPr/>
              <a:t>3/28/2009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BBC08-0C67-47BF-A17C-D22EBA689E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a:t>
            </a:r>
          </a:p>
          <a:p>
            <a:endParaRPr lang="en-US" dirty="0" smtClean="0"/>
          </a:p>
          <a:p>
            <a:r>
              <a:rPr lang="en-US" dirty="0" smtClean="0"/>
              <a:t>Key Message: This session discusses</a:t>
            </a:r>
            <a:r>
              <a:rPr lang="en-US" baseline="0" dirty="0" smtClean="0"/>
              <a:t> one component of curb ramp design and evaluation.</a:t>
            </a:r>
            <a:endParaRPr lang="en-US" dirty="0" smtClean="0"/>
          </a:p>
          <a:p>
            <a:endParaRPr lang="en-US" dirty="0" smtClean="0"/>
          </a:p>
          <a:p>
            <a:r>
              <a:rPr lang="en-US" dirty="0" smtClean="0"/>
              <a:t>Background and Information:  Referenc</a:t>
            </a:r>
            <a:r>
              <a:rPr lang="en-US" baseline="0" dirty="0" smtClean="0"/>
              <a:t>e for curb ramps comes from Americans Disabilities Act Accessibility Guide</a:t>
            </a:r>
          </a:p>
          <a:p>
            <a:r>
              <a:rPr lang="en-US" baseline="0" dirty="0" smtClean="0"/>
              <a:t>&amp; Public Right of Way Guide.</a:t>
            </a:r>
            <a:endParaRPr lang="en-US" dirty="0" smtClean="0"/>
          </a:p>
          <a:p>
            <a:endParaRPr lang="en-US" dirty="0" smtClean="0"/>
          </a:p>
          <a:p>
            <a:r>
              <a:rPr lang="en-US" dirty="0" smtClean="0"/>
              <a:t>Interactivity:  </a:t>
            </a:r>
          </a:p>
          <a:p>
            <a:endParaRPr lang="en-US" dirty="0" smtClean="0"/>
          </a:p>
          <a:p>
            <a:r>
              <a:rPr lang="en-US" dirty="0" smtClean="0"/>
              <a:t>Notes:</a:t>
            </a:r>
          </a:p>
        </p:txBody>
      </p:sp>
      <p:sp>
        <p:nvSpPr>
          <p:cNvPr id="4" name="Slide Number Placeholder 3"/>
          <p:cNvSpPr>
            <a:spLocks noGrp="1"/>
          </p:cNvSpPr>
          <p:nvPr>
            <p:ph type="sldNum" sz="quarter" idx="10"/>
          </p:nvPr>
        </p:nvSpPr>
        <p:spPr/>
        <p:txBody>
          <a:bodyPr/>
          <a:lstStyle/>
          <a:p>
            <a:fld id="{AEBBBC08-0C67-47BF-A17C-D22EBA689E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The learning outcome for</a:t>
            </a:r>
            <a:r>
              <a:rPr lang="en-US" baseline="0" dirty="0" smtClean="0"/>
              <a:t> this session will be to teach the student to evaluate a diagonal curb ramp to meet the requirements outlined in the Americans with Disabilities Act Accessibility Guide and the Public Right of Way Guide.</a:t>
            </a:r>
            <a:endParaRPr lang="en-US" dirty="0" smtClean="0"/>
          </a:p>
          <a:p>
            <a:endParaRPr lang="en-US" dirty="0" smtClean="0"/>
          </a:p>
          <a:p>
            <a:r>
              <a:rPr lang="en-US" dirty="0" smtClean="0"/>
              <a:t>Key Message: Our</a:t>
            </a:r>
            <a:r>
              <a:rPr lang="en-US" baseline="0" dirty="0" smtClean="0"/>
              <a:t> focus for this session will be on diagonal ramps.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Background and Information:  Title II of ADA Requirements:</a:t>
            </a:r>
            <a:r>
              <a:rPr lang="en-US" baseline="0" dirty="0" smtClean="0"/>
              <a:t> State and Local Agencies m</a:t>
            </a:r>
            <a:r>
              <a:rPr lang="en-US" dirty="0" smtClean="0"/>
              <a:t>ust ensure that individuals with disabilities are not excluded from programs, services, and activities (pedestrian facilities are an example of 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Any facility altered or constructed after January 26,1992 must comply with ADA Accessibility Guidelines (ADAAG) </a:t>
            </a:r>
          </a:p>
          <a:p>
            <a:endParaRPr lang="en-US" dirty="0" smtClean="0"/>
          </a:p>
          <a:p>
            <a:r>
              <a:rPr lang="en-US" dirty="0" smtClean="0"/>
              <a:t>Interactivity:  Experience, resent “designing</a:t>
            </a:r>
            <a:r>
              <a:rPr lang="en-US" baseline="0" dirty="0" smtClean="0"/>
              <a:t> for pedestrians workshop”.</a:t>
            </a:r>
            <a:endParaRPr lang="en-US" dirty="0" smtClean="0"/>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Perpendicular Curb Ramp</a:t>
            </a:r>
          </a:p>
          <a:p>
            <a:endParaRPr lang="en-US" dirty="0" smtClean="0"/>
          </a:p>
          <a:p>
            <a:r>
              <a:rPr lang="en-US" dirty="0" smtClean="0"/>
              <a:t>Key Message: Explain</a:t>
            </a:r>
            <a:r>
              <a:rPr lang="en-US" baseline="0" dirty="0" smtClean="0"/>
              <a:t> what the picture is showing , sidewalk, ramp.  Include the concept of vehicle travel lane in the same direction.</a:t>
            </a:r>
            <a:endParaRPr lang="en-US" dirty="0" smtClean="0"/>
          </a:p>
          <a:p>
            <a:endParaRPr lang="en-US" dirty="0" smtClean="0"/>
          </a:p>
          <a:p>
            <a:r>
              <a:rPr lang="en-US" dirty="0" smtClean="0"/>
              <a:t>Background and Information: </a:t>
            </a:r>
          </a:p>
          <a:p>
            <a:endParaRPr lang="en-US" dirty="0" smtClean="0"/>
          </a:p>
          <a:p>
            <a:r>
              <a:rPr lang="en-US" dirty="0" smtClean="0"/>
              <a:t>Interactivity:</a:t>
            </a:r>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General Curb Ramp</a:t>
            </a:r>
            <a:r>
              <a:rPr lang="en-US" baseline="0" dirty="0" smtClean="0"/>
              <a:t> Components</a:t>
            </a:r>
            <a:endParaRPr lang="en-US" dirty="0" smtClean="0"/>
          </a:p>
          <a:p>
            <a:endParaRPr lang="en-US" dirty="0" smtClean="0"/>
          </a:p>
          <a:p>
            <a:r>
              <a:rPr lang="en-US" dirty="0" smtClean="0"/>
              <a:t>Key Message:  There</a:t>
            </a:r>
            <a:r>
              <a:rPr lang="en-US" baseline="0" dirty="0" smtClean="0"/>
              <a:t> are various types of ramps.  Generally the components of each are:</a:t>
            </a:r>
            <a:endParaRPr lang="en-US" dirty="0" smtClean="0"/>
          </a:p>
          <a:p>
            <a:endParaRPr lang="en-US" dirty="0" smtClean="0"/>
          </a:p>
          <a:p>
            <a:r>
              <a:rPr lang="en-US" dirty="0" smtClean="0"/>
              <a:t>Background and Information:</a:t>
            </a:r>
          </a:p>
          <a:p>
            <a:endParaRPr lang="en-US" dirty="0" smtClean="0"/>
          </a:p>
          <a:p>
            <a:r>
              <a:rPr lang="en-US" dirty="0" smtClean="0"/>
              <a:t>Interactivity:  Can someone</a:t>
            </a:r>
            <a:r>
              <a:rPr lang="en-US" baseline="0" dirty="0" smtClean="0"/>
              <a:t> describe the significance of the components.</a:t>
            </a:r>
            <a:endParaRPr lang="en-US" dirty="0" smtClean="0"/>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Curb</a:t>
            </a:r>
            <a:r>
              <a:rPr lang="en-US" baseline="0" dirty="0" smtClean="0"/>
              <a:t> Ramp Components</a:t>
            </a:r>
            <a:endParaRPr lang="en-US" dirty="0" smtClean="0"/>
          </a:p>
          <a:p>
            <a:endParaRPr lang="en-US" dirty="0" smtClean="0"/>
          </a:p>
          <a:p>
            <a:r>
              <a:rPr lang="en-US" dirty="0" smtClean="0"/>
              <a:t>Key Message:  </a:t>
            </a:r>
          </a:p>
          <a:p>
            <a:endParaRPr lang="en-US" dirty="0" smtClean="0"/>
          </a:p>
          <a:p>
            <a:r>
              <a:rPr lang="en-US" baseline="0" dirty="0" smtClean="0"/>
              <a:t>The </a:t>
            </a:r>
            <a:r>
              <a:rPr lang="en-US" dirty="0" smtClean="0"/>
              <a:t>People</a:t>
            </a:r>
            <a:r>
              <a:rPr lang="en-US" baseline="0" dirty="0" smtClean="0"/>
              <a:t> restricted to a wheel chair may have trouble navigating on excessive cross slopes and grades.  </a:t>
            </a:r>
          </a:p>
          <a:p>
            <a:endParaRPr lang="en-US" baseline="0" dirty="0" smtClean="0"/>
          </a:p>
          <a:p>
            <a:r>
              <a:rPr lang="en-US" baseline="0" dirty="0" smtClean="0"/>
              <a:t>The core strength may be limited and the ability to stabilize challenged.</a:t>
            </a:r>
            <a:endParaRPr lang="en-US" dirty="0" smtClean="0"/>
          </a:p>
          <a:p>
            <a:endParaRPr lang="en-US" dirty="0" smtClean="0"/>
          </a:p>
          <a:p>
            <a:r>
              <a:rPr lang="en-US" dirty="0" smtClean="0"/>
              <a:t>In the case of</a:t>
            </a:r>
            <a:r>
              <a:rPr lang="en-US" baseline="0" dirty="0" smtClean="0"/>
              <a:t> a perpendicular ramp the user proceeds down the ramp and across the road. </a:t>
            </a:r>
          </a:p>
          <a:p>
            <a:endParaRPr lang="en-US" baseline="0" dirty="0" smtClean="0"/>
          </a:p>
          <a:p>
            <a:r>
              <a:rPr lang="en-US" baseline="0" dirty="0" smtClean="0"/>
              <a:t>At the top of the ramp the user needs to have room to turn the wheel chair to meet the approach of the ramp.</a:t>
            </a:r>
          </a:p>
          <a:p>
            <a:endParaRPr lang="en-US" baseline="0" dirty="0" smtClean="0"/>
          </a:p>
          <a:p>
            <a:r>
              <a:rPr lang="en-US" baseline="0" dirty="0" smtClean="0"/>
              <a:t>When the grade of the ramp exceeds the ratio of 1/12 (8.33%) the wheel chair may tip over backwards.</a:t>
            </a:r>
          </a:p>
          <a:p>
            <a:endParaRPr lang="en-US" baseline="0" dirty="0" smtClean="0"/>
          </a:p>
          <a:p>
            <a:r>
              <a:rPr lang="en-US" baseline="0" dirty="0" smtClean="0"/>
              <a:t>At the bottom of the ramp the user transitions from a downgrade to and upgrade.  The transition needs to be smooth with no lips.</a:t>
            </a:r>
          </a:p>
          <a:p>
            <a:endParaRPr lang="en-US" baseline="0" dirty="0" smtClean="0"/>
          </a:p>
          <a:p>
            <a:r>
              <a:rPr lang="en-US" baseline="0" dirty="0" smtClean="0"/>
              <a:t>To keep the wheel chair from becoming bound, or grounding against the slope, a slope of less than 5% need to be maintained.</a:t>
            </a:r>
          </a:p>
          <a:p>
            <a:endParaRPr lang="en-US" baseline="0" dirty="0" smtClean="0"/>
          </a:p>
          <a:p>
            <a:endParaRPr lang="en-US" dirty="0" smtClean="0"/>
          </a:p>
          <a:p>
            <a:r>
              <a:rPr lang="en-US" dirty="0" smtClean="0"/>
              <a:t>Background and Information:</a:t>
            </a:r>
          </a:p>
          <a:p>
            <a:endParaRPr lang="en-US" dirty="0" smtClean="0"/>
          </a:p>
          <a:p>
            <a:r>
              <a:rPr lang="en-US" dirty="0" smtClean="0"/>
              <a:t>Interactivity: Show smart level</a:t>
            </a:r>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a:t>
            </a:r>
          </a:p>
          <a:p>
            <a:endParaRPr lang="en-US" dirty="0" smtClean="0"/>
          </a:p>
          <a:p>
            <a:r>
              <a:rPr lang="en-US" dirty="0" smtClean="0"/>
              <a:t>Key Message:  </a:t>
            </a:r>
          </a:p>
          <a:p>
            <a:endParaRPr lang="en-US" dirty="0" smtClean="0"/>
          </a:p>
          <a:p>
            <a:r>
              <a:rPr lang="en-US" dirty="0" smtClean="0"/>
              <a:t>The path of the user</a:t>
            </a:r>
            <a:r>
              <a:rPr lang="en-US" baseline="0" dirty="0" smtClean="0"/>
              <a:t> on a diagonal ramp requires them to complete the movement into the street, then turn to either crosswalk.</a:t>
            </a:r>
          </a:p>
          <a:p>
            <a:endParaRPr lang="en-US" baseline="0" dirty="0" smtClean="0"/>
          </a:p>
          <a:p>
            <a:r>
              <a:rPr lang="en-US" baseline="0" dirty="0" smtClean="0"/>
              <a:t>The design of the landing area at the bottom of ramp needs to account for the both vehicle paths.  Generally the radius of the sidewalk area needs to be at least 15 feet.</a:t>
            </a:r>
            <a:endParaRPr lang="en-US" dirty="0" smtClean="0"/>
          </a:p>
          <a:p>
            <a:endParaRPr lang="en-US" dirty="0" smtClean="0"/>
          </a:p>
          <a:p>
            <a:r>
              <a:rPr lang="en-US" dirty="0" smtClean="0"/>
              <a:t>Background and Information:</a:t>
            </a:r>
          </a:p>
          <a:p>
            <a:endParaRPr lang="en-US" dirty="0" smtClean="0"/>
          </a:p>
          <a:p>
            <a:r>
              <a:rPr lang="en-US" dirty="0" smtClean="0"/>
              <a:t>Interactivity:  What other challenges might the user have? Sight</a:t>
            </a:r>
            <a:r>
              <a:rPr lang="en-US" baseline="0" dirty="0" smtClean="0"/>
              <a:t> distance, Visibility, quadriplegic</a:t>
            </a:r>
            <a:endParaRPr lang="en-US" dirty="0" smtClean="0"/>
          </a:p>
          <a:p>
            <a:endParaRPr lang="en-US" dirty="0" smtClean="0"/>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a:t>
            </a:r>
          </a:p>
          <a:p>
            <a:endParaRPr lang="en-US" dirty="0" smtClean="0"/>
          </a:p>
          <a:p>
            <a:r>
              <a:rPr lang="en-US" dirty="0" smtClean="0"/>
              <a:t>Key Message:  </a:t>
            </a:r>
          </a:p>
          <a:p>
            <a:endParaRPr lang="en-US" dirty="0" smtClean="0"/>
          </a:p>
          <a:p>
            <a:r>
              <a:rPr lang="en-US" dirty="0" smtClean="0"/>
              <a:t>Since</a:t>
            </a:r>
            <a:r>
              <a:rPr lang="en-US" baseline="0" dirty="0" smtClean="0"/>
              <a:t> the user needs to travel in the road some distance the cross slope at the bottom of the becomes the travel path and should not exceed 2%.</a:t>
            </a:r>
            <a:endParaRPr lang="en-US" dirty="0" smtClean="0"/>
          </a:p>
          <a:p>
            <a:endParaRPr lang="en-US" dirty="0" smtClean="0"/>
          </a:p>
          <a:p>
            <a:r>
              <a:rPr lang="en-US" dirty="0" smtClean="0"/>
              <a:t>Background and Information:</a:t>
            </a:r>
          </a:p>
          <a:p>
            <a:endParaRPr lang="en-US" dirty="0" smtClean="0"/>
          </a:p>
          <a:p>
            <a:r>
              <a:rPr lang="en-US" dirty="0" smtClean="0"/>
              <a:t>Interactivity:</a:t>
            </a:r>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a:t>
            </a:r>
          </a:p>
          <a:p>
            <a:endParaRPr lang="en-US" dirty="0" smtClean="0"/>
          </a:p>
          <a:p>
            <a:r>
              <a:rPr lang="en-US" dirty="0" smtClean="0"/>
              <a:t>Key Message:  </a:t>
            </a:r>
          </a:p>
          <a:p>
            <a:endParaRPr lang="en-US" dirty="0" smtClean="0"/>
          </a:p>
          <a:p>
            <a:r>
              <a:rPr lang="en-US" dirty="0" smtClean="0"/>
              <a:t>These</a:t>
            </a:r>
            <a:r>
              <a:rPr lang="en-US" baseline="0" dirty="0" smtClean="0"/>
              <a:t> are the measurements we need to collect to evaluate a curve ramp.</a:t>
            </a:r>
          </a:p>
          <a:p>
            <a:endParaRPr lang="en-US" baseline="0" dirty="0" smtClean="0"/>
          </a:p>
          <a:p>
            <a:r>
              <a:rPr lang="en-US" baseline="0" dirty="0" smtClean="0"/>
              <a:t>I will pass out the evaluation forms.</a:t>
            </a:r>
            <a:endParaRPr lang="en-US" dirty="0" smtClean="0"/>
          </a:p>
          <a:p>
            <a:endParaRPr lang="en-US" dirty="0" smtClean="0"/>
          </a:p>
          <a:p>
            <a:r>
              <a:rPr lang="en-US" dirty="0" smtClean="0"/>
              <a:t>Background and Information:</a:t>
            </a:r>
          </a:p>
          <a:p>
            <a:endParaRPr lang="en-US" dirty="0" smtClean="0"/>
          </a:p>
          <a:p>
            <a:r>
              <a:rPr lang="en-US" dirty="0" smtClean="0"/>
              <a:t>Interactivity:  </a:t>
            </a:r>
          </a:p>
          <a:p>
            <a:r>
              <a:rPr lang="en-US" dirty="0" smtClean="0"/>
              <a:t>At this point we will proceed</a:t>
            </a:r>
            <a:r>
              <a:rPr lang="en-US" baseline="0" dirty="0" smtClean="0"/>
              <a:t> to the ground level and meet at the corner of Washington and Union to evaluate a curb cut. Additionally there is a wheel chair at the security station we to collect.  Please work in two groups.  </a:t>
            </a:r>
          </a:p>
          <a:p>
            <a:endParaRPr lang="en-US" baseline="0" dirty="0" smtClean="0"/>
          </a:p>
          <a:p>
            <a:r>
              <a:rPr lang="en-US" baseline="0" dirty="0" smtClean="0"/>
              <a:t>One group should collect the chair and take turns negotiating the curb ramp at this location.  </a:t>
            </a:r>
          </a:p>
          <a:p>
            <a:endParaRPr lang="en-US" baseline="0" dirty="0" smtClean="0"/>
          </a:p>
          <a:p>
            <a:r>
              <a:rPr lang="en-US" baseline="0" dirty="0" smtClean="0"/>
              <a:t>The other should take the smart level and tape to perform the evaluation.  Once you are finished you can switch.</a:t>
            </a:r>
            <a:endParaRPr lang="en-US" dirty="0" smtClean="0"/>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a:t>
            </a:r>
            <a:r>
              <a:rPr lang="en-US" baseline="0" dirty="0" smtClean="0"/>
              <a:t> Review and Summarize learning Outcomes</a:t>
            </a:r>
            <a:endParaRPr lang="en-US" dirty="0" smtClean="0"/>
          </a:p>
          <a:p>
            <a:endParaRPr lang="en-US" dirty="0" smtClean="0"/>
          </a:p>
          <a:p>
            <a:r>
              <a:rPr lang="en-US" dirty="0" smtClean="0"/>
              <a:t>Key Message: Our</a:t>
            </a:r>
            <a:r>
              <a:rPr lang="en-US" baseline="0" dirty="0" smtClean="0"/>
              <a:t> focus for this session has been on the evaluation of Diagonal Curb Ramps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Background and Information:  Title II of ADA Requirements:</a:t>
            </a:r>
            <a:r>
              <a:rPr lang="en-US" baseline="0" dirty="0" smtClean="0"/>
              <a:t> State and Local Agencies m</a:t>
            </a:r>
            <a:r>
              <a:rPr lang="en-US" dirty="0" smtClean="0"/>
              <a:t>ust ensure that individuals with disabilities are not excluded from programs, services, and activities (pedestrian facilities are an example of 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Any facility altered or constructed after January 26,1992 must comply with ADA Accessibility Guidelines (ADAAG) </a:t>
            </a:r>
          </a:p>
          <a:p>
            <a:endParaRPr lang="en-US" dirty="0" smtClean="0"/>
          </a:p>
          <a:p>
            <a:endParaRPr lang="en-US" dirty="0" smtClean="0"/>
          </a:p>
          <a:p>
            <a:r>
              <a:rPr lang="en-US" dirty="0" smtClean="0"/>
              <a:t>Interactivity:  We</a:t>
            </a:r>
            <a:r>
              <a:rPr lang="en-US" baseline="0" dirty="0" smtClean="0"/>
              <a:t> have reviewed the guidance from ADAAG, and the PROWG</a:t>
            </a:r>
            <a:endParaRPr lang="en-US" dirty="0" smtClean="0"/>
          </a:p>
          <a:p>
            <a:endParaRPr lang="en-US" dirty="0" smtClean="0"/>
          </a:p>
          <a:p>
            <a:r>
              <a:rPr lang="en-US" dirty="0" smtClean="0"/>
              <a:t>Notes:</a:t>
            </a:r>
          </a:p>
          <a:p>
            <a:endParaRPr lang="en-US" dirty="0"/>
          </a:p>
        </p:txBody>
      </p:sp>
      <p:sp>
        <p:nvSpPr>
          <p:cNvPr id="4" name="Slide Number Placeholder 3"/>
          <p:cNvSpPr>
            <a:spLocks noGrp="1"/>
          </p:cNvSpPr>
          <p:nvPr>
            <p:ph type="sldNum" sz="quarter" idx="10"/>
          </p:nvPr>
        </p:nvSpPr>
        <p:spPr/>
        <p:txBody>
          <a:bodyPr/>
          <a:lstStyle/>
          <a:p>
            <a:fld id="{AEBBBC08-0C67-47BF-A17C-D22EBA689E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47AE41-715A-4F88-8A7A-0859516C1F38}" type="datetime1">
              <a:rPr lang="en-US" smtClean="0"/>
              <a:pPr/>
              <a:t>3/28/2009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baseline="0"/>
            </a:lvl1pPr>
          </a:lstStyle>
          <a:p>
            <a:r>
              <a:rPr lang="en-US" dirty="0" smtClean="0"/>
              <a:t>1 - </a:t>
            </a:r>
            <a:fld id="{069CB028-467A-40F5-A4C7-56F2B676C4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0857A-A9EA-4859-A830-09804109439A}" type="datetime1">
              <a:rPr lang="en-US" smtClean="0"/>
              <a:pPr/>
              <a:t>3/28/2009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aseline="0"/>
            </a:lvl1pPr>
          </a:lstStyle>
          <a:p>
            <a:r>
              <a:rPr lang="en-US" dirty="0" smtClean="0"/>
              <a:t>1 - </a:t>
            </a:r>
            <a:fld id="{069CB028-467A-40F5-A4C7-56F2B676C4E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89A40-384A-4B1F-8CBD-F2EADBC706C4}" type="datetime1">
              <a:rPr lang="en-US" smtClean="0"/>
              <a:pPr/>
              <a:t>3/28/2009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1 - </a:t>
            </a:r>
            <a:fld id="{069CB028-467A-40F5-A4C7-56F2B676C4E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A3D2D-CF36-45EF-99E0-1FE5D717EB89}" type="datetime1">
              <a:rPr lang="en-US" smtClean="0"/>
              <a:pPr/>
              <a:t>3/28/2009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aseline="0">
                <a:solidFill>
                  <a:schemeClr val="tx1">
                    <a:tint val="75000"/>
                  </a:schemeClr>
                </a:solidFill>
              </a:defRPr>
            </a:lvl1pPr>
          </a:lstStyle>
          <a:p>
            <a:r>
              <a:rPr lang="en-US" dirty="0" smtClean="0"/>
              <a:t>1 - </a:t>
            </a:r>
            <a:fld id="{069CB028-467A-40F5-A4C7-56F2B676C4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458200" cy="1470025"/>
          </a:xfrm>
        </p:spPr>
        <p:txBody>
          <a:bodyPr>
            <a:noAutofit/>
          </a:bodyPr>
          <a:lstStyle/>
          <a:p>
            <a:r>
              <a:rPr lang="en-US" sz="6000" b="1" dirty="0" smtClean="0">
                <a:solidFill>
                  <a:srgbClr val="002060"/>
                </a:solidFill>
                <a:latin typeface="Arial" pitchFamily="34" charset="0"/>
                <a:cs typeface="Arial" pitchFamily="34" charset="0"/>
              </a:rPr>
              <a:t>Diagonal Curb Ramp Evaluation</a:t>
            </a:r>
            <a:endParaRPr lang="en-US" sz="6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normAutofit/>
          </a:bodyPr>
          <a:lstStyle/>
          <a:p>
            <a:r>
              <a:rPr lang="en-US" sz="3600" dirty="0" smtClean="0">
                <a:latin typeface="Arial" pitchFamily="34" charset="0"/>
              </a:rPr>
              <a:t>Presented by</a:t>
            </a:r>
            <a:endParaRPr lang="en-US" sz="3600" dirty="0">
              <a:latin typeface="Arial" pitchFamily="34" charset="0"/>
            </a:endParaRPr>
          </a:p>
        </p:txBody>
      </p:sp>
      <p:sp>
        <p:nvSpPr>
          <p:cNvPr id="6" name="Subtitle 5"/>
          <p:cNvSpPr>
            <a:spLocks noGrp="1"/>
          </p:cNvSpPr>
          <p:nvPr>
            <p:ph type="subTitle" idx="1"/>
          </p:nvPr>
        </p:nvSpPr>
        <p:spPr>
          <a:xfrm>
            <a:off x="914400" y="3048000"/>
            <a:ext cx="7391400" cy="1752600"/>
          </a:xfrm>
        </p:spPr>
        <p:txBody>
          <a:bodyPr>
            <a:normAutofit/>
          </a:bodyPr>
          <a:lstStyle/>
          <a:p>
            <a:r>
              <a:rPr lang="en-US" sz="4000" dirty="0" smtClean="0">
                <a:solidFill>
                  <a:schemeClr val="tx1"/>
                </a:solidFill>
                <a:latin typeface="Arial" pitchFamily="34" charset="0"/>
              </a:rPr>
              <a:t>G. Stuart Thompson, P.E.</a:t>
            </a:r>
            <a:endParaRPr lang="en-US" sz="4000" dirty="0">
              <a:solidFill>
                <a:schemeClr val="tx1"/>
              </a:solidFill>
              <a:latin typeface="Arial" pitchFamily="34" charset="0"/>
            </a:endParaRPr>
          </a:p>
        </p:txBody>
      </p:sp>
      <p:sp>
        <p:nvSpPr>
          <p:cNvPr id="4" name="Slide Number Placeholder 3"/>
          <p:cNvSpPr>
            <a:spLocks noGrp="1"/>
          </p:cNvSpPr>
          <p:nvPr>
            <p:ph type="sldNum" sz="quarter" idx="12"/>
          </p:nvPr>
        </p:nvSpPr>
        <p:spPr/>
        <p:txBody>
          <a:bodyPr/>
          <a:lstStyle/>
          <a:p>
            <a:r>
              <a:rPr lang="en-US" smtClean="0"/>
              <a:t>1 - </a:t>
            </a:r>
            <a:fld id="{069CB028-467A-40F5-A4C7-56F2B676C4E6}" type="slidenum">
              <a:rPr lang="en-US" smtClean="0"/>
              <a:pPr/>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sz="5400" b="1" dirty="0" smtClean="0">
                <a:solidFill>
                  <a:srgbClr val="002060"/>
                </a:solidFill>
                <a:latin typeface="Arial" pitchFamily="34" charset="0"/>
                <a:cs typeface="Arial" pitchFamily="34" charset="0"/>
              </a:rPr>
              <a:t>Learning Outcome</a:t>
            </a:r>
            <a:endParaRPr lang="en-US" sz="5400" b="1" dirty="0">
              <a:solidFill>
                <a:srgbClr val="002060"/>
              </a:solidFill>
              <a:latin typeface="Arial" pitchFamily="34" charset="0"/>
              <a:cs typeface="Arial" pitchFamily="34" charset="0"/>
            </a:endParaRPr>
          </a:p>
        </p:txBody>
      </p:sp>
      <p:sp>
        <p:nvSpPr>
          <p:cNvPr id="3" name="Content Placeholder 2"/>
          <p:cNvSpPr>
            <a:spLocks noGrp="1"/>
          </p:cNvSpPr>
          <p:nvPr>
            <p:ph type="subTitle" idx="1"/>
          </p:nvPr>
        </p:nvSpPr>
        <p:spPr>
          <a:xfrm>
            <a:off x="914400" y="1752600"/>
            <a:ext cx="7239000" cy="1752600"/>
          </a:xfrm>
        </p:spPr>
        <p:txBody>
          <a:bodyPr>
            <a:normAutofit/>
          </a:bodyPr>
          <a:lstStyle/>
          <a:p>
            <a:pPr algn="l"/>
            <a:r>
              <a:rPr lang="en-US" sz="2800" dirty="0" smtClean="0">
                <a:solidFill>
                  <a:schemeClr val="tx1"/>
                </a:solidFill>
                <a:latin typeface="Arial" pitchFamily="34" charset="0"/>
                <a:cs typeface="Arial" pitchFamily="34" charset="0"/>
              </a:rPr>
              <a:t>Evaluate diagonal curb ramp for ADAAG compliance</a:t>
            </a:r>
            <a:endParaRPr lang="en-US" sz="28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r>
              <a:rPr lang="en-US" dirty="0" smtClean="0"/>
              <a:t>1 -</a:t>
            </a:r>
            <a:fld id="{069CB028-467A-40F5-A4C7-56F2B676C4E6}" type="slidenum">
              <a:rPr lang="en-US" smtClean="0"/>
              <a:pPr/>
              <a:t>2</a:t>
            </a:fld>
            <a:endParaRPr lang="en-US" dirty="0"/>
          </a:p>
        </p:txBody>
      </p:sp>
      <p:pic>
        <p:nvPicPr>
          <p:cNvPr id="5" name="Picture 16"/>
          <p:cNvPicPr>
            <a:picLocks noChangeAspect="1" noChangeArrowheads="1"/>
          </p:cNvPicPr>
          <p:nvPr/>
        </p:nvPicPr>
        <p:blipFill>
          <a:blip r:embed="rId3"/>
          <a:srcRect/>
          <a:stretch>
            <a:fillRect/>
          </a:stretch>
        </p:blipFill>
        <p:spPr bwMode="auto">
          <a:xfrm>
            <a:off x="2438400" y="3048000"/>
            <a:ext cx="4242000" cy="3213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smtClean="0">
                <a:solidFill>
                  <a:srgbClr val="002060"/>
                </a:solidFill>
                <a:latin typeface="Arial" pitchFamily="34" charset="0"/>
                <a:cs typeface="Arial" pitchFamily="34" charset="0"/>
              </a:rPr>
              <a:t>Perpendicular Curb Ramp</a:t>
            </a:r>
            <a:endParaRPr lang="en-US" sz="4000" b="1" dirty="0">
              <a:solidFill>
                <a:srgbClr val="00206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r>
              <a:rPr lang="en-US" smtClean="0"/>
              <a:t>1 - </a:t>
            </a:r>
            <a:fld id="{069CB028-467A-40F5-A4C7-56F2B676C4E6}" type="slidenum">
              <a:rPr lang="en-US" smtClean="0"/>
              <a:pPr/>
              <a:t>3</a:t>
            </a:fld>
            <a:endParaRPr lang="en-US" dirty="0"/>
          </a:p>
        </p:txBody>
      </p:sp>
      <p:pic>
        <p:nvPicPr>
          <p:cNvPr id="6" name="Picture 4" descr="SCAN-PERCRWCUSER"/>
          <p:cNvPicPr>
            <a:picLocks noChangeAspect="1" noChangeArrowheads="1"/>
          </p:cNvPicPr>
          <p:nvPr/>
        </p:nvPicPr>
        <p:blipFill>
          <a:blip r:embed="rId3" cstate="print"/>
          <a:srcRect t="7980" b="7980"/>
          <a:stretch>
            <a:fillRect/>
          </a:stretch>
        </p:blipFill>
        <p:spPr bwMode="auto">
          <a:xfrm>
            <a:off x="1905000" y="1524000"/>
            <a:ext cx="5248471" cy="4572000"/>
          </a:xfrm>
          <a:prstGeom prst="rect">
            <a:avLst/>
          </a:prstGeom>
          <a:noFill/>
          <a:ln w="57150">
            <a:noFill/>
            <a:miter lim="800000"/>
            <a:headEnd/>
            <a:tailEnd/>
          </a:ln>
        </p:spPr>
      </p:pic>
      <p:sp>
        <p:nvSpPr>
          <p:cNvPr id="7" name="Oval 6"/>
          <p:cNvSpPr/>
          <p:nvPr/>
        </p:nvSpPr>
        <p:spPr>
          <a:xfrm>
            <a:off x="3429000" y="3505200"/>
            <a:ext cx="2362200" cy="2209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2819400" y="6019800"/>
            <a:ext cx="50292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rPr>
              <a:t>Perpendicular</a:t>
            </a:r>
            <a:endParaRPr lang="en-US" sz="2400" dirty="0">
              <a:latin typeface="Arial" pitchFamily="34" charset="0"/>
            </a:endParaRPr>
          </a:p>
        </p:txBody>
      </p:sp>
      <p:sp>
        <p:nvSpPr>
          <p:cNvPr id="13" name="Up Arrow 12"/>
          <p:cNvSpPr/>
          <p:nvPr/>
        </p:nvSpPr>
        <p:spPr>
          <a:xfrm>
            <a:off x="1295400" y="2133600"/>
            <a:ext cx="533400" cy="434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Parallel</a:t>
            </a:r>
            <a:endParaRPr lang="en-US" sz="2400" dirty="0"/>
          </a:p>
        </p:txBody>
      </p:sp>
      <p:sp>
        <p:nvSpPr>
          <p:cNvPr id="14" name="Up Arrow 13"/>
          <p:cNvSpPr/>
          <p:nvPr/>
        </p:nvSpPr>
        <p:spPr>
          <a:xfrm>
            <a:off x="1295400" y="2133600"/>
            <a:ext cx="533400" cy="434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Parallel</a:t>
            </a:r>
            <a:endParaRPr lang="en-US" sz="2400" dirty="0">
              <a:latin typeface="Arial" pitchFamily="34" charset="0"/>
              <a:cs typeface="Arial" pitchFamily="34" charset="0"/>
            </a:endParaRPr>
          </a:p>
        </p:txBody>
      </p:sp>
      <p:sp>
        <p:nvSpPr>
          <p:cNvPr id="15" name="Down Arrow 14"/>
          <p:cNvSpPr/>
          <p:nvPr/>
        </p:nvSpPr>
        <p:spPr>
          <a:xfrm>
            <a:off x="3962400" y="4800600"/>
            <a:ext cx="990600" cy="1981200"/>
          </a:xfrm>
          <a:prstGeom prst="downArrow">
            <a:avLst/>
          </a:prstGeom>
          <a:solidFill>
            <a:schemeClr val="bg1">
              <a:lumMod val="8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par>
                                <p:cTn id="16" presetID="9"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3733800" y="5105400"/>
            <a:ext cx="16764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p:cNvGrpSpPr/>
          <p:nvPr/>
        </p:nvGrpSpPr>
        <p:grpSpPr>
          <a:xfrm>
            <a:off x="0" y="1298448"/>
            <a:ext cx="9144000" cy="5323749"/>
            <a:chOff x="0" y="1298448"/>
            <a:chExt cx="9144000" cy="5323749"/>
          </a:xfrm>
        </p:grpSpPr>
        <p:sp>
          <p:nvSpPr>
            <p:cNvPr id="57" name="Rectangle 56"/>
            <p:cNvSpPr/>
            <p:nvPr/>
          </p:nvSpPr>
          <p:spPr>
            <a:xfrm>
              <a:off x="0" y="4879848"/>
              <a:ext cx="9144000" cy="246888"/>
            </a:xfrm>
            <a:prstGeom prst="rect">
              <a:avLst/>
            </a:prstGeom>
            <a:solidFill>
              <a:schemeClr val="bg1">
                <a:lumMod val="95000"/>
              </a:schemeClr>
            </a:solid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0" y="1298448"/>
              <a:ext cx="9144000" cy="355701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78280" y="1298448"/>
              <a:ext cx="6187440" cy="3821432"/>
            </a:xfrm>
            <a:prstGeom prst="rect">
              <a:avLst/>
            </a:prstGeom>
            <a:solidFill>
              <a:schemeClr val="bg1">
                <a:lumMod val="95000"/>
              </a:schemeClr>
            </a:solid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71901" y="2943787"/>
              <a:ext cx="1600200" cy="1910717"/>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1298448"/>
              <a:ext cx="16764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71901" y="4854504"/>
              <a:ext cx="16002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8400" y="4854504"/>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72101" y="4854504"/>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78280" y="4854504"/>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4854504"/>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1371600" y="5703711"/>
              <a:ext cx="6400800" cy="110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Right Triangle 7"/>
            <p:cNvSpPr/>
            <p:nvPr/>
          </p:nvSpPr>
          <p:spPr>
            <a:xfrm>
              <a:off x="2438400" y="2943787"/>
              <a:ext cx="1333500" cy="1910717"/>
            </a:xfrm>
            <a:prstGeom prst="rtTriangle">
              <a:avLst/>
            </a:prstGeom>
            <a:noFill/>
            <a:ln w="28575">
              <a:prstDash val="dash"/>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5372101" y="2943787"/>
              <a:ext cx="1333500" cy="1910717"/>
            </a:xfrm>
            <a:prstGeom prst="rtTriangle">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981200" y="5181600"/>
              <a:ext cx="1295400" cy="461665"/>
            </a:xfrm>
            <a:prstGeom prst="rect">
              <a:avLst/>
            </a:prstGeom>
            <a:noFill/>
          </p:spPr>
          <p:txBody>
            <a:bodyPr wrap="square" rtlCol="0">
              <a:spAutoFit/>
            </a:bodyPr>
            <a:lstStyle/>
            <a:p>
              <a:r>
                <a:rPr lang="en-US" sz="2400" b="1" dirty="0" smtClean="0"/>
                <a:t>GUTTER</a:t>
              </a:r>
              <a:endParaRPr lang="en-US" sz="2400" b="1" dirty="0"/>
            </a:p>
          </p:txBody>
        </p:sp>
        <p:sp>
          <p:nvSpPr>
            <p:cNvPr id="27" name="TextBox 26"/>
            <p:cNvSpPr txBox="1"/>
            <p:nvPr/>
          </p:nvSpPr>
          <p:spPr>
            <a:xfrm>
              <a:off x="3962400" y="4341983"/>
              <a:ext cx="1295400" cy="461665"/>
            </a:xfrm>
            <a:prstGeom prst="rect">
              <a:avLst/>
            </a:prstGeom>
            <a:noFill/>
          </p:spPr>
          <p:txBody>
            <a:bodyPr wrap="square" rtlCol="0">
              <a:spAutoFit/>
            </a:bodyPr>
            <a:lstStyle/>
            <a:p>
              <a:pPr algn="ctr"/>
              <a:r>
                <a:rPr lang="en-US" sz="2400" b="1" dirty="0" smtClean="0"/>
                <a:t>RAMP</a:t>
              </a:r>
              <a:endParaRPr lang="en-US" sz="2400" b="1" dirty="0"/>
            </a:p>
          </p:txBody>
        </p:sp>
        <p:sp>
          <p:nvSpPr>
            <p:cNvPr id="28" name="TextBox 27"/>
            <p:cNvSpPr txBox="1"/>
            <p:nvPr/>
          </p:nvSpPr>
          <p:spPr>
            <a:xfrm>
              <a:off x="3810000" y="5791200"/>
              <a:ext cx="1524000" cy="830997"/>
            </a:xfrm>
            <a:prstGeom prst="rect">
              <a:avLst/>
            </a:prstGeom>
            <a:noFill/>
          </p:spPr>
          <p:txBody>
            <a:bodyPr wrap="square" rtlCol="0">
              <a:spAutoFit/>
            </a:bodyPr>
            <a:lstStyle/>
            <a:p>
              <a:pPr algn="ctr"/>
              <a:r>
                <a:rPr lang="en-US" sz="2400" b="1" dirty="0" smtClean="0"/>
                <a:t>LOWER</a:t>
              </a:r>
            </a:p>
            <a:p>
              <a:pPr algn="ctr"/>
              <a:r>
                <a:rPr lang="en-US" sz="2400" b="1" dirty="0" smtClean="0"/>
                <a:t>LANDING</a:t>
              </a:r>
              <a:endParaRPr lang="en-US" sz="2400" b="1" dirty="0"/>
            </a:p>
          </p:txBody>
        </p:sp>
        <p:sp>
          <p:nvSpPr>
            <p:cNvPr id="29" name="TextBox 28"/>
            <p:cNvSpPr txBox="1"/>
            <p:nvPr/>
          </p:nvSpPr>
          <p:spPr>
            <a:xfrm>
              <a:off x="2514600" y="4346448"/>
              <a:ext cx="1295400" cy="461665"/>
            </a:xfrm>
            <a:prstGeom prst="rect">
              <a:avLst/>
            </a:prstGeom>
            <a:noFill/>
          </p:spPr>
          <p:txBody>
            <a:bodyPr wrap="square" rtlCol="0">
              <a:spAutoFit/>
            </a:bodyPr>
            <a:lstStyle/>
            <a:p>
              <a:pPr algn="ctr"/>
              <a:r>
                <a:rPr lang="en-US" sz="2400" b="1" dirty="0" smtClean="0"/>
                <a:t>FLARE</a:t>
              </a:r>
              <a:endParaRPr lang="en-US" sz="2400" b="1" dirty="0"/>
            </a:p>
          </p:txBody>
        </p:sp>
        <p:sp>
          <p:nvSpPr>
            <p:cNvPr id="30" name="TextBox 29"/>
            <p:cNvSpPr txBox="1"/>
            <p:nvPr/>
          </p:nvSpPr>
          <p:spPr>
            <a:xfrm>
              <a:off x="5257800" y="4346448"/>
              <a:ext cx="1295400" cy="461665"/>
            </a:xfrm>
            <a:prstGeom prst="rect">
              <a:avLst/>
            </a:prstGeom>
            <a:noFill/>
          </p:spPr>
          <p:txBody>
            <a:bodyPr wrap="square" rtlCol="0">
              <a:spAutoFit/>
            </a:bodyPr>
            <a:lstStyle/>
            <a:p>
              <a:pPr algn="ctr"/>
              <a:r>
                <a:rPr lang="en-US" sz="2400" b="1" dirty="0" smtClean="0"/>
                <a:t>FLARE</a:t>
              </a:r>
              <a:endParaRPr lang="en-US" sz="2400" b="1" dirty="0"/>
            </a:p>
          </p:txBody>
        </p:sp>
        <p:sp>
          <p:nvSpPr>
            <p:cNvPr id="31" name="TextBox 30"/>
            <p:cNvSpPr txBox="1"/>
            <p:nvPr/>
          </p:nvSpPr>
          <p:spPr>
            <a:xfrm>
              <a:off x="1676400" y="1984248"/>
              <a:ext cx="1676400" cy="461665"/>
            </a:xfrm>
            <a:prstGeom prst="rect">
              <a:avLst/>
            </a:prstGeom>
            <a:noFill/>
          </p:spPr>
          <p:txBody>
            <a:bodyPr wrap="square" rtlCol="0">
              <a:spAutoFit/>
            </a:bodyPr>
            <a:lstStyle/>
            <a:p>
              <a:pPr algn="ctr"/>
              <a:r>
                <a:rPr lang="en-US" sz="2400" b="1" dirty="0" smtClean="0"/>
                <a:t>APPROACH</a:t>
              </a:r>
              <a:endParaRPr lang="en-US" sz="2400" b="1" dirty="0"/>
            </a:p>
          </p:txBody>
        </p:sp>
        <p:sp>
          <p:nvSpPr>
            <p:cNvPr id="33" name="TextBox 32"/>
            <p:cNvSpPr txBox="1"/>
            <p:nvPr/>
          </p:nvSpPr>
          <p:spPr>
            <a:xfrm>
              <a:off x="5715000" y="1984248"/>
              <a:ext cx="1676400" cy="461665"/>
            </a:xfrm>
            <a:prstGeom prst="rect">
              <a:avLst/>
            </a:prstGeom>
            <a:noFill/>
          </p:spPr>
          <p:txBody>
            <a:bodyPr wrap="square" rtlCol="0">
              <a:spAutoFit/>
            </a:bodyPr>
            <a:lstStyle/>
            <a:p>
              <a:pPr algn="ctr"/>
              <a:r>
                <a:rPr lang="en-US" sz="2400" b="1" dirty="0" smtClean="0"/>
                <a:t>APPROACH</a:t>
              </a:r>
              <a:endParaRPr lang="en-US" sz="2400" b="1" dirty="0"/>
            </a:p>
          </p:txBody>
        </p:sp>
      </p:grpSp>
      <p:sp>
        <p:nvSpPr>
          <p:cNvPr id="42" name="Title 41"/>
          <p:cNvSpPr>
            <a:spLocks noGrp="1"/>
          </p:cNvSpPr>
          <p:nvPr>
            <p:ph type="title"/>
          </p:nvPr>
        </p:nvSpPr>
        <p:spPr>
          <a:xfrm>
            <a:off x="457200" y="274638"/>
            <a:ext cx="8229600" cy="944562"/>
          </a:xfrm>
        </p:spPr>
        <p:txBody>
          <a:bodyPr>
            <a:normAutofit/>
          </a:bodyPr>
          <a:lstStyle/>
          <a:p>
            <a:r>
              <a:rPr lang="en-US" b="1" dirty="0" smtClean="0">
                <a:solidFill>
                  <a:srgbClr val="002060"/>
                </a:solidFill>
                <a:latin typeface="Arial" pitchFamily="34" charset="0"/>
                <a:cs typeface="Arial" pitchFamily="34" charset="0"/>
              </a:rPr>
              <a:t>Curb Ramp Components</a:t>
            </a:r>
            <a:endParaRPr lang="en-US" b="1" dirty="0">
              <a:solidFill>
                <a:srgbClr val="002060"/>
              </a:solidFill>
              <a:latin typeface="Arial" pitchFamily="34" charset="0"/>
              <a:cs typeface="Arial" pitchFamily="34" charset="0"/>
            </a:endParaRPr>
          </a:p>
        </p:txBody>
      </p:sp>
      <p:sp>
        <p:nvSpPr>
          <p:cNvPr id="43" name="Slide Number Placeholder 42"/>
          <p:cNvSpPr>
            <a:spLocks noGrp="1"/>
          </p:cNvSpPr>
          <p:nvPr>
            <p:ph type="sldNum" sz="quarter" idx="12"/>
          </p:nvPr>
        </p:nvSpPr>
        <p:spPr/>
        <p:txBody>
          <a:bodyPr/>
          <a:lstStyle/>
          <a:p>
            <a:r>
              <a:rPr lang="en-US" dirty="0" smtClean="0"/>
              <a:t>1 - </a:t>
            </a:r>
            <a:fld id="{069CB028-467A-40F5-A4C7-56F2B676C4E6}" type="slidenum">
              <a:rPr lang="en-US" smtClean="0"/>
              <a:pPr/>
              <a:t>4</a:t>
            </a:fld>
            <a:endParaRPr lang="en-US" dirty="0"/>
          </a:p>
        </p:txBody>
      </p:sp>
      <p:sp>
        <p:nvSpPr>
          <p:cNvPr id="46" name="TextBox 45"/>
          <p:cNvSpPr txBox="1"/>
          <p:nvPr/>
        </p:nvSpPr>
        <p:spPr>
          <a:xfrm>
            <a:off x="3810000" y="1905000"/>
            <a:ext cx="1524000" cy="830997"/>
          </a:xfrm>
          <a:prstGeom prst="rect">
            <a:avLst/>
          </a:prstGeom>
          <a:noFill/>
        </p:spPr>
        <p:txBody>
          <a:bodyPr wrap="square" rtlCol="0">
            <a:spAutoFit/>
          </a:bodyPr>
          <a:lstStyle/>
          <a:p>
            <a:pPr algn="ctr"/>
            <a:r>
              <a:rPr lang="en-US" sz="2400" b="1" dirty="0" smtClean="0"/>
              <a:t>UPPER</a:t>
            </a:r>
          </a:p>
          <a:p>
            <a:pPr algn="ctr"/>
            <a:r>
              <a:rPr lang="en-US" sz="2400" b="1" dirty="0" smtClean="0"/>
              <a:t>LANDING</a:t>
            </a:r>
            <a:endParaRPr lang="en-US" sz="2400" b="1" dirty="0"/>
          </a:p>
        </p:txBody>
      </p:sp>
      <p:sp>
        <p:nvSpPr>
          <p:cNvPr id="48" name="TextBox 47"/>
          <p:cNvSpPr txBox="1"/>
          <p:nvPr/>
        </p:nvSpPr>
        <p:spPr>
          <a:xfrm>
            <a:off x="5562600" y="5181600"/>
            <a:ext cx="2895600" cy="461665"/>
          </a:xfrm>
          <a:prstGeom prst="rect">
            <a:avLst/>
          </a:prstGeom>
          <a:noFill/>
        </p:spPr>
        <p:txBody>
          <a:bodyPr wrap="square" rtlCol="0">
            <a:spAutoFit/>
          </a:bodyPr>
          <a:lstStyle/>
          <a:p>
            <a:r>
              <a:rPr lang="en-US" sz="2400" b="1" dirty="0" smtClean="0"/>
              <a:t>TRANSITION AREA</a:t>
            </a:r>
            <a:endParaRPr lang="en-US" sz="2400" b="1" dirty="0"/>
          </a:p>
        </p:txBody>
      </p:sp>
      <p:cxnSp>
        <p:nvCxnSpPr>
          <p:cNvPr id="35" name="Straight Arrow Connector 34"/>
          <p:cNvCxnSpPr/>
          <p:nvPr/>
        </p:nvCxnSpPr>
        <p:spPr>
          <a:xfrm>
            <a:off x="3733800" y="1600200"/>
            <a:ext cx="1600200" cy="1588"/>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246499" y="1371600"/>
            <a:ext cx="630301" cy="461665"/>
          </a:xfrm>
          <a:prstGeom prst="rect">
            <a:avLst/>
          </a:prstGeom>
          <a:solidFill>
            <a:schemeClr val="bg1">
              <a:lumMod val="95000"/>
            </a:schemeClr>
          </a:solidFill>
        </p:spPr>
        <p:txBody>
          <a:bodyPr wrap="none" rtlCol="0">
            <a:spAutoFit/>
          </a:bodyPr>
          <a:lstStyle/>
          <a:p>
            <a:r>
              <a:rPr lang="en-US" sz="2400" dirty="0" smtClean="0">
                <a:latin typeface="Arial" pitchFamily="34" charset="0"/>
                <a:cs typeface="Arial" pitchFamily="34" charset="0"/>
              </a:rPr>
              <a:t>48”</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3810000" y="5105400"/>
            <a:ext cx="16002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p:nvGrpSpPr>
        <p:grpSpPr>
          <a:xfrm>
            <a:off x="0" y="1295400"/>
            <a:ext cx="9144000" cy="5486400"/>
            <a:chOff x="0" y="1295400"/>
            <a:chExt cx="9144000" cy="5486400"/>
          </a:xfrm>
        </p:grpSpPr>
        <p:sp>
          <p:nvSpPr>
            <p:cNvPr id="57" name="Rectangle 56"/>
            <p:cNvSpPr/>
            <p:nvPr/>
          </p:nvSpPr>
          <p:spPr>
            <a:xfrm>
              <a:off x="0" y="4876800"/>
              <a:ext cx="9144000" cy="246888"/>
            </a:xfrm>
            <a:prstGeom prst="rect">
              <a:avLst/>
            </a:prstGeom>
            <a:solidFill>
              <a:schemeClr val="bg1">
                <a:lumMod val="95000"/>
              </a:schemeClr>
            </a:solid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0" y="1295400"/>
              <a:ext cx="9144000" cy="355701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78280" y="1295400"/>
              <a:ext cx="6187440" cy="3821432"/>
            </a:xfrm>
            <a:prstGeom prst="rect">
              <a:avLst/>
            </a:prstGeom>
            <a:solidFill>
              <a:schemeClr val="bg1">
                <a:lumMod val="95000"/>
              </a:schemeClr>
            </a:solid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71901" y="2940739"/>
              <a:ext cx="1600200" cy="1910717"/>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71901" y="1295400"/>
              <a:ext cx="16002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71901" y="4851456"/>
              <a:ext cx="16002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8400" y="4851456"/>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72101" y="4851456"/>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78280" y="4851456"/>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4851456"/>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3771901" y="5382210"/>
              <a:ext cx="1600200" cy="1106"/>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4000501" y="6210299"/>
              <a:ext cx="1143001" cy="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71600" y="5700663"/>
              <a:ext cx="6400800" cy="110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3882019" y="3896094"/>
              <a:ext cx="1379962" cy="1111"/>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35" name="Curved Left Arrow 34"/>
            <p:cNvSpPr/>
            <p:nvPr/>
          </p:nvSpPr>
          <p:spPr>
            <a:xfrm rot="10800000">
              <a:off x="3931920" y="1720004"/>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Curved Left Arrow 35"/>
            <p:cNvSpPr/>
            <p:nvPr/>
          </p:nvSpPr>
          <p:spPr>
            <a:xfrm>
              <a:off x="4732020" y="1773079"/>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p:cNvSpPr txBox="1"/>
            <p:nvPr/>
          </p:nvSpPr>
          <p:spPr>
            <a:xfrm>
              <a:off x="4297366" y="1923618"/>
              <a:ext cx="565601" cy="464160"/>
            </a:xfrm>
            <a:prstGeom prst="rect">
              <a:avLst/>
            </a:prstGeom>
            <a:noFill/>
          </p:spPr>
          <p:txBody>
            <a:bodyPr wrap="none" rtlCol="0">
              <a:spAutoFit/>
            </a:bodyPr>
            <a:lstStyle/>
            <a:p>
              <a:pPr algn="ctr"/>
              <a:r>
                <a:rPr lang="en-US" sz="2400" b="1" dirty="0" smtClean="0"/>
                <a:t>2%</a:t>
              </a:r>
              <a:endParaRPr lang="en-US" sz="2400" b="1" dirty="0"/>
            </a:p>
          </p:txBody>
        </p:sp>
        <p:sp>
          <p:nvSpPr>
            <p:cNvPr id="39" name="TextBox 38"/>
            <p:cNvSpPr txBox="1"/>
            <p:nvPr/>
          </p:nvSpPr>
          <p:spPr>
            <a:xfrm>
              <a:off x="4266847" y="3609079"/>
              <a:ext cx="965329" cy="461665"/>
            </a:xfrm>
            <a:prstGeom prst="rect">
              <a:avLst/>
            </a:prstGeom>
            <a:solidFill>
              <a:schemeClr val="bg1">
                <a:lumMod val="95000"/>
              </a:schemeClr>
            </a:solidFill>
          </p:spPr>
          <p:txBody>
            <a:bodyPr wrap="none" rtlCol="0">
              <a:spAutoFit/>
            </a:bodyPr>
            <a:lstStyle/>
            <a:p>
              <a:pPr algn="ctr"/>
              <a:r>
                <a:rPr lang="en-US" sz="2400" b="1" dirty="0" smtClean="0"/>
                <a:t>- 8.3%</a:t>
              </a:r>
              <a:endParaRPr lang="en-US" sz="2400" b="1" dirty="0"/>
            </a:p>
          </p:txBody>
        </p:sp>
        <p:sp>
          <p:nvSpPr>
            <p:cNvPr id="40" name="TextBox 39"/>
            <p:cNvSpPr txBox="1"/>
            <p:nvPr/>
          </p:nvSpPr>
          <p:spPr>
            <a:xfrm>
              <a:off x="4297366" y="5141317"/>
              <a:ext cx="565601" cy="464160"/>
            </a:xfrm>
            <a:prstGeom prst="rect">
              <a:avLst/>
            </a:prstGeom>
            <a:solidFill>
              <a:schemeClr val="bg1">
                <a:lumMod val="95000"/>
              </a:schemeClr>
            </a:solidFill>
          </p:spPr>
          <p:txBody>
            <a:bodyPr wrap="none" rtlCol="0">
              <a:spAutoFit/>
            </a:bodyPr>
            <a:lstStyle/>
            <a:p>
              <a:pPr algn="ctr"/>
              <a:r>
                <a:rPr lang="en-US" sz="2400" b="1" dirty="0" smtClean="0"/>
                <a:t>2%</a:t>
              </a:r>
              <a:endParaRPr lang="en-US" sz="2400" b="1" dirty="0"/>
            </a:p>
          </p:txBody>
        </p:sp>
        <p:sp>
          <p:nvSpPr>
            <p:cNvPr id="41" name="TextBox 40"/>
            <p:cNvSpPr txBox="1"/>
            <p:nvPr/>
          </p:nvSpPr>
          <p:spPr>
            <a:xfrm>
              <a:off x="4267200" y="5867400"/>
              <a:ext cx="787396" cy="461665"/>
            </a:xfrm>
            <a:prstGeom prst="rect">
              <a:avLst/>
            </a:prstGeom>
            <a:solidFill>
              <a:schemeClr val="bg1">
                <a:lumMod val="95000"/>
              </a:schemeClr>
            </a:solidFill>
          </p:spPr>
          <p:txBody>
            <a:bodyPr wrap="none" rtlCol="0">
              <a:spAutoFit/>
            </a:bodyPr>
            <a:lstStyle/>
            <a:p>
              <a:pPr algn="ctr"/>
              <a:r>
                <a:rPr lang="en-US" sz="2400" b="1" dirty="0" smtClean="0"/>
                <a:t>+ 5%</a:t>
              </a:r>
              <a:endParaRPr lang="en-US" sz="2400" b="1" dirty="0"/>
            </a:p>
          </p:txBody>
        </p:sp>
        <p:sp>
          <p:nvSpPr>
            <p:cNvPr id="8" name="Right Triangle 7"/>
            <p:cNvSpPr/>
            <p:nvPr/>
          </p:nvSpPr>
          <p:spPr>
            <a:xfrm>
              <a:off x="2438400" y="2940739"/>
              <a:ext cx="1333500" cy="1910717"/>
            </a:xfrm>
            <a:prstGeom prst="rtTriangle">
              <a:avLst/>
            </a:prstGeom>
            <a:noFill/>
            <a:ln w="28575">
              <a:prstDash val="dash"/>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5372101" y="2940739"/>
              <a:ext cx="1333500" cy="1910717"/>
            </a:xfrm>
            <a:prstGeom prst="rtTriangle">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itle 62"/>
          <p:cNvSpPr>
            <a:spLocks noGrp="1"/>
          </p:cNvSpPr>
          <p:nvPr>
            <p:ph type="title"/>
          </p:nvPr>
        </p:nvSpPr>
        <p:spPr/>
        <p:txBody>
          <a:bodyPr>
            <a:normAutofit/>
          </a:bodyPr>
          <a:lstStyle/>
          <a:p>
            <a:r>
              <a:rPr lang="en-US" b="1" dirty="0" smtClean="0">
                <a:solidFill>
                  <a:srgbClr val="002060"/>
                </a:solidFill>
                <a:latin typeface="Arial" pitchFamily="34" charset="0"/>
                <a:cs typeface="Arial" pitchFamily="34" charset="0"/>
              </a:rPr>
              <a:t>Curb Ramp Components</a:t>
            </a:r>
            <a:endParaRPr lang="en-US" dirty="0">
              <a:solidFill>
                <a:srgbClr val="002060"/>
              </a:solidFill>
              <a:latin typeface="Arial" pitchFamily="34" charset="0"/>
              <a:cs typeface="Arial" pitchFamily="34" charset="0"/>
            </a:endParaRPr>
          </a:p>
        </p:txBody>
      </p:sp>
      <p:sp>
        <p:nvSpPr>
          <p:cNvPr id="64" name="Slide Number Placeholder 63"/>
          <p:cNvSpPr>
            <a:spLocks noGrp="1"/>
          </p:cNvSpPr>
          <p:nvPr>
            <p:ph type="sldNum" sz="quarter" idx="12"/>
          </p:nvPr>
        </p:nvSpPr>
        <p:spPr/>
        <p:txBody>
          <a:bodyPr/>
          <a:lstStyle/>
          <a:p>
            <a:r>
              <a:rPr lang="en-US" dirty="0" smtClean="0"/>
              <a:t>1 - </a:t>
            </a:r>
            <a:fld id="{069CB028-467A-40F5-A4C7-56F2B676C4E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2060"/>
                </a:solidFill>
                <a:latin typeface="Arial" pitchFamily="34" charset="0"/>
                <a:cs typeface="Arial" pitchFamily="34" charset="0"/>
              </a:rPr>
              <a:t>Diagonal Ramp</a:t>
            </a:r>
            <a:endParaRPr lang="en-US" sz="5400" b="1" dirty="0">
              <a:solidFill>
                <a:srgbClr val="002060"/>
              </a:solidFill>
              <a:latin typeface="Arial" pitchFamily="34" charset="0"/>
              <a:cs typeface="Arial" pitchFamily="34" charset="0"/>
            </a:endParaRPr>
          </a:p>
        </p:txBody>
      </p:sp>
      <p:pic>
        <p:nvPicPr>
          <p:cNvPr id="3" name="Picture 16"/>
          <p:cNvPicPr>
            <a:picLocks noChangeAspect="1" noChangeArrowheads="1"/>
          </p:cNvPicPr>
          <p:nvPr/>
        </p:nvPicPr>
        <p:blipFill>
          <a:blip r:embed="rId3"/>
          <a:srcRect/>
          <a:stretch>
            <a:fillRect/>
          </a:stretch>
        </p:blipFill>
        <p:spPr bwMode="auto">
          <a:xfrm>
            <a:off x="1524000" y="1693862"/>
            <a:ext cx="6012276" cy="45545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r>
              <a:rPr lang="en-US" dirty="0" smtClean="0"/>
              <a:t>1 - </a:t>
            </a:r>
            <a:fld id="{069CB028-467A-40F5-A4C7-56F2B676C4E6}" type="slidenum">
              <a:rPr lang="en-US" smtClean="0"/>
              <a:pPr/>
              <a:t>6</a:t>
            </a:fld>
            <a:endParaRPr lang="en-US" dirty="0"/>
          </a:p>
        </p:txBody>
      </p:sp>
      <p:sp>
        <p:nvSpPr>
          <p:cNvPr id="5" name="Down Arrow 4"/>
          <p:cNvSpPr/>
          <p:nvPr/>
        </p:nvSpPr>
        <p:spPr>
          <a:xfrm>
            <a:off x="6629400" y="1676400"/>
            <a:ext cx="609600" cy="3505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Diagonal</a:t>
            </a:r>
            <a:endParaRPr lang="en-US" sz="2400" dirty="0">
              <a:latin typeface="Arial" pitchFamily="34" charset="0"/>
              <a:cs typeface="Arial" pitchFamily="34" charset="0"/>
            </a:endParaRPr>
          </a:p>
        </p:txBody>
      </p:sp>
      <p:sp>
        <p:nvSpPr>
          <p:cNvPr id="6" name="Left Arrow 5"/>
          <p:cNvSpPr/>
          <p:nvPr/>
        </p:nvSpPr>
        <p:spPr>
          <a:xfrm>
            <a:off x="2667000" y="5257800"/>
            <a:ext cx="41148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pitchFamily="34" charset="0"/>
                <a:cs typeface="Arial" pitchFamily="34" charset="0"/>
              </a:rPr>
              <a:t>Diagonal</a:t>
            </a:r>
            <a:endParaRPr lang="en-US" sz="2800" dirty="0">
              <a:latin typeface="Arial" pitchFamily="34" charset="0"/>
              <a:cs typeface="Arial" pitchFamily="34" charset="0"/>
            </a:endParaRPr>
          </a:p>
        </p:txBody>
      </p:sp>
      <p:sp>
        <p:nvSpPr>
          <p:cNvPr id="7" name="Oval 6"/>
          <p:cNvSpPr/>
          <p:nvPr/>
        </p:nvSpPr>
        <p:spPr>
          <a:xfrm>
            <a:off x="3733800" y="2362200"/>
            <a:ext cx="2362200" cy="22098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9015371">
            <a:off x="4880530" y="3481077"/>
            <a:ext cx="923014" cy="821503"/>
          </a:xfrm>
          <a:prstGeom prst="rect">
            <a:avLst/>
          </a:prstGeom>
          <a:solidFill>
            <a:schemeClr val="bg1">
              <a:lumMod val="85000"/>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3810000" y="5105400"/>
            <a:ext cx="16002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78280" y="1295400"/>
            <a:ext cx="6187440" cy="3821432"/>
          </a:xfrm>
          <a:prstGeom prst="rect">
            <a:avLst/>
          </a:prstGeom>
          <a:solidFill>
            <a:schemeClr val="bg1">
              <a:lumMod val="95000"/>
            </a:schemeClr>
          </a:solid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71901" y="2940739"/>
            <a:ext cx="1600200" cy="1910717"/>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71901" y="1295400"/>
            <a:ext cx="1600200" cy="1645339"/>
          </a:xfrm>
          <a:prstGeom prst="rect">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71901" y="4851456"/>
            <a:ext cx="16002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8400" y="4851456"/>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72101" y="4851456"/>
            <a:ext cx="1333500" cy="2653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78280" y="4851456"/>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5600" y="4851456"/>
            <a:ext cx="960120" cy="265378"/>
          </a:xfrm>
          <a:prstGeom prst="rect">
            <a:avLst/>
          </a:prstGeom>
          <a:noFill/>
          <a:ln w="222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rot="5400000">
            <a:off x="3882019" y="3896094"/>
            <a:ext cx="1379962" cy="1111"/>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3962400" y="5562600"/>
            <a:ext cx="1280160" cy="849207"/>
            <a:chOff x="3962400" y="5562600"/>
            <a:chExt cx="1280160" cy="849207"/>
          </a:xfrm>
        </p:grpSpPr>
        <p:sp>
          <p:nvSpPr>
            <p:cNvPr id="35" name="Curved Left Arrow 34"/>
            <p:cNvSpPr/>
            <p:nvPr/>
          </p:nvSpPr>
          <p:spPr>
            <a:xfrm rot="10800000">
              <a:off x="3962400" y="5562600"/>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Curved Left Arrow 35"/>
            <p:cNvSpPr/>
            <p:nvPr/>
          </p:nvSpPr>
          <p:spPr>
            <a:xfrm>
              <a:off x="4762500" y="5615675"/>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p:cNvSpPr txBox="1"/>
            <p:nvPr/>
          </p:nvSpPr>
          <p:spPr>
            <a:xfrm>
              <a:off x="4327846" y="5766214"/>
              <a:ext cx="565601" cy="464160"/>
            </a:xfrm>
            <a:prstGeom prst="rect">
              <a:avLst/>
            </a:prstGeom>
            <a:noFill/>
          </p:spPr>
          <p:txBody>
            <a:bodyPr wrap="none" rtlCol="0">
              <a:spAutoFit/>
            </a:bodyPr>
            <a:lstStyle/>
            <a:p>
              <a:pPr algn="ctr"/>
              <a:r>
                <a:rPr lang="en-US" sz="2400" b="1" dirty="0" smtClean="0"/>
                <a:t>2%</a:t>
              </a:r>
              <a:endParaRPr lang="en-US" sz="2400" b="1" dirty="0"/>
            </a:p>
          </p:txBody>
        </p:sp>
      </p:grpSp>
      <p:sp>
        <p:nvSpPr>
          <p:cNvPr id="39" name="TextBox 38"/>
          <p:cNvSpPr txBox="1"/>
          <p:nvPr/>
        </p:nvSpPr>
        <p:spPr>
          <a:xfrm>
            <a:off x="4266847" y="3609079"/>
            <a:ext cx="800458" cy="464160"/>
          </a:xfrm>
          <a:prstGeom prst="rect">
            <a:avLst/>
          </a:prstGeom>
          <a:solidFill>
            <a:schemeClr val="bg1">
              <a:lumMod val="95000"/>
            </a:schemeClr>
          </a:solidFill>
        </p:spPr>
        <p:txBody>
          <a:bodyPr wrap="none" rtlCol="0">
            <a:spAutoFit/>
          </a:bodyPr>
          <a:lstStyle/>
          <a:p>
            <a:pPr algn="ctr"/>
            <a:r>
              <a:rPr lang="en-US" sz="2400" b="1" dirty="0" smtClean="0"/>
              <a:t>8.3%</a:t>
            </a:r>
            <a:endParaRPr lang="en-US" sz="2400" b="1" dirty="0"/>
          </a:p>
        </p:txBody>
      </p:sp>
      <p:sp>
        <p:nvSpPr>
          <p:cNvPr id="8" name="Right Triangle 7"/>
          <p:cNvSpPr/>
          <p:nvPr/>
        </p:nvSpPr>
        <p:spPr>
          <a:xfrm>
            <a:off x="2438400" y="2940739"/>
            <a:ext cx="1333500" cy="1910717"/>
          </a:xfrm>
          <a:prstGeom prst="rtTriangle">
            <a:avLst/>
          </a:prstGeom>
          <a:noFill/>
          <a:ln w="28575">
            <a:prstDash val="dash"/>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5372101" y="2940739"/>
            <a:ext cx="1333500" cy="1910717"/>
          </a:xfrm>
          <a:prstGeom prst="rtTriangle">
            <a:avLst/>
          </a:prstGeom>
          <a:solidFill>
            <a:schemeClr val="bg1">
              <a:lumMod val="95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itle 62"/>
          <p:cNvSpPr>
            <a:spLocks noGrp="1"/>
          </p:cNvSpPr>
          <p:nvPr>
            <p:ph type="title"/>
          </p:nvPr>
        </p:nvSpPr>
        <p:spPr/>
        <p:txBody>
          <a:bodyPr>
            <a:normAutofit/>
          </a:bodyPr>
          <a:lstStyle/>
          <a:p>
            <a:r>
              <a:rPr lang="en-US" sz="4800" b="1" dirty="0" smtClean="0">
                <a:solidFill>
                  <a:srgbClr val="002060"/>
                </a:solidFill>
                <a:latin typeface="Arial" pitchFamily="34" charset="0"/>
                <a:cs typeface="Arial" pitchFamily="34" charset="0"/>
              </a:rPr>
              <a:t>Diagonal Curb Ramp</a:t>
            </a:r>
            <a:endParaRPr lang="en-US" sz="4800" dirty="0">
              <a:solidFill>
                <a:srgbClr val="002060"/>
              </a:solidFill>
              <a:latin typeface="Arial" pitchFamily="34" charset="0"/>
              <a:cs typeface="Arial" pitchFamily="34" charset="0"/>
            </a:endParaRPr>
          </a:p>
        </p:txBody>
      </p:sp>
      <p:sp>
        <p:nvSpPr>
          <p:cNvPr id="64" name="Slide Number Placeholder 63"/>
          <p:cNvSpPr>
            <a:spLocks noGrp="1"/>
          </p:cNvSpPr>
          <p:nvPr>
            <p:ph type="sldNum" sz="quarter" idx="12"/>
          </p:nvPr>
        </p:nvSpPr>
        <p:spPr/>
        <p:txBody>
          <a:bodyPr/>
          <a:lstStyle/>
          <a:p>
            <a:r>
              <a:rPr lang="en-US" dirty="0" smtClean="0"/>
              <a:t>1 - </a:t>
            </a:r>
            <a:fld id="{069CB028-467A-40F5-A4C7-56F2B676C4E6}" type="slidenum">
              <a:rPr lang="en-US" smtClean="0"/>
              <a:pPr/>
              <a:t>7</a:t>
            </a:fld>
            <a:endParaRPr lang="en-US" dirty="0"/>
          </a:p>
        </p:txBody>
      </p:sp>
      <p:grpSp>
        <p:nvGrpSpPr>
          <p:cNvPr id="32" name="Group 31"/>
          <p:cNvGrpSpPr/>
          <p:nvPr/>
        </p:nvGrpSpPr>
        <p:grpSpPr>
          <a:xfrm>
            <a:off x="3962400" y="1872404"/>
            <a:ext cx="1280160" cy="849207"/>
            <a:chOff x="3962400" y="1872404"/>
            <a:chExt cx="1280160" cy="849207"/>
          </a:xfrm>
        </p:grpSpPr>
        <p:sp>
          <p:nvSpPr>
            <p:cNvPr id="30" name="Curved Left Arrow 29"/>
            <p:cNvSpPr/>
            <p:nvPr/>
          </p:nvSpPr>
          <p:spPr>
            <a:xfrm rot="10800000">
              <a:off x="3962400" y="1872404"/>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urved Left Arrow 30"/>
            <p:cNvSpPr/>
            <p:nvPr/>
          </p:nvSpPr>
          <p:spPr>
            <a:xfrm>
              <a:off x="4762500" y="1925479"/>
              <a:ext cx="480060" cy="796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4327846" y="2076018"/>
              <a:ext cx="565601" cy="464160"/>
            </a:xfrm>
            <a:prstGeom prst="rect">
              <a:avLst/>
            </a:prstGeom>
            <a:noFill/>
          </p:spPr>
          <p:txBody>
            <a:bodyPr wrap="none" rtlCol="0">
              <a:spAutoFit/>
            </a:bodyPr>
            <a:lstStyle/>
            <a:p>
              <a:pPr algn="ctr"/>
              <a:r>
                <a:rPr lang="en-US" sz="2400" b="1" dirty="0" smtClean="0"/>
                <a:t>2%</a:t>
              </a:r>
              <a:endParaRPr lang="en-US" sz="2400" b="1"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2060"/>
                </a:solidFill>
                <a:latin typeface="Arial" pitchFamily="34" charset="0"/>
                <a:cs typeface="Arial" pitchFamily="34" charset="0"/>
              </a:rPr>
              <a:t>Diagonal Ramp - Metrics</a:t>
            </a:r>
            <a:endParaRPr lang="en-US" sz="4800" b="1" dirty="0">
              <a:solidFill>
                <a:srgbClr val="002060"/>
              </a:solidFill>
              <a:latin typeface="Arial" pitchFamily="34" charset="0"/>
              <a:cs typeface="Arial" pitchFamily="34" charset="0"/>
            </a:endParaRPr>
          </a:p>
        </p:txBody>
      </p:sp>
      <p:sp>
        <p:nvSpPr>
          <p:cNvPr id="4" name="Content Placeholder 3"/>
          <p:cNvSpPr>
            <a:spLocks noGrp="1"/>
          </p:cNvSpPr>
          <p:nvPr>
            <p:ph idx="1"/>
          </p:nvPr>
        </p:nvSpPr>
        <p:spPr/>
        <p:txBody>
          <a:bodyPr/>
          <a:lstStyle/>
          <a:p>
            <a:pPr marL="971550" lvl="1" indent="-514350">
              <a:buFont typeface="+mj-lt"/>
              <a:buAutoNum type="arabicPeriod"/>
            </a:pPr>
            <a:r>
              <a:rPr lang="en-US" dirty="0" smtClean="0">
                <a:latin typeface="Arial" pitchFamily="34" charset="0"/>
                <a:cs typeface="Arial" pitchFamily="34" charset="0"/>
              </a:rPr>
              <a:t>Travel way is 48” wide</a:t>
            </a:r>
          </a:p>
          <a:p>
            <a:pPr marL="971550" lvl="1" indent="-514350">
              <a:buFont typeface="+mj-lt"/>
              <a:buAutoNum type="arabicPeriod"/>
            </a:pPr>
            <a:r>
              <a:rPr lang="en-US" dirty="0" smtClean="0">
                <a:latin typeface="Arial" pitchFamily="34" charset="0"/>
                <a:cs typeface="Arial" pitchFamily="34" charset="0"/>
              </a:rPr>
              <a:t>No cross slope greater than 2%</a:t>
            </a:r>
          </a:p>
          <a:p>
            <a:pPr marL="971550" lvl="1" indent="-514350">
              <a:buFont typeface="+mj-lt"/>
              <a:buAutoNum type="arabicPeriod"/>
            </a:pPr>
            <a:r>
              <a:rPr lang="en-US" dirty="0" smtClean="0">
                <a:latin typeface="Arial" pitchFamily="34" charset="0"/>
                <a:cs typeface="Arial" pitchFamily="34" charset="0"/>
              </a:rPr>
              <a:t>Ramp grade not greater than 8.33%</a:t>
            </a:r>
          </a:p>
          <a:p>
            <a:pPr marL="971550" lvl="1" indent="-514350">
              <a:buFont typeface="+mj-lt"/>
              <a:buAutoNum type="arabicPeriod"/>
            </a:pPr>
            <a:r>
              <a:rPr lang="en-US" dirty="0" smtClean="0">
                <a:latin typeface="Arial" pitchFamily="34" charset="0"/>
                <a:cs typeface="Arial" pitchFamily="34" charset="0"/>
              </a:rPr>
              <a:t>No lip in transition area</a:t>
            </a:r>
          </a:p>
          <a:p>
            <a:pPr marL="971550" lvl="1" indent="-514350">
              <a:buFont typeface="+mj-lt"/>
              <a:buAutoNum type="arabicPeriod"/>
            </a:pPr>
            <a:r>
              <a:rPr lang="en-US" dirty="0" smtClean="0">
                <a:latin typeface="Arial" pitchFamily="34" charset="0"/>
                <a:cs typeface="Arial" pitchFamily="34" charset="0"/>
              </a:rPr>
              <a:t>Landing area clear of parallel travel lane</a:t>
            </a:r>
          </a:p>
          <a:p>
            <a:pPr marL="971550" lvl="1" indent="-514350">
              <a:buFont typeface="+mj-lt"/>
              <a:buAutoNum type="arabicPeriod"/>
            </a:pPr>
            <a:r>
              <a:rPr lang="en-US" dirty="0" smtClean="0">
                <a:latin typeface="Arial" pitchFamily="34" charset="0"/>
                <a:cs typeface="Arial" pitchFamily="34" charset="0"/>
              </a:rPr>
              <a:t>Road crown no greater than 5%</a:t>
            </a:r>
          </a:p>
          <a:p>
            <a:pPr marL="971550" lvl="1" indent="-514350">
              <a:buFont typeface="+mj-lt"/>
              <a:buAutoNum type="arabicPeriod"/>
            </a:pPr>
            <a:endParaRPr lang="en-US" dirty="0" smtClean="0"/>
          </a:p>
          <a:p>
            <a:pPr marL="971550" lvl="1" indent="-514350">
              <a:buFont typeface="+mj-lt"/>
              <a:buAutoNum type="arabicPeriod"/>
            </a:pPr>
            <a:endParaRPr lang="en-US" dirty="0" smtClean="0"/>
          </a:p>
          <a:p>
            <a:pPr marL="971550" lvl="1" indent="-514350">
              <a:buFont typeface="+mj-lt"/>
              <a:buAutoNum type="arabicPeriod"/>
            </a:pPr>
            <a:endParaRPr lang="en-US" dirty="0" smtClean="0"/>
          </a:p>
          <a:p>
            <a:pPr marL="971550" lvl="1"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r>
              <a:rPr lang="en-US" dirty="0" smtClean="0"/>
              <a:t>1 - </a:t>
            </a:r>
            <a:fld id="{069CB028-467A-40F5-A4C7-56F2B676C4E6}"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US" sz="5400" b="1" dirty="0" smtClean="0">
                <a:solidFill>
                  <a:srgbClr val="002060"/>
                </a:solidFill>
                <a:latin typeface="Arial" pitchFamily="34" charset="0"/>
                <a:cs typeface="Arial" pitchFamily="34" charset="0"/>
              </a:rPr>
              <a:t>Learning Outcome</a:t>
            </a:r>
            <a:endParaRPr lang="en-US" sz="5400" b="1" dirty="0">
              <a:solidFill>
                <a:srgbClr val="002060"/>
              </a:solidFill>
              <a:latin typeface="Arial" pitchFamily="34" charset="0"/>
              <a:cs typeface="Arial" pitchFamily="34" charset="0"/>
            </a:endParaRPr>
          </a:p>
        </p:txBody>
      </p:sp>
      <p:sp>
        <p:nvSpPr>
          <p:cNvPr id="3" name="Content Placeholder 2"/>
          <p:cNvSpPr>
            <a:spLocks noGrp="1"/>
          </p:cNvSpPr>
          <p:nvPr>
            <p:ph type="subTitle" idx="1"/>
          </p:nvPr>
        </p:nvSpPr>
        <p:spPr>
          <a:xfrm>
            <a:off x="914400" y="2667000"/>
            <a:ext cx="7315200" cy="1752600"/>
          </a:xfrm>
        </p:spPr>
        <p:txBody>
          <a:bodyPr>
            <a:normAutofit/>
          </a:bodyPr>
          <a:lstStyle/>
          <a:p>
            <a:pPr algn="l"/>
            <a:r>
              <a:rPr lang="en-US" sz="2800" dirty="0" smtClean="0">
                <a:solidFill>
                  <a:schemeClr val="tx1"/>
                </a:solidFill>
                <a:latin typeface="Arial" pitchFamily="34" charset="0"/>
                <a:cs typeface="Arial" pitchFamily="34" charset="0"/>
              </a:rPr>
              <a:t>Evaluate diagonal curb ramp for ADAAG compliance</a:t>
            </a:r>
            <a:endParaRPr lang="en-US" sz="28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r>
              <a:rPr lang="en-US" dirty="0" smtClean="0"/>
              <a:t>1 -</a:t>
            </a:r>
            <a:fld id="{069CB028-467A-40F5-A4C7-56F2B676C4E6}"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919</Words>
  <Application>Microsoft Office PowerPoint</Application>
  <PresentationFormat>On-screen Show (4:3)</PresentationFormat>
  <Paragraphs>182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Diagonal Curb Ramp Evaluation</vt:lpstr>
      <vt:lpstr>Learning Outcome</vt:lpstr>
      <vt:lpstr>Perpendicular Curb Ramp</vt:lpstr>
      <vt:lpstr>Curb Ramp Components</vt:lpstr>
      <vt:lpstr>Curb Ramp Components</vt:lpstr>
      <vt:lpstr>Diagonal Ramp</vt:lpstr>
      <vt:lpstr>Diagonal Curb Ramp</vt:lpstr>
      <vt:lpstr>Diagonal Ramp - Metrics</vt:lpstr>
      <vt:lpstr>Learning Outcome</vt:lpstr>
      <vt:lpstr>Presented by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Stuart</dc:creator>
  <cp:lastModifiedBy>Stuart</cp:lastModifiedBy>
  <cp:revision>132</cp:revision>
  <dcterms:created xsi:type="dcterms:W3CDTF">2009-03-25T14:36:02Z</dcterms:created>
  <dcterms:modified xsi:type="dcterms:W3CDTF">2009-03-28T13:57:37Z</dcterms:modified>
</cp:coreProperties>
</file>