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0" r:id="rId4"/>
    <p:sldId id="275" r:id="rId5"/>
    <p:sldId id="261" r:id="rId6"/>
    <p:sldId id="277" r:id="rId7"/>
    <p:sldId id="278" r:id="rId8"/>
    <p:sldId id="279" r:id="rId9"/>
    <p:sldId id="280" r:id="rId10"/>
    <p:sldId id="281" r:id="rId11"/>
    <p:sldId id="286" r:id="rId12"/>
    <p:sldId id="287" r:id="rId13"/>
    <p:sldId id="283" r:id="rId14"/>
    <p:sldId id="282" r:id="rId15"/>
    <p:sldId id="289" r:id="rId16"/>
    <p:sldId id="288" r:id="rId17"/>
    <p:sldId id="262" r:id="rId18"/>
    <p:sldId id="300" r:id="rId19"/>
    <p:sldId id="290" r:id="rId20"/>
    <p:sldId id="298" r:id="rId21"/>
    <p:sldId id="291" r:id="rId22"/>
    <p:sldId id="292" r:id="rId23"/>
    <p:sldId id="293" r:id="rId24"/>
    <p:sldId id="301" r:id="rId25"/>
    <p:sldId id="308" r:id="rId26"/>
    <p:sldId id="302" r:id="rId27"/>
    <p:sldId id="309" r:id="rId28"/>
    <p:sldId id="263" r:id="rId29"/>
    <p:sldId id="303" r:id="rId30"/>
    <p:sldId id="304" r:id="rId31"/>
    <p:sldId id="305" r:id="rId32"/>
    <p:sldId id="297" r:id="rId33"/>
    <p:sldId id="296" r:id="rId34"/>
    <p:sldId id="265" r:id="rId35"/>
    <p:sldId id="276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AB7D"/>
    <a:srgbClr val="EFBC77"/>
    <a:srgbClr val="FFFF66"/>
    <a:srgbClr val="606F05"/>
    <a:srgbClr val="007471"/>
    <a:srgbClr val="009999"/>
    <a:srgbClr val="007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3" autoAdjust="0"/>
    <p:restoredTop sz="81423" autoAdjust="0"/>
  </p:normalViewPr>
  <p:slideViewPr>
    <p:cSldViewPr>
      <p:cViewPr varScale="1">
        <p:scale>
          <a:sx n="43" d="100"/>
          <a:sy n="43" d="100"/>
        </p:scale>
        <p:origin x="54" y="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416C4-CE93-40FC-825C-314B853ABC44}" type="datetimeFigureOut">
              <a:rPr lang="en-US" smtClean="0"/>
              <a:t>12/2/2015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F1E5D6-F695-486A-BC0A-F542A82469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12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DELETE GRAY!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8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official GRANIT data layer –</a:t>
            </a:r>
            <a:r>
              <a:rPr lang="en-US" baseline="0" dirty="0" smtClean="0"/>
              <a:t> no metadata.  So we have it and make it available via the ftp site, but it can’t be incorporated in our web search tools that I’ll explain in a moment.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GRANIT</a:t>
            </a:r>
            <a:r>
              <a:rPr lang="en-US" baseline="0" dirty="0" smtClean="0"/>
              <a:t> Web Site – Data Layer Listing, Data Search Tool</a:t>
            </a:r>
          </a:p>
          <a:p>
            <a:r>
              <a:rPr lang="en-US" baseline="0" dirty="0" smtClean="0"/>
              <a:t>Download .zip files, go to ftp site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Also, can request external media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Web services – map services, image services, geocoding service.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426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Hopefully you’ll find multiple resources of use to you  here.  For now, will focus on accessing data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461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Using the Data Discovery Tool and entering a keyword</a:t>
            </a:r>
          </a:p>
          <a:p>
            <a:pPr marL="228600" indent="-228600">
              <a:buAutoNum type="arabicPeriod"/>
            </a:pPr>
            <a:r>
              <a:rPr lang="en-US" dirty="0" smtClean="0"/>
              <a:t>Using</a:t>
            </a:r>
            <a:r>
              <a:rPr lang="en-US" baseline="0" dirty="0" smtClean="0"/>
              <a:t> the alphabetical or data category listing</a:t>
            </a:r>
          </a:p>
          <a:p>
            <a:pPr marL="228600" indent="-228600">
              <a:buAutoNum type="arabicPeriod"/>
            </a:pPr>
            <a:r>
              <a:rPr lang="en-US" dirty="0" smtClean="0"/>
              <a:t>Most</a:t>
            </a:r>
            <a:r>
              <a:rPr lang="en-US" baseline="0" dirty="0" smtClean="0"/>
              <a:t> feature data sets – available as shapefiles.  Many also as geodatabases, although of limited use to this audience.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Images – </a:t>
            </a:r>
            <a:r>
              <a:rPr lang="en-US" baseline="0" dirty="0" err="1" smtClean="0"/>
              <a:t>geotiffs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sids</a:t>
            </a:r>
            <a:r>
              <a:rPr lang="en-US" baseline="0" dirty="0" smtClean="0"/>
              <a:t>.  Often provide these on external media due to size of data sets, particularly if using </a:t>
            </a:r>
            <a:r>
              <a:rPr lang="en-US" baseline="0" dirty="0" err="1" smtClean="0"/>
              <a:t>geotiffs</a:t>
            </a:r>
            <a:r>
              <a:rPr lang="en-US" baseline="0" dirty="0" smtClean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Note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42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4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History</a:t>
            </a:r>
            <a:r>
              <a:rPr lang="en-US" sz="1200" baseline="0" dirty="0" smtClean="0"/>
              <a:t> – GRANIT started in mid 1980’s</a:t>
            </a:r>
          </a:p>
          <a:p>
            <a:pPr marL="0" indent="0">
              <a:buNone/>
            </a:pPr>
            <a:r>
              <a:rPr lang="en-US" sz="1200" baseline="0" dirty="0" smtClean="0"/>
              <a:t>Create data, archive data from other sources, distribute data</a:t>
            </a:r>
          </a:p>
          <a:p>
            <a:pPr marL="0" indent="0">
              <a:buNone/>
            </a:pPr>
            <a:r>
              <a:rPr lang="en-US" sz="1200" baseline="0" dirty="0" smtClean="0"/>
              <a:t>Develop standards –metadata standards, land use mapping standards, etc.</a:t>
            </a:r>
          </a:p>
          <a:p>
            <a:pPr marL="0" indent="0">
              <a:buNone/>
            </a:pPr>
            <a:endParaRPr lang="en-US" sz="1200" baseline="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200" baseline="0" dirty="0" smtClean="0">
                <a:solidFill>
                  <a:srgbClr val="FF0000"/>
                </a:solidFill>
              </a:rPr>
              <a:t>HB377 Status?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50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I’m showing available data sets from the</a:t>
            </a:r>
            <a:r>
              <a:rPr lang="en-US" baseline="0" dirty="0" smtClean="0"/>
              <a:t> 2011 Coastal Collection as well as the 2011-2012 Merrimack River Watershed data set.  (purple).  I’ve also applied a filter for Rockingham County, which is reporting 993 data sets found.  I can click on that green link, and go to a results page to download the actual data sets.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42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on overview to get a summary of the types of services we offer.</a:t>
            </a:r>
            <a:r>
              <a:rPr lang="en-US" baseline="0" dirty="0" smtClean="0"/>
              <a:t>  Most popular – Web Mapping Services, Viewers. Here is partial listing of the image WMS’ we offer.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42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</a:t>
            </a:r>
            <a:r>
              <a:rPr lang="en-US" baseline="0" dirty="0" smtClean="0"/>
              <a:t> seen this already in many of the data slides I showed.  Note that this requires that Microsoft </a:t>
            </a:r>
            <a:r>
              <a:rPr lang="en-US" baseline="0" dirty="0" err="1" smtClean="0"/>
              <a:t>Silverlite</a:t>
            </a:r>
            <a:r>
              <a:rPr lang="en-US" baseline="0" dirty="0" smtClean="0"/>
              <a:t> be installed on your machine.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Also have </a:t>
            </a:r>
          </a:p>
          <a:p>
            <a:pPr marL="228600" indent="-228600">
              <a:buAutoNum type="arabicPeriod"/>
            </a:pPr>
            <a:r>
              <a:rPr lang="en-US" baseline="0" dirty="0" err="1" smtClean="0"/>
              <a:t>GRANITViewLite</a:t>
            </a:r>
            <a:r>
              <a:rPr lang="en-US" baseline="0" dirty="0" smtClean="0"/>
              <a:t> – intended for use on mobile devices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Coastal Viewer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Historic Quads Viewer.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42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data organization</a:t>
            </a:r>
          </a:p>
          <a:p>
            <a:r>
              <a:rPr lang="en-US" dirty="0" smtClean="0"/>
              <a:t>Basic navigation tools</a:t>
            </a:r>
          </a:p>
          <a:p>
            <a:r>
              <a:rPr lang="en-US" dirty="0" smtClean="0"/>
              <a:t>Expandable folders</a:t>
            </a:r>
          </a:p>
          <a:p>
            <a:r>
              <a:rPr lang="en-US" dirty="0" smtClean="0"/>
              <a:t>Click all levels to turn layer on.</a:t>
            </a:r>
          </a:p>
          <a:p>
            <a:r>
              <a:rPr lang="en-US" dirty="0" smtClean="0"/>
              <a:t>Notice that boundary monument points are grayed out – scale</a:t>
            </a:r>
            <a:r>
              <a:rPr lang="en-US" baseline="0" dirty="0" smtClean="0"/>
              <a:t> dependency.</a:t>
            </a:r>
          </a:p>
          <a:p>
            <a:r>
              <a:rPr lang="en-US" baseline="0" dirty="0" smtClean="0"/>
              <a:t>Use zoom/pan tools to zoom into area of interest.  Now boundary monument points display.</a:t>
            </a:r>
          </a:p>
          <a:p>
            <a:r>
              <a:rPr lang="en-US" baseline="0" dirty="0" smtClean="0"/>
              <a:t>Right click to access additional tools – change symbolization, viewer metadata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681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Right </a:t>
            </a:r>
            <a:r>
              <a:rPr lang="en-US" baseline="0" dirty="0" smtClean="0"/>
              <a:t>click to access additional tools – change symbolization, viewer metadata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37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Lots of other tools -</a:t>
            </a:r>
            <a:r>
              <a:rPr lang="en-US" baseline="0" dirty="0" smtClean="0"/>
              <a:t> identify, print, measure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78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388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31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8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 a town, then can view the sheets station by station.  Also note link back to the </a:t>
            </a:r>
            <a:r>
              <a:rPr lang="en-US" dirty="0" err="1" smtClean="0"/>
              <a:t>GRANITView</a:t>
            </a:r>
            <a:r>
              <a:rPr lang="en-US" dirty="0" smtClean="0"/>
              <a:t> viewer.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1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We do this work with a variety</a:t>
            </a:r>
            <a:r>
              <a:rPr lang="en-US" sz="1200" baseline="0" dirty="0" smtClean="0"/>
              <a:t> of </a:t>
            </a:r>
            <a:r>
              <a:rPr lang="en-US" sz="1200" dirty="0" smtClean="0"/>
              <a:t>funding mechanisms</a:t>
            </a:r>
            <a:r>
              <a:rPr lang="en-US" sz="1200" baseline="0" dirty="0" smtClean="0"/>
              <a:t> </a:t>
            </a:r>
            <a:r>
              <a:rPr lang="en-US" sz="1200" dirty="0" smtClean="0"/>
              <a:t>and partnerships.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 smtClean="0"/>
              <a:t>CRiSE</a:t>
            </a:r>
            <a:r>
              <a:rPr lang="en-US" sz="1200" dirty="0" smtClean="0"/>
              <a:t>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 impacts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climate change on infrastructure, natural resources, and other assets in 10 coastal NH communities;  includes culvert assessment for priority culverts within those communities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Will</a:t>
            </a:r>
            <a:r>
              <a:rPr lang="en-US" sz="1200" baseline="0" dirty="0" smtClean="0"/>
              <a:t> return to many of these later, but just want to provide a perspective on the range of projects we work 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509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 a town, then can view the sheets station by station.  Also note link back to the </a:t>
            </a:r>
            <a:r>
              <a:rPr lang="en-US" dirty="0" err="1" smtClean="0"/>
              <a:t>GRANITView</a:t>
            </a:r>
            <a:r>
              <a:rPr lang="en-US" dirty="0" smtClean="0"/>
              <a:t> viewer.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07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31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318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Lidar – USGS Base Spec 1.2, deliverables</a:t>
            </a:r>
            <a:r>
              <a:rPr lang="en-US" baseline="0" dirty="0" smtClean="0"/>
              <a:t> include raw &amp; classified .las files, hydro flattened DEMs, intensity images  1m DEM; </a:t>
            </a:r>
            <a:r>
              <a:rPr lang="en-US" baseline="0" smtClean="0"/>
              <a:t>10cm vertical RMSE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366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8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also others that may be of interest – CAI,</a:t>
            </a:r>
            <a:r>
              <a:rPr lang="en-US" baseline="0" dirty="0" smtClean="0"/>
              <a:t> generalized land cover, sea level rise, coastal resource habitat layers, surficial geology,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Generally, available 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geotiff</a:t>
            </a:r>
            <a:r>
              <a:rPr lang="en-US" baseline="0" dirty="0" smtClean="0"/>
              <a:t> format.  Some data also available in compressed, Mr. SID format.  For 2010 imagery, have posted town-based .zip files of the compressed imagery to our ftp site.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1 ft. imagery – funded by NHDOT/USGS partnership, with contributions from other state agencies in 2005.  Leaf-off/spring or fall collection.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NAIP – generally flown in late summer during agricultural season.  Leaf-on.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</a:t>
            </a:r>
            <a:r>
              <a:rPr lang="en-US" dirty="0" smtClean="0"/>
              <a:t>so have:</a:t>
            </a:r>
          </a:p>
          <a:p>
            <a:r>
              <a:rPr lang="en-US" dirty="0" smtClean="0"/>
              <a:t>2014 1 ft. imagery for immediate coastal area</a:t>
            </a:r>
          </a:p>
          <a:p>
            <a:r>
              <a:rPr lang="en-US" dirty="0" smtClean="0"/>
              <a:t>2010 6 in. imagery for SE NH</a:t>
            </a:r>
          </a:p>
          <a:p>
            <a:r>
              <a:rPr lang="en-US" dirty="0" smtClean="0"/>
              <a:t>2008 1 ft. imagery for northern NH/Canadian</a:t>
            </a:r>
            <a:r>
              <a:rPr lang="en-US" baseline="0" dirty="0" smtClean="0"/>
              <a:t> border</a:t>
            </a:r>
            <a:endParaRPr lang="en-US" dirty="0" smtClean="0"/>
          </a:p>
          <a:p>
            <a:r>
              <a:rPr lang="en-US" dirty="0" smtClean="0"/>
              <a:t>DOQs</a:t>
            </a:r>
            <a:r>
              <a:rPr lang="en-US" baseline="0" dirty="0" smtClean="0"/>
              <a:t> from 1995/1998</a:t>
            </a:r>
          </a:p>
          <a:p>
            <a:r>
              <a:rPr lang="en-US" dirty="0" smtClean="0"/>
              <a:t>Historic photos from 1962,</a:t>
            </a:r>
            <a:r>
              <a:rPr lang="en-US" baseline="0" dirty="0" smtClean="0"/>
              <a:t> 1974 – Rockingham and Strafford Counties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Digital Elevation Models</a:t>
            </a:r>
            <a:r>
              <a:rPr lang="en-US" baseline="0" dirty="0" smtClean="0"/>
              <a:t> from USGS – generally 10m and 30m.  But probably of more interest to you are DEM’s derived from LiDAR data.  This shows comparison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some regions, have contours, e.g. 2 ft. contours for Merrimack, for Coastal Watershed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baseline="0" dirty="0" smtClean="0"/>
              <a:t>Towns – from USGS quad maps.  Known inaccuracies.  Subcommittee of the NH GIS Advisory Committee is looking at ways to improve it, but there is not funding available.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Surface water – really a collection of data sets that together define water bodies, streams, rivers.  Includes networking information, that allows you to identify upstream/downstream segments.  Initial source – USGS quad maps.  But NHDES is state custodian, and actively updating the geometry as well as the attributes.  Updated approximately annually.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Road centerlines, from DOT – has fairly comprehensive attributing, including road names, road classification, physical characteristics (# of lanes, pavement width), traffic counts, etc. Updated quarterly.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return to the full data sheet later in the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F1E5D6-F695-486A-BC0A-F542A82469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16675"/>
            <a:ext cx="2133600" cy="365125"/>
          </a:xfrm>
        </p:spPr>
        <p:txBody>
          <a:bodyPr/>
          <a:lstStyle>
            <a:lvl1pPr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December 4, 2015</a:t>
            </a:r>
            <a:endParaRPr lang="en-US" dirty="0"/>
          </a:p>
        </p:txBody>
      </p:sp>
      <p:sp>
        <p:nvSpPr>
          <p:cNvPr id="7" name="TextBox 64"/>
          <p:cNvSpPr txBox="1"/>
          <p:nvPr/>
        </p:nvSpPr>
        <p:spPr>
          <a:xfrm>
            <a:off x="320830" y="6483377"/>
            <a:ext cx="151515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10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NHLSA</a:t>
            </a:r>
            <a:r>
              <a:rPr lang="en-US" sz="1100" baseline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Annual Meeting</a:t>
            </a:r>
            <a:endParaRPr lang="en-US" sz="11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gif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gif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.jpe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052" y="838200"/>
            <a:ext cx="7772400" cy="1470025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r>
              <a:rPr lang="en-US" sz="4600" b="1" dirty="0" smtClean="0">
                <a:solidFill>
                  <a:srgbClr val="007D7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NH GRANIT Clearinghouse</a:t>
            </a:r>
            <a:endParaRPr lang="en-US" sz="4600" b="1" dirty="0">
              <a:solidFill>
                <a:srgbClr val="007D7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6017" y="2895600"/>
            <a:ext cx="6400800" cy="2209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 Rubin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Systems Research Center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New Hampshire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granit.unh.edu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4, 2015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Grappone Center, Concord, NH</a:t>
            </a:r>
            <a:endParaRPr lang="en-US" sz="2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9" y="5543202"/>
            <a:ext cx="1364381" cy="690031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4, 2015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561179"/>
            <a:ext cx="2085462" cy="65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580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Geodetic Control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70" y="1016971"/>
            <a:ext cx="6491667" cy="5303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60171"/>
            <a:ext cx="3457143" cy="229523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705600" y="1834881"/>
            <a:ext cx="2286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6"/>
              </a:buBlip>
            </a:pPr>
            <a:r>
              <a:rPr lang="en-US" sz="2000" dirty="0" smtClean="0"/>
              <a:t>Data from NHDOT</a:t>
            </a:r>
          </a:p>
          <a:p>
            <a:pPr marL="800100" lvl="1" indent="-342900">
              <a:buBlip>
                <a:blip r:embed="rId6"/>
              </a:buBlip>
            </a:pPr>
            <a:endParaRPr lang="en-US" sz="2000" dirty="0" smtClean="0"/>
          </a:p>
          <a:p>
            <a:pPr marL="800100" lvl="1" indent="-342900">
              <a:buBlip>
                <a:blip r:embed="rId6"/>
              </a:buBlip>
            </a:pPr>
            <a:r>
              <a:rPr lang="en-US" sz="2000" dirty="0" smtClean="0"/>
              <a:t>Updated annually</a:t>
            </a:r>
          </a:p>
        </p:txBody>
      </p:sp>
    </p:spTree>
    <p:extLst>
      <p:ext uri="{BB962C8B-B14F-4D97-AF65-F5344CB8AC3E}">
        <p14:creationId xmlns:p14="http://schemas.microsoft.com/office/powerpoint/2010/main" val="37937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Parcels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43824"/>
            <a:ext cx="6701785" cy="548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05600" y="1834881"/>
            <a:ext cx="228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Data from NH DRA</a:t>
            </a:r>
          </a:p>
          <a:p>
            <a:pPr marL="800100" lvl="1" indent="-342900">
              <a:buBlip>
                <a:blip r:embed="rId5"/>
              </a:buBlip>
            </a:pPr>
            <a:endParaRPr lang="en-US" sz="2000" dirty="0" smtClean="0"/>
          </a:p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Updated annually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Unofficial GRANIT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7467" y="1787228"/>
            <a:ext cx="5609524" cy="4590476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474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Floodplains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34084" y="2057400"/>
            <a:ext cx="2434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Effective DFIRM data for all but Belknap County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Includes floodplains, floodways, cross-sections, BFE’s,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15" y="1025879"/>
            <a:ext cx="668889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0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Wetlands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11" y="993525"/>
            <a:ext cx="6723258" cy="548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9400" y="2425457"/>
            <a:ext cx="2438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Available statewide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Most of state – from interpretation of 1970’s photography; 2014/2015 updates in seacoast</a:t>
            </a:r>
          </a:p>
        </p:txBody>
      </p:sp>
    </p:spTree>
    <p:extLst>
      <p:ext uri="{BB962C8B-B14F-4D97-AF65-F5344CB8AC3E}">
        <p14:creationId xmlns:p14="http://schemas.microsoft.com/office/powerpoint/2010/main" val="182980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Soils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5600" y="2286000"/>
            <a:ext cx="2438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Available statewide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“Linkable” to large set of attributes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93" y="1066800"/>
            <a:ext cx="6627407" cy="5486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9594" y="4570053"/>
            <a:ext cx="3361905" cy="1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2010 Land Use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05600" y="2286000"/>
            <a:ext cx="2438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Available for Rockingham, Strafford, and parts of Carroll Counties</a:t>
            </a:r>
          </a:p>
          <a:p>
            <a:pPr lvl="1"/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973239"/>
            <a:ext cx="667523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Conservation Lands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705600" y="1437463"/>
            <a:ext cx="243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Includes ~10,200 tracts of land; 1,850,000 acres statewide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Updated semi-annually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90600"/>
            <a:ext cx="6982056" cy="5486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727" y="4284917"/>
            <a:ext cx="3892577" cy="201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0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228601"/>
            <a:ext cx="8804031" cy="7619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D7A"/>
                </a:solidFill>
              </a:rPr>
              <a:t>Accessing GRANIT Data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513" y="1371600"/>
            <a:ext cx="8984974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GRANIT Web Site </a:t>
            </a:r>
          </a:p>
          <a:p>
            <a:pPr lvl="1"/>
            <a:endParaRPr lang="en-US" sz="2400" dirty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LiDAR Data Distribution Site</a:t>
            </a:r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Web Services</a:t>
            </a:r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Online Viewers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2000" dirty="0" err="1"/>
              <a:t>GRANITViewII</a:t>
            </a:r>
            <a:endParaRPr lang="en-US" sz="2000" dirty="0"/>
          </a:p>
          <a:p>
            <a:pPr marL="1257300" lvl="2" indent="-342900">
              <a:buBlip>
                <a:blip r:embed="rId5"/>
              </a:buBlip>
            </a:pPr>
            <a:r>
              <a:rPr lang="en-US" sz="2000" dirty="0"/>
              <a:t>NH Coastal </a:t>
            </a:r>
            <a:r>
              <a:rPr lang="en-US" sz="2000" dirty="0" smtClean="0"/>
              <a:t>Viewer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2000" dirty="0" smtClean="0"/>
              <a:t>Historic USGS Quad Viewer</a:t>
            </a:r>
          </a:p>
          <a:p>
            <a:pPr lvl="2"/>
            <a:endParaRPr lang="en-US" sz="20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1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867" y="149332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GRANIT Web Site – granit.unh.edu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219131"/>
            <a:ext cx="4995675" cy="5155581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429000" y="1828800"/>
            <a:ext cx="953787" cy="228599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2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GRANIT Web Site 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-381000" y="1600200"/>
            <a:ext cx="3124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200" u="sng" dirty="0" smtClean="0"/>
              <a:t>For local access:</a:t>
            </a:r>
          </a:p>
          <a:p>
            <a:pPr lvl="1"/>
            <a:endParaRPr lang="en-US" sz="2200" u="sng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200" dirty="0" smtClean="0"/>
              <a:t>Search by keyword or data listing</a:t>
            </a:r>
          </a:p>
          <a:p>
            <a:pPr lvl="1"/>
            <a:endParaRPr lang="en-US" sz="22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200" dirty="0" smtClean="0"/>
              <a:t>Download from website or ftp site</a:t>
            </a:r>
          </a:p>
          <a:p>
            <a:pPr lvl="1"/>
            <a:endParaRPr lang="en-US" sz="22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200" dirty="0" smtClean="0"/>
              <a:t>Request external media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2000" y="1648371"/>
            <a:ext cx="5124803" cy="38841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1668428"/>
            <a:ext cx="5196020" cy="389417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5181600" y="3285568"/>
            <a:ext cx="562708" cy="29219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7696" y="1253280"/>
            <a:ext cx="5373223" cy="5260448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6705600" y="3139469"/>
            <a:ext cx="562708" cy="29219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853829" y="1245363"/>
            <a:ext cx="5600700" cy="5260449"/>
            <a:chOff x="2667000" y="304800"/>
            <a:chExt cx="6019800" cy="5410200"/>
          </a:xfrm>
        </p:grpSpPr>
        <p:sp>
          <p:nvSpPr>
            <p:cNvPr id="24" name="Rectangle 23"/>
            <p:cNvSpPr/>
            <p:nvPr/>
          </p:nvSpPr>
          <p:spPr>
            <a:xfrm>
              <a:off x="2667000" y="304800"/>
              <a:ext cx="6019800" cy="541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0" y="1130144"/>
              <a:ext cx="5322812" cy="3708517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3657600" y="5464082"/>
            <a:ext cx="1600200" cy="29219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4200" y="980424"/>
            <a:ext cx="5216099" cy="55412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5959" y="968812"/>
            <a:ext cx="5655704" cy="5537000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7772400" y="2850241"/>
            <a:ext cx="748633" cy="43532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9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7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228601"/>
            <a:ext cx="8804031" cy="7619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D7A"/>
                </a:solidFill>
              </a:rPr>
              <a:t>Presentation Outline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3338" y="1295400"/>
            <a:ext cx="776246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Overview of GRANIT</a:t>
            </a:r>
          </a:p>
          <a:p>
            <a:endParaRPr lang="en-US" sz="2400" dirty="0" smtClean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Key GRANIT Data Sets</a:t>
            </a:r>
          </a:p>
          <a:p>
            <a:endParaRPr lang="en-US" sz="2400" dirty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Accessing GRANIT Data</a:t>
            </a:r>
          </a:p>
          <a:p>
            <a:endParaRPr lang="en-US" sz="2400" dirty="0" smtClean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Other GRANIT Resources for the Surveying Community</a:t>
            </a:r>
          </a:p>
          <a:p>
            <a:endParaRPr lang="en-US" sz="2400" dirty="0" smtClean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Data Updates</a:t>
            </a:r>
          </a:p>
          <a:p>
            <a:endParaRPr lang="en-US" sz="2400" dirty="0" smtClean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Q&amp;A/Discussion</a:t>
            </a:r>
            <a:endParaRPr lang="en-US" sz="2400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GRANIT Web Site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73" y="939423"/>
            <a:ext cx="7722453" cy="54864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059086" y="2514600"/>
            <a:ext cx="1599175" cy="3810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086" y="2057400"/>
            <a:ext cx="2457143" cy="2076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189779"/>
            <a:ext cx="8620405" cy="51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8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LiDAR Data Distribution Site – lidar.unh.edu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185" y="1127799"/>
            <a:ext cx="5252495" cy="5442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287" y="1066800"/>
            <a:ext cx="5245113" cy="54864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133600" y="2590800"/>
            <a:ext cx="1066800" cy="29219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428620" y="4900245"/>
            <a:ext cx="1353180" cy="3048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0795" y="1066800"/>
            <a:ext cx="539409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7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066800"/>
            <a:ext cx="7064034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Web Services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883" y="886372"/>
            <a:ext cx="6685267" cy="563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Online Viewers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742" y="1016971"/>
            <a:ext cx="7064034" cy="5486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 flipV="1">
            <a:off x="1115742" y="3276600"/>
            <a:ext cx="941658" cy="4572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Online Viewers - </a:t>
            </a:r>
            <a:r>
              <a:rPr lang="en-US" sz="3600" dirty="0" err="1" smtClean="0">
                <a:solidFill>
                  <a:srgbClr val="007D7A"/>
                </a:solidFill>
              </a:rPr>
              <a:t>GRANITViewII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031177"/>
            <a:ext cx="7092000" cy="5486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951892" y="6096000"/>
            <a:ext cx="1019908" cy="3810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295400" y="1066800"/>
            <a:ext cx="7092000" cy="5486400"/>
            <a:chOff x="1295400" y="1066800"/>
            <a:chExt cx="7092000" cy="54864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400" y="1066800"/>
              <a:ext cx="7092000" cy="5486400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295400" y="3962400"/>
              <a:ext cx="2209800" cy="60960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13591" y="974921"/>
            <a:ext cx="7092000" cy="5486400"/>
            <a:chOff x="1313591" y="974921"/>
            <a:chExt cx="7092000" cy="54864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13591" y="974921"/>
              <a:ext cx="7092000" cy="5486400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1905000" y="1752600"/>
              <a:ext cx="1272156" cy="567675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85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Online Viewers - </a:t>
            </a:r>
            <a:r>
              <a:rPr lang="en-US" sz="3600" dirty="0" err="1" smtClean="0">
                <a:solidFill>
                  <a:srgbClr val="007D7A"/>
                </a:solidFill>
              </a:rPr>
              <a:t>GRANITViewII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157" y="1148168"/>
            <a:ext cx="6940542" cy="5486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1066800"/>
            <a:ext cx="7010791" cy="5486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1008291"/>
            <a:ext cx="7778286" cy="54864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750" y="843368"/>
            <a:ext cx="7169691" cy="559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1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Online Viewers - </a:t>
            </a:r>
            <a:r>
              <a:rPr lang="en-US" sz="3600" dirty="0" err="1" smtClean="0">
                <a:solidFill>
                  <a:srgbClr val="007D7A"/>
                </a:solidFill>
              </a:rPr>
              <a:t>GRANITViewII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00" y="990600"/>
            <a:ext cx="7092000" cy="54864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572000" y="1671925"/>
            <a:ext cx="562708" cy="537875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371600" y="3200400"/>
            <a:ext cx="2186354" cy="161066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50" y="997624"/>
            <a:ext cx="7092000" cy="54864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431075" y="1742263"/>
            <a:ext cx="377851" cy="467537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4656" y="932091"/>
            <a:ext cx="7012419" cy="5486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25" y="984205"/>
            <a:ext cx="7092000" cy="54864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057400" y="1514472"/>
            <a:ext cx="2704985" cy="238128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500" y="961346"/>
            <a:ext cx="70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8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21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Accessing GRANIT </a:t>
            </a:r>
            <a:r>
              <a:rPr lang="en-US" sz="1600" dirty="0" smtClean="0">
                <a:solidFill>
                  <a:srgbClr val="007D7A"/>
                </a:solidFill>
              </a:rPr>
              <a:t>Data: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Online Viewers – Coastal Viewer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94" y="986492"/>
            <a:ext cx="75600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17" y="951924"/>
            <a:ext cx="7589882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228601"/>
            <a:ext cx="8804031" cy="7619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D7A"/>
                </a:solidFill>
              </a:rPr>
              <a:t>Other GRANIT Resources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9513" y="1371600"/>
            <a:ext cx="898497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Geodetic Control Data </a:t>
            </a:r>
            <a:r>
              <a:rPr lang="en-US" sz="2400" dirty="0"/>
              <a:t>S</a:t>
            </a:r>
            <a:r>
              <a:rPr lang="en-US" sz="2400" dirty="0" smtClean="0"/>
              <a:t>heets</a:t>
            </a:r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Town Boundary Monument Catalog</a:t>
            </a:r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NH Wetlands Mapper</a:t>
            </a:r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NH Wildlife Sitings Site</a:t>
            </a:r>
          </a:p>
          <a:p>
            <a:pPr lvl="1"/>
            <a:endParaRPr lang="en-US" sz="2400" dirty="0" smtClean="0"/>
          </a:p>
          <a:p>
            <a:pPr lvl="2"/>
            <a:endParaRPr lang="en-US" sz="2000" dirty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47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Other GRANIT Resources: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Geodetic Control Data Sheets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40" y="1051250"/>
            <a:ext cx="63802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9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D7A"/>
                </a:solidFill>
              </a:rPr>
              <a:t>Overview of GRANIT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026" y="1066800"/>
            <a:ext cx="845157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Central GIS Data Clearinghouse at UNH Earth Systems Research Center</a:t>
            </a:r>
          </a:p>
          <a:p>
            <a:pPr lvl="1"/>
            <a:endParaRPr lang="en-US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Collaboration of Multiple Data Providers and Data Users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State/Federal Agencies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Regional Planning </a:t>
            </a:r>
            <a:r>
              <a:rPr lang="en-US" dirty="0"/>
              <a:t>C</a:t>
            </a:r>
            <a:r>
              <a:rPr lang="en-US" dirty="0" smtClean="0"/>
              <a:t>ommissions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Municipalities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Private Sector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Non-profit Sector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Academic Community</a:t>
            </a:r>
            <a:endParaRPr lang="en-US" sz="2000" dirty="0" smtClean="0"/>
          </a:p>
          <a:p>
            <a:pPr lvl="1"/>
            <a:endParaRPr lang="en-US" sz="1600" dirty="0"/>
          </a:p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GRANIT Services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Create, Archive, and Distribute Data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Develop Data Standards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Conduct Spatial Analysis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Develop and Host Online Resources – Map Services, Map Viewers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Providing Training and Technical Support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Coordinate with Statewide Partners </a:t>
            </a:r>
          </a:p>
          <a:p>
            <a:pPr marL="1257300" lvl="2" indent="-342900">
              <a:buBlip>
                <a:blip r:embed="rId5"/>
              </a:buBlip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12821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Other GRANIT Resources: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Geodetic Control Data Sheets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112" y="1031396"/>
            <a:ext cx="638028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666" y="1031396"/>
            <a:ext cx="6380288" cy="54864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105400" y="2971800"/>
            <a:ext cx="1219200" cy="2286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67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Other GRANIT Resources: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Town Boundary Monument Catalog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015987"/>
            <a:ext cx="625475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235" y="1079494"/>
            <a:ext cx="6935097" cy="548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076" y="1033775"/>
            <a:ext cx="7579444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9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Other GRANIT Resources: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NH Wetlands Mapper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4" y="1151106"/>
            <a:ext cx="72792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94" y="1066800"/>
            <a:ext cx="72792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60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Other GRANIT Resources: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NH Wildlife Sitings Site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29" y="1066800"/>
            <a:ext cx="72792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228601"/>
            <a:ext cx="8804031" cy="7619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D7A"/>
                </a:solidFill>
              </a:rPr>
              <a:t>Data Updates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762" y="1219200"/>
            <a:ext cx="4363838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2015 Statewide Orthoimagery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1600" dirty="0" smtClean="0"/>
              <a:t>4-band imagery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1600" dirty="0" smtClean="0"/>
              <a:t>Spring, 2015 acquisition, winter 2015/2016 delivery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2015 LiDAR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1600" dirty="0" smtClean="0"/>
              <a:t>~5,000 sq. miles</a:t>
            </a:r>
            <a:endParaRPr lang="en-US" sz="1600" dirty="0"/>
          </a:p>
          <a:p>
            <a:pPr marL="1257300" lvl="2" indent="-342900">
              <a:buBlip>
                <a:blip r:embed="rId5"/>
              </a:buBlip>
            </a:pPr>
            <a:r>
              <a:rPr lang="en-US" sz="1600" dirty="0" smtClean="0"/>
              <a:t>Fall 2015 acquisition, spring 2016 delivery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NRCS Statewide Soils Update</a:t>
            </a:r>
          </a:p>
          <a:p>
            <a:pPr lvl="1"/>
            <a:endParaRPr lang="en-US" sz="24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Floodplains – Rockingham County</a:t>
            </a:r>
          </a:p>
          <a:p>
            <a:pPr lvl="1"/>
            <a:endParaRPr lang="en-US" sz="2400" dirty="0" smtClean="0"/>
          </a:p>
          <a:p>
            <a:pPr lvl="2"/>
            <a:endParaRPr lang="en-US" sz="2000" dirty="0"/>
          </a:p>
          <a:p>
            <a:pPr lvl="1"/>
            <a:endParaRPr lang="en-US" dirty="0" smtClean="0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074738"/>
            <a:ext cx="30670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81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228601"/>
            <a:ext cx="8804031" cy="761999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D7A"/>
                </a:solidFill>
              </a:rPr>
              <a:t>Questions/Discussions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80349" y="1295400"/>
            <a:ext cx="776246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Other Data Sets of Interest?</a:t>
            </a:r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Other Map Services?</a:t>
            </a:r>
            <a:endParaRPr lang="en-US" sz="2400" dirty="0"/>
          </a:p>
          <a:p>
            <a:pPr marL="342900" indent="-342900">
              <a:buBlip>
                <a:blip r:embed="rId4"/>
              </a:buBlip>
            </a:pPr>
            <a:r>
              <a:rPr lang="en-US" sz="2400" dirty="0" smtClean="0"/>
              <a:t>Tools?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400" u="sng" dirty="0" smtClean="0"/>
              <a:t>Contact Info:</a:t>
            </a:r>
          </a:p>
          <a:p>
            <a:r>
              <a:rPr lang="en-US" sz="2400" dirty="0" smtClean="0"/>
              <a:t>	Fay Rubin</a:t>
            </a:r>
          </a:p>
          <a:p>
            <a:r>
              <a:rPr lang="en-US" sz="2400" dirty="0" smtClean="0"/>
              <a:t>	Earth Systems Research Center</a:t>
            </a:r>
          </a:p>
          <a:p>
            <a:r>
              <a:rPr lang="en-US" sz="2400" dirty="0" smtClean="0"/>
              <a:t>	University of New Hampshire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fay.rubin@unh.edu</a:t>
            </a:r>
          </a:p>
          <a:p>
            <a:endParaRPr lang="en-US" sz="2400" dirty="0"/>
          </a:p>
          <a:p>
            <a:r>
              <a:rPr lang="en-US" sz="2400" dirty="0" smtClean="0"/>
              <a:t>	granit.unh.edu</a:t>
            </a:r>
          </a:p>
          <a:p>
            <a:r>
              <a:rPr lang="en-US" sz="2400" dirty="0" smtClean="0"/>
              <a:t>	granitviewii.unh.edu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030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Overview of GRANIT: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Current GRANIT Projects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026" y="990600"/>
            <a:ext cx="898497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Core GRANIT Clearinghouse Activities (OEP, NHDOT, NHDES, Fish &amp; Game, DRED)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1400" dirty="0" smtClean="0"/>
              <a:t>GRANIT Data Hosting/GRANIT Web Site</a:t>
            </a:r>
            <a:endParaRPr lang="en-US" sz="1400" dirty="0"/>
          </a:p>
          <a:p>
            <a:pPr marL="1257300" lvl="2" indent="-342900">
              <a:buBlip>
                <a:blip r:embed="rId5"/>
              </a:buBlip>
            </a:pPr>
            <a:r>
              <a:rPr lang="en-US" sz="1400" dirty="0" err="1" smtClean="0"/>
              <a:t>GRANITViewII</a:t>
            </a:r>
            <a:r>
              <a:rPr lang="en-US" sz="1400" dirty="0" smtClean="0"/>
              <a:t>, NH Wetlands Mapper, NH Wildlife Sitings Site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1400" dirty="0" smtClean="0"/>
              <a:t>Data Development (Conservation Lands)</a:t>
            </a:r>
          </a:p>
          <a:p>
            <a:pPr lvl="1"/>
            <a:endParaRPr lang="en-US" dirty="0"/>
          </a:p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Orthoimagery Project Management (NHDOT)</a:t>
            </a:r>
          </a:p>
          <a:p>
            <a:pPr lvl="1"/>
            <a:endParaRPr lang="en-US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Cooperating Technical Partner (FEMA)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1400" dirty="0" smtClean="0"/>
              <a:t>Floodplain Map Updates – Rockingham/Strafford</a:t>
            </a:r>
            <a:endParaRPr lang="en-US" sz="1400" dirty="0"/>
          </a:p>
          <a:p>
            <a:pPr marL="1257300" lvl="2" indent="-342900">
              <a:buBlip>
                <a:blip r:embed="rId5"/>
              </a:buBlip>
            </a:pPr>
            <a:r>
              <a:rPr lang="en-US" sz="1400" dirty="0" smtClean="0"/>
              <a:t>Nonregulatory Products – Rockingham/Strafford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sz="1400" dirty="0" smtClean="0"/>
              <a:t>“Discovery Projects”  – Coastal Watershed, Connecticut River Watershed</a:t>
            </a:r>
          </a:p>
          <a:p>
            <a:pPr lvl="2"/>
            <a:endParaRPr lang="en-US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Impervious Surface Mapping (EPA, PREP)</a:t>
            </a:r>
          </a:p>
          <a:p>
            <a:pPr marL="800100" lvl="1" indent="-342900">
              <a:buBlip>
                <a:blip r:embed="rId4"/>
              </a:buBlip>
            </a:pPr>
            <a:endParaRPr lang="en-US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Broadband Availability in Coos County (NBRC)</a:t>
            </a:r>
          </a:p>
          <a:p>
            <a:pPr lvl="1"/>
            <a:endParaRPr lang="en-US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C-</a:t>
            </a:r>
            <a:r>
              <a:rPr lang="en-US" dirty="0" err="1" smtClean="0"/>
              <a:t>RiSe</a:t>
            </a:r>
            <a:r>
              <a:rPr lang="en-US" dirty="0" smtClean="0"/>
              <a:t> – Climate Risk in the Seacoast (NOAA)</a:t>
            </a:r>
          </a:p>
          <a:p>
            <a:pPr lvl="1"/>
            <a:endParaRPr lang="en-US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NH Coastal Viewer Development (NOAA, NHDES)</a:t>
            </a:r>
          </a:p>
          <a:p>
            <a:pPr lvl="1"/>
            <a:endParaRPr lang="en-US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dirty="0" smtClean="0"/>
              <a:t>“Dirt to Trees to Wildlife” Tool (Town of Randolph, USDA?)</a:t>
            </a:r>
          </a:p>
        </p:txBody>
      </p:sp>
    </p:spTree>
    <p:extLst>
      <p:ext uri="{BB962C8B-B14F-4D97-AF65-F5344CB8AC3E}">
        <p14:creationId xmlns:p14="http://schemas.microsoft.com/office/powerpoint/2010/main" val="67130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"/>
            <a:ext cx="8804031" cy="9906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7D7A"/>
                </a:solidFill>
              </a:rPr>
              <a:t>Key GRANIT Data Sets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026" y="1202353"/>
            <a:ext cx="73152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Aerial Photography </a:t>
            </a:r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Topographic Data 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Digital Elevation Models (DEMs) - LiDAR 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DEMs- USGS</a:t>
            </a:r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Other Imagery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USGS Quads (including historic quads)</a:t>
            </a:r>
            <a:endParaRPr lang="en-US" dirty="0"/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Landsat Data</a:t>
            </a:r>
            <a:endParaRPr lang="en-US" dirty="0"/>
          </a:p>
          <a:p>
            <a:pPr marL="800100" lvl="1" indent="-342900">
              <a:buBlip>
                <a:blip r:embed="rId4"/>
              </a:buBlip>
            </a:pPr>
            <a:r>
              <a:rPr lang="en-US" sz="2400" dirty="0" smtClean="0"/>
              <a:t>Feature Data Layers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Base Layers - Town Bounds, Road Centerlines, Surface Water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Geodetic Control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Parcels 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Floodplains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Wetlands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Soils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Land Use</a:t>
            </a:r>
          </a:p>
          <a:p>
            <a:pPr marL="1257300" lvl="2" indent="-342900">
              <a:buBlip>
                <a:blip r:embed="rId5"/>
              </a:buBlip>
            </a:pPr>
            <a:r>
              <a:rPr lang="en-US" dirty="0" smtClean="0"/>
              <a:t>Conservation Lands</a:t>
            </a:r>
          </a:p>
        </p:txBody>
      </p:sp>
    </p:spTree>
    <p:extLst>
      <p:ext uri="{BB962C8B-B14F-4D97-AF65-F5344CB8AC3E}">
        <p14:creationId xmlns:p14="http://schemas.microsoft.com/office/powerpoint/2010/main" val="34193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1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smtClean="0">
                <a:solidFill>
                  <a:srgbClr val="007D7A"/>
                </a:solidFill>
              </a:rPr>
              <a:t>Key GRANIT Data Sets: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Aerial Photography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6399212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" y="1524000"/>
            <a:ext cx="63992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5" y="1219200"/>
            <a:ext cx="6638495" cy="51399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24600" y="1143000"/>
            <a:ext cx="279181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7"/>
              </a:buBlip>
            </a:pPr>
            <a:r>
              <a:rPr lang="en-US" sz="2000" dirty="0" smtClean="0"/>
              <a:t>1 ft. imagery – RGB and CIR:</a:t>
            </a:r>
          </a:p>
          <a:p>
            <a:pPr marL="1257300" lvl="2" indent="-342900">
              <a:buBlip>
                <a:blip r:embed="rId8"/>
              </a:buBlip>
            </a:pPr>
            <a:r>
              <a:rPr lang="en-US" dirty="0" smtClean="0"/>
              <a:t>2010 Statewide</a:t>
            </a:r>
          </a:p>
          <a:p>
            <a:pPr marL="1257300" lvl="2" indent="-342900">
              <a:buBlip>
                <a:blip r:embed="rId8"/>
              </a:buBlip>
            </a:pPr>
            <a:r>
              <a:rPr lang="en-US" dirty="0" smtClean="0"/>
              <a:t>2005 </a:t>
            </a:r>
            <a:r>
              <a:rPr lang="en-US" dirty="0"/>
              <a:t>SE NH and Lakes Region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7"/>
              </a:buBlip>
            </a:pPr>
            <a:r>
              <a:rPr lang="en-US" sz="2000" dirty="0" smtClean="0"/>
              <a:t>NAIP 1 or 2 meter statewide imagery:</a:t>
            </a:r>
          </a:p>
          <a:p>
            <a:pPr marL="1257300" lvl="2" indent="-342900">
              <a:buBlip>
                <a:blip r:embed="rId8"/>
              </a:buBlip>
            </a:pPr>
            <a:r>
              <a:rPr lang="en-US" dirty="0"/>
              <a:t>2003, 2004, 2006, 2008, 2009, 2011, 2012, 2014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7"/>
              </a:buBlip>
            </a:pPr>
            <a:r>
              <a:rPr lang="en-US" sz="2000" dirty="0" smtClean="0"/>
              <a:t>Selected Historic Photography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6215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Topographic Data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01264"/>
            <a:ext cx="6477000" cy="504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301" y="1155545"/>
            <a:ext cx="6774446" cy="505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1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Other Imagery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29400" y="2209800"/>
            <a:ext cx="27918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USGS Topographic Quads (current and historic)</a:t>
            </a:r>
          </a:p>
          <a:p>
            <a:pPr lvl="1"/>
            <a:endParaRPr lang="en-US" sz="2000" dirty="0" smtClean="0"/>
          </a:p>
          <a:p>
            <a:pPr marL="800100" lvl="1" indent="-342900">
              <a:buBlip>
                <a:blip r:embed="rId4"/>
              </a:buBlip>
            </a:pPr>
            <a:r>
              <a:rPr lang="en-US" sz="2000" dirty="0" smtClean="0"/>
              <a:t>Landsat TM Imagery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315977"/>
            <a:ext cx="643372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69" y="152400"/>
            <a:ext cx="8804031" cy="76199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>
                <a:solidFill>
                  <a:srgbClr val="007D7A"/>
                </a:solidFill>
              </a:rPr>
              <a:t>Key GRANIT Data Sets: </a:t>
            </a:r>
            <a:r>
              <a:rPr lang="en-US" sz="3600" dirty="0" smtClean="0">
                <a:solidFill>
                  <a:srgbClr val="007D7A"/>
                </a:solidFill>
              </a:rPr>
              <a:t/>
            </a:r>
            <a:br>
              <a:rPr lang="en-US" sz="3600" dirty="0" smtClean="0">
                <a:solidFill>
                  <a:srgbClr val="007D7A"/>
                </a:solidFill>
              </a:rPr>
            </a:br>
            <a:r>
              <a:rPr lang="en-US" sz="3600" dirty="0" smtClean="0">
                <a:solidFill>
                  <a:srgbClr val="007D7A"/>
                </a:solidFill>
              </a:rPr>
              <a:t>Base Layers  </a:t>
            </a:r>
            <a:endParaRPr lang="en-US" sz="3600" dirty="0">
              <a:solidFill>
                <a:srgbClr val="007D7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629400"/>
            <a:ext cx="9144000" cy="228600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2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NHLSA Annual Meeting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391400" y="6588252"/>
            <a:ext cx="1600200" cy="310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</a:rPr>
              <a:t>December  4, 2015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70" y="381000"/>
            <a:ext cx="999259" cy="5053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886372"/>
            <a:ext cx="9144000" cy="45719"/>
          </a:xfrm>
          <a:prstGeom prst="rect">
            <a:avLst/>
          </a:prstGeom>
          <a:solidFill>
            <a:srgbClr val="0074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33369"/>
            <a:ext cx="6248400" cy="441166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172200" y="2589074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Political boundaries (town/county)</a:t>
            </a:r>
          </a:p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Surface water</a:t>
            </a:r>
          </a:p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Road centerlines</a:t>
            </a:r>
          </a:p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Railroads</a:t>
            </a:r>
          </a:p>
          <a:p>
            <a:pPr marL="800100" lvl="1" indent="-342900">
              <a:buBlip>
                <a:blip r:embed="rId5"/>
              </a:buBlip>
            </a:pPr>
            <a:r>
              <a:rPr lang="en-US" sz="2000" dirty="0" smtClean="0"/>
              <a:t>Pipelines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33369"/>
            <a:ext cx="6365875" cy="44116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51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1835</Words>
  <Application>Microsoft Office PowerPoint</Application>
  <PresentationFormat>On-screen Show (4:3)</PresentationFormat>
  <Paragraphs>366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Office Theme</vt:lpstr>
      <vt:lpstr>Update on NH GRANIT Clearinghouse</vt:lpstr>
      <vt:lpstr>Presentation Outline</vt:lpstr>
      <vt:lpstr>Overview of GRANIT</vt:lpstr>
      <vt:lpstr>Overview of GRANIT:  Current GRANIT Projects</vt:lpstr>
      <vt:lpstr>Key GRANIT Data Sets</vt:lpstr>
      <vt:lpstr>Key GRANIT Data Sets: Aerial Photography</vt:lpstr>
      <vt:lpstr>Key GRANIT Data Sets:  Topographic Data</vt:lpstr>
      <vt:lpstr>Key GRANIT Data Sets:  Other Imagery</vt:lpstr>
      <vt:lpstr>Key GRANIT Data Sets:  Base Layers  </vt:lpstr>
      <vt:lpstr>Key GRANIT Data Sets:  Geodetic Control</vt:lpstr>
      <vt:lpstr>Key GRANIT Data Sets:  Parcels</vt:lpstr>
      <vt:lpstr>Key GRANIT Data Sets:  Floodplains</vt:lpstr>
      <vt:lpstr>Key GRANIT Data Sets:  Wetlands</vt:lpstr>
      <vt:lpstr>Key GRANIT Data Sets:  Soils</vt:lpstr>
      <vt:lpstr>Key GRANIT Data Sets:  2010 Land Use</vt:lpstr>
      <vt:lpstr>Key GRANIT Data Sets:  Conservation Lands</vt:lpstr>
      <vt:lpstr>Accessing GRANIT Data</vt:lpstr>
      <vt:lpstr>Accessing GRANIT Data: GRANIT Web Site – granit.unh.edu</vt:lpstr>
      <vt:lpstr>Accessing GRANIT Data: GRANIT Web Site </vt:lpstr>
      <vt:lpstr>Accessing GRANIT Data: GRANIT Web Site</vt:lpstr>
      <vt:lpstr>Accessing GRANIT Data: LiDAR Data Distribution Site – lidar.unh.edu</vt:lpstr>
      <vt:lpstr>Accessing GRANIT Data: Web Services</vt:lpstr>
      <vt:lpstr>Accessing GRANIT Data: Online Viewers</vt:lpstr>
      <vt:lpstr>Accessing GRANIT Data: Online Viewers - GRANITViewII</vt:lpstr>
      <vt:lpstr>Accessing GRANIT Data: Online Viewers - GRANITViewII</vt:lpstr>
      <vt:lpstr>Accessing GRANIT Data: Online Viewers - GRANITViewII</vt:lpstr>
      <vt:lpstr>Accessing GRANIT Data: Online Viewers – Coastal Viewer</vt:lpstr>
      <vt:lpstr>Other GRANIT Resources</vt:lpstr>
      <vt:lpstr>Other GRANIT Resources: Geodetic Control Data Sheets</vt:lpstr>
      <vt:lpstr>Other GRANIT Resources: Geodetic Control Data Sheets</vt:lpstr>
      <vt:lpstr>Other GRANIT Resources: Town Boundary Monument Catalog</vt:lpstr>
      <vt:lpstr>Other GRANIT Resources: NH Wetlands Mapper</vt:lpstr>
      <vt:lpstr>Other GRANIT Resources: NH Wildlife Sitings Site</vt:lpstr>
      <vt:lpstr>Data Updates</vt:lpstr>
      <vt:lpstr>Questions/Discussions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NH GRANIT Clearinghouse</dc:title>
  <dc:creator>fay</dc:creator>
  <cp:lastModifiedBy>Maciolek, Mark</cp:lastModifiedBy>
  <cp:revision>88</cp:revision>
  <dcterms:created xsi:type="dcterms:W3CDTF">2006-08-16T00:00:00Z</dcterms:created>
  <dcterms:modified xsi:type="dcterms:W3CDTF">2015-12-02T21:38:13Z</dcterms:modified>
</cp:coreProperties>
</file>