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4"/>
  </p:notesMasterIdLst>
  <p:sldIdLst>
    <p:sldId id="272" r:id="rId5"/>
    <p:sldId id="431" r:id="rId6"/>
    <p:sldId id="443" r:id="rId7"/>
    <p:sldId id="462" r:id="rId8"/>
    <p:sldId id="464" r:id="rId9"/>
    <p:sldId id="444" r:id="rId10"/>
    <p:sldId id="465" r:id="rId11"/>
    <p:sldId id="446" r:id="rId12"/>
    <p:sldId id="445" r:id="rId13"/>
    <p:sldId id="447" r:id="rId14"/>
    <p:sldId id="468" r:id="rId15"/>
    <p:sldId id="426" r:id="rId16"/>
    <p:sldId id="472" r:id="rId17"/>
    <p:sldId id="473" r:id="rId18"/>
    <p:sldId id="474" r:id="rId19"/>
    <p:sldId id="428" r:id="rId20"/>
    <p:sldId id="437" r:id="rId21"/>
    <p:sldId id="390" r:id="rId22"/>
    <p:sldId id="470" r:id="rId23"/>
    <p:sldId id="452" r:id="rId24"/>
    <p:sldId id="453" r:id="rId25"/>
    <p:sldId id="454" r:id="rId26"/>
    <p:sldId id="455" r:id="rId27"/>
    <p:sldId id="456" r:id="rId28"/>
    <p:sldId id="457" r:id="rId29"/>
    <p:sldId id="461" r:id="rId30"/>
    <p:sldId id="375" r:id="rId31"/>
    <p:sldId id="377" r:id="rId32"/>
    <p:sldId id="435" r:id="rId33"/>
    <p:sldId id="392" r:id="rId34"/>
    <p:sldId id="416" r:id="rId35"/>
    <p:sldId id="393" r:id="rId36"/>
    <p:sldId id="397" r:id="rId37"/>
    <p:sldId id="398" r:id="rId38"/>
    <p:sldId id="399" r:id="rId39"/>
    <p:sldId id="401" r:id="rId40"/>
    <p:sldId id="402" r:id="rId41"/>
    <p:sldId id="403" r:id="rId42"/>
    <p:sldId id="451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aspers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2"/>
    <a:srgbClr val="0079CC"/>
    <a:srgbClr val="75ADFF"/>
    <a:srgbClr val="CB5801"/>
    <a:srgbClr val="0078AE"/>
    <a:srgbClr val="FFFF99"/>
    <a:srgbClr val="FFFFCC"/>
    <a:srgbClr val="DDDEDF"/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4" autoAdjust="0"/>
    <p:restoredTop sz="76382" autoAdjust="0"/>
  </p:normalViewPr>
  <p:slideViewPr>
    <p:cSldViewPr snapToObjects="1">
      <p:cViewPr varScale="1">
        <p:scale>
          <a:sx n="64" d="100"/>
          <a:sy n="64" d="100"/>
        </p:scale>
        <p:origin x="6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B8D11-5C2C-4A91-BCC9-D46E211BC21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B1C3DB-3515-44B0-AE12-D23CDB3AB1B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Discovery Meeting</a:t>
          </a:r>
          <a:r>
            <a:rPr lang="en-US" dirty="0" smtClean="0"/>
            <a:t>	</a:t>
          </a:r>
          <a:endParaRPr lang="en-US" dirty="0"/>
        </a:p>
      </dgm:t>
    </dgm:pt>
    <dgm:pt modelId="{47AE08A4-F1FD-487E-A664-E653C1B34B8D}" type="parTrans" cxnId="{2D4C5B07-BBE6-4039-978E-A193328219A9}">
      <dgm:prSet/>
      <dgm:spPr/>
      <dgm:t>
        <a:bodyPr/>
        <a:lstStyle/>
        <a:p>
          <a:endParaRPr lang="en-US"/>
        </a:p>
      </dgm:t>
    </dgm:pt>
    <dgm:pt modelId="{B6EE0D2E-21CC-4A1F-B63A-18B4678FFED9}" type="sibTrans" cxnId="{2D4C5B07-BBE6-4039-978E-A193328219A9}">
      <dgm:prSet/>
      <dgm:spPr/>
      <dgm:t>
        <a:bodyPr/>
        <a:lstStyle/>
        <a:p>
          <a:endParaRPr lang="en-US"/>
        </a:p>
      </dgm:t>
    </dgm:pt>
    <dgm:pt modelId="{81ABB0EC-2E76-4843-91B0-54A499730ADA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Flood Study Review</a:t>
          </a:r>
          <a:endParaRPr lang="en-US" dirty="0">
            <a:solidFill>
              <a:srgbClr val="FFFF00"/>
            </a:solidFill>
          </a:endParaRPr>
        </a:p>
      </dgm:t>
    </dgm:pt>
    <dgm:pt modelId="{42061D28-68C9-4A2F-A06E-0F36F219C537}" type="parTrans" cxnId="{2C283579-6BDE-4F7A-B8B4-BFEF8E25A648}">
      <dgm:prSet/>
      <dgm:spPr/>
      <dgm:t>
        <a:bodyPr/>
        <a:lstStyle/>
        <a:p>
          <a:endParaRPr lang="en-US"/>
        </a:p>
      </dgm:t>
    </dgm:pt>
    <dgm:pt modelId="{1068D1F2-5EDD-4855-912E-C35654580942}" type="sibTrans" cxnId="{2C283579-6BDE-4F7A-B8B4-BFEF8E25A648}">
      <dgm:prSet/>
      <dgm:spPr/>
      <dgm:t>
        <a:bodyPr/>
        <a:lstStyle/>
        <a:p>
          <a:endParaRPr lang="en-US"/>
        </a:p>
      </dgm:t>
    </dgm:pt>
    <dgm:pt modelId="{7945B8ED-6BAC-4CF5-98EB-ADF227A26F25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Resilience Meeting</a:t>
          </a:r>
          <a:endParaRPr lang="en-US" dirty="0">
            <a:solidFill>
              <a:srgbClr val="FFFF00"/>
            </a:solidFill>
          </a:endParaRPr>
        </a:p>
      </dgm:t>
    </dgm:pt>
    <dgm:pt modelId="{AA66609A-6B59-419A-B6DE-D13508018CF8}" type="parTrans" cxnId="{E0E00910-EFE3-4675-9558-7EFCBCBBED97}">
      <dgm:prSet/>
      <dgm:spPr/>
      <dgm:t>
        <a:bodyPr/>
        <a:lstStyle/>
        <a:p>
          <a:endParaRPr lang="en-US"/>
        </a:p>
      </dgm:t>
    </dgm:pt>
    <dgm:pt modelId="{529CBFBE-C566-4231-8760-8A3B6A563FE7}" type="sibTrans" cxnId="{E0E00910-EFE3-4675-9558-7EFCBCBBED97}">
      <dgm:prSet/>
      <dgm:spPr/>
      <dgm:t>
        <a:bodyPr/>
        <a:lstStyle/>
        <a:p>
          <a:endParaRPr lang="en-US"/>
        </a:p>
      </dgm:t>
    </dgm:pt>
    <dgm:pt modelId="{B2C41E7A-E302-46BF-A9CB-61DC7D30D2FC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Final CCO Meeting</a:t>
          </a:r>
          <a:endParaRPr lang="en-US" dirty="0">
            <a:solidFill>
              <a:srgbClr val="FFFF00"/>
            </a:solidFill>
          </a:endParaRPr>
        </a:p>
      </dgm:t>
    </dgm:pt>
    <dgm:pt modelId="{54AAA278-B168-4955-8D08-05A997B55C97}" type="parTrans" cxnId="{4A5F5E98-77A6-4A95-A309-95ED5A0D781B}">
      <dgm:prSet/>
      <dgm:spPr/>
      <dgm:t>
        <a:bodyPr/>
        <a:lstStyle/>
        <a:p>
          <a:endParaRPr lang="en-US"/>
        </a:p>
      </dgm:t>
    </dgm:pt>
    <dgm:pt modelId="{392112EC-B9EF-4818-8362-0C918B4B8F08}" type="sibTrans" cxnId="{4A5F5E98-77A6-4A95-A309-95ED5A0D781B}">
      <dgm:prSet/>
      <dgm:spPr/>
      <dgm:t>
        <a:bodyPr/>
        <a:lstStyle/>
        <a:p>
          <a:endParaRPr lang="en-US"/>
        </a:p>
      </dgm:t>
    </dgm:pt>
    <dgm:pt modelId="{BC1173E9-4852-4607-A946-FCCD12493987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Project Kickoff*</a:t>
          </a:r>
          <a:endParaRPr lang="en-US" dirty="0">
            <a:solidFill>
              <a:srgbClr val="FFFF00"/>
            </a:solidFill>
          </a:endParaRPr>
        </a:p>
      </dgm:t>
    </dgm:pt>
    <dgm:pt modelId="{7190ABB1-F3EB-4B87-96BE-B51950C700D8}" type="parTrans" cxnId="{4D196415-8853-485E-A19B-3400DF26A5BD}">
      <dgm:prSet/>
      <dgm:spPr/>
      <dgm:t>
        <a:bodyPr/>
        <a:lstStyle/>
        <a:p>
          <a:endParaRPr lang="en-US"/>
        </a:p>
      </dgm:t>
    </dgm:pt>
    <dgm:pt modelId="{922031D9-D37F-4B83-A337-E807A7A93E19}" type="sibTrans" cxnId="{4D196415-8853-485E-A19B-3400DF26A5BD}">
      <dgm:prSet/>
      <dgm:spPr/>
      <dgm:t>
        <a:bodyPr/>
        <a:lstStyle/>
        <a:p>
          <a:endParaRPr lang="en-US"/>
        </a:p>
      </dgm:t>
    </dgm:pt>
    <dgm:pt modelId="{0E46159E-517D-42A8-9961-3051F3C67563}" type="pres">
      <dgm:prSet presAssocID="{75BB8D11-5C2C-4A91-BCC9-D46E211BC21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627E0-3B8E-4B99-BB2F-9B1EAB68B597}" type="pres">
      <dgm:prSet presAssocID="{75BB8D11-5C2C-4A91-BCC9-D46E211BC218}" presName="arrow" presStyleLbl="bgShp" presStyleIdx="0" presStyleCnt="1" custScaleX="117647"/>
      <dgm:spPr/>
    </dgm:pt>
    <dgm:pt modelId="{0F9EA2C9-7BCB-4934-8876-DECAA33D600D}" type="pres">
      <dgm:prSet presAssocID="{75BB8D11-5C2C-4A91-BCC9-D46E211BC218}" presName="linearProcess" presStyleCnt="0"/>
      <dgm:spPr/>
    </dgm:pt>
    <dgm:pt modelId="{513F3AA6-02FA-4053-8D7C-C13DD2DF6784}" type="pres">
      <dgm:prSet presAssocID="{FAB1C3DB-3515-44B0-AE12-D23CDB3AB1B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0CBEC-A805-44B9-BBF3-1199672BB6EC}" type="pres">
      <dgm:prSet presAssocID="{B6EE0D2E-21CC-4A1F-B63A-18B4678FFED9}" presName="sibTrans" presStyleCnt="0"/>
      <dgm:spPr/>
    </dgm:pt>
    <dgm:pt modelId="{07006ABF-3BB9-40FC-9531-4DAC5C0FB86C}" type="pres">
      <dgm:prSet presAssocID="{BC1173E9-4852-4607-A946-FCCD12493987}" presName="textNode" presStyleLbl="node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A58DA-128E-403A-A960-A88540C5C91E}" type="pres">
      <dgm:prSet presAssocID="{922031D9-D37F-4B83-A337-E807A7A93E19}" presName="sibTrans" presStyleCnt="0"/>
      <dgm:spPr/>
    </dgm:pt>
    <dgm:pt modelId="{D97F8BC3-1D0A-45B6-99E7-5E1090804372}" type="pres">
      <dgm:prSet presAssocID="{81ABB0EC-2E76-4843-91B0-54A499730AD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9F9D5-7A5C-4653-8805-8CFF2E563AD5}" type="pres">
      <dgm:prSet presAssocID="{1068D1F2-5EDD-4855-912E-C35654580942}" presName="sibTrans" presStyleCnt="0"/>
      <dgm:spPr/>
    </dgm:pt>
    <dgm:pt modelId="{7266DF1A-7E5E-4CC4-A117-515F54A0B314}" type="pres">
      <dgm:prSet presAssocID="{7945B8ED-6BAC-4CF5-98EB-ADF227A26F2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9E796-BE6E-4AA0-90CC-30E94A9FBFBF}" type="pres">
      <dgm:prSet presAssocID="{529CBFBE-C566-4231-8760-8A3B6A563FE7}" presName="sibTrans" presStyleCnt="0"/>
      <dgm:spPr/>
    </dgm:pt>
    <dgm:pt modelId="{42A21F6C-E939-43F7-AD54-15BA0944434B}" type="pres">
      <dgm:prSet presAssocID="{B2C41E7A-E302-46BF-A9CB-61DC7D30D2F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6B5E5-C9B3-4744-8FF6-EA19483AEAF4}" type="presOf" srcId="{FAB1C3DB-3515-44B0-AE12-D23CDB3AB1B9}" destId="{513F3AA6-02FA-4053-8D7C-C13DD2DF6784}" srcOrd="0" destOrd="0" presId="urn:microsoft.com/office/officeart/2005/8/layout/hProcess9"/>
    <dgm:cxn modelId="{E0E00910-EFE3-4675-9558-7EFCBCBBED97}" srcId="{75BB8D11-5C2C-4A91-BCC9-D46E211BC218}" destId="{7945B8ED-6BAC-4CF5-98EB-ADF227A26F25}" srcOrd="3" destOrd="0" parTransId="{AA66609A-6B59-419A-B6DE-D13508018CF8}" sibTransId="{529CBFBE-C566-4231-8760-8A3B6A563FE7}"/>
    <dgm:cxn modelId="{1E5675E0-801A-4DBD-8F04-A1B02B0BB88A}" type="presOf" srcId="{81ABB0EC-2E76-4843-91B0-54A499730ADA}" destId="{D97F8BC3-1D0A-45B6-99E7-5E1090804372}" srcOrd="0" destOrd="0" presId="urn:microsoft.com/office/officeart/2005/8/layout/hProcess9"/>
    <dgm:cxn modelId="{4A5F5E98-77A6-4A95-A309-95ED5A0D781B}" srcId="{75BB8D11-5C2C-4A91-BCC9-D46E211BC218}" destId="{B2C41E7A-E302-46BF-A9CB-61DC7D30D2FC}" srcOrd="4" destOrd="0" parTransId="{54AAA278-B168-4955-8D08-05A997B55C97}" sibTransId="{392112EC-B9EF-4818-8362-0C918B4B8F08}"/>
    <dgm:cxn modelId="{07F0AB8B-3CEA-454C-AC1D-7F04783C0DF9}" type="presOf" srcId="{75BB8D11-5C2C-4A91-BCC9-D46E211BC218}" destId="{0E46159E-517D-42A8-9961-3051F3C67563}" srcOrd="0" destOrd="0" presId="urn:microsoft.com/office/officeart/2005/8/layout/hProcess9"/>
    <dgm:cxn modelId="{E2C06BC1-2981-4870-ABD8-440CD66AB40E}" type="presOf" srcId="{7945B8ED-6BAC-4CF5-98EB-ADF227A26F25}" destId="{7266DF1A-7E5E-4CC4-A117-515F54A0B314}" srcOrd="0" destOrd="0" presId="urn:microsoft.com/office/officeart/2005/8/layout/hProcess9"/>
    <dgm:cxn modelId="{2D4C5B07-BBE6-4039-978E-A193328219A9}" srcId="{75BB8D11-5C2C-4A91-BCC9-D46E211BC218}" destId="{FAB1C3DB-3515-44B0-AE12-D23CDB3AB1B9}" srcOrd="0" destOrd="0" parTransId="{47AE08A4-F1FD-487E-A664-E653C1B34B8D}" sibTransId="{B6EE0D2E-21CC-4A1F-B63A-18B4678FFED9}"/>
    <dgm:cxn modelId="{C425AF27-86DE-4938-9F58-BAA45563A994}" type="presOf" srcId="{B2C41E7A-E302-46BF-A9CB-61DC7D30D2FC}" destId="{42A21F6C-E939-43F7-AD54-15BA0944434B}" srcOrd="0" destOrd="0" presId="urn:microsoft.com/office/officeart/2005/8/layout/hProcess9"/>
    <dgm:cxn modelId="{4D196415-8853-485E-A19B-3400DF26A5BD}" srcId="{75BB8D11-5C2C-4A91-BCC9-D46E211BC218}" destId="{BC1173E9-4852-4607-A946-FCCD12493987}" srcOrd="1" destOrd="0" parTransId="{7190ABB1-F3EB-4B87-96BE-B51950C700D8}" sibTransId="{922031D9-D37F-4B83-A337-E807A7A93E19}"/>
    <dgm:cxn modelId="{4BA941DB-7629-4B44-B887-6B310224298B}" type="presOf" srcId="{BC1173E9-4852-4607-A946-FCCD12493987}" destId="{07006ABF-3BB9-40FC-9531-4DAC5C0FB86C}" srcOrd="0" destOrd="0" presId="urn:microsoft.com/office/officeart/2005/8/layout/hProcess9"/>
    <dgm:cxn modelId="{2C283579-6BDE-4F7A-B8B4-BFEF8E25A648}" srcId="{75BB8D11-5C2C-4A91-BCC9-D46E211BC218}" destId="{81ABB0EC-2E76-4843-91B0-54A499730ADA}" srcOrd="2" destOrd="0" parTransId="{42061D28-68C9-4A2F-A06E-0F36F219C537}" sibTransId="{1068D1F2-5EDD-4855-912E-C35654580942}"/>
    <dgm:cxn modelId="{BC159F99-73A7-48C1-B9D0-CF2E3D2AB70B}" type="presParOf" srcId="{0E46159E-517D-42A8-9961-3051F3C67563}" destId="{8AF627E0-3B8E-4B99-BB2F-9B1EAB68B597}" srcOrd="0" destOrd="0" presId="urn:microsoft.com/office/officeart/2005/8/layout/hProcess9"/>
    <dgm:cxn modelId="{A8C5677D-04D3-4F0D-B7FD-802CB7415B03}" type="presParOf" srcId="{0E46159E-517D-42A8-9961-3051F3C67563}" destId="{0F9EA2C9-7BCB-4934-8876-DECAA33D600D}" srcOrd="1" destOrd="0" presId="urn:microsoft.com/office/officeart/2005/8/layout/hProcess9"/>
    <dgm:cxn modelId="{D4ACE717-51A7-4DF3-9520-5D918755554F}" type="presParOf" srcId="{0F9EA2C9-7BCB-4934-8876-DECAA33D600D}" destId="{513F3AA6-02FA-4053-8D7C-C13DD2DF6784}" srcOrd="0" destOrd="0" presId="urn:microsoft.com/office/officeart/2005/8/layout/hProcess9"/>
    <dgm:cxn modelId="{5ABE89FC-EEE3-4573-8AAF-97D21EB0E3DF}" type="presParOf" srcId="{0F9EA2C9-7BCB-4934-8876-DECAA33D600D}" destId="{19D0CBEC-A805-44B9-BBF3-1199672BB6EC}" srcOrd="1" destOrd="0" presId="urn:microsoft.com/office/officeart/2005/8/layout/hProcess9"/>
    <dgm:cxn modelId="{17B54061-3294-4E4F-B1BB-832B8D1EB347}" type="presParOf" srcId="{0F9EA2C9-7BCB-4934-8876-DECAA33D600D}" destId="{07006ABF-3BB9-40FC-9531-4DAC5C0FB86C}" srcOrd="2" destOrd="0" presId="urn:microsoft.com/office/officeart/2005/8/layout/hProcess9"/>
    <dgm:cxn modelId="{25903129-F3F8-4B72-BF22-F0689CF4456E}" type="presParOf" srcId="{0F9EA2C9-7BCB-4934-8876-DECAA33D600D}" destId="{38BA58DA-128E-403A-A960-A88540C5C91E}" srcOrd="3" destOrd="0" presId="urn:microsoft.com/office/officeart/2005/8/layout/hProcess9"/>
    <dgm:cxn modelId="{AD463CD2-8153-4D38-A2DF-19A7B5D13399}" type="presParOf" srcId="{0F9EA2C9-7BCB-4934-8876-DECAA33D600D}" destId="{D97F8BC3-1D0A-45B6-99E7-5E1090804372}" srcOrd="4" destOrd="0" presId="urn:microsoft.com/office/officeart/2005/8/layout/hProcess9"/>
    <dgm:cxn modelId="{7CE5833A-8EE5-4408-9CC0-4CBC31054C7C}" type="presParOf" srcId="{0F9EA2C9-7BCB-4934-8876-DECAA33D600D}" destId="{EB49F9D5-7A5C-4653-8805-8CFF2E563AD5}" srcOrd="5" destOrd="0" presId="urn:microsoft.com/office/officeart/2005/8/layout/hProcess9"/>
    <dgm:cxn modelId="{6B6752C4-3E9B-41CF-9893-9081BD669C56}" type="presParOf" srcId="{0F9EA2C9-7BCB-4934-8876-DECAA33D600D}" destId="{7266DF1A-7E5E-4CC4-A117-515F54A0B314}" srcOrd="6" destOrd="0" presId="urn:microsoft.com/office/officeart/2005/8/layout/hProcess9"/>
    <dgm:cxn modelId="{A57A2EDD-6D8F-4E10-B56A-DB971D567DC3}" type="presParOf" srcId="{0F9EA2C9-7BCB-4934-8876-DECAA33D600D}" destId="{EC19E796-BE6E-4AA0-90CC-30E94A9FBFBF}" srcOrd="7" destOrd="0" presId="urn:microsoft.com/office/officeart/2005/8/layout/hProcess9"/>
    <dgm:cxn modelId="{75A6F6F5-D4A1-4E2F-B664-3EBF9B948872}" type="presParOf" srcId="{0F9EA2C9-7BCB-4934-8876-DECAA33D600D}" destId="{42A21F6C-E939-43F7-AD54-15BA0944434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3D8B9-B0E8-4AE9-938C-0B02985BEE3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F707C93-B7D3-4EE3-877B-28AFE764F9B2}">
      <dgm:prSet phldrT="[Text]"/>
      <dgm:spPr/>
      <dgm:t>
        <a:bodyPr/>
        <a:lstStyle/>
        <a:p>
          <a:r>
            <a:rPr lang="en-US" dirty="0" smtClean="0"/>
            <a:t>3-5 Year Process</a:t>
          </a:r>
          <a:endParaRPr lang="en-US" dirty="0"/>
        </a:p>
      </dgm:t>
    </dgm:pt>
    <dgm:pt modelId="{8C1455E5-BB0F-496F-96E8-B0BDFAD452E3}" type="parTrans" cxnId="{301AF51B-444C-4934-8967-9D599BF1D0A9}">
      <dgm:prSet/>
      <dgm:spPr/>
      <dgm:t>
        <a:bodyPr/>
        <a:lstStyle/>
        <a:p>
          <a:endParaRPr lang="en-US"/>
        </a:p>
      </dgm:t>
    </dgm:pt>
    <dgm:pt modelId="{C542AB91-B50B-42AE-BFB0-E53089B51C66}" type="sibTrans" cxnId="{301AF51B-444C-4934-8967-9D599BF1D0A9}">
      <dgm:prSet/>
      <dgm:spPr/>
      <dgm:t>
        <a:bodyPr/>
        <a:lstStyle/>
        <a:p>
          <a:endParaRPr lang="en-US"/>
        </a:p>
      </dgm:t>
    </dgm:pt>
    <dgm:pt modelId="{F6A9AD28-B281-42FE-B81B-56B17A509D8E}" type="pres">
      <dgm:prSet presAssocID="{79E3D8B9-B0E8-4AE9-938C-0B02985BEE33}" presName="Name0" presStyleCnt="0">
        <dgm:presLayoutVars>
          <dgm:dir/>
          <dgm:resizeHandles val="exact"/>
        </dgm:presLayoutVars>
      </dgm:prSet>
      <dgm:spPr/>
    </dgm:pt>
    <dgm:pt modelId="{318554C7-6DD7-47EC-AA4C-87636C953842}" type="pres">
      <dgm:prSet presAssocID="{2F707C93-B7D3-4EE3-877B-28AFE764F9B2}" presName="parTxOnly" presStyleLbl="node1" presStyleIdx="0" presStyleCnt="1" custScaleX="102395" custLinFactNeighborX="-2" custLinFactNeighborY="24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AF51B-444C-4934-8967-9D599BF1D0A9}" srcId="{79E3D8B9-B0E8-4AE9-938C-0B02985BEE33}" destId="{2F707C93-B7D3-4EE3-877B-28AFE764F9B2}" srcOrd="0" destOrd="0" parTransId="{8C1455E5-BB0F-496F-96E8-B0BDFAD452E3}" sibTransId="{C542AB91-B50B-42AE-BFB0-E53089B51C66}"/>
    <dgm:cxn modelId="{9AAE8C76-73C5-4866-A691-67873F24FF63}" type="presOf" srcId="{79E3D8B9-B0E8-4AE9-938C-0B02985BEE33}" destId="{F6A9AD28-B281-42FE-B81B-56B17A509D8E}" srcOrd="0" destOrd="0" presId="urn:microsoft.com/office/officeart/2005/8/layout/hChevron3"/>
    <dgm:cxn modelId="{F6D115AE-4959-4910-8977-A543A1DC9A26}" type="presOf" srcId="{2F707C93-B7D3-4EE3-877B-28AFE764F9B2}" destId="{318554C7-6DD7-47EC-AA4C-87636C953842}" srcOrd="0" destOrd="0" presId="urn:microsoft.com/office/officeart/2005/8/layout/hChevron3"/>
    <dgm:cxn modelId="{6B70BA24-D9FD-4FE5-8026-3007221F8358}" type="presParOf" srcId="{F6A9AD28-B281-42FE-B81B-56B17A509D8E}" destId="{318554C7-6DD7-47EC-AA4C-87636C95384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627E0-3B8E-4B99-BB2F-9B1EAB68B597}">
      <dsp:nvSpPr>
        <dsp:cNvPr id="0" name=""/>
        <dsp:cNvSpPr/>
      </dsp:nvSpPr>
      <dsp:spPr>
        <a:xfrm>
          <a:off x="2" y="0"/>
          <a:ext cx="8229595" cy="37671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F3AA6-02FA-4053-8D7C-C13DD2DF6784}">
      <dsp:nvSpPr>
        <dsp:cNvPr id="0" name=""/>
        <dsp:cNvSpPr/>
      </dsp:nvSpPr>
      <dsp:spPr>
        <a:xfrm>
          <a:off x="3616" y="1130141"/>
          <a:ext cx="1581224" cy="150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Discovery Meeting</a:t>
          </a:r>
          <a:r>
            <a:rPr lang="en-US" sz="2100" kern="1200" dirty="0" smtClean="0"/>
            <a:t>	</a:t>
          </a:r>
          <a:endParaRPr lang="en-US" sz="2100" kern="1200" dirty="0"/>
        </a:p>
      </dsp:txBody>
      <dsp:txXfrm>
        <a:off x="77175" y="1203700"/>
        <a:ext cx="1434106" cy="1359737"/>
      </dsp:txXfrm>
    </dsp:sp>
    <dsp:sp modelId="{07006ABF-3BB9-40FC-9531-4DAC5C0FB86C}">
      <dsp:nvSpPr>
        <dsp:cNvPr id="0" name=""/>
        <dsp:cNvSpPr/>
      </dsp:nvSpPr>
      <dsp:spPr>
        <a:xfrm>
          <a:off x="1663902" y="1130141"/>
          <a:ext cx="1581224" cy="150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Project Kickoff*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1737461" y="1203700"/>
        <a:ext cx="1434106" cy="1359737"/>
      </dsp:txXfrm>
    </dsp:sp>
    <dsp:sp modelId="{D97F8BC3-1D0A-45B6-99E7-5E1090804372}">
      <dsp:nvSpPr>
        <dsp:cNvPr id="0" name=""/>
        <dsp:cNvSpPr/>
      </dsp:nvSpPr>
      <dsp:spPr>
        <a:xfrm>
          <a:off x="3324187" y="1130141"/>
          <a:ext cx="1581224" cy="150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Flood Study Review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3397746" y="1203700"/>
        <a:ext cx="1434106" cy="1359737"/>
      </dsp:txXfrm>
    </dsp:sp>
    <dsp:sp modelId="{7266DF1A-7E5E-4CC4-A117-515F54A0B314}">
      <dsp:nvSpPr>
        <dsp:cNvPr id="0" name=""/>
        <dsp:cNvSpPr/>
      </dsp:nvSpPr>
      <dsp:spPr>
        <a:xfrm>
          <a:off x="4984473" y="1130141"/>
          <a:ext cx="1581224" cy="150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Resilience Meeting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5058032" y="1203700"/>
        <a:ext cx="1434106" cy="1359737"/>
      </dsp:txXfrm>
    </dsp:sp>
    <dsp:sp modelId="{42A21F6C-E939-43F7-AD54-15BA0944434B}">
      <dsp:nvSpPr>
        <dsp:cNvPr id="0" name=""/>
        <dsp:cNvSpPr/>
      </dsp:nvSpPr>
      <dsp:spPr>
        <a:xfrm>
          <a:off x="6644759" y="1130141"/>
          <a:ext cx="1581224" cy="1506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</a:rPr>
            <a:t>Final CCO Meeting</a:t>
          </a:r>
          <a:endParaRPr lang="en-US" sz="2100" kern="1200" dirty="0">
            <a:solidFill>
              <a:srgbClr val="FFFF00"/>
            </a:solidFill>
          </a:endParaRPr>
        </a:p>
      </dsp:txBody>
      <dsp:txXfrm>
        <a:off x="6718318" y="1203700"/>
        <a:ext cx="1434106" cy="1359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554C7-6DD7-47EC-AA4C-87636C953842}">
      <dsp:nvSpPr>
        <dsp:cNvPr id="0" name=""/>
        <dsp:cNvSpPr/>
      </dsp:nvSpPr>
      <dsp:spPr>
        <a:xfrm>
          <a:off x="43" y="0"/>
          <a:ext cx="8966141" cy="67689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3-5 Year Process</a:t>
          </a:r>
          <a:endParaRPr lang="en-US" sz="3600" kern="1200" dirty="0"/>
        </a:p>
      </dsp:txBody>
      <dsp:txXfrm>
        <a:off x="43" y="0"/>
        <a:ext cx="8796918" cy="676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38145" cy="464205"/>
          </a:xfrm>
          <a:prstGeom prst="rect">
            <a:avLst/>
          </a:prstGeom>
        </p:spPr>
        <p:txBody>
          <a:bodyPr vert="horz" lIns="88109" tIns="44054" rIns="88109" bIns="44054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7" y="4"/>
            <a:ext cx="3038145" cy="464205"/>
          </a:xfrm>
          <a:prstGeom prst="rect">
            <a:avLst/>
          </a:prstGeom>
        </p:spPr>
        <p:txBody>
          <a:bodyPr vert="horz" lIns="88109" tIns="44054" rIns="88109" bIns="44054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085AD6E3-7F48-46E3-B9CD-AC7515679BE8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09" tIns="44054" rIns="88109" bIns="4405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8" y="4416100"/>
            <a:ext cx="5607711" cy="4182458"/>
          </a:xfrm>
          <a:prstGeom prst="rect">
            <a:avLst/>
          </a:prstGeom>
        </p:spPr>
        <p:txBody>
          <a:bodyPr vert="horz" lIns="88109" tIns="44054" rIns="88109" bIns="440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09" tIns="44054" rIns="88109" bIns="44054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7" y="8830661"/>
            <a:ext cx="3038145" cy="464205"/>
          </a:xfrm>
          <a:prstGeom prst="rect">
            <a:avLst/>
          </a:prstGeom>
        </p:spPr>
        <p:txBody>
          <a:bodyPr vert="horz" lIns="88109" tIns="44054" rIns="88109" bIns="44054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738661BD-4DDB-4E6B-9205-27091AA67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32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8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Fay</a:t>
            </a:r>
          </a:p>
          <a:p>
            <a:r>
              <a:rPr lang="en-US" dirty="0" smtClean="0"/>
              <a:t>Entire Watershed</a:t>
            </a:r>
            <a:r>
              <a:rPr lang="en-US" baseline="0" dirty="0" smtClean="0"/>
              <a:t> -  </a:t>
            </a:r>
            <a:r>
              <a:rPr lang="en-US" baseline="0" dirty="0" smtClean="0">
                <a:solidFill>
                  <a:srgbClr val="FF0000"/>
                </a:solidFill>
              </a:rPr>
              <a:t>48 </a:t>
            </a:r>
            <a:r>
              <a:rPr lang="en-US" baseline="0" dirty="0" smtClean="0"/>
              <a:t>communities.  However, 17 of these communities are being remapped as part of a coastal map update project (recently completed – Strafford; underway – Rockingham) as shown in pink.</a:t>
            </a:r>
          </a:p>
          <a:p>
            <a:r>
              <a:rPr lang="en-US" dirty="0" smtClean="0"/>
              <a:t>Focus of this effort is on the 13 communities that are adjacent to that footprint.  The remaining towns are either</a:t>
            </a:r>
            <a:r>
              <a:rPr lang="en-US" baseline="0" dirty="0" smtClean="0"/>
              <a:t> part of a current Merrimack River Watershed Discovery project (gray), or are part of a project we will be initiating this spring to complete the watershed (orange).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590 total stream miles, 243 Zone A stream miles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04596-2C8E-4533-BBC7-16ABA7C8484C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50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Fay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B6C19-9222-461B-82ED-E96D403A6DE3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726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1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E45E6-8824-4FCD-A268-C342F1A70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0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53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Fay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Have already had input from one community about a priority</a:t>
            </a:r>
            <a:r>
              <a:rPr lang="en-US" baseline="0" dirty="0" smtClean="0"/>
              <a:t> stream – Salmon Falls.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02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Fay</a:t>
            </a:r>
          </a:p>
          <a:p>
            <a:r>
              <a:rPr lang="en-US" dirty="0" smtClean="0"/>
              <a:t>Ultimately, the information from the all</a:t>
            </a:r>
            <a:r>
              <a:rPr lang="en-US" baseline="0" dirty="0" smtClean="0"/>
              <a:t> of these sources, will be presented in the Project Discovery Report.  But again, one of the critical pieces of data we need is information we collect from you – both today after this presentation and via the questionnaire we sent out.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8E0F-B5B7-4DFF-B750-60ADCFA3FCE3}" type="slidenum">
              <a:rPr lang="en-US" smtClean="0"/>
              <a:pPr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325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Fay:</a:t>
            </a:r>
          </a:p>
          <a:p>
            <a:pPr eaLnBrk="1" hangingPunct="1"/>
            <a:r>
              <a:rPr lang="en-US" dirty="0" smtClean="0"/>
              <a:t>In addition to the FOA results, we</a:t>
            </a:r>
            <a:r>
              <a:rPr lang="en-US" baseline="0" dirty="0" smtClean="0"/>
              <a:t> will use the best </a:t>
            </a:r>
            <a:r>
              <a:rPr lang="en-US" dirty="0" smtClean="0"/>
              <a:t>available data</a:t>
            </a:r>
            <a:r>
              <a:rPr lang="en-US" baseline="0" dirty="0" smtClean="0"/>
              <a:t> sources in this effort:</a:t>
            </a:r>
          </a:p>
          <a:p>
            <a:pPr eaLnBrk="1" hangingPunct="1"/>
            <a:r>
              <a:rPr lang="en-US" dirty="0" smtClean="0"/>
              <a:t>Lidar</a:t>
            </a:r>
            <a:r>
              <a:rPr lang="en-US" baseline="0" dirty="0" smtClean="0"/>
              <a:t> – currently available fall 2011</a:t>
            </a:r>
          </a:p>
          <a:p>
            <a:pPr eaLnBrk="1" hangingPunct="1"/>
            <a:r>
              <a:rPr lang="en-US" dirty="0" smtClean="0"/>
              <a:t>USGS HEC-RAS models</a:t>
            </a:r>
          </a:p>
          <a:p>
            <a:pPr eaLnBrk="1" hangingPunct="1"/>
            <a:r>
              <a:rPr lang="en-US" dirty="0" smtClean="0"/>
              <a:t>Existing</a:t>
            </a:r>
            <a:r>
              <a:rPr lang="en-US" baseline="0" dirty="0" smtClean="0"/>
              <a:t> DFIRMs 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02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Fay</a:t>
            </a:r>
          </a:p>
          <a:p>
            <a:pPr lvl="0"/>
            <a:endParaRPr lang="en-US" sz="1100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8106F-0F93-49DF-852F-0E1F993FC563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74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Fay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2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baseline="0" dirty="0" smtClean="0"/>
              <a:t>Fay</a:t>
            </a:r>
          </a:p>
          <a:p>
            <a:pPr eaLnBrk="1" hangingPunct="1">
              <a:spcBef>
                <a:spcPct val="0"/>
              </a:spcBef>
            </a:pPr>
            <a:r>
              <a:rPr lang="en-US" b="1" baseline="0" dirty="0" smtClean="0"/>
              <a:t>Make a note that this will result in new BFEs, therefore will be appeal eligible (i.e. community can provide better technical or scientific info to refute the BFE.)</a:t>
            </a:r>
            <a:endParaRPr lang="en-US" b="1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1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022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Fay</a:t>
            </a:r>
          </a:p>
          <a:p>
            <a:pPr defTabSz="914022">
              <a:spcBef>
                <a:spcPct val="0"/>
              </a:spcBef>
            </a:pPr>
            <a:r>
              <a:rPr lang="en-US" b="1" baseline="0" dirty="0" smtClean="0"/>
              <a:t>Make a note that this will result in new BFEs, therefore will be appeal eligible (i.e. community can provide better technical or scientific info to refute the BFE.)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Differences – cross sections are derived from terrain data</a:t>
            </a:r>
            <a:r>
              <a:rPr lang="en-US" baseline="0" dirty="0" smtClean="0"/>
              <a:t> (vs. field surveys), no floodway, no 500-year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1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022">
              <a:spcBef>
                <a:spcPct val="0"/>
              </a:spcBef>
            </a:pPr>
            <a:endParaRPr lang="en-US" baseline="0" dirty="0" smtClean="0"/>
          </a:p>
          <a:p>
            <a:pPr defTabSz="914022">
              <a:spcBef>
                <a:spcPct val="0"/>
              </a:spcBef>
            </a:pPr>
            <a:r>
              <a:rPr lang="en-US" baseline="0" dirty="0" smtClean="0"/>
              <a:t>Fay</a:t>
            </a:r>
          </a:p>
          <a:p>
            <a:pPr defTabSz="914022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baseline="0" dirty="0" smtClean="0"/>
              <a:t>Make a note that this will NOT result in new BFEs, therefore will not be appeal eligible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3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022">
              <a:spcBef>
                <a:spcPct val="0"/>
              </a:spcBef>
            </a:pPr>
            <a:endParaRPr lang="en-US" baseline="0" dirty="0" smtClean="0"/>
          </a:p>
          <a:p>
            <a:pPr defTabSz="914022">
              <a:spcBef>
                <a:spcPct val="0"/>
              </a:spcBef>
            </a:pPr>
            <a:r>
              <a:rPr lang="en-US" baseline="0" dirty="0" smtClean="0"/>
              <a:t>Fay</a:t>
            </a:r>
          </a:p>
          <a:p>
            <a:pPr defTabSz="914022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="1" baseline="0" dirty="0" smtClean="0"/>
              <a:t>Make a note that this will NOT result in new BFEs, therefore will be appeal eligible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3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022">
              <a:spcBef>
                <a:spcPct val="0"/>
              </a:spcBef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Fay</a:t>
            </a:r>
          </a:p>
          <a:p>
            <a:pPr defTabSz="914022">
              <a:spcBef>
                <a:spcPct val="0"/>
              </a:spcBef>
            </a:pPr>
            <a:r>
              <a:rPr lang="en-US" b="1" baseline="0" dirty="0" smtClean="0"/>
              <a:t>Make a note that this will NOT result in new Base Flood Elevations (BFEs), therefore will not be appeal eligible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CCE3D-D901-4DE1-B337-30128B39EAB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98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26" charset="0"/>
                <a:ea typeface="Arial" pitchFamily="26" charset="0"/>
                <a:cs typeface="Arial" pitchFamily="26" charset="0"/>
              </a:rPr>
              <a:t>Fay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26" charset="0"/>
                <a:ea typeface="Arial" pitchFamily="26" charset="0"/>
                <a:cs typeface="Arial" pitchFamily="26" charset="0"/>
              </a:rPr>
              <a:t>Long-term </a:t>
            </a:r>
            <a:r>
              <a:rPr lang="en-US" sz="2000" dirty="0">
                <a:latin typeface="Calibri" pitchFamily="26" charset="0"/>
                <a:ea typeface="Arial" pitchFamily="26" charset="0"/>
                <a:cs typeface="Arial" pitchFamily="26" charset="0"/>
              </a:rPr>
              <a:t>objectives include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  <a:ea typeface="Arial" pitchFamily="26" charset="0"/>
                <a:cs typeface="Arial" pitchFamily="26" charset="0"/>
              </a:rPr>
              <a:t>FIS reports will continue to be provided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  <a:ea typeface="Arial" pitchFamily="26" charset="0"/>
                <a:cs typeface="Arial" pitchFamily="26" charset="0"/>
              </a:rPr>
              <a:t>Database-driven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  <a:ea typeface="Arial" pitchFamily="26" charset="0"/>
                <a:cs typeface="Arial" pitchFamily="26" charset="0"/>
              </a:rPr>
              <a:t>On-demand updating and delivery</a:t>
            </a:r>
          </a:p>
          <a:p>
            <a:pPr lvl="1"/>
            <a:r>
              <a:rPr lang="en-US" sz="1800" dirty="0">
                <a:latin typeface="Calibri" pitchFamily="26" charset="0"/>
              </a:rPr>
              <a:t>Ability to pull all FIS information related to an area of interest (e.g., political boundary, watershed)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Calibri" pitchFamily="26" charset="0"/>
                <a:ea typeface="Arial" pitchFamily="26" charset="0"/>
                <a:cs typeface="Arial" pitchFamily="26" charset="0"/>
              </a:rPr>
              <a:t>Short-term objectives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</a:rPr>
              <a:t>Better align DFIRM/FIS tables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</a:rPr>
              <a:t>Streamlined and searchable text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</a:rPr>
              <a:t>Improved user guidance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26" charset="0"/>
              </a:rPr>
              <a:t>Multi-color on DFIRMs</a:t>
            </a:r>
            <a:endParaRPr lang="en-US" sz="1400" dirty="0"/>
          </a:p>
          <a:p>
            <a:pPr>
              <a:lnSpc>
                <a:spcPct val="60000"/>
              </a:lnSpc>
              <a:buFontTx/>
              <a:buChar char="•"/>
            </a:pPr>
            <a:endParaRPr lang="en-US" sz="1400" dirty="0"/>
          </a:p>
          <a:p>
            <a:pPr>
              <a:lnSpc>
                <a:spcPct val="60000"/>
              </a:lnSpc>
              <a:buFontTx/>
              <a:buChar char="•"/>
            </a:pPr>
            <a:r>
              <a:rPr lang="en-US" sz="1400" dirty="0"/>
              <a:t>Accommodate new Risk Assessment tables and text</a:t>
            </a:r>
          </a:p>
          <a:p>
            <a:pPr>
              <a:lnSpc>
                <a:spcPct val="60000"/>
              </a:lnSpc>
              <a:buFontTx/>
              <a:buChar char="•"/>
            </a:pPr>
            <a:r>
              <a:rPr lang="en-US" sz="1400" dirty="0"/>
              <a:t>Provide foundation for future updates to FIS as it moves towards a geo-database driven FIS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Database-driven = FIS elements stored in database by flooding source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Get rid of unnecessary boiler plate text 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Update narrative elements to table format (store in DFIRM database)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Align existing tables in FIS report in DFIRM Database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Add new tables for Levees and Coastal (5 to 10)into FIS report (store in DFIRM database and update Appendix L)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Require all new PDF text to be searchable</a:t>
            </a:r>
          </a:p>
          <a:p>
            <a:pPr lvl="1">
              <a:lnSpc>
                <a:spcPct val="60000"/>
              </a:lnSpc>
              <a:buFontTx/>
              <a:buChar char="•"/>
            </a:pPr>
            <a:r>
              <a:rPr lang="en-US" sz="1400" dirty="0"/>
              <a:t>Deconstruct FIS to database (Need to confirm that communities will still get FIS Report)</a:t>
            </a:r>
          </a:p>
          <a:p>
            <a:pPr>
              <a:lnSpc>
                <a:spcPct val="60000"/>
              </a:lnSpc>
              <a:buFontTx/>
              <a:buChar char="•"/>
            </a:pPr>
            <a:r>
              <a:rPr lang="en-US" sz="1400" dirty="0"/>
              <a:t>Distribution through existing mechanisms (MSC)</a:t>
            </a:r>
          </a:p>
          <a:p>
            <a:pPr>
              <a:lnSpc>
                <a:spcPct val="80000"/>
              </a:lnSpc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58655-132F-644A-A862-9307324FB922}" type="slidenum">
              <a:rPr lang="en-US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74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6699"/>
                </a:solidFill>
                <a:latin typeface="Calibri" pitchFamily="26" charset="0"/>
              </a:rPr>
              <a:t>Fay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006699"/>
                </a:solidFill>
                <a:latin typeface="Calibri" pitchFamily="26" charset="0"/>
              </a:rPr>
              <a:t>Changes Since Last Map Product Objective: To enable improved outreach, increase transparency and trust, and to reduce potential delays.</a:t>
            </a:r>
            <a:r>
              <a:rPr lang="en-US" sz="1400" dirty="0"/>
              <a:t> </a:t>
            </a:r>
          </a:p>
          <a:p>
            <a:pPr>
              <a:buFontTx/>
              <a:buNone/>
            </a:pPr>
            <a:r>
              <a:rPr lang="en-US" sz="1400" dirty="0"/>
              <a:t>Basic Products – </a:t>
            </a:r>
            <a:r>
              <a:rPr lang="en-US" dirty="0" smtClean="0"/>
              <a:t>Special</a:t>
            </a:r>
            <a:r>
              <a:rPr lang="en-US" baseline="0" dirty="0" smtClean="0"/>
              <a:t> </a:t>
            </a:r>
            <a:r>
              <a:rPr lang="en-US" dirty="0" smtClean="0"/>
              <a:t>Flood Hazard Areas (SFHA) Changes Highlighted, Identifies Impacted Structures, Study Type</a:t>
            </a:r>
          </a:p>
          <a:p>
            <a:pPr defTabSz="913956">
              <a:defRPr/>
            </a:pPr>
            <a:endParaRPr lang="en-US" b="1" dirty="0" smtClean="0">
              <a:solidFill>
                <a:srgbClr val="006699"/>
              </a:solidFill>
              <a:latin typeface="Calibri" pitchFamily="26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/>
              <a:t>Digital data provided to quickly highlight where the SFHA has changed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/>
              <a:t>If building footprint data is available, structures experiencing a change can be symbolized accordingly; otherwise, use National Datasets to estimate impacted structures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/>
              <a:t>Information on potential structures/population affected is included in the Watershed Flood Risk Report, available at the community level</a:t>
            </a:r>
          </a:p>
          <a:p>
            <a:pPr marL="0"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Study processes are uniquely identified (e.g. detailed versus re-delineation)</a:t>
            </a:r>
          </a:p>
          <a:p>
            <a:endParaRPr lang="en-US" dirty="0" smtClean="0"/>
          </a:p>
          <a:p>
            <a:pPr defTabSz="913956">
              <a:defRPr/>
            </a:pPr>
            <a:r>
              <a:rPr lang="en-US" b="1" dirty="0" smtClean="0">
                <a:solidFill>
                  <a:srgbClr val="006699"/>
                </a:solidFill>
                <a:latin typeface="Calibri" pitchFamily="26" charset="0"/>
              </a:rPr>
              <a:t>Multi-Frequency Depth Grid Product Objective:  To allow homeowners to comprehend true risk and make better decisions, and enable Benefit Cost Analysis</a:t>
            </a:r>
          </a:p>
          <a:p>
            <a:pPr defTabSz="913956">
              <a:defRPr/>
            </a:pPr>
            <a:r>
              <a:rPr lang="en-US" dirty="0" smtClean="0"/>
              <a:t>Profiles Delivered: 10%, 2%, 1%, 1%+ (confidence interval), 0.5%, and 0.2% Annual Chance</a:t>
            </a:r>
          </a:p>
          <a:p>
            <a:pPr defTabSz="913956">
              <a:defRPr/>
            </a:pPr>
            <a:endParaRPr lang="en-US" b="1" dirty="0" smtClean="0">
              <a:latin typeface="Calibri" pitchFamily="26" charset="0"/>
            </a:endParaRPr>
          </a:p>
          <a:p>
            <a:pPr defTabSz="913956">
              <a:defRPr/>
            </a:pPr>
            <a:r>
              <a:rPr lang="en-US" dirty="0" smtClean="0"/>
              <a:t>Depth grids will help stakeholders better understand their risk. Highlights the fact that there are areas within the SFHA that experience more than 3 feet of flooding even in the 10% annual chance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DEAF-9847-426A-98CF-1D4A7A8FF48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99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1A5B0F-A43C-3D4D-A6F2-9F753B191A4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Fay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Map Mod focused on production of digital FIRMs at the county level for 92 percent of Nation’s population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Risk MAP flood map updates focus on the engineering data supporting the maps;   FEMA is working towards identifying, planning, and producing Risk MAP flood map updates at the </a:t>
            </a:r>
            <a:r>
              <a:rPr lang="en-US" i="1" dirty="0" smtClean="0">
                <a:solidFill>
                  <a:schemeClr val="bg2"/>
                </a:solidFill>
              </a:rPr>
              <a:t>watershed level; </a:t>
            </a:r>
            <a:r>
              <a:rPr lang="en-US" dirty="0" smtClean="0">
                <a:solidFill>
                  <a:schemeClr val="bg2"/>
                </a:solidFill>
              </a:rPr>
              <a:t>this does not mean all map panels within a county may need to be updated, but that watershed boundaries were considered in reviewing map update needs and planning mapping projects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Watershed approach also enables broader sharing of flood risk data with communities, other Federal, State, local agencies.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Users </a:t>
            </a:r>
            <a:r>
              <a:rPr lang="en-US" dirty="0">
                <a:solidFill>
                  <a:schemeClr val="bg2"/>
                </a:solidFill>
              </a:rPr>
              <a:t>receive a flood risk report spanning entire watershed and communities within. 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Example shown </a:t>
            </a:r>
            <a:r>
              <a:rPr lang="en-US" dirty="0" smtClean="0">
                <a:solidFill>
                  <a:schemeClr val="bg2"/>
                </a:solidFill>
              </a:rPr>
              <a:t>conveys </a:t>
            </a:r>
            <a:r>
              <a:rPr lang="en-US" dirty="0">
                <a:solidFill>
                  <a:schemeClr val="bg2"/>
                </a:solidFill>
              </a:rPr>
              <a:t>what the paper report could look like.</a:t>
            </a:r>
          </a:p>
        </p:txBody>
      </p:sp>
    </p:spTree>
    <p:extLst>
      <p:ext uri="{BB962C8B-B14F-4D97-AF65-F5344CB8AC3E}">
        <p14:creationId xmlns:p14="http://schemas.microsoft.com/office/powerpoint/2010/main" val="2395577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Fay</a:t>
            </a:r>
          </a:p>
          <a:p>
            <a:r>
              <a:rPr lang="en-US" baseline="0" dirty="0" smtClean="0"/>
              <a:t>Potentially, 50 month schedule</a:t>
            </a:r>
          </a:p>
          <a:p>
            <a:r>
              <a:rPr lang="en-US" baseline="0" dirty="0" smtClean="0"/>
              <a:t>Date prelims</a:t>
            </a:r>
          </a:p>
          <a:p>
            <a:r>
              <a:rPr lang="en-US" baseline="0" dirty="0" smtClean="0"/>
              <a:t>Date LFD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baseline="0" dirty="0" smtClean="0"/>
              <a:t>Fay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9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111" charset="-128"/>
              </a:rPr>
              <a:t>Dick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D79F8-E2A1-418F-9F82-CCE301FBB7D6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962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Dick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31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66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17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100" dirty="0"/>
          </a:p>
          <a:p>
            <a:pPr lvl="0"/>
            <a:r>
              <a:rPr lang="en-US" sz="1100" dirty="0" smtClean="0"/>
              <a:t>Dick</a:t>
            </a:r>
          </a:p>
          <a:p>
            <a:pPr lvl="0"/>
            <a:r>
              <a:rPr lang="en-US" sz="1100" dirty="0" smtClean="0"/>
              <a:t>Discuss </a:t>
            </a:r>
            <a:r>
              <a:rPr lang="en-US" sz="1100" dirty="0"/>
              <a:t>the importance of regular communication, data sharing, and feedback between FEMA and the communities</a:t>
            </a:r>
          </a:p>
          <a:p>
            <a:pPr lvl="0"/>
            <a:r>
              <a:rPr lang="en-US" sz="1100" dirty="0"/>
              <a:t>Discuss coordination with and related resources available from other Federal Agencies, State agencies, and associations</a:t>
            </a:r>
          </a:p>
          <a:p>
            <a:pPr lvl="0"/>
            <a:r>
              <a:rPr lang="en-US" sz="1100" dirty="0"/>
              <a:t>Highlight the role of each community in keeping their communities informed of their flood risk, steps they can take to protect themselves and their property, and study progress</a:t>
            </a:r>
          </a:p>
          <a:p>
            <a:pPr lvl="0"/>
            <a:r>
              <a:rPr lang="en-US" sz="1100" dirty="0"/>
              <a:t>Describe the communication tools available to help communities communicate about risk</a:t>
            </a:r>
          </a:p>
          <a:p>
            <a:r>
              <a:rPr lang="en-US" dirty="0" smtClean="0"/>
              <a:t>Enhances local capabilities to communicate effectively with constituents about risk</a:t>
            </a:r>
          </a:p>
          <a:p>
            <a:r>
              <a:rPr lang="en-US" dirty="0" smtClean="0"/>
              <a:t>Provides customizable communications plans, key messages, and materials to communities</a:t>
            </a:r>
          </a:p>
          <a:p>
            <a:pPr lvl="0"/>
            <a:endParaRPr lang="en-US" sz="1100" dirty="0"/>
          </a:p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8106F-0F93-49DF-852F-0E1F993FC563}" type="slidenum">
              <a:rPr lang="en-US" smtClean="0">
                <a:latin typeface="Arial" pitchFamily="34" charset="0"/>
              </a:rPr>
              <a:pPr/>
              <a:t>33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76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Dick</a:t>
            </a:r>
          </a:p>
          <a:p>
            <a:r>
              <a:rPr lang="en-US" dirty="0" smtClean="0"/>
              <a:t>Community</a:t>
            </a:r>
            <a:r>
              <a:rPr lang="en-US" baseline="0" dirty="0" smtClean="0"/>
              <a:t> Outreach Plan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76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Dick</a:t>
            </a:r>
          </a:p>
          <a:p>
            <a:r>
              <a:rPr lang="en-US" dirty="0" smtClean="0"/>
              <a:t>Pre-preliminary templates</a:t>
            </a:r>
          </a:p>
          <a:p>
            <a:r>
              <a:rPr lang="en-US" dirty="0" smtClean="0"/>
              <a:t>Post-preliminary templates</a:t>
            </a:r>
          </a:p>
          <a:p>
            <a:r>
              <a:rPr lang="en-US" dirty="0" smtClean="0"/>
              <a:t>Changes since last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89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3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3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23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Fay</a:t>
            </a:r>
            <a:endParaRPr lang="en-US" sz="1100" dirty="0"/>
          </a:p>
          <a:p>
            <a:pPr lvl="0"/>
            <a:r>
              <a:rPr lang="en-US" sz="1100" dirty="0" smtClean="0"/>
              <a:t>Reminder of what we’re looking for …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8106F-0F93-49DF-852F-0E1F993FC563}" type="slidenum">
              <a:rPr lang="en-US" smtClean="0">
                <a:latin typeface="Arial" pitchFamily="34" charset="0"/>
              </a:rPr>
              <a:pPr/>
              <a:t>39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baseline="0" dirty="0" smtClean="0"/>
              <a:t>Fay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9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b="0" dirty="0" smtClean="0">
                <a:ea typeface="ＭＳ Ｐゴシック" pitchFamily="-111" charset="-128"/>
              </a:rPr>
              <a:t>John</a:t>
            </a:r>
          </a:p>
          <a:p>
            <a:endParaRPr lang="en-US" b="1" dirty="0" smtClean="0">
              <a:ea typeface="ＭＳ Ｐゴシック" pitchFamily="-111" charset="-128"/>
            </a:endParaRPr>
          </a:p>
          <a:p>
            <a:r>
              <a:rPr lang="en-US" b="1" dirty="0" smtClean="0">
                <a:ea typeface="ＭＳ Ｐゴシック" pitchFamily="-111" charset="-128"/>
              </a:rPr>
              <a:t>Discovery is the process of data mining, collection, and analysis for the determination of flood study update, flood risk assessment, and/or mitigation planning technical assistance projects and scopes of work.  </a:t>
            </a:r>
          </a:p>
          <a:p>
            <a:endParaRPr lang="en-US" b="1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Discovery also involves collecting information that allows for a holistic understanding of a community’s risk and flood mitigation actions that the community may implement.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Discovery is the collection of data and information for not only a flood study update, flood risk assessment, and/or mitigation planning technical assistance project, but also for developing a communication strategy that leads to increased flood risk awareness in the community and actionable flood hazard mitigation planning.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When does Discovery occur?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It is required… but also flexible, and can be tailored to the specific project needs.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The purpose is not only to define the project scope and get buy-in from the local officials, but to increase visibility of flood risk for all stakeholders. This provides a great opportunity to educate organizations and officials about options for mitigation and to stimulate local discussion.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BAC8C-0FC9-481B-B054-5F8E8ABEA64E}" type="slidenum">
              <a:rPr lang="en-US" smtClean="0"/>
              <a:pPr/>
              <a:t>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55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(Because of the nature of our project, it seems more appropriate to use this generalized timeline rather than something more specific.  But I’ve included a specific timeline as well in case you prefer that.)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9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John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50 month schedule</a:t>
            </a:r>
          </a:p>
          <a:p>
            <a:r>
              <a:rPr lang="en-US" baseline="0" dirty="0" smtClean="0"/>
              <a:t>Date prelims</a:t>
            </a:r>
          </a:p>
          <a:p>
            <a:r>
              <a:rPr lang="en-US" baseline="0" dirty="0" smtClean="0"/>
              <a:t>Date LFD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8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38800"/>
            <a:ext cx="6427788" cy="1219200"/>
          </a:xfrm>
          <a:prstGeom prst="rect">
            <a:avLst/>
          </a:prstGeom>
          <a:solidFill>
            <a:srgbClr val="EFEF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6426200" y="5638800"/>
            <a:ext cx="2736850" cy="1219200"/>
            <a:chOff x="4048" y="3552"/>
            <a:chExt cx="1724" cy="768"/>
          </a:xfrm>
        </p:grpSpPr>
        <p:pic>
          <p:nvPicPr>
            <p:cNvPr id="7" name="Picture 24" descr="Cover graphic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" y="3552"/>
              <a:ext cx="172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 userDrawn="1"/>
          </p:nvSpPr>
          <p:spPr bwMode="auto">
            <a:xfrm>
              <a:off x="4050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 userDrawn="1"/>
          </p:nvSpPr>
          <p:spPr bwMode="auto">
            <a:xfrm>
              <a:off x="5772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10" name="Picture 21" descr="Fema logo reversed 33 perce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352425"/>
            <a:ext cx="17732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RiskMap type 42 percent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5935663"/>
            <a:ext cx="2070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2667000"/>
          </a:xfrm>
        </p:spPr>
        <p:txBody>
          <a:bodyPr bIns="228600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8229600" cy="1524000"/>
          </a:xfrm>
        </p:spPr>
        <p:txBody>
          <a:bodyPr lIns="100584" tIns="182880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38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 userDrawn="1"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43B5140-06D0-4B44-ABCA-7BDECC9EF2D3}" type="slidenum">
              <a:rPr lang="en-US" sz="900">
                <a:solidFill>
                  <a:schemeClr val="bg2"/>
                </a:solidFill>
                <a:latin typeface="Franklin Gothic Demi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20" descr="Fema logo 19 percent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1" descr="RiskMap type 20 percent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550" y="6469063"/>
            <a:ext cx="984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90000"/>
        <a:buChar char="•"/>
        <a:defRPr sz="160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Marilyn.Hilliard@fema.dhs.gov" TargetMode="External"/><Relationship Id="rId3" Type="http://schemas.openxmlformats.org/officeDocument/2006/relationships/hyperlink" Target="mailto:jennifer.Gilbert@nh.gov" TargetMode="External"/><Relationship Id="rId7" Type="http://schemas.openxmlformats.org/officeDocument/2006/relationships/hyperlink" Target="mailto:John.grace@fema.dhs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chris.phaneuf@unh.edu" TargetMode="External"/><Relationship Id="rId11" Type="http://schemas.openxmlformats.org/officeDocument/2006/relationships/hyperlink" Target="mailto:sirotekar@cdmsmith.com" TargetMode="External"/><Relationship Id="rId5" Type="http://schemas.openxmlformats.org/officeDocument/2006/relationships/hyperlink" Target="mailto:fay.rubin@unh.edu" TargetMode="External"/><Relationship Id="rId10" Type="http://schemas.openxmlformats.org/officeDocument/2006/relationships/hyperlink" Target="mailto:karl.anderson@fema.dhs.gov" TargetMode="External"/><Relationship Id="rId4" Type="http://schemas.openxmlformats.org/officeDocument/2006/relationships/hyperlink" Target="mailto:elizabeth.peck@dos.nh.gov" TargetMode="External"/><Relationship Id="rId9" Type="http://schemas.openxmlformats.org/officeDocument/2006/relationships/hyperlink" Target="mailto:richard.verville@fema.dhs.g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EMAMapSpecialist@riskmapcds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loodsmart.gov/floodsmart/" TargetMode="External"/><Relationship Id="rId4" Type="http://schemas.openxmlformats.org/officeDocument/2006/relationships/hyperlink" Target="http://www.msc.fema.gov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1905000"/>
          </a:xfrm>
        </p:spPr>
        <p:txBody>
          <a:bodyPr/>
          <a:lstStyle/>
          <a:p>
            <a:pPr eaLnBrk="1" hangingPunct="1"/>
            <a:r>
              <a:rPr lang="en-US" dirty="0" smtClean="0"/>
              <a:t>Discovery Meeting</a:t>
            </a:r>
            <a:br>
              <a:rPr lang="en-US" dirty="0" smtClean="0"/>
            </a:br>
            <a:r>
              <a:rPr lang="en-US" sz="3200" dirty="0" smtClean="0"/>
              <a:t>Piscataqua-Salmon Falls Watershed (partial)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December 3, 2015 – Lee, NH (AM)</a:t>
            </a:r>
          </a:p>
          <a:p>
            <a:r>
              <a:rPr lang="en-US" sz="2400" dirty="0"/>
              <a:t>December </a:t>
            </a:r>
            <a:r>
              <a:rPr lang="en-US" sz="2400" dirty="0" smtClean="0"/>
              <a:t>3, </a:t>
            </a:r>
            <a:r>
              <a:rPr lang="en-US" sz="2400" dirty="0"/>
              <a:t>2015 – </a:t>
            </a:r>
            <a:r>
              <a:rPr lang="en-US" sz="2400" dirty="0" smtClean="0"/>
              <a:t>Rochester, NH (PM)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0"/>
            <a:ext cx="8534400" cy="8953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Watershed Communities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249" y="1519825"/>
            <a:ext cx="76403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Entire Piscataqua-Salmon Falls Watershed contains or touches 48 communities in 5 counties</a:t>
            </a:r>
          </a:p>
          <a:p>
            <a:pPr eaLnBrk="0" hangingPunct="0">
              <a:spcBef>
                <a:spcPct val="35000"/>
              </a:spcBef>
              <a:buClr>
                <a:schemeClr val="folHlink"/>
              </a:buClr>
              <a:buSzPct val="90000"/>
              <a:defRPr/>
            </a:pPr>
            <a:endParaRPr lang="en-US" b="1" kern="0" dirty="0" smtClean="0">
              <a:solidFill>
                <a:srgbClr val="5B5C5E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12096"/>
            <a:ext cx="3581400" cy="35814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0249" y="2267211"/>
            <a:ext cx="518995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35000"/>
              </a:spcBef>
              <a:buClr>
                <a:schemeClr val="folHlink"/>
              </a:buClr>
              <a:buSzPct val="90000"/>
              <a:defRPr/>
            </a:pPr>
            <a:endParaRPr lang="en-US" b="1" kern="0" dirty="0" smtClean="0">
              <a:solidFill>
                <a:srgbClr val="5B5C5E"/>
              </a:solidFill>
              <a:latin typeface="+mn-lt"/>
            </a:endParaRPr>
          </a:p>
          <a:p>
            <a:pPr marL="231775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u="sng" kern="0" dirty="0" smtClean="0">
                <a:solidFill>
                  <a:srgbClr val="5B5C5E"/>
                </a:solidFill>
                <a:latin typeface="+mn-lt"/>
              </a:rPr>
              <a:t>Project study area</a:t>
            </a: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 (in green) contains or </a:t>
            </a:r>
            <a:r>
              <a:rPr lang="en-US" b="1" kern="0" dirty="0">
                <a:solidFill>
                  <a:srgbClr val="5B5C5E"/>
                </a:solidFill>
                <a:latin typeface="+mn-lt"/>
              </a:rPr>
              <a:t>touches</a:t>
            </a: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:</a:t>
            </a:r>
          </a:p>
          <a:p>
            <a:pPr marL="688975" lvl="1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3 counties in NH</a:t>
            </a:r>
          </a:p>
          <a:p>
            <a:pPr marL="1146175" lvl="2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2 communities in Carroll County, 5 communities in Rockingham County, 4 communities in Strafford County</a:t>
            </a:r>
            <a:endParaRPr lang="en-US" b="1" kern="0" dirty="0">
              <a:solidFill>
                <a:srgbClr val="5B5C5E"/>
              </a:solidFill>
              <a:latin typeface="+mn-lt"/>
            </a:endParaRPr>
          </a:p>
          <a:p>
            <a:pPr marL="688975" lvl="1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</a:rPr>
              <a:t>590 total stream miles </a:t>
            </a:r>
            <a:endParaRPr lang="en-US" b="1" kern="0" dirty="0">
              <a:latin typeface="+mn-lt"/>
            </a:endParaRPr>
          </a:p>
          <a:p>
            <a:pPr marL="688975" lvl="1" indent="-231775" eaLnBrk="0" hangingPunct="0">
              <a:spcBef>
                <a:spcPct val="35000"/>
              </a:spcBef>
              <a:buClr>
                <a:schemeClr val="folHlink"/>
              </a:buClr>
              <a:buSzPct val="90000"/>
              <a:buFont typeface="Wingdings" pitchFamily="2" charset="2"/>
              <a:buChar char="§"/>
              <a:defRPr/>
            </a:pPr>
            <a:r>
              <a:rPr lang="en-US" b="1" kern="0" dirty="0" smtClean="0">
                <a:latin typeface="+mn-lt"/>
              </a:rPr>
              <a:t>Approximately </a:t>
            </a:r>
            <a:r>
              <a:rPr lang="en-US" b="1" kern="0" dirty="0" smtClean="0"/>
              <a:t>96,698</a:t>
            </a:r>
            <a:r>
              <a:rPr lang="en-US" b="1" kern="0" dirty="0" smtClean="0">
                <a:latin typeface="+mn-lt"/>
              </a:rPr>
              <a:t> residents </a:t>
            </a:r>
            <a:r>
              <a:rPr lang="en-US" b="1" kern="0" dirty="0" smtClean="0">
                <a:solidFill>
                  <a:srgbClr val="5B5C5E"/>
                </a:solidFill>
                <a:latin typeface="+mn-lt"/>
              </a:rPr>
              <a:t>(2010 Census)</a:t>
            </a:r>
          </a:p>
        </p:txBody>
      </p:sp>
    </p:spTree>
    <p:extLst>
      <p:ext uri="{BB962C8B-B14F-4D97-AF65-F5344CB8AC3E}">
        <p14:creationId xmlns:p14="http://schemas.microsoft.com/office/powerpoint/2010/main" val="36809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715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Major Rivers/Streams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6700" y="1700004"/>
            <a:ext cx="883920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Salmon Falls River</a:t>
            </a:r>
            <a:endParaRPr lang="en-US" sz="2200" b="1" dirty="0"/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Branch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Cocheco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Isinglass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North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Lamprey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/>
              <a:t>Exeter River</a:t>
            </a:r>
          </a:p>
          <a:p>
            <a:pPr marL="800100" lvl="1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200" b="1" dirty="0" smtClean="0">
                <a:latin typeface="+mn-lt"/>
              </a:rPr>
              <a:t>Other smaller rivers and tributaries</a:t>
            </a:r>
          </a:p>
        </p:txBody>
      </p:sp>
    </p:spTree>
    <p:extLst>
      <p:ext uri="{BB962C8B-B14F-4D97-AF65-F5344CB8AC3E}">
        <p14:creationId xmlns:p14="http://schemas.microsoft.com/office/powerpoint/2010/main" val="35926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Joanna MT Std SemiBold"/>
              </a:rPr>
              <a:t>Need for Updates </a:t>
            </a:r>
            <a:endParaRPr lang="en-US" dirty="0">
              <a:latin typeface="Joanna MT Std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Known discrepancies in current FISs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Additional problems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Out-of-date hydrology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</a:rPr>
              <a:t>Re-calculation of 10-, 50-, 100-, and 500-year peakflow annual exceedance probabilities (AEPs) needed, due to additional 35+ years of streamflow data and recent large events</a:t>
            </a:r>
          </a:p>
          <a:p>
            <a:pPr lvl="2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Clusters of Letters of Map Change (LOMCs) indicating inaccuracies in the effective floodplains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Order Approximation (FOA) indicates that many effective A Zones may be inaccurately mapped and/or may be based on outdated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Approximation (FOA)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6553200" cy="4938713"/>
          </a:xfrm>
        </p:spPr>
        <p:txBody>
          <a:bodyPr/>
          <a:lstStyle/>
          <a:p>
            <a:r>
              <a:rPr lang="en-US" sz="2000" b="1" dirty="0" smtClean="0"/>
              <a:t>What is it?</a:t>
            </a:r>
          </a:p>
          <a:p>
            <a:pPr lvl="1"/>
            <a:r>
              <a:rPr lang="en-US" sz="1800" dirty="0" smtClean="0"/>
              <a:t>Automated process using best available data to model and map estimates of  flood hazard boundaries for multiple recurrence intervals.</a:t>
            </a:r>
          </a:p>
          <a:p>
            <a:r>
              <a:rPr lang="en-US" sz="2000" dirty="0" smtClean="0"/>
              <a:t>What’s it used for?</a:t>
            </a:r>
          </a:p>
          <a:p>
            <a:pPr lvl="1"/>
            <a:r>
              <a:rPr lang="en-US" sz="1800" dirty="0" smtClean="0"/>
              <a:t>Helps in illustrating potential changes in flood elevation and mapping that may result from a proposed  project scope.</a:t>
            </a:r>
          </a:p>
          <a:p>
            <a:pPr lvl="1"/>
            <a:r>
              <a:rPr lang="en-US" sz="1800" dirty="0" smtClean="0"/>
              <a:t>Assessing/validating the effective mapped inventory of Zone A flood boundaries</a:t>
            </a:r>
          </a:p>
          <a:p>
            <a:pPr lvl="1"/>
            <a:r>
              <a:rPr lang="en-US" sz="1800" dirty="0" smtClean="0"/>
              <a:t>Can be leveraged for eventual production of regulatory products.</a:t>
            </a:r>
          </a:p>
          <a:p>
            <a:pPr lvl="1"/>
            <a:r>
              <a:rPr lang="en-US" sz="1800" dirty="0" smtClean="0"/>
              <a:t>Provides additional value to other program areas (non-regulatory products, outreach and risk communication, best available data in unmapped areas, LOMA processing for Zone A’s, etc.).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83" y="1600200"/>
            <a:ext cx="2022521" cy="21097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7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Piscataqua</a:t>
            </a:r>
            <a:r>
              <a:rPr lang="en-US" dirty="0"/>
              <a:t>-</a:t>
            </a:r>
            <a:r>
              <a:rPr lang="en-US" dirty="0" smtClean="0"/>
              <a:t>Salmon Falls Watershed FOA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43025"/>
            <a:ext cx="5943600" cy="4938713"/>
          </a:xfrm>
        </p:spPr>
        <p:txBody>
          <a:bodyPr/>
          <a:lstStyle/>
          <a:p>
            <a:r>
              <a:rPr lang="en-US" sz="1600" dirty="0" smtClean="0"/>
              <a:t>Source Topography:</a:t>
            </a:r>
          </a:p>
          <a:p>
            <a:pPr lvl="1"/>
            <a:r>
              <a:rPr lang="en-US" dirty="0" smtClean="0"/>
              <a:t>2-meter resolution Digital Elevation Model (DEM) from 2011 LiDAR</a:t>
            </a:r>
          </a:p>
          <a:p>
            <a:pPr lvl="1"/>
            <a:r>
              <a:rPr lang="en-US" dirty="0" smtClean="0"/>
              <a:t>10-meter USGS National Elevation Dataset (NED) used for Carroll and Strafford County communities (Brookfield, Wakefield, Middleton, Milton)</a:t>
            </a:r>
            <a:endParaRPr lang="en-US" dirty="0"/>
          </a:p>
          <a:p>
            <a:r>
              <a:rPr lang="en-US" sz="1600" dirty="0" smtClean="0"/>
              <a:t>Hydrology:</a:t>
            </a:r>
          </a:p>
          <a:p>
            <a:pPr lvl="1"/>
            <a:r>
              <a:rPr lang="en-US" dirty="0" smtClean="0"/>
              <a:t>USGS Regression equation (2009 New Hampshire SIR 2008-5206)</a:t>
            </a:r>
          </a:p>
          <a:p>
            <a:pPr lvl="1"/>
            <a:r>
              <a:rPr lang="en-US" dirty="0" smtClean="0"/>
              <a:t>Gage analysis where stream gages with sufficient records exist (Oyster River)</a:t>
            </a:r>
          </a:p>
          <a:p>
            <a:r>
              <a:rPr lang="en-US" sz="1600" dirty="0" smtClean="0"/>
              <a:t>Hydraulics:</a:t>
            </a:r>
          </a:p>
          <a:p>
            <a:pPr lvl="1"/>
            <a:r>
              <a:rPr lang="en-US" dirty="0" smtClean="0"/>
              <a:t>Automated cross section layout, manual inspection/modification</a:t>
            </a:r>
          </a:p>
          <a:p>
            <a:r>
              <a:rPr lang="en-US" sz="1600" dirty="0" smtClean="0"/>
              <a:t>Mapped boundaries for 1</a:t>
            </a:r>
            <a:r>
              <a:rPr lang="en-US" sz="1600" dirty="0"/>
              <a:t>% annual-chance-storm </a:t>
            </a:r>
            <a:r>
              <a:rPr lang="en-US" sz="1600" dirty="0" smtClean="0"/>
              <a:t>event</a:t>
            </a:r>
          </a:p>
          <a:p>
            <a:r>
              <a:rPr lang="en-US" sz="1600" dirty="0" smtClean="0"/>
              <a:t>Calculated </a:t>
            </a:r>
            <a:r>
              <a:rPr lang="en-US" sz="1600" dirty="0"/>
              <a:t>d</a:t>
            </a:r>
            <a:r>
              <a:rPr lang="en-US" sz="1600" dirty="0" smtClean="0"/>
              <a:t>ischarges </a:t>
            </a:r>
            <a:r>
              <a:rPr lang="en-US" sz="1600" dirty="0"/>
              <a:t>for the 10%-, 4%, 2%-, 1%-, 0.2%-, 1% plus, and 1% minus annual chance storm </a:t>
            </a:r>
            <a:r>
              <a:rPr lang="en-US" sz="1600" dirty="0" smtClean="0"/>
              <a:t>events</a:t>
            </a:r>
            <a:endParaRPr lang="en-US" sz="1200" dirty="0"/>
          </a:p>
          <a:p>
            <a:endParaRPr lang="en-US" sz="1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396" r="10865" b="19807"/>
          <a:stretch/>
        </p:blipFill>
        <p:spPr bwMode="auto">
          <a:xfrm>
            <a:off x="5867400" y="1498599"/>
            <a:ext cx="3154680" cy="3822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2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730344" cy="4938713"/>
          </a:xfrm>
        </p:spPr>
        <p:txBody>
          <a:bodyPr/>
          <a:lstStyle/>
          <a:p>
            <a:r>
              <a:rPr lang="en-US" sz="1500" dirty="0" smtClean="0"/>
              <a:t>104 modeled streams in study area</a:t>
            </a:r>
          </a:p>
          <a:p>
            <a:r>
              <a:rPr lang="en-US" sz="1500" dirty="0" smtClean="0"/>
              <a:t>Comparison of effective Zone A boundaries to FOA </a:t>
            </a:r>
            <a:r>
              <a:rPr lang="en-US" sz="1500" dirty="0"/>
              <a:t>% annual-chance-storm event </a:t>
            </a:r>
            <a:r>
              <a:rPr lang="en-US" sz="1500" dirty="0" smtClean="0"/>
              <a:t>boundaries</a:t>
            </a:r>
          </a:p>
          <a:p>
            <a:pPr lvl="1"/>
            <a:r>
              <a:rPr lang="en-US" sz="1500" dirty="0" smtClean="0"/>
              <a:t>Inputs: +/-1% flood profiles from FOA, effective boundaries, source topography, horizontal and vertical tolerances</a:t>
            </a:r>
          </a:p>
          <a:p>
            <a:pPr lvl="1"/>
            <a:r>
              <a:rPr lang="en-US" sz="1500" dirty="0" smtClean="0"/>
              <a:t>Only 47% pass comparison test (&gt;85% needed to validate effective Zone A boundaries)</a:t>
            </a:r>
          </a:p>
          <a:p>
            <a:r>
              <a:rPr lang="en-US" sz="1500" dirty="0" smtClean="0"/>
              <a:t>Conclusion: effective Zone A boundaries in study area are not adequately representing flood risk</a:t>
            </a:r>
          </a:p>
          <a:p>
            <a:r>
              <a:rPr lang="en-US" sz="1500" dirty="0" smtClean="0"/>
              <a:t>CNMS database updated:  effective Zone A studies classified as “Unverified – To Be Studied”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6130" b="8046"/>
          <a:stretch/>
        </p:blipFill>
        <p:spPr>
          <a:xfrm>
            <a:off x="3882744" y="1524000"/>
            <a:ext cx="5111484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9" t="25441" r="10498" b="62298"/>
          <a:stretch/>
        </p:blipFill>
        <p:spPr>
          <a:xfrm>
            <a:off x="5105400" y="3315666"/>
            <a:ext cx="1702677" cy="8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839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lvl="1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One goal of Discovery: </a:t>
            </a:r>
            <a:r>
              <a:rPr lang="en-US" sz="2800" dirty="0" smtClean="0">
                <a:latin typeface="+mn-lt"/>
              </a:rPr>
              <a:t>Coordinate with all watershed stakeholders to select highest-priority reaches for redelineation and/or detailed study</a:t>
            </a:r>
          </a:p>
          <a:p>
            <a:pPr marL="800100" lvl="1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Priority list then used to set scope of revision</a:t>
            </a:r>
          </a:p>
          <a:p>
            <a:pPr marL="1257300" lvl="2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Communities having DFIRM panels revised</a:t>
            </a:r>
          </a:p>
          <a:p>
            <a:pPr marL="1257300" lvl="2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b="1" dirty="0" smtClean="0">
                <a:latin typeface="+mn-lt"/>
              </a:rPr>
              <a:t>Communities not having DFIRM panels revised</a:t>
            </a:r>
          </a:p>
          <a:p>
            <a:pPr marL="800100" lvl="1" indent="-342900"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Watershed areas done by other recent studies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41890"/>
            <a:ext cx="8229600" cy="92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Priority Stream Reaches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819150"/>
          </a:xfrm>
        </p:spPr>
        <p:txBody>
          <a:bodyPr/>
          <a:lstStyle/>
          <a:p>
            <a:pPr algn="ctr" eaLnBrk="1" hangingPunct="1"/>
            <a:r>
              <a:rPr lang="en-US" sz="3800" dirty="0" smtClean="0"/>
              <a:t>Project Discovery Report/Map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343025"/>
            <a:ext cx="8915399" cy="47529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Select priority reaches based on analysis of :</a:t>
            </a:r>
          </a:p>
          <a:p>
            <a:pPr lvl="1" eaLnBrk="1" hangingPunct="1"/>
            <a:r>
              <a:rPr lang="en-US" b="1" u="sng" dirty="0" smtClean="0"/>
              <a:t>C</a:t>
            </a:r>
            <a:r>
              <a:rPr lang="en-US" dirty="0" smtClean="0"/>
              <a:t>oordinated </a:t>
            </a:r>
            <a:r>
              <a:rPr lang="en-US" b="1" u="sng" dirty="0" smtClean="0"/>
              <a:t>N</a:t>
            </a:r>
            <a:r>
              <a:rPr lang="en-US" dirty="0" smtClean="0"/>
              <a:t>eeds </a:t>
            </a:r>
            <a:r>
              <a:rPr lang="en-US" b="1" u="sng" dirty="0" smtClean="0"/>
              <a:t>M</a:t>
            </a:r>
            <a:r>
              <a:rPr lang="en-US" dirty="0" smtClean="0"/>
              <a:t>anagement </a:t>
            </a:r>
            <a:r>
              <a:rPr lang="en-US" b="1" u="sng" dirty="0" smtClean="0"/>
              <a:t>S</a:t>
            </a:r>
            <a:r>
              <a:rPr lang="en-US" dirty="0" smtClean="0"/>
              <a:t>trategy (CNMS)</a:t>
            </a:r>
          </a:p>
          <a:p>
            <a:pPr lvl="1" eaLnBrk="1" hangingPunct="1"/>
            <a:r>
              <a:rPr lang="en-US" b="1" u="sng" dirty="0" smtClean="0"/>
              <a:t>L</a:t>
            </a:r>
            <a:r>
              <a:rPr lang="en-US" dirty="0" smtClean="0"/>
              <a:t>etter </a:t>
            </a:r>
            <a:r>
              <a:rPr lang="en-US" b="1" u="sng" dirty="0" smtClean="0"/>
              <a:t>o</a:t>
            </a:r>
            <a:r>
              <a:rPr lang="en-US" dirty="0" smtClean="0"/>
              <a:t>f </a:t>
            </a:r>
            <a:r>
              <a:rPr lang="en-US" b="1" u="sng" dirty="0" smtClean="0"/>
              <a:t>M</a:t>
            </a:r>
            <a:r>
              <a:rPr lang="en-US" dirty="0" smtClean="0"/>
              <a:t>ap </a:t>
            </a:r>
            <a:r>
              <a:rPr lang="en-US" b="1" u="sng" dirty="0" smtClean="0"/>
              <a:t>C</a:t>
            </a:r>
            <a:r>
              <a:rPr lang="en-US" dirty="0" smtClean="0"/>
              <a:t>hanges (LOMCs)</a:t>
            </a:r>
          </a:p>
          <a:p>
            <a:pPr lvl="1" eaLnBrk="1" hangingPunct="1"/>
            <a:r>
              <a:rPr lang="en-US" dirty="0" smtClean="0"/>
              <a:t>Hydrology comparisons </a:t>
            </a:r>
            <a:endParaRPr lang="en-US" dirty="0"/>
          </a:p>
          <a:p>
            <a:pPr lvl="1" eaLnBrk="1" hangingPunct="1"/>
            <a:r>
              <a:rPr lang="en-US" dirty="0" smtClean="0"/>
              <a:t>HWM comparisons </a:t>
            </a:r>
          </a:p>
          <a:p>
            <a:pPr lvl="1" eaLnBrk="1" hangingPunct="1"/>
            <a:r>
              <a:rPr lang="en-US" b="1" u="sng" dirty="0" smtClean="0"/>
              <a:t>F</a:t>
            </a:r>
            <a:r>
              <a:rPr lang="en-US" dirty="0" smtClean="0"/>
              <a:t>irst </a:t>
            </a:r>
            <a:r>
              <a:rPr lang="en-US" b="1" u="sng" dirty="0" smtClean="0"/>
              <a:t>O</a:t>
            </a:r>
            <a:r>
              <a:rPr lang="en-US" dirty="0" smtClean="0"/>
              <a:t>rder </a:t>
            </a:r>
            <a:r>
              <a:rPr lang="en-US" b="1" u="sng" dirty="0" smtClean="0"/>
              <a:t>A</a:t>
            </a:r>
            <a:r>
              <a:rPr lang="en-US" dirty="0" smtClean="0"/>
              <a:t>pproximation (FOA)</a:t>
            </a:r>
          </a:p>
          <a:p>
            <a:pPr lvl="1" eaLnBrk="1" hangingPunct="1"/>
            <a:r>
              <a:rPr lang="en-US" dirty="0" smtClean="0"/>
              <a:t>State </a:t>
            </a:r>
            <a:r>
              <a:rPr lang="en-US" b="1" u="sng" dirty="0" smtClean="0"/>
              <a:t>N</a:t>
            </a:r>
            <a:r>
              <a:rPr lang="en-US" dirty="0" smtClean="0"/>
              <a:t>ational </a:t>
            </a:r>
            <a:r>
              <a:rPr lang="en-US" b="1" u="sng" dirty="0" smtClean="0"/>
              <a:t>F</a:t>
            </a:r>
            <a:r>
              <a:rPr lang="en-US" dirty="0" smtClean="0"/>
              <a:t>lood </a:t>
            </a:r>
            <a:r>
              <a:rPr lang="en-US" b="1" u="sng" dirty="0" smtClean="0"/>
              <a:t>I</a:t>
            </a:r>
            <a:r>
              <a:rPr lang="en-US" dirty="0" smtClean="0"/>
              <a:t>nsurance </a:t>
            </a:r>
            <a:r>
              <a:rPr lang="en-US" b="1" u="sng" dirty="0" smtClean="0"/>
              <a:t>P</a:t>
            </a:r>
            <a:r>
              <a:rPr lang="en-US" dirty="0" smtClean="0"/>
              <a:t>rogram (NFIP) Coordinator’s annual report</a:t>
            </a:r>
          </a:p>
          <a:p>
            <a:pPr lvl="1" eaLnBrk="1" hangingPunct="1"/>
            <a:r>
              <a:rPr lang="en-US" dirty="0" smtClean="0"/>
              <a:t>NFIP claims</a:t>
            </a:r>
          </a:p>
          <a:p>
            <a:pPr eaLnBrk="1" hangingPunct="1"/>
            <a:r>
              <a:rPr lang="en-US" sz="2000" dirty="0" smtClean="0"/>
              <a:t>FOA Report </a:t>
            </a:r>
          </a:p>
          <a:p>
            <a:pPr lvl="1" eaLnBrk="1" hangingPunct="1"/>
            <a:r>
              <a:rPr lang="en-US" dirty="0" smtClean="0"/>
              <a:t>Will be available soon</a:t>
            </a:r>
          </a:p>
          <a:p>
            <a:pPr eaLnBrk="1" hangingPunct="1"/>
            <a:r>
              <a:rPr lang="en-US" dirty="0" smtClean="0"/>
              <a:t>STAKEHOLDER INPUT NEEDED! Please tell us your mapping needs.</a:t>
            </a:r>
          </a:p>
          <a:p>
            <a:pPr lvl="1" eaLnBrk="1" hangingPunct="1"/>
            <a:r>
              <a:rPr lang="en-US" b="1" dirty="0" smtClean="0">
                <a:solidFill>
                  <a:srgbClr val="0070C0"/>
                </a:solidFill>
              </a:rPr>
              <a:t>Community questionnaire – </a:t>
            </a:r>
            <a:r>
              <a:rPr lang="en-US" b="1" i="1" u="sng" dirty="0" smtClean="0">
                <a:solidFill>
                  <a:srgbClr val="0070C0"/>
                </a:solidFill>
              </a:rPr>
              <a:t>please fill out - if you have not already done so</a:t>
            </a:r>
          </a:p>
          <a:p>
            <a:pPr lvl="1" eaLnBrk="1" hangingPunct="1"/>
            <a:r>
              <a:rPr lang="en-US" dirty="0" smtClean="0"/>
              <a:t>Breakout session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68362"/>
          </a:xfrm>
        </p:spPr>
        <p:txBody>
          <a:bodyPr/>
          <a:lstStyle/>
          <a:p>
            <a:pPr algn="ctr"/>
            <a:r>
              <a:rPr lang="en-US" sz="4400" dirty="0" smtClean="0"/>
              <a:t>Best Available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19" y="1600201"/>
            <a:ext cx="8991600" cy="4343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400" dirty="0" smtClean="0"/>
              <a:t>LiDAR (</a:t>
            </a:r>
            <a:r>
              <a:rPr lang="en-US" sz="2400" u="sng" dirty="0" smtClean="0"/>
              <a:t>Li</a:t>
            </a:r>
            <a:r>
              <a:rPr lang="en-US" sz="2400" dirty="0" smtClean="0"/>
              <a:t>ght </a:t>
            </a:r>
            <a:r>
              <a:rPr lang="en-US" sz="2400" u="sng" dirty="0" smtClean="0"/>
              <a:t>D</a:t>
            </a:r>
            <a:r>
              <a:rPr lang="en-US" sz="2400" dirty="0" smtClean="0"/>
              <a:t>etection </a:t>
            </a:r>
            <a:r>
              <a:rPr lang="en-US" sz="2400" u="sng" dirty="0" smtClean="0"/>
              <a:t>A</a:t>
            </a:r>
            <a:r>
              <a:rPr lang="en-US" sz="2400" dirty="0" smtClean="0"/>
              <a:t>nd </a:t>
            </a:r>
            <a:r>
              <a:rPr lang="en-US" sz="2400" u="sng" dirty="0" smtClean="0"/>
              <a:t>R</a:t>
            </a:r>
            <a:r>
              <a:rPr lang="en-US" sz="2400" dirty="0" smtClean="0"/>
              <a:t>anging) elevation data – available for most of study area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U.S. Geological Survey (USGS) regional regression equations for estimating peakflows for selected annual exceedance probabilities - 2008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Existing Digital Flood Insurance Rate Maps (DFIRMs)</a:t>
            </a:r>
          </a:p>
          <a:p>
            <a:pPr lvl="1"/>
            <a:r>
              <a:rPr lang="en-US" sz="1800" dirty="0" smtClean="0"/>
              <a:t>Carroll County - effective March, 2013</a:t>
            </a:r>
          </a:p>
          <a:p>
            <a:pPr lvl="1"/>
            <a:r>
              <a:rPr lang="en-US" sz="1800" dirty="0" smtClean="0"/>
              <a:t>Rockingham County - effective May, 2005</a:t>
            </a:r>
          </a:p>
          <a:p>
            <a:pPr lvl="1"/>
            <a:r>
              <a:rPr lang="en-US" sz="1800" dirty="0" smtClean="0"/>
              <a:t>Strafford County - effective September, 3015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54112"/>
          </a:xfrm>
        </p:spPr>
        <p:txBody>
          <a:bodyPr/>
          <a:lstStyle/>
          <a:p>
            <a:pPr algn="ctr"/>
            <a:r>
              <a:rPr lang="en-US" sz="4400" dirty="0" smtClean="0"/>
              <a:t>Data Request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Names, titles, roles, addresses, emails, and numbers of community officials involved in NFIP program, floodplain management, etc.</a:t>
            </a:r>
          </a:p>
          <a:p>
            <a:pPr lvl="0"/>
            <a:r>
              <a:rPr lang="en-US" dirty="0" smtClean="0"/>
              <a:t>Desired study reaches</a:t>
            </a:r>
          </a:p>
          <a:p>
            <a:pPr lvl="0"/>
            <a:r>
              <a:rPr lang="en-US" dirty="0" smtClean="0"/>
              <a:t>Existing data studies</a:t>
            </a:r>
          </a:p>
          <a:p>
            <a:pPr lvl="0"/>
            <a:r>
              <a:rPr lang="en-US" dirty="0" smtClean="0"/>
              <a:t>Available funding or data to contribute to a potential study</a:t>
            </a:r>
          </a:p>
          <a:p>
            <a:pPr lvl="0"/>
            <a:r>
              <a:rPr lang="en-US" dirty="0" smtClean="0"/>
              <a:t>Areas of Mitigation Interest</a:t>
            </a:r>
          </a:p>
          <a:p>
            <a:pPr lvl="0"/>
            <a:r>
              <a:rPr lang="en-US" dirty="0" smtClean="0"/>
              <a:t>Existing, proposed, or altered dams and levees</a:t>
            </a:r>
          </a:p>
          <a:p>
            <a:pPr lvl="0"/>
            <a:r>
              <a:rPr lang="en-US" dirty="0" smtClean="0"/>
              <a:t>Past mitigation successes, future mitigation goals</a:t>
            </a:r>
          </a:p>
          <a:p>
            <a:pPr lvl="0"/>
            <a:r>
              <a:rPr lang="en-US" dirty="0" smtClean="0"/>
              <a:t>Environmentally sensitive areas</a:t>
            </a:r>
          </a:p>
          <a:p>
            <a:pPr lvl="0"/>
            <a:r>
              <a:rPr lang="en-US" dirty="0" smtClean="0"/>
              <a:t>Community-level flood hazard, risk, or general GIS data</a:t>
            </a:r>
          </a:p>
          <a:p>
            <a:pPr lvl="0"/>
            <a:r>
              <a:rPr lang="en-US" dirty="0" smtClean="0"/>
              <a:t>Outreach or training methods, goals, and needs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See questionnaire, and/or provide information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16109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191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8287"/>
            <a:ext cx="8229600" cy="49387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Risk MAP Project Team</a:t>
            </a:r>
          </a:p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Community partners and officials</a:t>
            </a:r>
          </a:p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State of New Hampshire partners and officials</a:t>
            </a:r>
          </a:p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Other </a:t>
            </a:r>
            <a:r>
              <a:rPr lang="en-US" sz="2400" dirty="0">
                <a:solidFill>
                  <a:srgbClr val="5B5C5E"/>
                </a:solidFill>
              </a:rPr>
              <a:t>f</a:t>
            </a:r>
            <a:r>
              <a:rPr lang="en-US" sz="2400" dirty="0" smtClean="0">
                <a:solidFill>
                  <a:srgbClr val="5B5C5E"/>
                </a:solidFill>
              </a:rPr>
              <a:t>ederal agency partner representatives</a:t>
            </a:r>
          </a:p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Associations</a:t>
            </a:r>
          </a:p>
          <a:p>
            <a:pPr eaLnBrk="1" hangingPunct="1"/>
            <a:r>
              <a:rPr lang="en-US" sz="2400" dirty="0" smtClean="0">
                <a:solidFill>
                  <a:srgbClr val="5B5C5E"/>
                </a:solidFill>
              </a:rPr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868362"/>
          </a:xfrm>
        </p:spPr>
        <p:txBody>
          <a:bodyPr/>
          <a:lstStyle/>
          <a:p>
            <a:pPr algn="ctr"/>
            <a:r>
              <a:rPr lang="en-US" sz="4400" dirty="0" smtClean="0"/>
              <a:t>Level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4986339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Coastal Zones AE and VE </a:t>
            </a:r>
            <a:r>
              <a:rPr lang="en-US" sz="2400" u="sng" dirty="0" smtClean="0">
                <a:solidFill>
                  <a:srgbClr val="0000FF"/>
                </a:solidFill>
              </a:rPr>
              <a:t>not</a:t>
            </a:r>
            <a:r>
              <a:rPr lang="en-US" sz="2400" dirty="0" smtClean="0">
                <a:solidFill>
                  <a:srgbClr val="0000FF"/>
                </a:solidFill>
              </a:rPr>
              <a:t> relevant for this study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Riverine Zone AE (Detail Study)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Riverine Zone AE (Limited Detail Study)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Riverine Zone A (Approximate Study)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Redelineation (Zone AE or Zone A)</a:t>
            </a:r>
          </a:p>
          <a:p>
            <a:pPr>
              <a:spcBef>
                <a:spcPts val="1800"/>
              </a:spcBef>
            </a:pPr>
            <a:endParaRPr lang="en-US" sz="2400" dirty="0" smtClean="0">
              <a:solidFill>
                <a:srgbClr val="75ADFF"/>
              </a:solidFill>
            </a:endParaRP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7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57200" y="1981200"/>
            <a:ext cx="8686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Most d</a:t>
            </a:r>
            <a:r>
              <a:rPr lang="en-US" sz="2400" b="1" dirty="0" smtClean="0">
                <a:solidFill>
                  <a:srgbClr val="000000"/>
                </a:solidFill>
              </a:rPr>
              <a:t>etailed </a:t>
            </a:r>
            <a:r>
              <a:rPr lang="en-US" sz="2400" b="1" dirty="0">
                <a:solidFill>
                  <a:srgbClr val="000000"/>
                </a:solidFill>
              </a:rPr>
              <a:t>and most expensive study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Structures and cross-sections are field surveyed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Streamgage data or regression equations </a:t>
            </a:r>
            <a:r>
              <a:rPr lang="en-US" sz="2400" b="1" dirty="0" smtClean="0">
                <a:solidFill>
                  <a:srgbClr val="000000"/>
                </a:solidFill>
              </a:rPr>
              <a:t>used for </a:t>
            </a:r>
            <a:r>
              <a:rPr lang="en-US" sz="2400" b="1" dirty="0">
                <a:solidFill>
                  <a:srgbClr val="000000"/>
                </a:solidFill>
              </a:rPr>
              <a:t>hydrology and HEC-RAS modeling used for hydraulics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Floodway Data Table and Flood Profiles included in Flood Insurance Study (FIS)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990600"/>
            <a:ext cx="7010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indent="-742950">
              <a:spcBef>
                <a:spcPct val="0"/>
              </a:spcBef>
              <a:defRPr/>
            </a:pPr>
            <a:r>
              <a:rPr lang="en-US" sz="3600" b="1" u="sng" dirty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ZONE AE: Detailed Study</a:t>
            </a:r>
            <a:endParaRPr lang="en-US" sz="3600" b="1" u="sng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oanna MT Std SemiBold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4724400"/>
            <a:ext cx="7772400" cy="1575375"/>
            <a:chOff x="1066800" y="4267200"/>
            <a:chExt cx="7772400" cy="1575375"/>
          </a:xfrm>
        </p:grpSpPr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1066800" y="42672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en-US" sz="2400" b="1" dirty="0" smtClean="0">
                  <a:solidFill>
                    <a:srgbClr val="000000"/>
                  </a:solidFill>
                </a:rPr>
                <a:t>Mapped: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2895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BFEs – Appeal Eligible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2133600" y="4953000"/>
              <a:ext cx="2286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Cross Sections</a:t>
              </a:r>
            </a:p>
          </p:txBody>
        </p:sp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5029200" y="4648200"/>
              <a:ext cx="3733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1% annual exceedance probability(100-yr flood) floodplain</a:t>
              </a:r>
            </a:p>
          </p:txBody>
        </p: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5029200" y="5257800"/>
              <a:ext cx="3733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0.2% annual exceedance probability (500-yr flood) floodplain</a:t>
              </a: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2133600" y="52578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dirty="0">
                  <a:solidFill>
                    <a:srgbClr val="000000"/>
                  </a:solidFill>
                </a:rPr>
                <a:t>Floodway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742950" indent="-74295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latin typeface="Joanna MT Std SemiBold"/>
              </a:rPr>
              <a:t>Level of Study</a:t>
            </a:r>
          </a:p>
        </p:txBody>
      </p:sp>
    </p:spTree>
    <p:extLst>
      <p:ext uri="{BB962C8B-B14F-4D97-AF65-F5344CB8AC3E}">
        <p14:creationId xmlns:p14="http://schemas.microsoft.com/office/powerpoint/2010/main" val="27825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3400" y="1676400"/>
            <a:ext cx="8382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Hydrologic and </a:t>
            </a:r>
            <a:r>
              <a:rPr lang="en-US" sz="2400" b="1" dirty="0" smtClean="0">
                <a:solidFill>
                  <a:srgbClr val="000000"/>
                </a:solidFill>
              </a:rPr>
              <a:t>hydraulic </a:t>
            </a:r>
            <a:r>
              <a:rPr lang="en-US" sz="2400" b="1" dirty="0">
                <a:solidFill>
                  <a:srgbClr val="000000"/>
                </a:solidFill>
              </a:rPr>
              <a:t>modeling analysis based on new terrain data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Streamgage data or regression equations for hydrology and HEC-RAS modeling used for hydraulics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Basic field survey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Cross-section values derived from new Light Detection And Ranging (lidar) terrain data</a:t>
            </a: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Mapped: approximate </a:t>
            </a:r>
            <a:r>
              <a:rPr lang="en-US" sz="2400" b="1" dirty="0">
                <a:solidFill>
                  <a:srgbClr val="000000"/>
                </a:solidFill>
              </a:rPr>
              <a:t>delineation and Base Flood Elevations (BFE) for the 1% annual exceedance probability (100-yr flood) event </a:t>
            </a:r>
            <a:r>
              <a:rPr lang="en-US" sz="2400" b="1" dirty="0" smtClean="0">
                <a:solidFill>
                  <a:srgbClr val="000000"/>
                </a:solidFill>
              </a:rPr>
              <a:t>(appeal-eligible)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914400"/>
            <a:ext cx="8610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indent="-742950">
              <a:spcBef>
                <a:spcPct val="0"/>
              </a:spcBef>
              <a:defRPr/>
            </a:pPr>
            <a:r>
              <a:rPr lang="en-US" sz="3600" b="1" u="sng" dirty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ZONE AE: Limited Detail Study</a:t>
            </a:r>
            <a:endParaRPr lang="en-US" sz="3600" b="1" u="sng" dirty="0">
              <a:solidFill>
                <a:srgbClr val="00B0F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oanna MT Std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4800" y="-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742950" indent="-74295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latin typeface="Joanna MT Std SemiBold"/>
              </a:rPr>
              <a:t>Level of Study</a:t>
            </a:r>
          </a:p>
        </p:txBody>
      </p:sp>
    </p:spTree>
    <p:extLst>
      <p:ext uri="{BB962C8B-B14F-4D97-AF65-F5344CB8AC3E}">
        <p14:creationId xmlns:p14="http://schemas.microsoft.com/office/powerpoint/2010/main" val="10471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86106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Hydrologic and </a:t>
            </a:r>
            <a:r>
              <a:rPr lang="en-US" sz="2400" b="1" dirty="0" smtClean="0">
                <a:solidFill>
                  <a:srgbClr val="000000"/>
                </a:solidFill>
              </a:rPr>
              <a:t>hydraulic </a:t>
            </a:r>
            <a:r>
              <a:rPr lang="en-US" sz="2400" b="1" dirty="0">
                <a:solidFill>
                  <a:srgbClr val="000000"/>
                </a:solidFill>
              </a:rPr>
              <a:t>modeling analysis based on new terrain </a:t>
            </a:r>
            <a:r>
              <a:rPr lang="en-US" sz="2400" b="1" dirty="0" smtClean="0">
                <a:solidFill>
                  <a:srgbClr val="000000"/>
                </a:solidFill>
              </a:rPr>
              <a:t>data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Streamgage data or regression equations </a:t>
            </a:r>
            <a:r>
              <a:rPr lang="en-US" sz="2400" b="1" dirty="0" smtClean="0">
                <a:solidFill>
                  <a:srgbClr val="000000"/>
                </a:solidFill>
              </a:rPr>
              <a:t>used for </a:t>
            </a:r>
            <a:r>
              <a:rPr lang="en-US" sz="2400" b="1" dirty="0">
                <a:solidFill>
                  <a:srgbClr val="000000"/>
                </a:solidFill>
              </a:rPr>
              <a:t>hydrology and HEC-RAS modeling used for hydraulics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No field survey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Cross-section values derived from new lidar terrain data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Mapped: approximate </a:t>
            </a:r>
            <a:r>
              <a:rPr lang="en-US" sz="2400" b="1" dirty="0">
                <a:solidFill>
                  <a:srgbClr val="000000"/>
                </a:solidFill>
              </a:rPr>
              <a:t>delineation for the 1% annual exceedance probability (100-yr flood) </a:t>
            </a:r>
            <a:r>
              <a:rPr lang="en-US" sz="2400" b="1" dirty="0" smtClean="0">
                <a:solidFill>
                  <a:srgbClr val="000000"/>
                </a:solidFill>
              </a:rPr>
              <a:t>event (appeal-eligible)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No BFEs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9906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indent="-742950">
              <a:spcBef>
                <a:spcPct val="0"/>
              </a:spcBef>
              <a:defRPr/>
            </a:pPr>
            <a:r>
              <a:rPr lang="en-US" sz="3600" b="1" u="sng" dirty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ZONE A: Approximate Study</a:t>
            </a:r>
            <a:endParaRPr lang="en-US" sz="3600" b="1" u="sng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oanna MT Std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" y="-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742950" indent="-74295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latin typeface="Joanna MT Std SemiBold"/>
              </a:rPr>
              <a:t>Level of Study</a:t>
            </a:r>
          </a:p>
        </p:txBody>
      </p:sp>
    </p:spTree>
    <p:extLst>
      <p:ext uri="{BB962C8B-B14F-4D97-AF65-F5344CB8AC3E}">
        <p14:creationId xmlns:p14="http://schemas.microsoft.com/office/powerpoint/2010/main" val="22448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86106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Hydrologic and </a:t>
            </a:r>
            <a:r>
              <a:rPr lang="en-US" sz="2400" b="1" dirty="0" smtClean="0">
                <a:solidFill>
                  <a:srgbClr val="000000"/>
                </a:solidFill>
              </a:rPr>
              <a:t>hydraulic </a:t>
            </a:r>
            <a:r>
              <a:rPr lang="en-US" sz="2400" b="1" dirty="0">
                <a:solidFill>
                  <a:srgbClr val="000000"/>
                </a:solidFill>
              </a:rPr>
              <a:t>modeling analysis based on new terrain </a:t>
            </a:r>
            <a:r>
              <a:rPr lang="en-US" sz="2400" b="1" dirty="0" smtClean="0">
                <a:solidFill>
                  <a:srgbClr val="000000"/>
                </a:solidFill>
              </a:rPr>
              <a:t>data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Streamgage data or regression equations </a:t>
            </a:r>
            <a:r>
              <a:rPr lang="en-US" sz="2400" b="1" dirty="0" smtClean="0">
                <a:solidFill>
                  <a:srgbClr val="000000"/>
                </a:solidFill>
              </a:rPr>
              <a:t>used for </a:t>
            </a:r>
            <a:r>
              <a:rPr lang="en-US" sz="2400" b="1" dirty="0">
                <a:solidFill>
                  <a:srgbClr val="000000"/>
                </a:solidFill>
              </a:rPr>
              <a:t>hydrology and HEC-RAS modeling used for hydraulics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No field survey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Cross-section values derived from new lidar terrain data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Mapped: approximate </a:t>
            </a:r>
            <a:r>
              <a:rPr lang="en-US" sz="2400" b="1" dirty="0">
                <a:solidFill>
                  <a:srgbClr val="000000"/>
                </a:solidFill>
              </a:rPr>
              <a:t>delineation for the 1% annual </a:t>
            </a:r>
            <a:r>
              <a:rPr lang="en-US" sz="2400" b="1" dirty="0" smtClean="0">
                <a:solidFill>
                  <a:srgbClr val="000000"/>
                </a:solidFill>
              </a:rPr>
              <a:t>chance event, no BFEs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Also available: delineations and analysis grids for 0.2%, 2%, 4%, 10%, and 1% +/- annual chance events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9906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indent="-742950">
              <a:spcBef>
                <a:spcPct val="0"/>
              </a:spcBef>
              <a:defRPr/>
            </a:pPr>
            <a:r>
              <a:rPr lang="en-US" sz="3600" b="1" u="sng" dirty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ZONE A: </a:t>
            </a:r>
            <a:r>
              <a:rPr lang="en-US" sz="3600" b="1" u="sng" dirty="0" smtClean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First Order Approximation</a:t>
            </a:r>
            <a:endParaRPr lang="en-US" sz="3600" b="1" u="sng" dirty="0">
              <a:solidFill>
                <a:srgbClr val="7030A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oanna MT Std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" y="-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742950" indent="-74295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4400" kern="0" dirty="0">
                <a:solidFill>
                  <a:srgbClr val="FFFFFF"/>
                </a:solidFill>
                <a:latin typeface="Joanna MT Std SemiBold"/>
              </a:rPr>
              <a:t>Level of Study</a:t>
            </a:r>
          </a:p>
        </p:txBody>
      </p:sp>
    </p:spTree>
    <p:extLst>
      <p:ext uri="{BB962C8B-B14F-4D97-AF65-F5344CB8AC3E}">
        <p14:creationId xmlns:p14="http://schemas.microsoft.com/office/powerpoint/2010/main" val="8787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534400" cy="1066800"/>
          </a:xfrm>
        </p:spPr>
        <p:txBody>
          <a:bodyPr>
            <a:noAutofit/>
          </a:bodyPr>
          <a:lstStyle/>
          <a:p>
            <a:pPr marL="742950" indent="-742950"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Level of Study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09600" y="2133600"/>
            <a:ext cx="8001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No new engineering analysis</a:t>
            </a: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Acceptable when effective </a:t>
            </a:r>
            <a:r>
              <a:rPr lang="en-US" sz="2400" b="1" dirty="0" smtClean="0">
                <a:solidFill>
                  <a:srgbClr val="000000"/>
                </a:solidFill>
              </a:rPr>
              <a:t>Base </a:t>
            </a:r>
            <a:r>
              <a:rPr lang="en-US" sz="2400" b="1" dirty="0">
                <a:solidFill>
                  <a:srgbClr val="000000"/>
                </a:solidFill>
              </a:rPr>
              <a:t>Flood Elevations (BFEs) are considered </a:t>
            </a:r>
            <a:r>
              <a:rPr lang="en-US" sz="2400" b="1" dirty="0" smtClean="0">
                <a:solidFill>
                  <a:srgbClr val="000000"/>
                </a:solidFill>
              </a:rPr>
              <a:t>accurate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Effective </a:t>
            </a:r>
            <a:r>
              <a:rPr lang="en-US" sz="2400" b="1" dirty="0" smtClean="0">
                <a:solidFill>
                  <a:srgbClr val="000000"/>
                </a:solidFill>
              </a:rPr>
              <a:t>model data are transferred </a:t>
            </a:r>
            <a:r>
              <a:rPr lang="en-US" sz="2400" b="1" dirty="0">
                <a:solidFill>
                  <a:srgbClr val="000000"/>
                </a:solidFill>
              </a:rPr>
              <a:t>to new LiDAR terrain data to create new floodplain </a:t>
            </a:r>
            <a:r>
              <a:rPr lang="en-US" sz="2400" b="1" dirty="0" smtClean="0">
                <a:solidFill>
                  <a:srgbClr val="000000"/>
                </a:solidFill>
              </a:rPr>
              <a:t>delineations for FIRMs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ts val="18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Flood </a:t>
            </a:r>
            <a:r>
              <a:rPr lang="en-US" sz="2400" b="1" dirty="0">
                <a:solidFill>
                  <a:srgbClr val="000000"/>
                </a:solidFill>
              </a:rPr>
              <a:t>Insurance Study (FIS) </a:t>
            </a:r>
            <a:r>
              <a:rPr lang="en-US" sz="2400" b="1" dirty="0" smtClean="0">
                <a:solidFill>
                  <a:srgbClr val="000000"/>
                </a:solidFill>
              </a:rPr>
              <a:t>data</a:t>
            </a:r>
            <a:r>
              <a:rPr lang="en-US" sz="2400" b="1" dirty="0">
                <a:solidFill>
                  <a:srgbClr val="000000"/>
                </a:solidFill>
              </a:rPr>
              <a:t>: Same as </a:t>
            </a:r>
            <a:r>
              <a:rPr lang="en-US" sz="2400" b="1" dirty="0" smtClean="0">
                <a:solidFill>
                  <a:srgbClr val="000000"/>
                </a:solidFill>
              </a:rPr>
              <a:t>effective study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219200"/>
            <a:ext cx="6477000" cy="762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742950" indent="-742950" algn="ctr">
              <a:spcBef>
                <a:spcPct val="0"/>
              </a:spcBef>
              <a:defRPr/>
            </a:pPr>
            <a:r>
              <a:rPr lang="en-US" sz="3600" b="1" u="sng" dirty="0" smtClean="0">
                <a:solidFill>
                  <a:srgbClr val="0078A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Joanna MT Std SemiBold"/>
              </a:rPr>
              <a:t>Redelineation</a:t>
            </a:r>
            <a:endParaRPr lang="en-US" sz="3600" b="1" u="sng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Joanna MT St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086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82000" cy="137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 pitchFamily="26" charset="0"/>
              </a:rPr>
              <a:t>Digital Flood Insurance Rate Maps / Flood Insurance Study</a:t>
            </a:r>
            <a:endParaRPr lang="en-US" dirty="0">
              <a:latin typeface="Arial" pitchFamily="26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04800" y="1143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FIS Reports and DFIRM Maps will continue to fulfill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 </a:t>
            </a:r>
            <a:r>
              <a:rPr lang="en-US" sz="2400" b="1" dirty="0">
                <a:solidFill>
                  <a:srgbClr val="006699"/>
                </a:solidFill>
                <a:latin typeface="Calibri" pitchFamily="26" charset="0"/>
              </a:rPr>
              <a:t>regulatory requirements and support the NFIP</a:t>
            </a:r>
            <a:endParaRPr lang="en-US" sz="2400" b="1" dirty="0">
              <a:latin typeface="Calibri" pitchFamily="2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70" y="1973997"/>
            <a:ext cx="3229830" cy="417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973997"/>
            <a:ext cx="2797047" cy="417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8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Flood Risk Products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16" y="1382487"/>
            <a:ext cx="4491654" cy="1894113"/>
          </a:xfrm>
        </p:spPr>
        <p:txBody>
          <a:bodyPr/>
          <a:lstStyle/>
          <a:p>
            <a:pPr indent="-273050">
              <a:spcBef>
                <a:spcPts val="600"/>
              </a:spcBef>
              <a:buNone/>
            </a:pPr>
            <a:r>
              <a:rPr lang="en-US" sz="3000" dirty="0" smtClean="0">
                <a:solidFill>
                  <a:schemeClr val="accent4"/>
                </a:solidFill>
                <a:latin typeface="Calibri" pitchFamily="26" charset="0"/>
              </a:rPr>
              <a:t>Changes Since Last Map</a:t>
            </a:r>
          </a:p>
          <a:p>
            <a:pPr lvl="1" indent="-273050">
              <a:spcBef>
                <a:spcPts val="600"/>
              </a:spcBef>
            </a:pPr>
            <a:r>
              <a:rPr lang="en-US" sz="2400" dirty="0" smtClean="0">
                <a:solidFill>
                  <a:schemeClr val="accent4"/>
                </a:solidFill>
                <a:latin typeface="Calibri" pitchFamily="26" charset="0"/>
              </a:rPr>
              <a:t>Shows areas of change</a:t>
            </a:r>
          </a:p>
          <a:p>
            <a:pPr lvl="1" indent="-273050">
              <a:spcBef>
                <a:spcPts val="600"/>
              </a:spcBef>
            </a:pPr>
            <a:r>
              <a:rPr lang="en-US" sz="2400" dirty="0" smtClean="0">
                <a:solidFill>
                  <a:schemeClr val="accent4"/>
                </a:solidFill>
                <a:latin typeface="Calibri" pitchFamily="26" charset="0"/>
              </a:rPr>
              <a:t>Improved outreach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820" y="1404985"/>
            <a:ext cx="1624062" cy="212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297" y="1289547"/>
            <a:ext cx="3055503" cy="29700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47815" y="3657600"/>
            <a:ext cx="538998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t>HAZUS Risk Assessment &amp; National Flood Risk Layer</a:t>
            </a:r>
          </a:p>
          <a:p>
            <a:pPr marL="292100" marR="0" lvl="1" indent="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26" charset="0"/>
              </a:rPr>
              <a:t>Enables communities to understand risk by reference to existing structure loss</a:t>
            </a:r>
          </a:p>
          <a:p>
            <a:pPr marL="568325" marR="0" lvl="1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itchFamily="26" charset="0"/>
            </a:endParaRPr>
          </a:p>
          <a:p>
            <a:pPr marL="231775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083"/>
          <a:stretch>
            <a:fillRect/>
          </a:stretch>
        </p:blipFill>
        <p:spPr bwMode="auto">
          <a:xfrm>
            <a:off x="5631297" y="3657600"/>
            <a:ext cx="3277600" cy="250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114800" y="76200"/>
            <a:ext cx="5029200" cy="678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0963" name="Picture 5" descr="Watershed_diagr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838325"/>
            <a:ext cx="3600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fema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943600"/>
            <a:ext cx="1447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114800" y="1371600"/>
            <a:ext cx="5029200" cy="228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991100" y="457200"/>
            <a:ext cx="323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Quinebaug Watershed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Flood Risk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201352" y="1447800"/>
            <a:ext cx="3820520" cy="25006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Watershed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Flood </a:t>
            </a:r>
            <a:r>
              <a:rPr lang="en-US" sz="2400" b="1" dirty="0"/>
              <a:t>Risk </a:t>
            </a:r>
            <a:r>
              <a:rPr lang="en-US" sz="2400" b="1" dirty="0" smtClean="0"/>
              <a:t>Report</a:t>
            </a:r>
          </a:p>
          <a:p>
            <a:pPr>
              <a:spcBef>
                <a:spcPts val="600"/>
              </a:spcBef>
            </a:pPr>
            <a:endParaRPr lang="en-US" sz="1050" b="1" dirty="0" smtClean="0">
              <a:ln w="12700" cmpd="sng">
                <a:solidFill>
                  <a:srgbClr val="0078AE"/>
                </a:solidFill>
              </a:ln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6699"/>
                </a:solidFill>
              </a:rPr>
              <a:t> Changes Since Last Map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endParaRPr lang="en-US" sz="900" b="1" dirty="0" smtClean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6699"/>
                </a:solidFill>
              </a:rPr>
              <a:t> HAZUS Risk Assessment</a:t>
            </a:r>
          </a:p>
          <a:p>
            <a:pPr>
              <a:spcBef>
                <a:spcPts val="600"/>
              </a:spcBef>
            </a:pPr>
            <a:endParaRPr lang="en-US" sz="900" b="1" dirty="0" smtClean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endParaRPr lang="en-US" sz="9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31003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288"/>
            <a:ext cx="9144000" cy="1001712"/>
          </a:xfrm>
        </p:spPr>
        <p:txBody>
          <a:bodyPr/>
          <a:lstStyle/>
          <a:p>
            <a:pPr algn="ctr"/>
            <a:r>
              <a:rPr lang="en-US" dirty="0" smtClean="0"/>
              <a:t>Piscataqua-Salmon Falls</a:t>
            </a:r>
            <a:br>
              <a:rPr lang="en-US" dirty="0" smtClean="0"/>
            </a:br>
            <a:r>
              <a:rPr lang="en-US" dirty="0" smtClean="0"/>
              <a:t> Watershed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3100388"/>
            <a:ext cx="8791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183302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Projected Preliminary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5147" y="1852136"/>
            <a:ext cx="936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Projected </a:t>
            </a:r>
          </a:p>
          <a:p>
            <a:pPr algn="ctr"/>
            <a:r>
              <a:rPr lang="en-US" sz="1400" b="1" dirty="0" smtClean="0">
                <a:latin typeface="Calibri" pitchFamily="34" charset="0"/>
              </a:rPr>
              <a:t>Effective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486400" y="257169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6629400" y="4572000"/>
            <a:ext cx="45719" cy="52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2495490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CCO Meeting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275" y="2433935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Discovery Meeting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December 2015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4568" y="2294691"/>
            <a:ext cx="1234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Flood Study Review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Work Map Meeting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19600" y="2848689"/>
            <a:ext cx="304800" cy="242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48400" y="2895600"/>
            <a:ext cx="228600" cy="20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2"/>
          </p:cNvCxnSpPr>
          <p:nvPr/>
        </p:nvCxnSpPr>
        <p:spPr>
          <a:xfrm>
            <a:off x="1392738" y="2834045"/>
            <a:ext cx="0" cy="291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2200" y="5100935"/>
            <a:ext cx="954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LFD 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7658100" y="2557788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Agenda</a:t>
            </a:r>
            <a:endParaRPr lang="en-US" sz="4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777" y="1479997"/>
            <a:ext cx="517366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Why We’re Here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Risk MAP Program Overview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Discovery Overview &amp; Discussion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Flood Risk Assessment Products Overview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Communities in Study Area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Mitigation Planning and Communication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Questions to Consider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Next Steps</a:t>
            </a:r>
          </a:p>
          <a:p>
            <a:pPr eaLnBrk="1" hangingPunct="1"/>
            <a:endParaRPr lang="en-US" altLang="en-US" sz="2000" kern="0" dirty="0" smtClean="0">
              <a:solidFill>
                <a:srgbClr val="5B5C5E"/>
              </a:solidFill>
              <a:ea typeface="ＭＳ Ｐゴシック" pitchFamily="34" charset="-128"/>
            </a:endParaRPr>
          </a:p>
        </p:txBody>
      </p:sp>
      <p:pic>
        <p:nvPicPr>
          <p:cNvPr id="5" name="Picture 8" descr="http://www.norcalblogs.com/bored/agend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59013"/>
            <a:ext cx="35210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6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9448800" cy="1154112"/>
          </a:xfrm>
        </p:spPr>
        <p:txBody>
          <a:bodyPr>
            <a:noAutofit/>
          </a:bodyPr>
          <a:lstStyle/>
          <a:p>
            <a:r>
              <a:rPr lang="en-US" dirty="0" smtClean="0"/>
              <a:t>Discover the Watershed Communities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847" y="1371600"/>
            <a:ext cx="8488869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Understand local interest, issues, capabilities of communities</a:t>
            </a:r>
          </a:p>
          <a:p>
            <a:pPr lvl="1"/>
            <a:r>
              <a:rPr lang="en-US" sz="2000" dirty="0" smtClean="0"/>
              <a:t>Status of Mitigation Plans </a:t>
            </a:r>
          </a:p>
          <a:p>
            <a:pPr lvl="1"/>
            <a:r>
              <a:rPr lang="en-US" sz="2000" dirty="0" smtClean="0"/>
              <a:t>Communication desire, skills, resources</a:t>
            </a:r>
          </a:p>
          <a:p>
            <a:pPr lvl="1"/>
            <a:r>
              <a:rPr lang="en-US" sz="2000" dirty="0" smtClean="0"/>
              <a:t>Interest in and resources for mitigation</a:t>
            </a:r>
          </a:p>
          <a:p>
            <a:pPr lvl="1"/>
            <a:r>
              <a:rPr lang="en-US" sz="2000" dirty="0" smtClean="0"/>
              <a:t>Experience with flood disasters and recovery</a:t>
            </a:r>
          </a:p>
          <a:p>
            <a:pPr lvl="1"/>
            <a:r>
              <a:rPr lang="en-US" sz="2000" dirty="0" smtClean="0"/>
              <a:t>Floodplain administration</a:t>
            </a:r>
          </a:p>
          <a:p>
            <a:pPr lvl="1"/>
            <a:r>
              <a:rPr lang="en-US" sz="2000" dirty="0" smtClean="0"/>
              <a:t>Mitigation support needs and intere</a:t>
            </a:r>
            <a:r>
              <a:rPr lang="en-US" sz="1800" dirty="0" smtClean="0"/>
              <a:t>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algn="ctr"/>
            <a:r>
              <a:rPr lang="en-US" sz="4400" dirty="0" smtClean="0"/>
              <a:t>Hazard Mitigation Plan Status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2286000" y="4430112"/>
          <a:ext cx="1828800" cy="1284888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13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0310" y="4953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2000" dirty="0" smtClean="0"/>
              <a:t>Please see handout</a:t>
            </a:r>
            <a:endParaRPr lang="en-US" sz="20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175837"/>
              </p:ext>
            </p:extLst>
          </p:nvPr>
        </p:nvGraphicFramePr>
        <p:xfrm>
          <a:off x="994775" y="1710899"/>
          <a:ext cx="7154449" cy="344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5" imgW="5038790" imgH="2676457" progId="Excel.Sheet.12">
                  <p:embed/>
                </p:oleObj>
              </mc:Choice>
              <mc:Fallback>
                <p:oleObj name="Worksheet" r:id="rId5" imgW="5038790" imgH="267645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775" y="1710899"/>
                        <a:ext cx="7154449" cy="3440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73112"/>
          </a:xfrm>
        </p:spPr>
        <p:txBody>
          <a:bodyPr/>
          <a:lstStyle/>
          <a:p>
            <a:pPr algn="ctr"/>
            <a:r>
              <a:rPr lang="en-US" sz="4400" dirty="0" smtClean="0">
                <a:ea typeface="ＭＳ Ｐゴシック" pitchFamily="26" charset="-128"/>
                <a:cs typeface="ＭＳ Ｐゴシック" pitchFamily="26" charset="-128"/>
              </a:rPr>
              <a:t>Discover FEMA Programs</a:t>
            </a:r>
            <a:endParaRPr lang="en-US" sz="4400" dirty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52938" lvl="1" indent="-4106863">
              <a:buNone/>
            </a:pPr>
            <a:r>
              <a:rPr lang="en-US" sz="2000" dirty="0" smtClean="0">
                <a:ea typeface="ＭＳ Ｐゴシック" pitchFamily="26" charset="-128"/>
              </a:rPr>
              <a:t>Flood </a:t>
            </a:r>
            <a:r>
              <a:rPr lang="en-US" sz="2000" dirty="0">
                <a:ea typeface="ＭＳ Ｐゴシック" pitchFamily="26" charset="-128"/>
              </a:rPr>
              <a:t>Mitigation </a:t>
            </a:r>
            <a:r>
              <a:rPr lang="en-US" sz="2000" dirty="0" smtClean="0">
                <a:ea typeface="ＭＳ Ｐゴシック" pitchFamily="26" charset="-128"/>
              </a:rPr>
              <a:t>Assistance </a:t>
            </a:r>
            <a:r>
              <a:rPr lang="en-US" sz="1800" dirty="0" smtClean="0">
                <a:ea typeface="ＭＳ Ｐゴシック" pitchFamily="26" charset="-128"/>
              </a:rPr>
              <a:t>– annual funding to reduce risk to NFIP-insured structures</a:t>
            </a:r>
            <a:endParaRPr lang="en-US" sz="2000" dirty="0" smtClean="0">
              <a:ea typeface="ＭＳ Ｐゴシック" pitchFamily="26" charset="-128"/>
            </a:endParaRPr>
          </a:p>
          <a:p>
            <a:pPr marL="4351338" lvl="1" indent="-4005263">
              <a:buNone/>
            </a:pPr>
            <a:r>
              <a:rPr lang="en-US" sz="2000" dirty="0" smtClean="0">
                <a:ea typeface="ＭＳ Ｐゴシック" pitchFamily="26" charset="-128"/>
              </a:rPr>
              <a:t>Hazard Mitigation Grant Program – </a:t>
            </a:r>
            <a:r>
              <a:rPr lang="en-US" sz="1800" dirty="0" smtClean="0">
                <a:ea typeface="ＭＳ Ｐゴシック" pitchFamily="26" charset="-128"/>
              </a:rPr>
              <a:t>declared disaster funding for long-term hazard mitigation measures</a:t>
            </a:r>
            <a:endParaRPr lang="en-US" sz="2000" dirty="0" smtClean="0">
              <a:ea typeface="ＭＳ Ｐゴシック" pitchFamily="26" charset="-128"/>
            </a:endParaRPr>
          </a:p>
          <a:p>
            <a:pPr marL="4233863" lvl="1" indent="-3887788">
              <a:buNone/>
            </a:pPr>
            <a:r>
              <a:rPr lang="en-US" sz="2000" dirty="0" smtClean="0">
                <a:ea typeface="ＭＳ Ｐゴシック" pitchFamily="26" charset="-128"/>
              </a:rPr>
              <a:t>Pre</a:t>
            </a:r>
            <a:r>
              <a:rPr lang="en-US" sz="2000" dirty="0">
                <a:ea typeface="ＭＳ Ｐゴシック" pitchFamily="26" charset="-128"/>
              </a:rPr>
              <a:t>-Disaster Mitigation </a:t>
            </a:r>
            <a:r>
              <a:rPr lang="en-US" sz="2000" dirty="0" smtClean="0">
                <a:ea typeface="ＭＳ Ｐゴシック" pitchFamily="26" charset="-128"/>
              </a:rPr>
              <a:t>Program – </a:t>
            </a:r>
            <a:r>
              <a:rPr lang="en-US" sz="1800" dirty="0" smtClean="0">
                <a:ea typeface="ＭＳ Ｐゴシック" pitchFamily="26" charset="-128"/>
              </a:rPr>
              <a:t>annual funding for hazard mitigation planning and implementation</a:t>
            </a:r>
            <a:endParaRPr lang="en-US" sz="2000" dirty="0" smtClean="0">
              <a:ea typeface="ＭＳ Ｐゴシック" pitchFamily="26" charset="-128"/>
            </a:endParaRPr>
          </a:p>
          <a:p>
            <a:pPr marL="3606800" lvl="1" indent="-3260725">
              <a:buNone/>
            </a:pPr>
            <a:r>
              <a:rPr lang="en-US" sz="2000" dirty="0" smtClean="0">
                <a:ea typeface="ＭＳ Ｐゴシック" pitchFamily="26" charset="-128"/>
              </a:rPr>
              <a:t>Community </a:t>
            </a:r>
            <a:r>
              <a:rPr lang="en-US" sz="2000" dirty="0">
                <a:ea typeface="ＭＳ Ｐゴシック" pitchFamily="26" charset="-128"/>
              </a:rPr>
              <a:t>Rating</a:t>
            </a:r>
            <a:r>
              <a:rPr lang="en-US" sz="2000" dirty="0" smtClean="0">
                <a:ea typeface="ＭＳ Ｐゴシック" pitchFamily="26" charset="-128"/>
              </a:rPr>
              <a:t> System – </a:t>
            </a:r>
            <a:r>
              <a:rPr lang="en-US" sz="1800" dirty="0" smtClean="0">
                <a:ea typeface="ＭＳ Ｐゴシック" pitchFamily="26" charset="-128"/>
              </a:rPr>
              <a:t>proactive communities receive insurance discounts for residents</a:t>
            </a:r>
          </a:p>
          <a:p>
            <a:pPr lvl="1">
              <a:buNone/>
            </a:pPr>
            <a:r>
              <a:rPr lang="en-US" sz="2000" dirty="0" smtClean="0">
                <a:ea typeface="ＭＳ Ｐゴシック" pitchFamily="26" charset="-128"/>
              </a:rPr>
              <a:t>National Dam Safety Program – </a:t>
            </a:r>
            <a:r>
              <a:rPr lang="en-US" sz="1800" dirty="0" smtClean="0">
                <a:ea typeface="ＭＳ Ｐゴシック" pitchFamily="26" charset="-128"/>
              </a:rPr>
              <a:t>dam safety standards</a:t>
            </a:r>
          </a:p>
          <a:p>
            <a:pPr lvl="1">
              <a:buNone/>
            </a:pPr>
            <a:r>
              <a:rPr lang="en-US" sz="2000" dirty="0" smtClean="0">
                <a:ea typeface="ＭＳ Ｐゴシック" pitchFamily="26" charset="-128"/>
              </a:rPr>
              <a:t>Building Science </a:t>
            </a:r>
          </a:p>
          <a:p>
            <a:pPr lvl="1">
              <a:buNone/>
            </a:pPr>
            <a:endParaRPr lang="en-US" sz="2000" dirty="0" smtClean="0">
              <a:ea typeface="ＭＳ Ｐゴシック" pitchFamily="26" charset="-128"/>
            </a:endParaRPr>
          </a:p>
          <a:p>
            <a:pPr lvl="1"/>
            <a:endParaRPr lang="en-US" dirty="0">
              <a:ea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54112"/>
          </a:xfrm>
        </p:spPr>
        <p:txBody>
          <a:bodyPr/>
          <a:lstStyle/>
          <a:p>
            <a:pPr algn="ctr"/>
            <a:r>
              <a:rPr lang="en-US" sz="4400" dirty="0" smtClean="0"/>
              <a:t>Communication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Communication, data sharing, and feedback</a:t>
            </a:r>
          </a:p>
          <a:p>
            <a:pPr lvl="0"/>
            <a:r>
              <a:rPr lang="en-US" dirty="0" smtClean="0"/>
              <a:t>Role of each community in keeping their communities informed of </a:t>
            </a:r>
          </a:p>
          <a:p>
            <a:pPr lvl="1"/>
            <a:r>
              <a:rPr lang="en-US" dirty="0" smtClean="0"/>
              <a:t>Their flood risk </a:t>
            </a:r>
          </a:p>
          <a:p>
            <a:pPr lvl="1"/>
            <a:r>
              <a:rPr lang="en-US" dirty="0" smtClean="0"/>
              <a:t>Steps they can take to protect themselves and their property</a:t>
            </a:r>
          </a:p>
          <a:p>
            <a:pPr lvl="1"/>
            <a:r>
              <a:rPr lang="en-US" dirty="0" smtClean="0"/>
              <a:t>Study progress</a:t>
            </a:r>
          </a:p>
          <a:p>
            <a:r>
              <a:rPr lang="en-US" dirty="0" smtClean="0"/>
              <a:t>Communication tools available to help communities communicate about risk and projects</a:t>
            </a:r>
          </a:p>
        </p:txBody>
      </p:sp>
      <p:pic>
        <p:nvPicPr>
          <p:cNvPr id="4" name="Picture 16" descr="C:\Documents and Settings\mblocker.G-AND-O\Local Settings\Temporary Internet Files\Content.IE5\GHRV12DH\MP90044243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5410200" cy="2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19150"/>
          </a:xfrm>
        </p:spPr>
        <p:txBody>
          <a:bodyPr/>
          <a:lstStyle/>
          <a:p>
            <a:pPr algn="ctr"/>
            <a:r>
              <a:rPr lang="en-US" dirty="0" smtClean="0"/>
              <a:t>Community Outreach Plan Template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402556"/>
            <a:ext cx="6629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1712"/>
          </a:xfrm>
        </p:spPr>
        <p:txBody>
          <a:bodyPr/>
          <a:lstStyle/>
          <a:p>
            <a:pPr algn="ctr"/>
            <a:r>
              <a:rPr lang="en-US" dirty="0" smtClean="0"/>
              <a:t>Community Outreach Plan Template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67444"/>
            <a:ext cx="7772400" cy="480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54112"/>
          </a:xfrm>
        </p:spPr>
        <p:txBody>
          <a:bodyPr/>
          <a:lstStyle/>
          <a:p>
            <a:pPr algn="ctr"/>
            <a:r>
              <a:rPr lang="en-US" dirty="0" smtClean="0"/>
              <a:t>Points of Contact</a:t>
            </a:r>
            <a:br>
              <a:rPr lang="en-US" dirty="0" smtClean="0"/>
            </a:br>
            <a:r>
              <a:rPr lang="en-US" dirty="0" smtClean="0"/>
              <a:t>Piscataqua-Salmon Falls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/>
          <a:p>
            <a:r>
              <a:rPr lang="en-US" sz="1400" u="sng" dirty="0" smtClean="0"/>
              <a:t>NH State Contacts</a:t>
            </a:r>
          </a:p>
          <a:p>
            <a:pPr lvl="1"/>
            <a:r>
              <a:rPr lang="en-US" sz="1400" dirty="0" smtClean="0"/>
              <a:t>Jennifer Gilbert, NFIP Coordinator, </a:t>
            </a:r>
            <a:r>
              <a:rPr lang="en-US" sz="1400" dirty="0"/>
              <a:t> </a:t>
            </a:r>
            <a:r>
              <a:rPr lang="en-US" sz="1400" dirty="0" smtClean="0"/>
              <a:t>      NH Office of Energy and Planning</a:t>
            </a:r>
          </a:p>
          <a:p>
            <a:pPr marL="346075" lvl="1" indent="0">
              <a:buNone/>
            </a:pPr>
            <a:r>
              <a:rPr lang="en-US" sz="1400" dirty="0" smtClean="0">
                <a:hlinkClick r:id="rId3"/>
              </a:rPr>
              <a:t>jennifer.Gilbert@nh.gov</a:t>
            </a:r>
            <a:endParaRPr lang="en-US" sz="1400" dirty="0" smtClean="0"/>
          </a:p>
          <a:p>
            <a:pPr marL="346075" lvl="1" indent="0">
              <a:buNone/>
            </a:pPr>
            <a:endParaRPr lang="en-US" sz="1400" dirty="0"/>
          </a:p>
          <a:p>
            <a:pPr lvl="1"/>
            <a:r>
              <a:rPr lang="en-US" sz="1400" dirty="0" smtClean="0"/>
              <a:t>Elizabeth Peck, State Hazard Mitigation Program Officer, NH Homeland Security &amp; Emergency Management</a:t>
            </a:r>
            <a:endParaRPr lang="en-US" sz="1400" dirty="0"/>
          </a:p>
          <a:p>
            <a:pPr marL="346075" lvl="1" indent="0">
              <a:buNone/>
            </a:pPr>
            <a:r>
              <a:rPr lang="en-US" sz="1400" dirty="0" smtClean="0">
                <a:hlinkClick r:id="rId4"/>
              </a:rPr>
              <a:t>elizabeth.peck@dos.nh.gov</a:t>
            </a:r>
            <a:r>
              <a:rPr lang="en-US" sz="1400" dirty="0" smtClean="0"/>
              <a:t>,</a:t>
            </a:r>
            <a:endParaRPr lang="en-US" sz="1400" dirty="0"/>
          </a:p>
          <a:p>
            <a:pPr marL="0" indent="0">
              <a:buNone/>
            </a:pPr>
            <a:endParaRPr lang="en-US" sz="1400" u="sng" dirty="0"/>
          </a:p>
          <a:p>
            <a:pPr lvl="1">
              <a:buNone/>
            </a:pP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r>
              <a:rPr lang="en-US" sz="1400" u="sng" dirty="0" smtClean="0"/>
              <a:t>University of New Hampshire Contacts</a:t>
            </a:r>
            <a:endParaRPr lang="en-US" sz="1400" u="sng" dirty="0"/>
          </a:p>
          <a:p>
            <a:pPr lvl="1"/>
            <a:r>
              <a:rPr lang="en-US" sz="1400" dirty="0" smtClean="0"/>
              <a:t>Fay Rubin, </a:t>
            </a:r>
            <a:r>
              <a:rPr lang="en-US" sz="1400" dirty="0"/>
              <a:t>Project </a:t>
            </a:r>
            <a:r>
              <a:rPr lang="en-US" sz="1400" dirty="0" smtClean="0"/>
              <a:t>Director, UNH</a:t>
            </a:r>
            <a:endParaRPr lang="en-US" sz="1400" dirty="0"/>
          </a:p>
          <a:p>
            <a:pPr lvl="1">
              <a:buNone/>
            </a:pPr>
            <a:r>
              <a:rPr lang="en-US" sz="1400" dirty="0" smtClean="0">
                <a:hlinkClick r:id="rId5"/>
              </a:rPr>
              <a:t>fay.rubin@unh.edu</a:t>
            </a:r>
            <a:endParaRPr lang="en-US" sz="1400" dirty="0" smtClean="0"/>
          </a:p>
          <a:p>
            <a:pPr lvl="1">
              <a:buNone/>
            </a:pPr>
            <a:endParaRPr lang="en-US" sz="800" dirty="0"/>
          </a:p>
          <a:p>
            <a:pPr lvl="1"/>
            <a:r>
              <a:rPr lang="en-US" sz="1400" dirty="0" smtClean="0"/>
              <a:t>Chris Phaneuf, GIS Specialist, UNH</a:t>
            </a:r>
            <a:endParaRPr lang="en-US" sz="1400" dirty="0"/>
          </a:p>
          <a:p>
            <a:pPr lvl="1">
              <a:buNone/>
            </a:pPr>
            <a:r>
              <a:rPr lang="en-US" sz="1400" dirty="0">
                <a:hlinkClick r:id="rId6"/>
              </a:rPr>
              <a:t>c</a:t>
            </a:r>
            <a:r>
              <a:rPr lang="en-US" sz="1400" dirty="0" smtClean="0">
                <a:hlinkClick r:id="rId6"/>
              </a:rPr>
              <a:t>hris.phaneuf@unh.edu</a:t>
            </a:r>
            <a:endParaRPr lang="en-US" sz="1400" dirty="0"/>
          </a:p>
          <a:p>
            <a:pPr lvl="1">
              <a:buNone/>
            </a:pPr>
            <a:endParaRPr lang="en-US" sz="1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1"/>
            <a:ext cx="4419600" cy="5062538"/>
          </a:xfrm>
        </p:spPr>
        <p:txBody>
          <a:bodyPr/>
          <a:lstStyle/>
          <a:p>
            <a:r>
              <a:rPr lang="en-US" sz="1400" u="sng" dirty="0" smtClean="0"/>
              <a:t>FEMA Contacts</a:t>
            </a:r>
          </a:p>
          <a:p>
            <a:pPr lvl="1"/>
            <a:r>
              <a:rPr lang="en-US" sz="1400" dirty="0" smtClean="0"/>
              <a:t>John Grace, Project Manager and Coastal Engineer, FEMA Region I</a:t>
            </a:r>
          </a:p>
          <a:p>
            <a:pPr lvl="1">
              <a:buNone/>
            </a:pPr>
            <a:r>
              <a:rPr lang="en-US" sz="1400" dirty="0">
                <a:hlinkClick r:id="rId7"/>
              </a:rPr>
              <a:t>j</a:t>
            </a:r>
            <a:r>
              <a:rPr lang="en-US" sz="1400" dirty="0" smtClean="0">
                <a:hlinkClick r:id="rId7"/>
              </a:rPr>
              <a:t>ohn.grace@fema.dhs.gov</a:t>
            </a:r>
            <a:endParaRPr lang="en-US" sz="1400" dirty="0" smtClean="0"/>
          </a:p>
          <a:p>
            <a:pPr lvl="1"/>
            <a:endParaRPr lang="en-US" sz="800" dirty="0" smtClean="0"/>
          </a:p>
          <a:p>
            <a:pPr lvl="1"/>
            <a:r>
              <a:rPr lang="en-US" sz="1400" dirty="0" smtClean="0"/>
              <a:t>Marilyn Hilliard, Risk Analysis Branch Chief, Mitigation Division, FEMA Region I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FF0000"/>
                </a:solidFill>
                <a:hlinkClick r:id="rId8"/>
              </a:rPr>
              <a:t>marilyn.hilliard@fema.dhs.gov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sz="1400" dirty="0" smtClean="0"/>
              <a:t>Richard Verville, Hazard Mitigation Branch Chief, Mitigation Division, FEMA Region I</a:t>
            </a:r>
          </a:p>
          <a:p>
            <a:pPr marL="346075" lvl="1" indent="0">
              <a:buNone/>
            </a:pPr>
            <a:r>
              <a:rPr lang="en-US" sz="1400" u="sng" dirty="0">
                <a:solidFill>
                  <a:srgbClr val="0079CC"/>
                </a:solidFill>
                <a:hlinkClick r:id="rId9"/>
              </a:rPr>
              <a:t>r</a:t>
            </a:r>
            <a:r>
              <a:rPr lang="en-US" sz="1400" u="sng" dirty="0" smtClean="0">
                <a:solidFill>
                  <a:srgbClr val="0079CC"/>
                </a:solidFill>
                <a:hlinkClick r:id="rId9"/>
              </a:rPr>
              <a:t>ichard.verville@fema.dhs.gov</a:t>
            </a:r>
            <a:endParaRPr lang="en-US" sz="1400" u="sng" dirty="0">
              <a:solidFill>
                <a:srgbClr val="0079CC"/>
              </a:solidFill>
            </a:endParaRPr>
          </a:p>
          <a:p>
            <a:pPr marL="346075" lvl="1" indent="0">
              <a:buNone/>
            </a:pPr>
            <a:endParaRPr lang="en-US" sz="800" dirty="0" smtClean="0"/>
          </a:p>
          <a:p>
            <a:pPr lvl="1"/>
            <a:r>
              <a:rPr lang="en-US" sz="1400" dirty="0" smtClean="0"/>
              <a:t>Karl Anderson, </a:t>
            </a:r>
            <a:r>
              <a:rPr lang="en-US" sz="1400" dirty="0"/>
              <a:t>Floodplain </a:t>
            </a:r>
            <a:r>
              <a:rPr lang="en-US" sz="1400" dirty="0" smtClean="0"/>
              <a:t>Management </a:t>
            </a:r>
            <a:r>
              <a:rPr lang="en-US" sz="1400" dirty="0"/>
              <a:t>&amp; Insurance Branch, FEMA Region I</a:t>
            </a:r>
          </a:p>
          <a:p>
            <a:pPr marL="346075" lvl="1" indent="0">
              <a:buNone/>
            </a:pPr>
            <a:r>
              <a:rPr lang="en-US" sz="1400" u="sng" dirty="0" smtClean="0">
                <a:solidFill>
                  <a:srgbClr val="0079CC"/>
                </a:solidFill>
                <a:hlinkClick r:id="rId10"/>
              </a:rPr>
              <a:t>karl.anderson@fema.dhs.gov</a:t>
            </a:r>
            <a:endParaRPr lang="en-US" sz="1400" u="sng" dirty="0" smtClean="0">
              <a:solidFill>
                <a:srgbClr val="0079CC"/>
              </a:solidFill>
            </a:endParaRPr>
          </a:p>
          <a:p>
            <a:pPr marL="346075" lvl="1" indent="0">
              <a:buNone/>
            </a:pPr>
            <a:endParaRPr lang="en-US" sz="1400" u="sng" dirty="0">
              <a:solidFill>
                <a:srgbClr val="0079CC"/>
              </a:solidFill>
            </a:endParaRPr>
          </a:p>
          <a:p>
            <a:r>
              <a:rPr lang="en-US" sz="1400" u="sng" dirty="0"/>
              <a:t>FEMA Regional Service Center </a:t>
            </a:r>
          </a:p>
          <a:p>
            <a:pPr lvl="1"/>
            <a:r>
              <a:rPr lang="en-US" sz="1400" dirty="0"/>
              <a:t>Alex Sirotek, RSC Lead, Compass PTS</a:t>
            </a:r>
          </a:p>
          <a:p>
            <a:pPr lvl="1">
              <a:buNone/>
            </a:pPr>
            <a:r>
              <a:rPr lang="en-US" sz="1400" dirty="0">
                <a:hlinkClick r:id="rId11"/>
              </a:rPr>
              <a:t>sirotekar@cdmsmith.com</a:t>
            </a:r>
            <a:endParaRPr lang="en-US" sz="1400" dirty="0"/>
          </a:p>
          <a:p>
            <a:pPr marL="346075" lvl="1" indent="0">
              <a:buNone/>
            </a:pPr>
            <a:endParaRPr lang="en-US" sz="1400" u="sng" dirty="0" smtClean="0">
              <a:solidFill>
                <a:srgbClr val="0079CC"/>
              </a:solidFill>
            </a:endParaRPr>
          </a:p>
          <a:p>
            <a:pPr lvl="1"/>
            <a:endParaRPr lang="en-US" sz="14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25512"/>
          </a:xfrm>
        </p:spPr>
        <p:txBody>
          <a:bodyPr/>
          <a:lstStyle/>
          <a:p>
            <a:pPr algn="ctr"/>
            <a:r>
              <a:rPr lang="en-US" sz="4400" dirty="0" smtClean="0"/>
              <a:t>General Points of Contact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7924800" cy="4938713"/>
          </a:xfrm>
        </p:spPr>
        <p:txBody>
          <a:bodyPr/>
          <a:lstStyle/>
          <a:p>
            <a:r>
              <a:rPr lang="en-US" dirty="0" smtClean="0"/>
              <a:t>For general FEMA mapping and Letter of Map Change (LOMC) questions contact FEMA’s Map Information Exchange (FMIX):  1-877-FEMA MAP (1-877-336-2627) or email a Map Specialist:  </a:t>
            </a:r>
            <a:r>
              <a:rPr lang="en-US" dirty="0" smtClean="0">
                <a:hlinkClick r:id="rId3"/>
              </a:rPr>
              <a:t>FEMAMapSpecialist@riskmapcds.com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Map Service Center (MSC):  where you can view effective maps online for free  </a:t>
            </a:r>
            <a:r>
              <a:rPr lang="en-US" dirty="0" smtClean="0">
                <a:hlinkClick r:id="rId4"/>
              </a:rPr>
              <a:t>http://www.msc.fema.gov/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learn more about the National Flood Insurance Program (NFIP): </a:t>
            </a:r>
            <a:r>
              <a:rPr lang="en-US" dirty="0" smtClean="0">
                <a:hlinkClick r:id="rId5"/>
              </a:rPr>
              <a:t>http://www.floodsmart.gov/floodsmart/</a:t>
            </a:r>
            <a:r>
              <a:rPr lang="en-US" dirty="0" smtClean="0"/>
              <a:t>  or call 1-888-379-9531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77912"/>
          </a:xfrm>
        </p:spPr>
        <p:txBody>
          <a:bodyPr/>
          <a:lstStyle/>
          <a:p>
            <a:pPr algn="ctr"/>
            <a:r>
              <a:rPr lang="en-US" sz="4400" dirty="0" smtClean="0"/>
              <a:t>Optional Breakout Session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3025"/>
            <a:ext cx="4572000" cy="4938713"/>
          </a:xfrm>
        </p:spPr>
        <p:txBody>
          <a:bodyPr/>
          <a:lstStyle/>
          <a:p>
            <a:pPr indent="0">
              <a:buNone/>
            </a:pPr>
            <a:r>
              <a:rPr lang="en-US" sz="2400" dirty="0"/>
              <a:t>C</a:t>
            </a:r>
            <a:r>
              <a:rPr lang="en-US" sz="2400" dirty="0" smtClean="0"/>
              <a:t>ommunity -specific questions on: </a:t>
            </a:r>
          </a:p>
          <a:p>
            <a:pPr indent="0">
              <a:buNone/>
            </a:pPr>
            <a:endParaRPr lang="en-US" sz="2400" dirty="0"/>
          </a:p>
          <a:p>
            <a:pPr marL="574675" indent="-342900"/>
            <a:r>
              <a:rPr lang="en-US" sz="2400" dirty="0"/>
              <a:t>S</a:t>
            </a:r>
            <a:r>
              <a:rPr lang="en-US" sz="2400" dirty="0" smtClean="0"/>
              <a:t>tudy Areas</a:t>
            </a:r>
          </a:p>
          <a:p>
            <a:pPr marL="574675" indent="-342900"/>
            <a:r>
              <a:rPr lang="en-US" sz="2400" dirty="0" smtClean="0"/>
              <a:t>Data Availability on a Community and Watershed Basis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QUESTIONS??</a:t>
            </a:r>
          </a:p>
          <a:p>
            <a:endParaRPr lang="en-US" dirty="0"/>
          </a:p>
        </p:txBody>
      </p:sp>
      <p:pic>
        <p:nvPicPr>
          <p:cNvPr id="5" name="Picture 4" descr="PA17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3622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54112"/>
          </a:xfrm>
        </p:spPr>
        <p:txBody>
          <a:bodyPr/>
          <a:lstStyle/>
          <a:p>
            <a:pPr algn="ctr"/>
            <a:r>
              <a:rPr lang="en-US" sz="4400" dirty="0" smtClean="0"/>
              <a:t>Data Request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Names, titles, roles, addresses, emails, and numbers of community officials involved in NFIP program, floodplain management, etc.</a:t>
            </a:r>
          </a:p>
          <a:p>
            <a:pPr lvl="0"/>
            <a:r>
              <a:rPr lang="en-US" dirty="0" smtClean="0"/>
              <a:t>Desired study reaches</a:t>
            </a:r>
          </a:p>
          <a:p>
            <a:pPr lvl="0"/>
            <a:r>
              <a:rPr lang="en-US" dirty="0" smtClean="0"/>
              <a:t>Existing data studies</a:t>
            </a:r>
          </a:p>
          <a:p>
            <a:pPr lvl="0"/>
            <a:r>
              <a:rPr lang="en-US" dirty="0" smtClean="0"/>
              <a:t>Available funding or data to contribute to a potential study</a:t>
            </a:r>
          </a:p>
          <a:p>
            <a:pPr lvl="0"/>
            <a:r>
              <a:rPr lang="en-US" dirty="0" smtClean="0"/>
              <a:t>Areas of Mitigation Interest</a:t>
            </a:r>
          </a:p>
          <a:p>
            <a:pPr lvl="0"/>
            <a:r>
              <a:rPr lang="en-US" dirty="0" smtClean="0"/>
              <a:t>Existing, proposed, or altered dams and levees</a:t>
            </a:r>
          </a:p>
          <a:p>
            <a:pPr lvl="0"/>
            <a:r>
              <a:rPr lang="en-US" dirty="0" smtClean="0"/>
              <a:t>Past mitigation successes, future mitigation goals</a:t>
            </a:r>
          </a:p>
          <a:p>
            <a:pPr lvl="0"/>
            <a:r>
              <a:rPr lang="en-US" dirty="0" smtClean="0"/>
              <a:t>Environmentally sensitive areas</a:t>
            </a:r>
          </a:p>
          <a:p>
            <a:pPr lvl="0"/>
            <a:r>
              <a:rPr lang="en-US" dirty="0" smtClean="0"/>
              <a:t>Community-level flood hazard, risk, or general GIS data</a:t>
            </a:r>
          </a:p>
          <a:p>
            <a:pPr lvl="0"/>
            <a:r>
              <a:rPr lang="en-US" dirty="0" smtClean="0"/>
              <a:t>Outreach or training methods, goals, and needs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 smtClean="0"/>
              <a:t>See questionnaire, and/or provide information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8598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pPr algn="ctr"/>
            <a:r>
              <a:rPr lang="en-US" sz="4400" dirty="0" smtClean="0">
                <a:latin typeface="+mn-lt"/>
              </a:rPr>
              <a:t>Why</a:t>
            </a:r>
            <a:r>
              <a:rPr lang="en-US" sz="4400" dirty="0" smtClean="0"/>
              <a:t> We’re Here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Start a dialogue about your flood risk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Understand your needs and priorities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Communicate available resources</a:t>
            </a: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Offer partnerships and answer questions</a:t>
            </a:r>
            <a:endParaRPr lang="en-US" altLang="en-US" sz="2200" kern="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2200" kern="0" dirty="0" smtClean="0">
                <a:solidFill>
                  <a:srgbClr val="5B5C5E"/>
                </a:solidFill>
                <a:ea typeface="ＭＳ Ｐゴシック" pitchFamily="34" charset="-128"/>
              </a:rPr>
              <a:t>Give you a complete, current picture of your flood hazards and risks to help you better:</a:t>
            </a:r>
          </a:p>
          <a:p>
            <a:pPr lvl="1" eaLnBrk="1" hangingPunct="1"/>
            <a:r>
              <a:rPr lang="en-US" altLang="en-US" sz="2000" kern="0" dirty="0" smtClean="0">
                <a:solidFill>
                  <a:srgbClr val="5B5C5E"/>
                </a:solidFill>
                <a:ea typeface="ＭＳ Ｐゴシック" pitchFamily="34" charset="-128"/>
              </a:rPr>
              <a:t>Plan for the risk</a:t>
            </a:r>
          </a:p>
          <a:p>
            <a:pPr lvl="1" eaLnBrk="1" hangingPunct="1"/>
            <a:r>
              <a:rPr lang="en-US" altLang="en-US" sz="2000" kern="0" dirty="0" smtClean="0">
                <a:solidFill>
                  <a:srgbClr val="5B5C5E"/>
                </a:solidFill>
                <a:ea typeface="ＭＳ Ｐゴシック" pitchFamily="34" charset="-128"/>
              </a:rPr>
              <a:t>Take action to protect your communities</a:t>
            </a:r>
          </a:p>
          <a:p>
            <a:pPr lvl="1" eaLnBrk="1" hangingPunct="1"/>
            <a:r>
              <a:rPr lang="en-US" altLang="en-US" sz="2000" kern="0" dirty="0" smtClean="0">
                <a:solidFill>
                  <a:srgbClr val="5B5C5E"/>
                </a:solidFill>
                <a:ea typeface="ＭＳ Ｐゴシック" pitchFamily="34" charset="-128"/>
              </a:rPr>
              <a:t>Communicate the risk to your citizens</a:t>
            </a:r>
          </a:p>
        </p:txBody>
      </p:sp>
    </p:spTree>
    <p:extLst>
      <p:ext uri="{BB962C8B-B14F-4D97-AF65-F5344CB8AC3E}">
        <p14:creationId xmlns:p14="http://schemas.microsoft.com/office/powerpoint/2010/main" val="4950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MAP Program Overview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3025"/>
            <a:ext cx="44069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200" kern="0" smtClean="0">
                <a:solidFill>
                  <a:srgbClr val="5B5C5E"/>
                </a:solidFill>
                <a:ea typeface="ＭＳ Ｐゴシック" pitchFamily="34" charset="-128"/>
              </a:rPr>
              <a:t>Risk MAP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Mapping – Flood hazard and risk identification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Assessment – HAZUS and other risk assessment tools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Planning – Hazard mitigation planning and HMA grants</a:t>
            </a:r>
          </a:p>
          <a:p>
            <a:pPr lvl="1" eaLnBrk="1" hangingPunct="1">
              <a:buFontTx/>
              <a:buNone/>
            </a:pPr>
            <a:endParaRPr lang="en-US" altLang="en-US" sz="2000" kern="0" smtClean="0">
              <a:solidFill>
                <a:srgbClr val="5B5C5E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altLang="en-US" sz="2200" kern="0" smtClean="0">
                <a:solidFill>
                  <a:srgbClr val="5B5C5E"/>
                </a:solidFill>
                <a:ea typeface="ＭＳ Ｐゴシック" pitchFamily="34" charset="-128"/>
              </a:rPr>
              <a:t>Risk MAP Vision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Deliver quality data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Increase public awareness of flood risk </a:t>
            </a:r>
          </a:p>
          <a:p>
            <a:pPr lvl="1" eaLnBrk="1" hangingPunct="1"/>
            <a:r>
              <a:rPr lang="en-US" altLang="en-US" sz="2000" kern="0" smtClean="0">
                <a:solidFill>
                  <a:srgbClr val="5B5C5E"/>
                </a:solidFill>
                <a:ea typeface="ＭＳ Ｐゴシック" pitchFamily="34" charset="-128"/>
              </a:rPr>
              <a:t>Encourage local/regional actions that reduce risk</a:t>
            </a:r>
          </a:p>
          <a:p>
            <a:pPr lvl="1" eaLnBrk="1" hangingPunct="1"/>
            <a:endParaRPr lang="en-US" altLang="en-US" sz="2000" kern="0" smtClean="0">
              <a:solidFill>
                <a:srgbClr val="5B5C5E"/>
              </a:solidFill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2000" kern="0" smtClean="0">
              <a:solidFill>
                <a:srgbClr val="5B5C5E"/>
              </a:solidFill>
              <a:ea typeface="ＭＳ Ｐゴシック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 sz="2000" kern="0" dirty="0" smtClean="0">
              <a:solidFill>
                <a:srgbClr val="5B5C5E"/>
              </a:solidFill>
              <a:ea typeface="ＭＳ Ｐゴシック" pitchFamily="34" charset="-128"/>
            </a:endParaRPr>
          </a:p>
        </p:txBody>
      </p:sp>
      <p:pic>
        <p:nvPicPr>
          <p:cNvPr id="5" name="Picture 3" descr="RiskMap Tagline_0422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03362"/>
            <a:ext cx="393541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Risk MAP 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773362"/>
            <a:ext cx="39354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4112"/>
          </a:xfrm>
        </p:spPr>
        <p:txBody>
          <a:bodyPr/>
          <a:lstStyle/>
          <a:p>
            <a:pPr algn="ctr"/>
            <a:r>
              <a:rPr lang="en-US" sz="4800" dirty="0" smtClean="0"/>
              <a:t>Discovery 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1" y="1323808"/>
            <a:ext cx="8583613" cy="2105192"/>
          </a:xfrm>
        </p:spPr>
        <p:txBody>
          <a:bodyPr wrap="square"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200" i="1" dirty="0" smtClean="0"/>
              <a:t>Discovery is the process of data mining, collection, and analysis with the goal of conducting a comprehensive watershed study and initiating communication and mitigation planning discussions with the communities in the watershed. </a:t>
            </a:r>
            <a:endParaRPr lang="en-US" sz="2200" dirty="0" smtClean="0"/>
          </a:p>
          <a:p>
            <a:pPr marL="0" indent="0"/>
            <a:endParaRPr lang="en-US" sz="800" dirty="0" smtClean="0"/>
          </a:p>
        </p:txBody>
      </p:sp>
      <p:pic>
        <p:nvPicPr>
          <p:cNvPr id="9220" name="Picture 2" descr="concepts,conservation,dirt,environmental,environmentalism,environments,growing,growths,hands,holding,leaves,metaphors,nature,Photographs,plants,seedlings,soi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04025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905000"/>
            <a:ext cx="4953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Occurs prior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Flood studies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Flood risk assessments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Mitigation planning technical assistance projects</a:t>
            </a:r>
          </a:p>
        </p:txBody>
      </p:sp>
    </p:spTree>
    <p:extLst>
      <p:ext uri="{BB962C8B-B14F-4D97-AF65-F5344CB8AC3E}">
        <p14:creationId xmlns:p14="http://schemas.microsoft.com/office/powerpoint/2010/main" val="15697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MAP Project Timeline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65260"/>
              </p:ext>
            </p:extLst>
          </p:nvPr>
        </p:nvGraphicFramePr>
        <p:xfrm>
          <a:off x="355835" y="1400285"/>
          <a:ext cx="82296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77420" y="5167423"/>
          <a:ext cx="8966579" cy="67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5913" y="6005513"/>
            <a:ext cx="7551737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ea typeface="ＭＳ Ｐゴシック" pitchFamily="-106" charset="-128"/>
              </a:rPr>
              <a:t>*Kickoff and subsequent steps will only occur if a Risk MAP project is conducted.</a:t>
            </a:r>
          </a:p>
        </p:txBody>
      </p:sp>
    </p:spTree>
    <p:extLst>
      <p:ext uri="{BB962C8B-B14F-4D97-AF65-F5344CB8AC3E}">
        <p14:creationId xmlns:p14="http://schemas.microsoft.com/office/powerpoint/2010/main" val="261308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31003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088"/>
            <a:ext cx="9144000" cy="1154112"/>
          </a:xfrm>
        </p:spPr>
        <p:txBody>
          <a:bodyPr/>
          <a:lstStyle/>
          <a:p>
            <a:pPr algn="ctr"/>
            <a:r>
              <a:rPr lang="en-US" dirty="0" smtClean="0"/>
              <a:t>Piscataqua-Salmon Falls </a:t>
            </a:r>
            <a:br>
              <a:rPr lang="en-US" dirty="0" smtClean="0"/>
            </a:br>
            <a:r>
              <a:rPr lang="en-US" dirty="0" smtClean="0"/>
              <a:t>Watershed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3100388"/>
            <a:ext cx="8791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0" y="183302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Projected Preliminary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5147" y="1852136"/>
            <a:ext cx="936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Projected </a:t>
            </a:r>
          </a:p>
          <a:p>
            <a:pPr algn="ctr"/>
            <a:r>
              <a:rPr lang="en-US" sz="1400" b="1" dirty="0" smtClean="0">
                <a:latin typeface="Calibri" pitchFamily="34" charset="0"/>
              </a:rPr>
              <a:t>Effective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5486400" y="257169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6629400" y="4572000"/>
            <a:ext cx="45719" cy="52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2495490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CCO Meeting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4275" y="2433935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Discovery Meeting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December 2015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4568" y="2294691"/>
            <a:ext cx="1234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Flood Study Review</a:t>
            </a:r>
          </a:p>
          <a:p>
            <a:pPr algn="ctr"/>
            <a:r>
              <a:rPr lang="en-US" sz="1000" b="1" dirty="0" smtClean="0">
                <a:latin typeface="Calibri" pitchFamily="34" charset="0"/>
              </a:rPr>
              <a:t>Work Map Meeting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19600" y="2848689"/>
            <a:ext cx="304800" cy="242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48400" y="2895600"/>
            <a:ext cx="228600" cy="20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2"/>
          </p:cNvCxnSpPr>
          <p:nvPr/>
        </p:nvCxnSpPr>
        <p:spPr>
          <a:xfrm>
            <a:off x="1392738" y="2834045"/>
            <a:ext cx="0" cy="291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72200" y="5100935"/>
            <a:ext cx="9548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</a:rPr>
              <a:t>Projected LFD 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7658100" y="2557788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48745" y="851838"/>
            <a:ext cx="3581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this or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9857"/>
          </a:xfrm>
        </p:spPr>
        <p:txBody>
          <a:bodyPr/>
          <a:lstStyle/>
          <a:p>
            <a:pPr algn="ctr"/>
            <a:r>
              <a:rPr lang="en-US" dirty="0" smtClean="0"/>
              <a:t>Involvement from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Four meetings during the study when involvement from communities is needed:</a:t>
            </a:r>
          </a:p>
          <a:p>
            <a:pPr lvl="1"/>
            <a:r>
              <a:rPr lang="en-US" sz="3200" b="1" i="1" dirty="0" smtClean="0"/>
              <a:t>Discovery meeting</a:t>
            </a:r>
          </a:p>
          <a:p>
            <a:pPr lvl="1"/>
            <a:r>
              <a:rPr lang="en-US" sz="3200" b="1" i="1" dirty="0" smtClean="0"/>
              <a:t>Work Map meeting</a:t>
            </a:r>
          </a:p>
          <a:p>
            <a:pPr lvl="1"/>
            <a:r>
              <a:rPr lang="en-US" sz="3200" b="1" i="1" dirty="0" smtClean="0"/>
              <a:t>Community Coordination &amp; Outreach (CCO) meeting</a:t>
            </a:r>
          </a:p>
          <a:p>
            <a:pPr lvl="1"/>
            <a:r>
              <a:rPr lang="en-US" sz="3200" b="1" i="1" dirty="0"/>
              <a:t>Open </a:t>
            </a:r>
            <a:r>
              <a:rPr lang="en-US" sz="3200" b="1" i="1" dirty="0" smtClean="0"/>
              <a:t>House/Resiliency meeting</a:t>
            </a:r>
          </a:p>
        </p:txBody>
      </p:sp>
    </p:spTree>
    <p:extLst>
      <p:ext uri="{BB962C8B-B14F-4D97-AF65-F5344CB8AC3E}">
        <p14:creationId xmlns:p14="http://schemas.microsoft.com/office/powerpoint/2010/main" val="26431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FFFFFF"/>
      </a:dk2>
      <a:lt2>
        <a:srgbClr val="5B5C5E"/>
      </a:lt2>
      <a:accent1>
        <a:srgbClr val="005288"/>
      </a:accent1>
      <a:accent2>
        <a:srgbClr val="5D9732"/>
      </a:accent2>
      <a:accent3>
        <a:srgbClr val="FFFFFF"/>
      </a:accent3>
      <a:accent4>
        <a:srgbClr val="000000"/>
      </a:accent4>
      <a:accent5>
        <a:srgbClr val="AAB3C3"/>
      </a:accent5>
      <a:accent6>
        <a:srgbClr val="53882C"/>
      </a:accent6>
      <a:hlink>
        <a:srgbClr val="0078AE"/>
      </a:hlink>
      <a:folHlink>
        <a:srgbClr val="C41230"/>
      </a:folHlink>
    </a:clrScheme>
    <a:fontScheme name="1_Default Design">
      <a:majorFont>
        <a:latin typeface="Joanna MT St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1707EFED9B14CB4C82E6F22F4D6DE" ma:contentTypeVersion="0" ma:contentTypeDescription="Create a new document." ma:contentTypeScope="" ma:versionID="74fdd85627e920d6e0a01d575258c1f5">
  <xsd:schema xmlns:xsd="http://www.w3.org/2001/XMLSchema" xmlns:p="http://schemas.microsoft.com/office/2006/metadata/properties" targetNamespace="http://schemas.microsoft.com/office/2006/metadata/properties" ma:root="true" ma:fieldsID="5069d7f6d5a76100b505dab69f5b06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Summary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98BDF-5329-48D0-9015-0BB738B61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79061B3-9230-41E5-89D5-2D896CAC3883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14BDCF-2E85-40C2-A4E4-CED838614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3315</Words>
  <Application>Microsoft Office PowerPoint</Application>
  <PresentationFormat>On-screen Show (4:3)</PresentationFormat>
  <Paragraphs>513</Paragraphs>
  <Slides>39</Slides>
  <Notes>39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Demi</vt:lpstr>
      <vt:lpstr>Joanna MT Std SemiBold</vt:lpstr>
      <vt:lpstr>ＭＳ Ｐゴシック</vt:lpstr>
      <vt:lpstr>Wingdings</vt:lpstr>
      <vt:lpstr>1_Default Design</vt:lpstr>
      <vt:lpstr>Worksheet</vt:lpstr>
      <vt:lpstr>Discovery Meeting Piscataqua-Salmon Falls Watershed (partial)</vt:lpstr>
      <vt:lpstr>Introductions</vt:lpstr>
      <vt:lpstr>Agenda</vt:lpstr>
      <vt:lpstr>Why We’re Here</vt:lpstr>
      <vt:lpstr>Risk MAP Program Overview</vt:lpstr>
      <vt:lpstr>Discovery Overview</vt:lpstr>
      <vt:lpstr>Risk MAP Project Timeline</vt:lpstr>
      <vt:lpstr>Piscataqua-Salmon Falls  Watershed Timeline</vt:lpstr>
      <vt:lpstr>Involvement from Communities</vt:lpstr>
      <vt:lpstr>Watershed Communities</vt:lpstr>
      <vt:lpstr>Major Rivers/Streams</vt:lpstr>
      <vt:lpstr>Need for Updates </vt:lpstr>
      <vt:lpstr>First Order Approximation (FOA)</vt:lpstr>
      <vt:lpstr>Piscataqua-Salmon Falls Watershed FOA</vt:lpstr>
      <vt:lpstr>FOA Results</vt:lpstr>
      <vt:lpstr>PowerPoint Presentation</vt:lpstr>
      <vt:lpstr>Project Discovery Report/Map</vt:lpstr>
      <vt:lpstr>Best Available Data</vt:lpstr>
      <vt:lpstr>Data Request </vt:lpstr>
      <vt:lpstr>Level of Study</vt:lpstr>
      <vt:lpstr>PowerPoint Presentation</vt:lpstr>
      <vt:lpstr>PowerPoint Presentation</vt:lpstr>
      <vt:lpstr>PowerPoint Presentation</vt:lpstr>
      <vt:lpstr>PowerPoint Presentation</vt:lpstr>
      <vt:lpstr>Level of Study</vt:lpstr>
      <vt:lpstr>Digital Flood Insurance Rate Maps / Flood Insurance Study</vt:lpstr>
      <vt:lpstr>Flood Risk Products</vt:lpstr>
      <vt:lpstr>PowerPoint Presentation</vt:lpstr>
      <vt:lpstr>Piscataqua-Salmon Falls  Watershed Timeline</vt:lpstr>
      <vt:lpstr>Discover the Watershed Communities</vt:lpstr>
      <vt:lpstr>Hazard Mitigation Plan Status</vt:lpstr>
      <vt:lpstr>Discover FEMA Programs</vt:lpstr>
      <vt:lpstr>Communication </vt:lpstr>
      <vt:lpstr>Community Outreach Plan Template</vt:lpstr>
      <vt:lpstr>Community Outreach Plan Template</vt:lpstr>
      <vt:lpstr>Points of Contact Piscataqua-Salmon Falls Watershed</vt:lpstr>
      <vt:lpstr>General Points of Contact</vt:lpstr>
      <vt:lpstr>Optional Breakout Session</vt:lpstr>
      <vt:lpstr>Data Request </vt:lpstr>
    </vt:vector>
  </TitlesOfParts>
  <Company>ICF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MAP Discovery Meeting</dc:title>
  <dc:creator>STARR</dc:creator>
  <cp:lastModifiedBy>Maciolek, Mark</cp:lastModifiedBy>
  <cp:revision>488</cp:revision>
  <cp:lastPrinted>2015-11-23T20:12:25Z</cp:lastPrinted>
  <dcterms:created xsi:type="dcterms:W3CDTF">2010-12-15T20:25:34Z</dcterms:created>
  <dcterms:modified xsi:type="dcterms:W3CDTF">2015-12-02T21:49:44Z</dcterms:modified>
  <cp:category>Discovery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