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89" r:id="rId2"/>
    <p:sldId id="258" r:id="rId3"/>
    <p:sldId id="262" r:id="rId4"/>
    <p:sldId id="257" r:id="rId5"/>
    <p:sldId id="271" r:id="rId6"/>
    <p:sldId id="260" r:id="rId7"/>
    <p:sldId id="261" r:id="rId8"/>
    <p:sldId id="263" r:id="rId9"/>
    <p:sldId id="272" r:id="rId10"/>
    <p:sldId id="288" r:id="rId11"/>
    <p:sldId id="283" r:id="rId12"/>
    <p:sldId id="285" r:id="rId13"/>
    <p:sldId id="282" r:id="rId14"/>
    <p:sldId id="270" r:id="rId15"/>
    <p:sldId id="274" r:id="rId16"/>
    <p:sldId id="268" r:id="rId17"/>
    <p:sldId id="264" r:id="rId18"/>
    <p:sldId id="275" r:id="rId19"/>
    <p:sldId id="280" r:id="rId20"/>
    <p:sldId id="267" r:id="rId21"/>
    <p:sldId id="269" r:id="rId22"/>
    <p:sldId id="265" r:id="rId23"/>
    <p:sldId id="287" r:id="rId24"/>
    <p:sldId id="278" r:id="rId25"/>
    <p:sldId id="276" r:id="rId26"/>
    <p:sldId id="27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85243" autoAdjust="0"/>
  </p:normalViewPr>
  <p:slideViewPr>
    <p:cSldViewPr>
      <p:cViewPr>
        <p:scale>
          <a:sx n="73" d="100"/>
          <a:sy n="73" d="100"/>
        </p:scale>
        <p:origin x="-79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81A76-71D4-46F7-8769-21596BFD8183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E1554-F8DC-4B9E-9721-AEAD78A5E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6B55E5-D295-4087-8185-880D1A79551D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213388-8F10-42AD-8D9C-10588B771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Sharon, CT ------</a:t>
            </a:r>
            <a:r>
              <a:rPr lang="en-US" sz="1400" dirty="0" err="1" smtClean="0"/>
              <a:t>Mudge</a:t>
            </a:r>
            <a:r>
              <a:rPr lang="en-US" sz="1400" dirty="0" smtClean="0"/>
              <a:t> Pond Brook, which has a 5 percent increase in effective impervious surface under the low-constraint scenario. </a:t>
            </a:r>
          </a:p>
          <a:p>
            <a:endParaRPr lang="en-US" sz="1400" dirty="0" smtClean="0"/>
          </a:p>
          <a:p>
            <a:r>
              <a:rPr lang="en-US" sz="1400" dirty="0" smtClean="0"/>
              <a:t>A potential change of 1.0 </a:t>
            </a:r>
            <a:r>
              <a:rPr lang="en-US" sz="1400" dirty="0" err="1" smtClean="0"/>
              <a:t>Mgal</a:t>
            </a:r>
            <a:r>
              <a:rPr lang="en-US" sz="1400" dirty="0" smtClean="0"/>
              <a:t>/d in Q</a:t>
            </a:r>
            <a:r>
              <a:rPr lang="en-US" sz="1400" baseline="0" dirty="0" smtClean="0"/>
              <a:t> </a:t>
            </a:r>
            <a:r>
              <a:rPr lang="en-US" sz="1400" dirty="0" smtClean="0"/>
              <a:t>represents a large portion of the available water during seasonal dry periods and could</a:t>
            </a:r>
            <a:r>
              <a:rPr lang="en-US" sz="1400" baseline="0" dirty="0" smtClean="0"/>
              <a:t> </a:t>
            </a:r>
            <a:r>
              <a:rPr lang="en-US" sz="1400" dirty="0" smtClean="0"/>
              <a:t>compromise water availability and quality, and ecosystem health.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Under the low-constraint scenario, 8 of 74 12-digit-HUC </a:t>
            </a:r>
            <a:r>
              <a:rPr lang="en-US" sz="1400" dirty="0" err="1" smtClean="0"/>
              <a:t>subwatersheds</a:t>
            </a:r>
            <a:r>
              <a:rPr lang="en-US" sz="1400" dirty="0" smtClean="0"/>
              <a:t> have increases in effective impervious surface greater than 5 percent. </a:t>
            </a:r>
          </a:p>
          <a:p>
            <a:endParaRPr lang="en-US" sz="1400" dirty="0" smtClean="0"/>
          </a:p>
          <a:p>
            <a:r>
              <a:rPr lang="en-US" sz="1400" dirty="0" smtClean="0"/>
              <a:t>The water budget model indicates a potential 1.7 inch per year (1.6 </a:t>
            </a:r>
            <a:r>
              <a:rPr lang="en-US" sz="1400" dirty="0" err="1" smtClean="0"/>
              <a:t>Mgal</a:t>
            </a:r>
            <a:r>
              <a:rPr lang="en-US" sz="1400" dirty="0" smtClean="0"/>
              <a:t>/d) increase in runoff, a 1.1 inch per year (1.0 </a:t>
            </a:r>
            <a:r>
              <a:rPr lang="en-US" sz="1400" dirty="0" err="1" smtClean="0"/>
              <a:t>Mgal</a:t>
            </a:r>
            <a:r>
              <a:rPr lang="en-US" sz="1400" dirty="0" smtClean="0"/>
              <a:t>/d) increase in streamflow, and a 0.6 inch per year (0.6 </a:t>
            </a:r>
            <a:r>
              <a:rPr lang="en-US" sz="1400" dirty="0" err="1" smtClean="0"/>
              <a:t>Mgal</a:t>
            </a:r>
            <a:r>
              <a:rPr lang="en-US" sz="1400" dirty="0" smtClean="0"/>
              <a:t>/d) decrease in mean annual base flow for </a:t>
            </a:r>
            <a:r>
              <a:rPr lang="en-US" sz="1400" dirty="0" err="1" smtClean="0"/>
              <a:t>Mudge</a:t>
            </a:r>
            <a:r>
              <a:rPr lang="en-US" sz="1400" dirty="0" smtClean="0"/>
              <a:t> Pond Brook.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3388-8F10-42AD-8D9C-10588B7717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A15-90E6-4778-876A-F85A36960110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5C19-1878-4062-9427-F90916D1DB0C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DAC5-CE65-4EEB-9DD6-B58024E33805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33C0-28D9-4E58-8E8E-1FFF650A33F7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E9D-4CB6-4D22-8669-7A6EE56A9BFF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0132-EEAB-4B5E-8607-F5F1163437ED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B250-3A2C-4740-90F4-7889B3D03DD6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698-29A6-4963-83FF-508FE42F0E51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5667-1647-4123-8E24-8B4DA48527F2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E78-1E80-4600-AB8E-648A1E570627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930-BEA0-40FE-872E-285BD04122E5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1AEE-AB03-4CC3-B663-41A744931D88}" type="datetime1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E4B8-36F0-4D84-97E6-68BC0B5B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file:///C:\dell37work\CT_HIGHLANDS_ARCHIVE_FILES\ct_pa_hjighlands_2010_draft.pdf" TargetMode="Externa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file:///C:\dell37work\CT_HIGHLANDS_ARCHIVE_FILES\ct_pa_hjighlands_2010_draft.pdf" TargetMode="Externa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dell37work/CT_HIGHLANDS_ARCHIVE_FILES/ct_pa_hjighlands_2010_draft.pdf" TargetMode="Externa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5765"/>
            <a:ext cx="8839199" cy="66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Image of large USGS Identifier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black">
          <a:xfrm>
            <a:off x="457200" y="5562601"/>
            <a:ext cx="2286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457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Water Resources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Connecticut 2010 Update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Highlands Regional Study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518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team</a:t>
            </a:r>
          </a:p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 Ahearn, David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Bjerklie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Mullaney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Virginia de Lima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84994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228600"/>
            <a:ext cx="5107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</a:rPr>
              <a:t>Water Quality—Key findings 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Ground water provides high quality water to streams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Upland streams are suitable for multiple uses.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Natural contaminants  in the ground water (radon, iron, manganese)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Pesticides detected in ground water  at 20 percent or more of stream sites 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Some of larger rivers are impaired.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 Concentrations of dissolved trace metals  are elevated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Nutrient criteria commonly exceeded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High concentrations of PCBs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Urban and agriculture contributed to excess concentrations of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nitrate nitrogen, VOCs, pesticides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Water quality is improving downstream from wastewater –treatment facilities since 1970’s.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8200" y="228599"/>
            <a:ext cx="7620000" cy="58874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8192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81922" name="CorelDRAW" r:id="rId5" imgW="2020680" imgH="58572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HOUSATONIC RIVER AT STEVENSON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7772400" cy="60059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685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Housatonic River at Stevenson</a:t>
            </a:r>
            <a:endParaRPr lang="en-US" sz="2000" b="1" dirty="0"/>
          </a:p>
        </p:txBody>
      </p:sp>
      <p:graphicFrame>
        <p:nvGraphicFramePr>
          <p:cNvPr id="8294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82946" name="CorelDRAW" r:id="rId5" imgW="2020680" imgH="58572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80898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228600"/>
            <a:ext cx="737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</a:rPr>
              <a:t>Water Quality Trends—Key Findings 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Total Phosphorus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Farmington </a:t>
            </a:r>
            <a:r>
              <a:rPr lang="en-US" sz="2400" dirty="0" err="1" smtClean="0">
                <a:solidFill>
                  <a:srgbClr val="FFFF00"/>
                </a:solidFill>
              </a:rPr>
              <a:t>Tariffville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downward (1975-03)  upward (1993-03)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Farmington Unionville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no trend (1993-03)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Housatonic Stevenson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downward (1975-03, no trend 1993-03)</a:t>
            </a:r>
          </a:p>
          <a:p>
            <a:pPr lvl="1" indent="-457200"/>
            <a:r>
              <a:rPr lang="en-US" sz="2400" dirty="0" smtClean="0">
                <a:solidFill>
                  <a:schemeClr val="bg1"/>
                </a:solidFill>
              </a:rPr>
              <a:t>Total </a:t>
            </a:r>
            <a:r>
              <a:rPr lang="en-US" sz="2400" dirty="0" smtClean="0">
                <a:solidFill>
                  <a:schemeClr val="bg1"/>
                </a:solidFill>
              </a:rPr>
              <a:t>Nitrogen</a:t>
            </a:r>
          </a:p>
          <a:p>
            <a:pPr lvl="1" indent="-457200"/>
            <a:r>
              <a:rPr lang="en-US" sz="2400" dirty="0" smtClean="0">
                <a:solidFill>
                  <a:srgbClr val="FFFF00"/>
                </a:solidFill>
              </a:rPr>
              <a:t>Farmington </a:t>
            </a:r>
            <a:r>
              <a:rPr lang="en-US" sz="2400" dirty="0" err="1" smtClean="0">
                <a:solidFill>
                  <a:srgbClr val="FFFF00"/>
                </a:solidFill>
              </a:rPr>
              <a:t>Tariffville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no trend (*downward flow-</a:t>
            </a:r>
            <a:r>
              <a:rPr lang="en-US" sz="2400" dirty="0" err="1" smtClean="0">
                <a:solidFill>
                  <a:srgbClr val="FFFF00"/>
                </a:solidFill>
              </a:rPr>
              <a:t>adj</a:t>
            </a:r>
            <a:r>
              <a:rPr lang="en-US" sz="2400" dirty="0" smtClean="0">
                <a:solidFill>
                  <a:srgbClr val="FFFF00"/>
                </a:solidFill>
              </a:rPr>
              <a:t> 1975-03)</a:t>
            </a:r>
          </a:p>
          <a:p>
            <a:pPr lvl="1" indent="-457200"/>
            <a:r>
              <a:rPr lang="en-US" sz="2400" dirty="0" smtClean="0">
                <a:solidFill>
                  <a:srgbClr val="FFFF00"/>
                </a:solidFill>
              </a:rPr>
              <a:t>Farmington Unionville 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no trend (1993-03)</a:t>
            </a:r>
          </a:p>
          <a:p>
            <a:pPr lvl="1" indent="-457200"/>
            <a:r>
              <a:rPr lang="en-US" sz="2400" dirty="0" smtClean="0">
                <a:solidFill>
                  <a:srgbClr val="FFFF00"/>
                </a:solidFill>
              </a:rPr>
              <a:t>Housatonic Stevenson  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—</a:t>
            </a:r>
            <a:r>
              <a:rPr lang="en-US" sz="2400" dirty="0" smtClean="0">
                <a:solidFill>
                  <a:srgbClr val="FFFF00"/>
                </a:solidFill>
              </a:rPr>
              <a:t>downward (1975-03) no trend 1993-03)</a:t>
            </a:r>
          </a:p>
          <a:p>
            <a:pPr lvl="1" indent="-457200"/>
            <a:endParaRPr lang="en-US" sz="2400" dirty="0" smtClean="0">
              <a:solidFill>
                <a:srgbClr val="FFFF00"/>
              </a:solidFill>
            </a:endParaRPr>
          </a:p>
          <a:p>
            <a:pPr lvl="1" indent="-457200"/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3794" name="CorelDRAW" r:id="rId4" imgW="2020680" imgH="585720" progId="">
              <p:embed/>
            </p:oleObj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9600" y="457200"/>
            <a:ext cx="7620000" cy="58874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48000" y="3962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514600" y="4038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705100" y="26289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467100" y="20955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505200" y="3124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685800"/>
            <a:ext cx="39624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YIELDS OF TOTAL NITROGEN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867400"/>
            <a:ext cx="48006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PERCENTAGE OF LAND DEVELOPED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9938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3810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Precipitation Runoff Modeling System (PRMS)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03" y="304800"/>
            <a:ext cx="5619897" cy="612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7400" y="22860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Model Inputs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Precipitation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Temperature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Land cover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Vegetation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Soil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Elevation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Drainage density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1746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990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Regional Water Budget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28600" y="228600"/>
          <a:ext cx="4724400" cy="6120680"/>
        </p:xfrm>
        <a:graphic>
          <a:graphicData uri="http://schemas.openxmlformats.org/presentationml/2006/ole">
            <p:oleObj spid="_x0000_s31748" name="Acrobat Document" r:id="rId5" imgW="5920920" imgH="7634880" progId="AcroExch.Document.7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1752600"/>
            <a:ext cx="381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Precipitation   5,296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Streamflow       2,569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</a:rPr>
              <a:t>Baseflow</a:t>
            </a:r>
            <a:r>
              <a:rPr lang="en-US" sz="2400" dirty="0" smtClean="0">
                <a:solidFill>
                  <a:srgbClr val="FFFF00"/>
                </a:solidFill>
              </a:rPr>
              <a:t>     1,727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Runoff             842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ET     2,642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Transfers     77.3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 </a:t>
            </a:r>
            <a:r>
              <a:rPr lang="en-US" sz="2400" dirty="0" smtClean="0">
                <a:solidFill>
                  <a:srgbClr val="FFFF00"/>
                </a:solidFill>
              </a:rPr>
              <a:t>Consumptive use </a:t>
            </a:r>
            <a:r>
              <a:rPr lang="en-US" sz="20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7.5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Mgal</a:t>
            </a:r>
            <a:r>
              <a:rPr lang="en-US" sz="2000" dirty="0" smtClean="0">
                <a:solidFill>
                  <a:srgbClr val="FFFF00"/>
                </a:solidFill>
              </a:rPr>
              <a:t>/d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7170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81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Increase in Impervious Area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4.4 percent average increase impervious surface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	[range 0.2 to 8.9 percent]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0.8 percent average increase in effective impervious surface          [range 0.1 to 1.7 percent]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886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Population Increases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   270,000 to 370,000 additional people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   New groundwater withdrawals 22 to 34 </a:t>
            </a:r>
            <a:r>
              <a:rPr lang="en-US" sz="2800" dirty="0" err="1" smtClean="0">
                <a:solidFill>
                  <a:srgbClr val="FFFF00"/>
                </a:solidFill>
              </a:rPr>
              <a:t>Mgal</a:t>
            </a:r>
            <a:r>
              <a:rPr lang="en-US" sz="2800" dirty="0" smtClean="0">
                <a:solidFill>
                  <a:srgbClr val="FFFF00"/>
                </a:solidFill>
              </a:rPr>
              <a:t>/d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0962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533400"/>
            <a:ext cx="231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smtClean="0">
                <a:solidFill>
                  <a:prstClr val="white"/>
                </a:solidFill>
              </a:rPr>
              <a:t>Water use—Key findings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 descr="eaa_FIG_13_impervio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00" y="355600"/>
            <a:ext cx="8255000" cy="614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6082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838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Impacts of Increase in Impervious Area 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on Water Resources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Decrease in </a:t>
            </a:r>
            <a:r>
              <a:rPr lang="en-US" sz="3200" dirty="0" err="1" smtClean="0">
                <a:solidFill>
                  <a:srgbClr val="FFFF00"/>
                </a:solidFill>
              </a:rPr>
              <a:t>baseflow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     </a:t>
            </a:r>
            <a:r>
              <a:rPr lang="en-US" sz="3200" dirty="0" smtClean="0">
                <a:solidFill>
                  <a:srgbClr val="FFFF00"/>
                </a:solidFill>
              </a:rPr>
              <a:t>8 to 31 </a:t>
            </a:r>
            <a:r>
              <a:rPr lang="en-US" sz="3200" dirty="0" err="1" smtClean="0">
                <a:solidFill>
                  <a:srgbClr val="FFFF00"/>
                </a:solidFill>
              </a:rPr>
              <a:t>Mgal</a:t>
            </a:r>
            <a:r>
              <a:rPr lang="en-US" sz="3200" dirty="0" smtClean="0">
                <a:solidFill>
                  <a:srgbClr val="FFFF00"/>
                </a:solidFill>
              </a:rPr>
              <a:t>/d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	Increase in runoff              21 to 76 </a:t>
            </a:r>
            <a:r>
              <a:rPr lang="en-US" sz="3200" dirty="0" err="1" smtClean="0">
                <a:solidFill>
                  <a:srgbClr val="FFFF00"/>
                </a:solidFill>
              </a:rPr>
              <a:t>Mgal</a:t>
            </a:r>
            <a:r>
              <a:rPr lang="en-US" sz="3200" dirty="0" smtClean="0">
                <a:solidFill>
                  <a:srgbClr val="FFFF00"/>
                </a:solidFill>
              </a:rPr>
              <a:t>/d	</a:t>
            </a:r>
          </a:p>
          <a:p>
            <a:pPr>
              <a:buSzPct val="105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    Increase in streamflow 	 12 to 45 </a:t>
            </a:r>
            <a:r>
              <a:rPr lang="en-US" sz="3200" dirty="0" err="1" smtClean="0">
                <a:solidFill>
                  <a:srgbClr val="FFFF00"/>
                </a:solidFill>
              </a:rPr>
              <a:t>Mgal</a:t>
            </a:r>
            <a:r>
              <a:rPr lang="en-US" sz="3200" dirty="0" smtClean="0">
                <a:solidFill>
                  <a:srgbClr val="FFFF00"/>
                </a:solidFill>
              </a:rPr>
              <a:t>/d</a:t>
            </a:r>
          </a:p>
          <a:p>
            <a:pPr>
              <a:buSzPct val="105000"/>
              <a:tabLst>
                <a:tab pos="45720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   </a:t>
            </a:r>
          </a:p>
          <a:p>
            <a:pPr>
              <a:buSzPct val="105000"/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SzPct val="105000"/>
              <a:tabLst>
                <a:tab pos="457200" algn="l"/>
                <a:tab pos="9144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2050" name="CorelDRAW" r:id="rId4" imgW="2020680" imgH="58572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4800" y="381000"/>
          <a:ext cx="4572000" cy="5923239"/>
        </p:xfrm>
        <a:graphic>
          <a:graphicData uri="http://schemas.openxmlformats.org/presentationml/2006/ole">
            <p:oleObj spid="_x0000_s2051" name="Acrobat Document" r:id="rId5" imgW="5920920" imgH="7634880" progId="AcroExch.Document.7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609600"/>
            <a:ext cx="396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Major Aquifers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rgbClr val="FFFF00"/>
                </a:solidFill>
              </a:rPr>
              <a:t>Safe Yields of Community Wells </a:t>
            </a:r>
            <a:endParaRPr lang="en-US" sz="2000" u="sng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Glacial </a:t>
            </a:r>
            <a:r>
              <a:rPr lang="en-US" sz="2400" b="1" dirty="0" smtClean="0">
                <a:solidFill>
                  <a:schemeClr val="bg1"/>
                </a:solidFill>
              </a:rPr>
              <a:t>aquifers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(46 wells)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15.3 million gallons per day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Bedrock aquifers </a:t>
            </a:r>
            <a:r>
              <a:rPr lang="en-US" sz="2400" dirty="0" smtClean="0">
                <a:solidFill>
                  <a:srgbClr val="FFFF00"/>
                </a:solidFill>
              </a:rPr>
              <a:t>(150 wells)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3.9 million gallons per day</a:t>
            </a:r>
          </a:p>
        </p:txBody>
      </p:sp>
      <p:pic>
        <p:nvPicPr>
          <p:cNvPr id="5" name="Picture 4" descr="community_wel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" y="685799"/>
            <a:ext cx="3768438" cy="48768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0722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3048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Areas of moderate and </a:t>
            </a:r>
            <a:r>
              <a:rPr lang="en-US" sz="3200" b="1" i="1" dirty="0" smtClean="0">
                <a:solidFill>
                  <a:schemeClr val="bg1"/>
                </a:solidFill>
              </a:rPr>
              <a:t>greatest change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828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aaaaaaaa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4876800" cy="61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57800" y="1905000"/>
            <a:ext cx="390991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Farmington River </a:t>
            </a:r>
            <a:r>
              <a:rPr lang="en-US" b="1" i="1" dirty="0" smtClean="0">
                <a:solidFill>
                  <a:schemeClr val="bg1"/>
                </a:solidFill>
              </a:rPr>
              <a:t>(F1101)</a:t>
            </a:r>
          </a:p>
          <a:p>
            <a:r>
              <a:rPr lang="en-US" sz="2400" b="1" i="1" dirty="0" err="1" smtClean="0">
                <a:solidFill>
                  <a:schemeClr val="bg1"/>
                </a:solidFill>
              </a:rPr>
              <a:t>Nepaug</a:t>
            </a:r>
            <a:r>
              <a:rPr lang="en-US" sz="2400" b="1" i="1" dirty="0" smtClean="0">
                <a:solidFill>
                  <a:schemeClr val="bg1"/>
                </a:solidFill>
              </a:rPr>
              <a:t> River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Housatonic  River </a:t>
            </a:r>
            <a:r>
              <a:rPr lang="en-US" sz="1400" b="1" i="1" dirty="0" smtClean="0">
                <a:solidFill>
                  <a:schemeClr val="bg1"/>
                </a:solidFill>
              </a:rPr>
              <a:t>(H1901 and H2701)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Blackberry River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West </a:t>
            </a:r>
            <a:r>
              <a:rPr lang="en-US" sz="2400" b="1" i="1" dirty="0" err="1" smtClean="0">
                <a:solidFill>
                  <a:schemeClr val="bg1"/>
                </a:solidFill>
              </a:rPr>
              <a:t>Aspectuck</a:t>
            </a:r>
            <a:r>
              <a:rPr lang="en-US" sz="2400" b="1" i="1" dirty="0" smtClean="0">
                <a:solidFill>
                  <a:schemeClr val="bg1"/>
                </a:solidFill>
              </a:rPr>
              <a:t> River</a:t>
            </a:r>
          </a:p>
          <a:p>
            <a:r>
              <a:rPr lang="en-US" sz="2400" b="1" i="1" dirty="0" err="1" smtClean="0">
                <a:solidFill>
                  <a:schemeClr val="bg1"/>
                </a:solidFill>
              </a:rPr>
              <a:t>Leadmine</a:t>
            </a:r>
            <a:r>
              <a:rPr lang="en-US" sz="2400" b="1" i="1" dirty="0" smtClean="0">
                <a:solidFill>
                  <a:schemeClr val="bg1"/>
                </a:solidFill>
              </a:rPr>
              <a:t> Brook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West Branch Naugatuck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Naugatuck River </a:t>
            </a:r>
            <a:r>
              <a:rPr lang="en-US" b="1" i="1" dirty="0" smtClean="0">
                <a:solidFill>
                  <a:schemeClr val="bg1"/>
                </a:solidFill>
              </a:rPr>
              <a:t>(H4301)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2770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52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Changes in the water budget are directly proportional to changes in the impervious surface area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19200"/>
            <a:ext cx="72675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8194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685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Water Budget– Key Findings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	Increases in ground water withdrawals and impervious area will put additional stresses on the resources by reducing water availability and degrading the water quality of the streams. 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Consider evaluating changes to monthly or seasonal water budgets when making water  resources management decisions.  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SzPct val="105000"/>
              <a:tabLst>
                <a:tab pos="457200" algn="l"/>
                <a:tab pos="9144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od2010_oil mill 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648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END.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			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April 1, 2010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4034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533400"/>
            <a:ext cx="231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smtClean="0">
                <a:solidFill>
                  <a:prstClr val="white"/>
                </a:solidFill>
              </a:rPr>
              <a:t>Water use—Key findings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 descr="eaa_FIG_17_basef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361950"/>
            <a:ext cx="8572500" cy="6134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1986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533400"/>
            <a:ext cx="231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smtClean="0">
                <a:solidFill>
                  <a:prstClr val="white"/>
                </a:solidFill>
              </a:rPr>
              <a:t>Water use—Key findings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 descr="eaa_FIG_15_runo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361950"/>
            <a:ext cx="8572500" cy="6134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3010" name="CorelDRAW" r:id="rId4" imgW="2020680" imgH="585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533400"/>
            <a:ext cx="231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smtClean="0">
                <a:solidFill>
                  <a:prstClr val="white"/>
                </a:solidFill>
              </a:rPr>
              <a:t>Water use—Key findings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5" name="Picture 4" descr="eaa_FIG_16_streamf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355600"/>
            <a:ext cx="8572500" cy="614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4098" name="CorelDRAW" r:id="rId4" imgW="2020680" imgH="585720" progId="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4495800" cy="33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424246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3733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Typical ground water levels over time in glacial till and glacial stratified aquifers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Seasonal and climatic changes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1026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Ground water – Key Findings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Average of Yields</a:t>
            </a:r>
          </a:p>
          <a:p>
            <a:pPr>
              <a:tabLst>
                <a:tab pos="457200" algn="l"/>
              </a:tabLst>
            </a:pPr>
            <a:r>
              <a:rPr lang="en-US" sz="2400" i="1" dirty="0" smtClean="0">
                <a:solidFill>
                  <a:srgbClr val="FFFF00"/>
                </a:solidFill>
              </a:rPr>
              <a:t>	</a:t>
            </a:r>
            <a:r>
              <a:rPr lang="en-US" sz="2400" i="1" dirty="0" smtClean="0">
                <a:solidFill>
                  <a:srgbClr val="FFFF00"/>
                </a:solidFill>
              </a:rPr>
              <a:t>Glacial (sand/gravel) </a:t>
            </a:r>
            <a:r>
              <a:rPr lang="en-US" sz="2400" i="1" dirty="0" smtClean="0">
                <a:solidFill>
                  <a:srgbClr val="FFFF00"/>
                </a:solidFill>
              </a:rPr>
              <a:t>	0.318 </a:t>
            </a:r>
            <a:r>
              <a:rPr lang="en-US" sz="2400" i="1" dirty="0" err="1" smtClean="0">
                <a:solidFill>
                  <a:srgbClr val="FFFF00"/>
                </a:solidFill>
              </a:rPr>
              <a:t>Mgal</a:t>
            </a:r>
            <a:r>
              <a:rPr lang="en-US" sz="2400" i="1" dirty="0" smtClean="0">
                <a:solidFill>
                  <a:srgbClr val="FFFF00"/>
                </a:solidFill>
              </a:rPr>
              <a:t>/d   	</a:t>
            </a:r>
            <a:endParaRPr lang="en-US" sz="2400" i="1" u="sng" dirty="0" smtClean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400" i="1" dirty="0" smtClean="0">
                <a:solidFill>
                  <a:srgbClr val="FFFF00"/>
                </a:solidFill>
              </a:rPr>
              <a:t>	Bedrock 		</a:t>
            </a:r>
            <a:r>
              <a:rPr lang="en-US" sz="2400" i="1" dirty="0" smtClean="0">
                <a:solidFill>
                  <a:srgbClr val="FFFF00"/>
                </a:solidFill>
              </a:rPr>
              <a:t>	0.026 </a:t>
            </a:r>
            <a:r>
              <a:rPr lang="en-US" sz="2400" i="1" dirty="0" err="1" smtClean="0">
                <a:solidFill>
                  <a:srgbClr val="FFFF00"/>
                </a:solidFill>
              </a:rPr>
              <a:t>Mgal</a:t>
            </a:r>
            <a:r>
              <a:rPr lang="en-US" sz="2400" i="1" dirty="0" smtClean="0">
                <a:solidFill>
                  <a:srgbClr val="FFFF00"/>
                </a:solidFill>
              </a:rPr>
              <a:t>/d 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SzPct val="105000"/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Ground water  Withdrawals for Domestic Uses</a:t>
            </a:r>
          </a:p>
          <a:p>
            <a:pPr lvl="1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12.3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(self supplied)</a:t>
            </a:r>
          </a:p>
          <a:p>
            <a:pPr lvl="1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  4.2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(public suppliers)</a:t>
            </a:r>
          </a:p>
          <a:p>
            <a:pPr marL="0" lvl="2">
              <a:buSzPct val="105000"/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lvl="2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196 Community Wells – Public Water Supply System  </a:t>
            </a:r>
          </a:p>
          <a:p>
            <a:pPr marL="0" lvl="2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	19.2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– Total Safe Yield</a:t>
            </a:r>
          </a:p>
          <a:p>
            <a:pPr>
              <a:buSzPct val="105000"/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lvl="2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Withdrawals  during summer</a:t>
            </a:r>
          </a:p>
          <a:p>
            <a:pPr marL="0" lvl="2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	75 percent of safe yield, and </a:t>
            </a:r>
          </a:p>
          <a:p>
            <a:pPr marL="0" lvl="2">
              <a:buSzPct val="105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	90-100 percent of safe yield (smaller systems) </a:t>
            </a:r>
          </a:p>
          <a:p>
            <a:pPr marL="0" lvl="2">
              <a:buSzPct val="105000"/>
              <a:tabLst>
                <a:tab pos="457200" algn="l"/>
              </a:tabLst>
            </a:pPr>
            <a:endParaRPr lang="en-US" sz="2400" i="1" dirty="0" smtClean="0">
              <a:solidFill>
                <a:srgbClr val="FFFF00"/>
              </a:solidFill>
            </a:endParaRPr>
          </a:p>
          <a:p>
            <a:pPr lvl="2" indent="-857250">
              <a:buSzPct val="105000"/>
              <a:tabLst>
                <a:tab pos="457200" algn="l"/>
                <a:tab pos="914400" algn="l"/>
              </a:tabLst>
            </a:pPr>
            <a:endParaRPr lang="en-US" sz="2400" i="1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4818" name="CorelDRAW" r:id="rId4" imgW="2020680" imgH="585720" progId="">
              <p:embed/>
            </p:oleObj>
          </a:graphicData>
        </a:graphic>
      </p:graphicFrame>
      <p:pic>
        <p:nvPicPr>
          <p:cNvPr id="5" name="Picture 4" descr="Fig_SW_sta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52400"/>
            <a:ext cx="5004955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762000"/>
            <a:ext cx="3124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SURFACE WATER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Mean annual streamflow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1.78 ft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/s/mi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1.15 gal/d/mi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(0.90-2.37  ft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/s/mi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	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Mean annual </a:t>
            </a:r>
            <a:r>
              <a:rPr lang="en-US" sz="2000" b="1" dirty="0" err="1" smtClean="0">
                <a:solidFill>
                  <a:schemeClr val="bg1"/>
                </a:solidFill>
              </a:rPr>
              <a:t>baseflow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1.25 ft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/s/mi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0.81 gal/d/mi2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(0.60-1.71 ft3/s/mi2)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943600" cy="36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962400"/>
            <a:ext cx="861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Annual variation of streamflow,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baseflow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and precipitation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Housatonic  River  Falls Village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During  1960 drought, streamflow was 30-60 percent less than long term average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During  wet years, streamflow was 50-65 percent greater than long term average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074" name="CorelDRAW" r:id="rId4" imgW="2020680" imgH="58572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1000" y="152400"/>
          <a:ext cx="4800600" cy="6219401"/>
        </p:xfrm>
        <a:graphic>
          <a:graphicData uri="http://schemas.openxmlformats.org/presentationml/2006/ole">
            <p:oleObj spid="_x0000_s3075" name="Acrobat Document" r:id="rId5" imgW="5920920" imgH="7634880" progId="AcroExch.Document.7">
              <p:link updateAutomatic="1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685800"/>
            <a:ext cx="3276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Annual Water Production, 2005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32.3 billion gallons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88.6  </a:t>
            </a:r>
            <a:r>
              <a:rPr lang="en-US" sz="2400" b="1" dirty="0" err="1" smtClean="0">
                <a:solidFill>
                  <a:srgbClr val="FFFF00"/>
                </a:solidFill>
              </a:rPr>
              <a:t>Mgal</a:t>
            </a:r>
            <a:r>
              <a:rPr lang="en-US" sz="2400" b="1" dirty="0" smtClean="0">
                <a:solidFill>
                  <a:srgbClr val="FFFF00"/>
                </a:solidFill>
              </a:rPr>
              <a:t>/d (average)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28.2 of 32.3 billion gallons exported out of Highlands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5122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685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Surface water – Key Findings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	Public-supply reservoirs are a major water supply 	source for communities in and </a:t>
            </a:r>
            <a:r>
              <a:rPr lang="en-US" sz="2800" u="sng" dirty="0" smtClean="0">
                <a:solidFill>
                  <a:srgbClr val="FFFF00"/>
                </a:solidFill>
              </a:rPr>
              <a:t>adjacent to</a:t>
            </a:r>
            <a:r>
              <a:rPr lang="en-US" sz="2800" dirty="0" smtClean="0">
                <a:solidFill>
                  <a:srgbClr val="FFFF00"/>
                </a:solidFill>
              </a:rPr>
              <a:t> the 	Highlands.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Reservoirs combined safe yield of 124 </a:t>
            </a:r>
            <a:r>
              <a:rPr lang="en-US" sz="2800" dirty="0" err="1" smtClean="0">
                <a:solidFill>
                  <a:srgbClr val="FFFF00"/>
                </a:solidFill>
              </a:rPr>
              <a:t>Mgal</a:t>
            </a:r>
            <a:r>
              <a:rPr lang="en-US" sz="2800" dirty="0" smtClean="0">
                <a:solidFill>
                  <a:srgbClr val="FFFF00"/>
                </a:solidFill>
              </a:rPr>
              <a:t>/d.         </a:t>
            </a:r>
          </a:p>
          <a:p>
            <a:pPr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					</a:t>
            </a:r>
            <a:endParaRPr lang="en-US" sz="1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In 2005, withdrawals averaged about 89 </a:t>
            </a:r>
            <a:r>
              <a:rPr lang="en-US" sz="2800" dirty="0" err="1" smtClean="0">
                <a:solidFill>
                  <a:srgbClr val="FFFF00"/>
                </a:solidFill>
              </a:rPr>
              <a:t>Mgal</a:t>
            </a:r>
            <a:r>
              <a:rPr lang="en-US" sz="2800" dirty="0" smtClean="0">
                <a:solidFill>
                  <a:srgbClr val="FFFF00"/>
                </a:solidFill>
              </a:rPr>
              <a:t>/d.	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SzPct val="105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	87 percent of SW withdrawals exported. </a:t>
            </a:r>
          </a:p>
          <a:p>
            <a:pPr>
              <a:buSzPct val="105000"/>
              <a:tabLst>
                <a:tab pos="45720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SzPct val="105000"/>
              <a:tabLst>
                <a:tab pos="457200" algn="l"/>
                <a:tab pos="914400" algn="l"/>
              </a:tabLst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/>
          </p:cNvGraphicFramePr>
          <p:nvPr/>
        </p:nvGraphicFramePr>
        <p:xfrm>
          <a:off x="0" y="6473825"/>
          <a:ext cx="1371600" cy="384175"/>
        </p:xfrm>
        <a:graphic>
          <a:graphicData uri="http://schemas.openxmlformats.org/presentationml/2006/ole">
            <p:oleObj spid="_x0000_s37890" name="CorelDRAW" r:id="rId4" imgW="2020680" imgH="5857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Water Use (2005) —Key </a:t>
            </a:r>
            <a:r>
              <a:rPr lang="en-US" sz="3600" dirty="0">
                <a:solidFill>
                  <a:schemeClr val="bg1"/>
                </a:solidFill>
              </a:rPr>
              <a:t>findings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125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— Total Use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109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― Public Suppliers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25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— Domestic Use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52 percent (154,000)  community water systems.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48 percent (145,000 ) private wells (self-supplied)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374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 — Registered and Permitted Diversions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(the maximum daily withdrawals authorized by the State)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Safe Yield of Existing Systems – 143 </a:t>
            </a:r>
            <a:r>
              <a:rPr lang="en-US" sz="2400" dirty="0" err="1" smtClean="0">
                <a:solidFill>
                  <a:srgbClr val="FFFF00"/>
                </a:solidFill>
              </a:rPr>
              <a:t>Mgal</a:t>
            </a:r>
            <a:r>
              <a:rPr lang="en-US" sz="2400" dirty="0" smtClean="0">
                <a:solidFill>
                  <a:srgbClr val="FFFF00"/>
                </a:solidFill>
              </a:rPr>
              <a:t>/d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E4B8-36F0-4D84-97E6-68BC0B5B00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693</Words>
  <Application>Microsoft Office PowerPoint</Application>
  <PresentationFormat>On-screen Show (4:3)</PresentationFormat>
  <Paragraphs>227</Paragraphs>
  <Slides>26</Slides>
  <Notes>26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C:\dell37work\CT_HIGHLANDS_ARCHIVE_FILES\ct_pa_hjighlands_2010_draft.pdf</vt:lpstr>
      <vt:lpstr>dell37work\CT_HIGHLANDS_ARCHIVE_FILES\ct_pa_hjighlands_2010_draft.pdf</vt:lpstr>
      <vt:lpstr>C:\dell37work\CT_HIGHLANDS_ARCHIVE_FILES\ct_pa_hjighlands_2010_draft.pdf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WRD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eaahearn</dc:creator>
  <cp:lastModifiedBy>eaahearn</cp:lastModifiedBy>
  <cp:revision>236</cp:revision>
  <dcterms:created xsi:type="dcterms:W3CDTF">2010-05-20T18:59:31Z</dcterms:created>
  <dcterms:modified xsi:type="dcterms:W3CDTF">2010-05-26T19:47:15Z</dcterms:modified>
</cp:coreProperties>
</file>