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257" r:id="rId3"/>
    <p:sldId id="279" r:id="rId4"/>
    <p:sldId id="302" r:id="rId5"/>
    <p:sldId id="303" r:id="rId6"/>
    <p:sldId id="259" r:id="rId7"/>
    <p:sldId id="264" r:id="rId8"/>
    <p:sldId id="270" r:id="rId9"/>
    <p:sldId id="275" r:id="rId10"/>
    <p:sldId id="280" r:id="rId11"/>
    <p:sldId id="317" r:id="rId12"/>
    <p:sldId id="305" r:id="rId13"/>
    <p:sldId id="269" r:id="rId14"/>
    <p:sldId id="285" r:id="rId15"/>
    <p:sldId id="323" r:id="rId16"/>
    <p:sldId id="324" r:id="rId17"/>
    <p:sldId id="287" r:id="rId18"/>
    <p:sldId id="318" r:id="rId19"/>
    <p:sldId id="286" r:id="rId20"/>
    <p:sldId id="319" r:id="rId21"/>
    <p:sldId id="293" r:id="rId22"/>
    <p:sldId id="262" r:id="rId23"/>
    <p:sldId id="308" r:id="rId24"/>
    <p:sldId id="295" r:id="rId25"/>
    <p:sldId id="296" r:id="rId26"/>
    <p:sldId id="314" r:id="rId27"/>
    <p:sldId id="298" r:id="rId28"/>
    <p:sldId id="299" r:id="rId29"/>
    <p:sldId id="315" r:id="rId30"/>
    <p:sldId id="316" r:id="rId31"/>
    <p:sldId id="268" r:id="rId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6396" autoAdjust="0"/>
  </p:normalViewPr>
  <p:slideViewPr>
    <p:cSldViewPr>
      <p:cViewPr varScale="1">
        <p:scale>
          <a:sx n="83" d="100"/>
          <a:sy n="83" d="100"/>
        </p:scale>
        <p:origin x="49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r>
              <a:rPr lang="en-US" smtClean="0"/>
              <a:t>Using FEMA's Flood Risk Products to Increase Flood Resiliency</a:t>
            </a: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6" rIns="96653" bIns="48326" rtlCol="0"/>
          <a:lstStyle>
            <a:lvl1pPr algn="r">
              <a:defRPr sz="1300"/>
            </a:lvl1pPr>
          </a:lstStyle>
          <a:p>
            <a:r>
              <a:rPr lang="en-US" smtClean="0"/>
              <a:t>9/27/2016</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6" rIns="96653" bIns="48326" rtlCol="0" anchor="b"/>
          <a:lstStyle>
            <a:lvl1pPr algn="r">
              <a:defRPr sz="1300"/>
            </a:lvl1pPr>
          </a:lstStyle>
          <a:p>
            <a:fld id="{D6EB16CB-126F-4912-B5E1-116AB24FA683}" type="slidenum">
              <a:rPr lang="en-US" smtClean="0"/>
              <a:t>‹#›</a:t>
            </a:fld>
            <a:endParaRPr lang="en-US"/>
          </a:p>
        </p:txBody>
      </p:sp>
    </p:spTree>
    <p:extLst>
      <p:ext uri="{BB962C8B-B14F-4D97-AF65-F5344CB8AC3E}">
        <p14:creationId xmlns:p14="http://schemas.microsoft.com/office/powerpoint/2010/main" val="2765733653"/>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r>
              <a:rPr lang="en-US" smtClean="0"/>
              <a:t>Using FEMA's Flood Risk Products to Increase Flood Resiliency</a:t>
            </a: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6" rIns="96653" bIns="48326" rtlCol="0"/>
          <a:lstStyle>
            <a:lvl1pPr algn="r">
              <a:defRPr sz="1300"/>
            </a:lvl1pPr>
          </a:lstStyle>
          <a:p>
            <a:r>
              <a:rPr lang="en-US" smtClean="0"/>
              <a:t>9/27/2016</a:t>
            </a:r>
            <a:endParaRPr lang="en-US"/>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53" tIns="48326" rIns="96653" bIns="48326"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6" rIns="96653" bIns="4832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6" rIns="96653" bIns="48326" rtlCol="0" anchor="b"/>
          <a:lstStyle>
            <a:lvl1pPr algn="r">
              <a:defRPr sz="1300"/>
            </a:lvl1pPr>
          </a:lstStyle>
          <a:p>
            <a:fld id="{05EC2A3E-58A5-48E6-A342-BAE77D2C044A}" type="slidenum">
              <a:rPr lang="en-US" smtClean="0"/>
              <a:t>‹#›</a:t>
            </a:fld>
            <a:endParaRPr lang="en-US"/>
          </a:p>
        </p:txBody>
      </p:sp>
    </p:spTree>
    <p:extLst>
      <p:ext uri="{BB962C8B-B14F-4D97-AF65-F5344CB8AC3E}">
        <p14:creationId xmlns:p14="http://schemas.microsoft.com/office/powerpoint/2010/main" val="1090396647"/>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C2A3E-58A5-48E6-A342-BAE77D2C044A}" type="slidenum">
              <a:rPr lang="en-US" smtClean="0"/>
              <a:t>1</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414438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6"/>
            <a:r>
              <a:rPr lang="en-US" i="0" dirty="0" smtClean="0">
                <a:solidFill>
                  <a:srgbClr val="FF0000"/>
                </a:solidFill>
              </a:rPr>
              <a:t>1</a:t>
            </a:r>
            <a:r>
              <a:rPr lang="en-US" i="0" baseline="30000" dirty="0" smtClean="0">
                <a:solidFill>
                  <a:srgbClr val="FF0000"/>
                </a:solidFill>
              </a:rPr>
              <a:t>st</a:t>
            </a:r>
            <a:r>
              <a:rPr lang="en-US" i="0" dirty="0" smtClean="0">
                <a:solidFill>
                  <a:srgbClr val="FF0000"/>
                </a:solidFill>
              </a:rPr>
              <a:t> Flood Risk Product</a:t>
            </a:r>
            <a:r>
              <a:rPr lang="en-US" i="0" baseline="0" dirty="0" smtClean="0">
                <a:solidFill>
                  <a:srgbClr val="FF0000"/>
                </a:solidFill>
              </a:rPr>
              <a:t> to be released in May 2014.  Available on OEP’s web site.</a:t>
            </a:r>
          </a:p>
          <a:p>
            <a:pPr defTabSz="966526"/>
            <a:endParaRPr lang="en-US" i="0" baseline="0" dirty="0" smtClean="0">
              <a:solidFill>
                <a:srgbClr val="FF0000"/>
              </a:solidFill>
            </a:endParaRPr>
          </a:p>
          <a:p>
            <a:pPr defTabSz="929508"/>
            <a:r>
              <a:rPr lang="en-US" i="0" dirty="0" smtClean="0">
                <a:solidFill>
                  <a:srgbClr val="FF0000"/>
                </a:solidFill>
              </a:rPr>
              <a:t>- Dataset was created my merging</a:t>
            </a:r>
            <a:r>
              <a:rPr lang="en-US" i="0" baseline="0" dirty="0" smtClean="0">
                <a:solidFill>
                  <a:srgbClr val="FF0000"/>
                </a:solidFill>
              </a:rPr>
              <a:t> (</a:t>
            </a:r>
            <a:r>
              <a:rPr lang="en-US" i="0" baseline="0" dirty="0" err="1" smtClean="0">
                <a:solidFill>
                  <a:srgbClr val="FF0000"/>
                </a:solidFill>
              </a:rPr>
              <a:t>unioning</a:t>
            </a:r>
            <a:r>
              <a:rPr lang="en-US" i="0" baseline="0" dirty="0" smtClean="0">
                <a:solidFill>
                  <a:srgbClr val="FF0000"/>
                </a:solidFill>
              </a:rPr>
              <a:t>) the previously effective 2005 floodplain data with the new floodplain data (that became effective in 2015).</a:t>
            </a:r>
          </a:p>
          <a:p>
            <a:pPr defTabSz="929508"/>
            <a:r>
              <a:rPr lang="en-US" i="0" baseline="0" dirty="0" smtClean="0">
                <a:solidFill>
                  <a:srgbClr val="FF0000"/>
                </a:solidFill>
              </a:rPr>
              <a:t>- Looks at increases and decreases in the floodplain mapping as well as any changes in zone designation.</a:t>
            </a:r>
          </a:p>
          <a:p>
            <a:pPr defTabSz="929508"/>
            <a:r>
              <a:rPr lang="en-US" i="0" baseline="0" dirty="0" smtClean="0">
                <a:solidFill>
                  <a:srgbClr val="FF0000"/>
                </a:solidFill>
              </a:rPr>
              <a:t>- Seen here is the Changes Since Last FIRM map for </a:t>
            </a:r>
            <a:r>
              <a:rPr lang="en-US" i="0" baseline="0" dirty="0" smtClean="0">
                <a:solidFill>
                  <a:srgbClr val="FF0000"/>
                </a:solidFill>
              </a:rPr>
              <a:t>Dover.</a:t>
            </a:r>
            <a:endParaRPr lang="en-US" i="0" baseline="0" dirty="0" smtClean="0">
              <a:solidFill>
                <a:srgbClr val="FF0000"/>
              </a:solidFill>
            </a:endParaRPr>
          </a:p>
          <a:p>
            <a:pPr marL="0" indent="0" defTabSz="929508">
              <a:buFontTx/>
              <a:buNone/>
            </a:pPr>
            <a:r>
              <a:rPr lang="en-US" i="0" baseline="0" dirty="0" smtClean="0">
                <a:solidFill>
                  <a:srgbClr val="FF0000"/>
                </a:solidFill>
              </a:rPr>
              <a:t>- Additionally</a:t>
            </a:r>
            <a:r>
              <a:rPr lang="en-US" i="0" baseline="0" dirty="0" smtClean="0">
                <a:solidFill>
                  <a:srgbClr val="FF0000"/>
                </a:solidFill>
              </a:rPr>
              <a:t>, the data are available as a GIS feature class in the Flood Risk database and community summaries are also available in the Flood Risk Report.</a:t>
            </a:r>
          </a:p>
          <a:p>
            <a:pPr marL="0" indent="0" defTabSz="929508">
              <a:buFontTx/>
              <a:buNone/>
            </a:pPr>
            <a:r>
              <a:rPr lang="en-US" i="0" baseline="0" dirty="0" smtClean="0">
                <a:solidFill>
                  <a:srgbClr val="FF0000"/>
                </a:solidFill>
              </a:rPr>
              <a:t>- Zooming in around </a:t>
            </a:r>
            <a:r>
              <a:rPr lang="en-US" i="0" baseline="0" dirty="0" err="1" smtClean="0">
                <a:solidFill>
                  <a:srgbClr val="FF0000"/>
                </a:solidFill>
              </a:rPr>
              <a:t>Cocheco</a:t>
            </a:r>
            <a:r>
              <a:rPr lang="en-US" i="0" baseline="0" dirty="0" smtClean="0">
                <a:solidFill>
                  <a:srgbClr val="FF0000"/>
                </a:solidFill>
              </a:rPr>
              <a:t> River - can see areas of floodplain increase, small fringe areas of floodplain decrease, and areas of floodway increase/decrease.</a:t>
            </a:r>
          </a:p>
          <a:p>
            <a:pPr defTabSz="966526"/>
            <a:endParaRPr lang="en-US" i="0" dirty="0" smtClean="0">
              <a:solidFill>
                <a:srgbClr val="FF0000"/>
              </a:solidFill>
            </a:endParaRPr>
          </a:p>
          <a:p>
            <a:endParaRPr lang="en-US" i="0" dirty="0">
              <a:solidFill>
                <a:srgbClr val="FF0000"/>
              </a:solidFill>
            </a:endParaRPr>
          </a:p>
        </p:txBody>
      </p:sp>
      <p:sp>
        <p:nvSpPr>
          <p:cNvPr id="4" name="Slide Number Placeholder 3"/>
          <p:cNvSpPr>
            <a:spLocks noGrp="1"/>
          </p:cNvSpPr>
          <p:nvPr>
            <p:ph type="sldNum" sz="quarter" idx="10"/>
          </p:nvPr>
        </p:nvSpPr>
        <p:spPr/>
        <p:txBody>
          <a:bodyPr/>
          <a:lstStyle/>
          <a:p>
            <a:fld id="{05EC2A3E-58A5-48E6-A342-BAE77D2C044A}" type="slidenum">
              <a:rPr lang="en-US" smtClean="0"/>
              <a:t>11</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321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 Here, you can see the Changes Since Last</a:t>
            </a:r>
            <a:r>
              <a:rPr lang="en-US" b="0" i="0" baseline="0" dirty="0" smtClean="0"/>
              <a:t> FIRM summary for Dover</a:t>
            </a:r>
            <a:r>
              <a:rPr lang="en-US" b="0" i="0" baseline="0" dirty="0" smtClean="0"/>
              <a:t>.</a:t>
            </a:r>
            <a:endParaRPr lang="en-US" b="0" i="0" baseline="0" dirty="0" smtClean="0"/>
          </a:p>
          <a:p>
            <a:r>
              <a:rPr lang="en-US" b="0" i="0" baseline="0" dirty="0" smtClean="0"/>
              <a:t>- Shows  the town area, the number of acres for Special Flood Hazard Areas  (A, AE, AO) previously mapped, currently mapped, areas where the floodplains have increased, where they’ve decreased, and finally the net change in the number of acres mapped.  Note that there has actually been a reduction in acres mapped as 100-year floodplain zones in the city of Dover, as well as the 4-town area studied.</a:t>
            </a:r>
          </a:p>
          <a:p>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12</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97077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 standard products – flood depth grids.  Before discussing that</a:t>
            </a:r>
            <a:r>
              <a:rPr lang="en-US" baseline="0" dirty="0" smtClean="0"/>
              <a:t> particular product, I want to review what we mean by a grid.  It’s a data format consisting of a series of pixels or grid cells in rows and columns, with each cell having a unique value.  Typically used to represent data that are continuous in nature – for example topographic data, precipitation data, etc.  In this case we’re looking at a topographic grid, where each cell carries a value that represents the elevation at that location.</a:t>
            </a:r>
          </a:p>
          <a:p>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13</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90081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UNH</a:t>
            </a:r>
          </a:p>
          <a:p>
            <a:r>
              <a:rPr lang="en-US" dirty="0" smtClean="0"/>
              <a:t>Helps communicate that</a:t>
            </a:r>
            <a:r>
              <a:rPr lang="en-US" baseline="0" dirty="0" smtClean="0"/>
              <a:t> the</a:t>
            </a:r>
            <a:r>
              <a:rPr lang="en-US" dirty="0" smtClean="0"/>
              <a:t> level of hazard, and therefore the level of risk,</a:t>
            </a:r>
            <a:r>
              <a:rPr lang="en-US" baseline="0" dirty="0" smtClean="0"/>
              <a:t> </a:t>
            </a:r>
            <a:r>
              <a:rPr lang="en-US" dirty="0" smtClean="0"/>
              <a:t>varies within the mapped floodplain areas</a:t>
            </a:r>
            <a:r>
              <a:rPr lang="en-US" baseline="0" dirty="0" smtClean="0"/>
              <a:t>. Typically database includes a range of flood frequencies (depth grids for the 10% (10-year) 4% (25-year) , 2% (50-year)  1% (100-year), and 0.2% (500-year) annual chance events).  Other analysis grids may also be in the database, including water surface elevation, percent annual chance of flooding and percent chance of flooding over 30-year period (e.g. over lifetime of a mortgage).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14</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64626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Area zoomed in – </a:t>
            </a:r>
            <a:r>
              <a:rPr lang="en-US" i="1" dirty="0" err="1" smtClean="0"/>
              <a:t>Cocheco</a:t>
            </a:r>
            <a:r>
              <a:rPr lang="en-US" i="1" dirty="0" smtClean="0"/>
              <a:t> River, Dover</a:t>
            </a:r>
          </a:p>
          <a:p>
            <a:endParaRPr lang="en-US" i="1" dirty="0" smtClean="0"/>
          </a:p>
          <a:p>
            <a:pPr marL="171450" indent="-171450">
              <a:buFontTx/>
              <a:buChar char="-"/>
            </a:pPr>
            <a:r>
              <a:rPr lang="en-US" i="0" dirty="0" smtClean="0"/>
              <a:t>Again, as previously mentioned, the depth grids are</a:t>
            </a:r>
            <a:r>
              <a:rPr lang="en-US" i="0" baseline="0" dirty="0" smtClean="0"/>
              <a:t> a useful product in that they show not only the extent of flooding, but also the anticipated depth of flooding.</a:t>
            </a:r>
          </a:p>
          <a:p>
            <a:pPr marL="171450" indent="-171450">
              <a:buFontTx/>
              <a:buChar char="-"/>
            </a:pPr>
            <a:r>
              <a:rPr lang="en-US" i="0" baseline="0" dirty="0" smtClean="0"/>
              <a:t>The image shown here is displaying ranges of depth values, but the data itself can also be accessed in the Flood Risk Database as raster datasets and you can actually identify individual pixel values to determine the specific depth at any given location.</a:t>
            </a:r>
          </a:p>
          <a:p>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15</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031802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Modeling software developed by FEMA to allow users to estimate economic losses associated with various flooding events.  The software can actually model losses from earthquakes,</a:t>
            </a:r>
            <a:r>
              <a:rPr lang="en-US" baseline="0" dirty="0" smtClean="0"/>
              <a:t> hurricanes, and floods.  It is capable of modeling physical, economic, and social impacts of these disasters, although we typically focus on the economic aspect.</a:t>
            </a:r>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17</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608627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Focusing on potential</a:t>
            </a:r>
            <a:r>
              <a:rPr lang="en-US" baseline="0" dirty="0" smtClean="0"/>
              <a:t> losses associated with 100-yr flood.</a:t>
            </a:r>
          </a:p>
          <a:p>
            <a:endParaRPr lang="en-US" baseline="0" dirty="0" smtClean="0"/>
          </a:p>
          <a:p>
            <a:pPr marL="171450" indent="-171450">
              <a:buFontTx/>
              <a:buChar char="-"/>
            </a:pPr>
            <a:r>
              <a:rPr lang="en-US" baseline="0" dirty="0" smtClean="0"/>
              <a:t>This slide shows the results of the HAZUS analysis</a:t>
            </a:r>
          </a:p>
          <a:p>
            <a:pPr marL="171450" indent="-171450">
              <a:buFontTx/>
              <a:buChar char="-"/>
            </a:pPr>
            <a:r>
              <a:rPr lang="en-US" baseline="0" dirty="0" smtClean="0"/>
              <a:t>This project utilized what’s known as a Level 1 analysis, the most basic. It uses the census data and its generic building stock information when calculating the dollar loss amounts for the various flood event scenarios.</a:t>
            </a:r>
          </a:p>
          <a:p>
            <a:pPr marL="171450" indent="-171450">
              <a:buFontTx/>
              <a:buChar char="-"/>
            </a:pPr>
            <a:r>
              <a:rPr lang="en-US" baseline="0" dirty="0" smtClean="0"/>
              <a:t>For example, the results shown here are reporting that during a 100 year flood event, anticipated losses for residential building and contents would be approximately $37.9 million. Further, it shows the loss ratio (which is the percentage that dollar amount is of the estimated value for all </a:t>
            </a:r>
            <a:r>
              <a:rPr lang="en-US" baseline="0" smtClean="0"/>
              <a:t>of </a:t>
            </a:r>
            <a:r>
              <a:rPr lang="en-US" baseline="0" smtClean="0"/>
              <a:t>Dover’s residential </a:t>
            </a:r>
            <a:r>
              <a:rPr lang="en-US" baseline="0" dirty="0" smtClean="0"/>
              <a:t>building and contents).  In this case - ~1%.</a:t>
            </a:r>
          </a:p>
          <a:p>
            <a:pPr marL="171450" indent="-171450">
              <a:buFontTx/>
              <a:buChar char="-"/>
            </a:pPr>
            <a:r>
              <a:rPr lang="en-US" baseline="0" dirty="0" smtClean="0"/>
              <a:t>It should be noted that a more accurate analysis could be conducted if local building footprint data were used.</a:t>
            </a:r>
          </a:p>
          <a:p>
            <a:pPr marL="0" indent="0">
              <a:buFontTx/>
              <a:buNone/>
            </a:pPr>
            <a:r>
              <a:rPr lang="en-US" baseline="0" dirty="0" smtClean="0"/>
              <a:t>- This data is only available in the form of tabular reporting in the Flood Risk Report. Not available in the Flood Risk Database.</a:t>
            </a:r>
            <a:endParaRPr lang="en-US" dirty="0" smtClean="0"/>
          </a:p>
          <a:p>
            <a:endParaRPr lang="en-US" dirty="0"/>
          </a:p>
        </p:txBody>
      </p:sp>
      <p:sp>
        <p:nvSpPr>
          <p:cNvPr id="4" name="Slide Number Placeholder 3"/>
          <p:cNvSpPr>
            <a:spLocks noGrp="1"/>
          </p:cNvSpPr>
          <p:nvPr>
            <p:ph type="sldNum" sz="quarter" idx="10"/>
          </p:nvPr>
        </p:nvSpPr>
        <p:spPr/>
        <p:txBody>
          <a:bodyPr/>
          <a:lstStyle/>
          <a:p>
            <a:fld id="{05EC2A3E-58A5-48E6-A342-BAE77D2C044A}" type="slidenum">
              <a:rPr lang="en-US" smtClean="0"/>
              <a:t>18</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96656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data set</a:t>
            </a:r>
            <a:r>
              <a:rPr lang="en-US" baseline="0" dirty="0" smtClean="0"/>
              <a:t> that is included in the flood risk database, the flood risk report, and the flood risk map.  Identifies specific locations within a community that are of particular significance – includes areas of concern as well as areas of mitigation success.  </a:t>
            </a:r>
          </a:p>
          <a:p>
            <a:endParaRPr lang="en-US" baseline="0" dirty="0" smtClean="0"/>
          </a:p>
          <a:p>
            <a:r>
              <a:rPr lang="en-US" dirty="0" smtClean="0"/>
              <a:t>Helps communities understand impact of multiple physical factors on the floodplain elevation and extent.  Identifies conditions that may contribute to the severity of the flood hazard.</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19</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196926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Areas of Mitigation Interest:</a:t>
            </a:r>
          </a:p>
          <a:p>
            <a:pPr marL="171450" indent="-171450">
              <a:buFontTx/>
              <a:buChar char="-"/>
            </a:pPr>
            <a:r>
              <a:rPr lang="en-US" dirty="0" smtClean="0"/>
              <a:t>Features like levees, dams,</a:t>
            </a:r>
            <a:r>
              <a:rPr lang="en-US" baseline="0" dirty="0" smtClean="0"/>
              <a:t> streamflow constrictions (typically undersized culverts), essential facilities that are in (or very nearly in) a floodplain.</a:t>
            </a:r>
          </a:p>
          <a:p>
            <a:pPr marL="171450" indent="-171450">
              <a:buFontTx/>
              <a:buChar char="-"/>
            </a:pPr>
            <a:r>
              <a:rPr lang="en-US" baseline="0" dirty="0" smtClean="0"/>
              <a:t>This dataset was developed first by assembling what we could from known available GIS data resources:</a:t>
            </a:r>
          </a:p>
          <a:p>
            <a:pPr marL="0" indent="0">
              <a:buFontTx/>
              <a:buNone/>
            </a:pPr>
            <a:r>
              <a:rPr lang="en-US" baseline="0" dirty="0" smtClean="0"/>
              <a:t>(ex: dam locations extracted from DES statewide dataset, undersized culverts from USGS stream crossings study/data set)</a:t>
            </a:r>
          </a:p>
          <a:p>
            <a:pPr marL="171450" indent="-171450">
              <a:buFontTx/>
              <a:buChar char="-"/>
            </a:pPr>
            <a:r>
              <a:rPr lang="en-US" baseline="0" dirty="0" smtClean="0"/>
              <a:t>The data were then presented in the form of a map to each community requesting from community officials their review and further input for additional areas of concern and areas where there’s been mitigation success. That input was then incorporated back into the dataset and the results can be accessed in all 3 Flood Risk Products.</a:t>
            </a:r>
          </a:p>
          <a:p>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20</a:t>
            </a:fld>
            <a:endParaRPr lang="en-US"/>
          </a:p>
        </p:txBody>
      </p:sp>
    </p:spTree>
    <p:extLst>
      <p:ext uri="{BB962C8B-B14F-4D97-AF65-F5344CB8AC3E}">
        <p14:creationId xmlns:p14="http://schemas.microsoft.com/office/powerpoint/2010/main" val="3879375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Finally, the Strafford County Flood Risk Report, Map and Database are all</a:t>
            </a:r>
            <a:r>
              <a:rPr lang="en-US" baseline="0" dirty="0" smtClean="0"/>
              <a:t> available for download from FEMA’s Map Service Center. There is a handout containing instructions on how to access these products.</a:t>
            </a:r>
          </a:p>
          <a:p>
            <a:r>
              <a:rPr lang="en-US" dirty="0" smtClean="0"/>
              <a:t>- Questions?</a:t>
            </a:r>
            <a:r>
              <a:rPr lang="en-US" baseline="0" dirty="0" smtClean="0"/>
              <a:t> </a:t>
            </a:r>
            <a:r>
              <a:rPr lang="en-US" baseline="0" smtClean="0"/>
              <a:t>Or hand over to Kyle.</a:t>
            </a:r>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21</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47317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Changed graphic as it appeared</a:t>
            </a:r>
            <a:r>
              <a:rPr lang="en-US" i="1" baseline="0" dirty="0" smtClean="0"/>
              <a:t> washed out</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3</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253784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23</a:t>
            </a:fld>
            <a:endParaRPr lang="en-US"/>
          </a:p>
        </p:txBody>
      </p:sp>
    </p:spTree>
    <p:extLst>
      <p:ext uri="{BB962C8B-B14F-4D97-AF65-F5344CB8AC3E}">
        <p14:creationId xmlns:p14="http://schemas.microsoft.com/office/powerpoint/2010/main" val="3534336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26</a:t>
            </a:fld>
            <a:endParaRPr lang="en-US"/>
          </a:p>
        </p:txBody>
      </p:sp>
    </p:spTree>
    <p:extLst>
      <p:ext uri="{BB962C8B-B14F-4D97-AF65-F5344CB8AC3E}">
        <p14:creationId xmlns:p14="http://schemas.microsoft.com/office/powerpoint/2010/main" val="390218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29</a:t>
            </a:fld>
            <a:endParaRPr lang="en-US"/>
          </a:p>
        </p:txBody>
      </p:sp>
    </p:spTree>
    <p:extLst>
      <p:ext uri="{BB962C8B-B14F-4D97-AF65-F5344CB8AC3E}">
        <p14:creationId xmlns:p14="http://schemas.microsoft.com/office/powerpoint/2010/main" val="247680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30</a:t>
            </a:fld>
            <a:endParaRPr lang="en-US"/>
          </a:p>
        </p:txBody>
      </p:sp>
    </p:spTree>
    <p:extLst>
      <p:ext uri="{BB962C8B-B14F-4D97-AF65-F5344CB8AC3E}">
        <p14:creationId xmlns:p14="http://schemas.microsoft.com/office/powerpoint/2010/main" val="95910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Replaced top</a:t>
            </a:r>
            <a:r>
              <a:rPr lang="en-US" i="1" baseline="0" dirty="0" smtClean="0"/>
              <a:t> graphic to fix typo</a:t>
            </a:r>
          </a:p>
          <a:p>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4</a:t>
            </a:fld>
            <a:endParaRPr lang="en-US"/>
          </a:p>
        </p:txBody>
      </p:sp>
    </p:spTree>
    <p:extLst>
      <p:ext uri="{BB962C8B-B14F-4D97-AF65-F5344CB8AC3E}">
        <p14:creationId xmlns:p14="http://schemas.microsoft.com/office/powerpoint/2010/main" val="3329677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Merged</a:t>
            </a:r>
            <a:r>
              <a:rPr lang="en-US" i="1" baseline="0" dirty="0" smtClean="0"/>
              <a:t> slides from Rubin/Phaneuf pieces</a:t>
            </a:r>
            <a:endParaRPr lang="en-US" i="1"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5</a:t>
            </a:fld>
            <a:endParaRPr lang="en-US"/>
          </a:p>
        </p:txBody>
      </p:sp>
    </p:spTree>
    <p:extLst>
      <p:ext uri="{BB962C8B-B14F-4D97-AF65-F5344CB8AC3E}">
        <p14:creationId xmlns:p14="http://schemas.microsoft.com/office/powerpoint/2010/main" val="18928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Purpose of the meeting – review the </a:t>
            </a:r>
            <a:r>
              <a:rPr lang="en-US" i="1" dirty="0" err="1" smtClean="0"/>
              <a:t>nonregulatory</a:t>
            </a:r>
            <a:r>
              <a:rPr lang="en-US" i="1" dirty="0" smtClean="0"/>
              <a:t> products that</a:t>
            </a:r>
            <a:r>
              <a:rPr lang="en-US" i="1" baseline="0" dirty="0" smtClean="0"/>
              <a:t> are available.  But to provide context, we also produced the s</a:t>
            </a:r>
            <a:r>
              <a:rPr lang="en-US" i="1" dirty="0" smtClean="0"/>
              <a:t>tandard regulatory products required to support the NFIP – Flood</a:t>
            </a:r>
            <a:r>
              <a:rPr lang="en-US" i="1" baseline="0" dirty="0" smtClean="0"/>
              <a:t> Insurance Report and map panels.  These are available from the MSC.  We also have them available on the GRANIT web site.</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6</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304752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about GIS analysis – most of the data sets that you will</a:t>
            </a:r>
            <a:r>
              <a:rPr lang="en-US" i="1" baseline="0" dirty="0" smtClean="0"/>
              <a:t> see are available as GIS data layers in the Flood Risk database.  But there is one notable exception that we will review during the presentation.</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7</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795321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Standard</a:t>
            </a:r>
            <a:r>
              <a:rPr lang="en-US" baseline="0" dirty="0" smtClean="0"/>
              <a:t> Flood Risk Products.  Contents are governed by FEMA guidelines.  Available from the MSC.  Flood Risk database requires GIS software to really utilize, but the other products are in a format that anyone can utilize/read.</a:t>
            </a:r>
            <a:endParaRPr lang="en-US" dirty="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solidFill>
                  <a:prstClr val="black"/>
                </a:solidFill>
              </a:rPr>
              <a:pPr>
                <a:defRPr/>
              </a:pPr>
              <a:t>8</a:t>
            </a:fld>
            <a:endParaRPr lang="en-US" dirty="0">
              <a:solidFill>
                <a:prstClr val="black"/>
              </a:solidFill>
            </a:endParaRPr>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56156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 are the 4 standard layers in the Flood Risk Database.</a:t>
            </a:r>
            <a:r>
              <a:rPr lang="en-US" i="1" baseline="0" dirty="0" smtClean="0"/>
              <a:t> </a:t>
            </a:r>
            <a:r>
              <a:rPr lang="en-US" i="1" dirty="0" smtClean="0"/>
              <a:t>For some studies, there may be additional layers.</a:t>
            </a:r>
            <a:r>
              <a:rPr lang="en-US" i="1" baseline="0" dirty="0" smtClean="0"/>
              <a:t> </a:t>
            </a:r>
            <a:r>
              <a:rPr lang="en-US" i="1" dirty="0" smtClean="0"/>
              <a:t>For some studies, there may be additional layers.</a:t>
            </a:r>
            <a:r>
              <a:rPr lang="en-US" i="1" baseline="0" dirty="0" smtClean="0"/>
              <a:t> As </a:t>
            </a:r>
            <a:r>
              <a:rPr lang="en-US" i="1" baseline="0" dirty="0" smtClean="0"/>
              <a:t>noted, the estimated flood loss information, which is essentially potential economic damages associated with a flooding event, is not part of this particular flood risk database.  </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9</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53587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Represents changes in mapped horizontal</a:t>
            </a:r>
            <a:r>
              <a:rPr lang="en-US" baseline="0" dirty="0" smtClean="0"/>
              <a:t> extent of floodplains, and/or changes in flood zone designation.  So users can see where floodplains have expanded or contracted as a result of new mapping.  They can also see where a flood zone designation has changed.  The dataset may include the engineering factors that contributed to the change, typically new hydrologic model, new hydraulic structure (e.g. bridge), etc.  In the case of Strafford County, the factor that most often contributed to changes in mapping is new topographic data from LIDAR.</a:t>
            </a:r>
            <a:endParaRPr lang="en-US" dirty="0"/>
          </a:p>
        </p:txBody>
      </p:sp>
      <p:sp>
        <p:nvSpPr>
          <p:cNvPr id="4" name="Slide Number Placeholder 3"/>
          <p:cNvSpPr>
            <a:spLocks noGrp="1"/>
          </p:cNvSpPr>
          <p:nvPr>
            <p:ph type="sldNum" sz="quarter" idx="10"/>
          </p:nvPr>
        </p:nvSpPr>
        <p:spPr/>
        <p:txBody>
          <a:bodyPr/>
          <a:lstStyle/>
          <a:p>
            <a:fld id="{05EC2A3E-58A5-48E6-A342-BAE77D2C044A}" type="slidenum">
              <a:rPr lang="en-US" smtClean="0"/>
              <a:t>10</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9476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E2A08C5-ED48-407E-B9FD-EE80BE5791E2}" type="datetimeFigureOut">
              <a:rPr lang="en-US" smtClean="0"/>
              <a:t>10/17/2016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3DB05F8-B5F3-45DB-AD7D-A0BFEA8E7DA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7000" y="6345936"/>
            <a:ext cx="1143001" cy="392748"/>
          </a:xfrm>
          <a:prstGeom prst="rect">
            <a:avLst/>
          </a:prstGeom>
          <a:noFill/>
          <a:effectLst/>
        </p:spPr>
      </p:pic>
      <p:pic>
        <p:nvPicPr>
          <p:cNvPr id="8" name="Picture 7" descr="S:\Planning\NFIP\Outreach\Logos\granit_2c.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62400" y="6355080"/>
            <a:ext cx="946705" cy="392748"/>
          </a:xfrm>
          <a:prstGeom prst="rect">
            <a:avLst/>
          </a:prstGeom>
          <a:noFill/>
          <a:ln>
            <a:noFill/>
          </a:ln>
        </p:spPr>
      </p:pic>
      <p:pic>
        <p:nvPicPr>
          <p:cNvPr id="9" name="Picture 8" descr="http://strafford.org/img_site/logohm.gif"/>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29200" y="6345936"/>
            <a:ext cx="762000" cy="416452"/>
          </a:xfrm>
          <a:prstGeom prst="rect">
            <a:avLst/>
          </a:prstGeom>
          <a:noFill/>
          <a:ln>
            <a:no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E2A08C5-ED48-407E-B9FD-EE80BE5791E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E2A08C5-ED48-407E-B9FD-EE80BE5791E2}" type="datetimeFigureOut">
              <a:rPr lang="en-US" smtClean="0"/>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E2A08C5-ED48-407E-B9FD-EE80BE5791E2}" type="datetimeFigureOut">
              <a:rPr lang="en-US" smtClean="0"/>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A08C5-ED48-407E-B9FD-EE80BE5791E2}" type="datetimeFigureOut">
              <a:rPr lang="en-US" smtClean="0"/>
              <a:t>10/17/2016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E2A08C5-ED48-407E-B9FD-EE80BE5791E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E2A08C5-ED48-407E-B9FD-EE80BE5791E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3DB05F8-B5F3-45DB-AD7D-A0BFEA8E7DA6}"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E2A08C5-ED48-407E-B9FD-EE80BE5791E2}" type="datetimeFigureOut">
              <a:rPr lang="en-US" smtClean="0"/>
              <a:t>10/17/2016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3DB05F8-B5F3-45DB-AD7D-A0BFEA8E7DA6}"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Using FEMA’s Flood Risk Products to Increase Flood Resiliency</a:t>
            </a:r>
            <a:endParaRPr lang="en-US" dirty="0"/>
          </a:p>
        </p:txBody>
      </p:sp>
      <p:sp>
        <p:nvSpPr>
          <p:cNvPr id="3" name="Subtitle 2"/>
          <p:cNvSpPr>
            <a:spLocks noGrp="1"/>
          </p:cNvSpPr>
          <p:nvPr>
            <p:ph type="subTitle" idx="1"/>
          </p:nvPr>
        </p:nvSpPr>
        <p:spPr/>
        <p:txBody>
          <a:bodyPr/>
          <a:lstStyle/>
          <a:p>
            <a:endParaRPr lang="en-US" dirty="0" smtClean="0"/>
          </a:p>
          <a:p>
            <a:r>
              <a:rPr lang="en-US" dirty="0" smtClean="0"/>
              <a:t>City of Dover</a:t>
            </a:r>
          </a:p>
          <a:p>
            <a:r>
              <a:rPr lang="en-US" dirty="0" smtClean="0"/>
              <a:t>October 25, 2016</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712191" y="5638800"/>
            <a:ext cx="1771650" cy="779780"/>
          </a:xfrm>
          <a:prstGeom prst="rect">
            <a:avLst/>
          </a:prstGeom>
          <a:noFill/>
          <a:effectLst/>
        </p:spPr>
      </p:pic>
      <p:pic>
        <p:nvPicPr>
          <p:cNvPr id="5" name="Picture 4" descr="S:\Planning\NFIP\Outreach\Logos\granit_2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4366" y="5638800"/>
            <a:ext cx="1787525" cy="903605"/>
          </a:xfrm>
          <a:prstGeom prst="rect">
            <a:avLst/>
          </a:prstGeom>
          <a:noFill/>
          <a:ln>
            <a:noFill/>
          </a:ln>
        </p:spPr>
      </p:pic>
      <p:pic>
        <p:nvPicPr>
          <p:cNvPr id="6" name="Picture 5" descr="http://strafford.org/img_site/logohm.gif"/>
          <p:cNvPicPr/>
          <p:nvPr/>
        </p:nvPicPr>
        <p:blipFill>
          <a:blip r:embed="rId5">
            <a:extLst>
              <a:ext uri="{28A0092B-C50C-407E-A947-70E740481C1C}">
                <a14:useLocalDpi xmlns:a14="http://schemas.microsoft.com/office/drawing/2010/main" val="0"/>
              </a:ext>
            </a:extLst>
          </a:blip>
          <a:srcRect/>
          <a:stretch>
            <a:fillRect/>
          </a:stretch>
        </p:blipFill>
        <p:spPr bwMode="auto">
          <a:xfrm>
            <a:off x="6004791" y="5467985"/>
            <a:ext cx="1371600" cy="1115695"/>
          </a:xfrm>
          <a:prstGeom prst="rect">
            <a:avLst/>
          </a:prstGeom>
          <a:noFill/>
          <a:ln>
            <a:noFill/>
          </a:ln>
        </p:spPr>
      </p:pic>
    </p:spTree>
    <p:extLst>
      <p:ext uri="{BB962C8B-B14F-4D97-AF65-F5344CB8AC3E}">
        <p14:creationId xmlns:p14="http://schemas.microsoft.com/office/powerpoint/2010/main" val="1420106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Changes Since Last FIRM</a:t>
            </a:r>
            <a:endParaRPr lang="en-US" dirty="0"/>
          </a:p>
        </p:txBody>
      </p:sp>
      <p:sp>
        <p:nvSpPr>
          <p:cNvPr id="3" name="Content Placeholder 2"/>
          <p:cNvSpPr>
            <a:spLocks noGrp="1"/>
          </p:cNvSpPr>
          <p:nvPr>
            <p:ph idx="1"/>
          </p:nvPr>
        </p:nvSpPr>
        <p:spPr>
          <a:xfrm>
            <a:off x="381000" y="1935480"/>
            <a:ext cx="3124200" cy="4389120"/>
          </a:xfrm>
        </p:spPr>
        <p:txBody>
          <a:bodyPr>
            <a:normAutofit/>
          </a:bodyPr>
          <a:lstStyle/>
          <a:p>
            <a:r>
              <a:rPr lang="en-US" sz="2400" dirty="0" smtClean="0"/>
              <a:t>Indicates changes in horizontal extent of the floodplain </a:t>
            </a:r>
          </a:p>
          <a:p>
            <a:pPr marL="0" indent="0">
              <a:buNone/>
            </a:pPr>
            <a:endParaRPr lang="en-US" sz="2400" dirty="0" smtClean="0"/>
          </a:p>
          <a:p>
            <a:r>
              <a:rPr lang="en-US" sz="2400" dirty="0" smtClean="0"/>
              <a:t>Attributes in dataset may include engineering factors that contributed to the map changes</a:t>
            </a:r>
          </a:p>
        </p:txBody>
      </p:sp>
      <p:pic>
        <p:nvPicPr>
          <p:cNvPr id="4" name="Picture 3"/>
          <p:cNvPicPr>
            <a:picLocks noChangeAspect="1"/>
          </p:cNvPicPr>
          <p:nvPr/>
        </p:nvPicPr>
        <p:blipFill>
          <a:blip r:embed="rId3"/>
          <a:stretch>
            <a:fillRect/>
          </a:stretch>
        </p:blipFill>
        <p:spPr>
          <a:xfrm>
            <a:off x="3505200" y="1950958"/>
            <a:ext cx="5638800" cy="3938349"/>
          </a:xfrm>
          <a:prstGeom prst="rect">
            <a:avLst/>
          </a:prstGeom>
        </p:spPr>
      </p:pic>
    </p:spTree>
    <p:extLst>
      <p:ext uri="{BB962C8B-B14F-4D97-AF65-F5344CB8AC3E}">
        <p14:creationId xmlns:p14="http://schemas.microsoft.com/office/powerpoint/2010/main" val="491446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Last FIRM</a:t>
            </a:r>
            <a:endParaRPr lang="en-US" dirty="0"/>
          </a:p>
        </p:txBody>
      </p:sp>
      <p:pic>
        <p:nvPicPr>
          <p:cNvPr id="5" name="Picture 4"/>
          <p:cNvPicPr>
            <a:picLocks noChangeAspect="1"/>
          </p:cNvPicPr>
          <p:nvPr/>
        </p:nvPicPr>
        <p:blipFill>
          <a:blip r:embed="rId3"/>
          <a:stretch>
            <a:fillRect/>
          </a:stretch>
        </p:blipFill>
        <p:spPr>
          <a:xfrm>
            <a:off x="609599" y="1847088"/>
            <a:ext cx="4343733" cy="4334250"/>
          </a:xfrm>
          <a:prstGeom prst="rect">
            <a:avLst/>
          </a:prstGeom>
        </p:spPr>
      </p:pic>
      <p:sp>
        <p:nvSpPr>
          <p:cNvPr id="8" name="Rectangle 7"/>
          <p:cNvSpPr/>
          <p:nvPr/>
        </p:nvSpPr>
        <p:spPr>
          <a:xfrm>
            <a:off x="2286000" y="3098179"/>
            <a:ext cx="838200" cy="48322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57200" y="2001707"/>
            <a:ext cx="8384816" cy="4164291"/>
            <a:chOff x="457200" y="1981200"/>
            <a:chExt cx="8384816" cy="4164291"/>
          </a:xfrm>
        </p:grpSpPr>
        <p:pic>
          <p:nvPicPr>
            <p:cNvPr id="10" name="Picture 9"/>
            <p:cNvPicPr>
              <a:picLocks noChangeAspect="1"/>
            </p:cNvPicPr>
            <p:nvPr/>
          </p:nvPicPr>
          <p:blipFill>
            <a:blip r:embed="rId4"/>
            <a:stretch>
              <a:fillRect/>
            </a:stretch>
          </p:blipFill>
          <p:spPr>
            <a:xfrm>
              <a:off x="457200" y="1981200"/>
              <a:ext cx="5612739" cy="4164291"/>
            </a:xfrm>
            <a:prstGeom prst="rect">
              <a:avLst/>
            </a:prstGeom>
          </p:spPr>
        </p:pic>
        <p:pic>
          <p:nvPicPr>
            <p:cNvPr id="9" name="Picture 8"/>
            <p:cNvPicPr>
              <a:picLocks noChangeAspect="1"/>
            </p:cNvPicPr>
            <p:nvPr/>
          </p:nvPicPr>
          <p:blipFill>
            <a:blip r:embed="rId5"/>
            <a:stretch>
              <a:fillRect/>
            </a:stretch>
          </p:blipFill>
          <p:spPr>
            <a:xfrm>
              <a:off x="5562600" y="3276600"/>
              <a:ext cx="3279416" cy="1814029"/>
            </a:xfrm>
            <a:prstGeom prst="rect">
              <a:avLst/>
            </a:prstGeom>
          </p:spPr>
        </p:pic>
      </p:grpSp>
    </p:spTree>
    <p:extLst>
      <p:ext uri="{BB962C8B-B14F-4D97-AF65-F5344CB8AC3E}">
        <p14:creationId xmlns:p14="http://schemas.microsoft.com/office/powerpoint/2010/main" val="243033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Last FIRM</a:t>
            </a:r>
            <a:endParaRPr lang="en-US" dirty="0"/>
          </a:p>
        </p:txBody>
      </p:sp>
      <p:pic>
        <p:nvPicPr>
          <p:cNvPr id="4" name="Picture 3"/>
          <p:cNvPicPr>
            <a:picLocks noChangeAspect="1"/>
          </p:cNvPicPr>
          <p:nvPr/>
        </p:nvPicPr>
        <p:blipFill>
          <a:blip r:embed="rId3"/>
          <a:stretch>
            <a:fillRect/>
          </a:stretch>
        </p:blipFill>
        <p:spPr>
          <a:xfrm>
            <a:off x="268212" y="2971800"/>
            <a:ext cx="8839845" cy="2057400"/>
          </a:xfrm>
          <a:prstGeom prst="rect">
            <a:avLst/>
          </a:prstGeom>
        </p:spPr>
      </p:pic>
      <p:sp>
        <p:nvSpPr>
          <p:cNvPr id="3" name="Rectangle 2"/>
          <p:cNvSpPr/>
          <p:nvPr/>
        </p:nvSpPr>
        <p:spPr>
          <a:xfrm>
            <a:off x="246571" y="4028326"/>
            <a:ext cx="8650857" cy="2286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6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smtClean="0"/>
              <a:t>Flood Depth Grids</a:t>
            </a:r>
            <a:endParaRPr lang="en-US" dirty="0"/>
          </a:p>
        </p:txBody>
      </p:sp>
      <p:sp>
        <p:nvSpPr>
          <p:cNvPr id="14" name="Content Placeholder 4"/>
          <p:cNvSpPr>
            <a:spLocks noGrp="1"/>
          </p:cNvSpPr>
          <p:nvPr>
            <p:ph idx="1"/>
          </p:nvPr>
        </p:nvSpPr>
        <p:spPr>
          <a:xfrm>
            <a:off x="471311" y="2044066"/>
            <a:ext cx="8229600" cy="485775"/>
          </a:xfrm>
        </p:spPr>
        <p:txBody>
          <a:bodyPr/>
          <a:lstStyle/>
          <a:p>
            <a:r>
              <a:rPr lang="en-US" sz="2000" dirty="0" smtClean="0"/>
              <a:t>What is a “Grid”?</a:t>
            </a:r>
          </a:p>
        </p:txBody>
      </p:sp>
      <p:pic>
        <p:nvPicPr>
          <p:cNvPr id="4" name="Picture 3"/>
          <p:cNvPicPr>
            <a:picLocks noChangeAspect="1"/>
          </p:cNvPicPr>
          <p:nvPr/>
        </p:nvPicPr>
        <p:blipFill>
          <a:blip r:embed="rId3"/>
          <a:stretch>
            <a:fillRect/>
          </a:stretch>
        </p:blipFill>
        <p:spPr>
          <a:xfrm>
            <a:off x="1371600" y="2590800"/>
            <a:ext cx="6550363" cy="3537336"/>
          </a:xfrm>
          <a:prstGeom prst="rect">
            <a:avLst/>
          </a:prstGeom>
        </p:spPr>
      </p:pic>
    </p:spTree>
    <p:extLst>
      <p:ext uri="{BB962C8B-B14F-4D97-AF65-F5344CB8AC3E}">
        <p14:creationId xmlns:p14="http://schemas.microsoft.com/office/powerpoint/2010/main" val="33027711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smtClean="0"/>
              <a:t>Flood Depth Grids</a:t>
            </a:r>
            <a:endParaRPr lang="en-US" dirty="0"/>
          </a:p>
        </p:txBody>
      </p:sp>
      <p:pic>
        <p:nvPicPr>
          <p:cNvPr id="8" name="Picture 7"/>
          <p:cNvPicPr>
            <a:picLocks noChangeAspect="1"/>
          </p:cNvPicPr>
          <p:nvPr/>
        </p:nvPicPr>
        <p:blipFill>
          <a:blip r:embed="rId3"/>
          <a:stretch>
            <a:fillRect/>
          </a:stretch>
        </p:blipFill>
        <p:spPr>
          <a:xfrm>
            <a:off x="533400" y="1981200"/>
            <a:ext cx="7176524" cy="4016428"/>
          </a:xfrm>
          <a:prstGeom prst="rect">
            <a:avLst/>
          </a:prstGeom>
        </p:spPr>
      </p:pic>
    </p:spTree>
    <p:extLst>
      <p:ext uri="{BB962C8B-B14F-4D97-AF65-F5344CB8AC3E}">
        <p14:creationId xmlns:p14="http://schemas.microsoft.com/office/powerpoint/2010/main" val="209256342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r>
              <a:rPr lang="en-US" sz="4000" dirty="0" smtClean="0"/>
              <a:t>Flood Depth Grid: 1 </a:t>
            </a:r>
            <a:r>
              <a:rPr lang="en-US" sz="4000" dirty="0" err="1" smtClean="0"/>
              <a:t>Pct</a:t>
            </a:r>
            <a:r>
              <a:rPr lang="en-US" sz="4000" dirty="0" smtClean="0"/>
              <a:t> Chance Event</a:t>
            </a:r>
            <a:endParaRPr lang="en-US" sz="4000" dirty="0"/>
          </a:p>
        </p:txBody>
      </p:sp>
      <p:grpSp>
        <p:nvGrpSpPr>
          <p:cNvPr id="7" name="Group 6"/>
          <p:cNvGrpSpPr/>
          <p:nvPr/>
        </p:nvGrpSpPr>
        <p:grpSpPr>
          <a:xfrm>
            <a:off x="693245" y="1827035"/>
            <a:ext cx="3698022" cy="4342031"/>
            <a:chOff x="693245" y="1827035"/>
            <a:chExt cx="3698022" cy="4342031"/>
          </a:xfrm>
        </p:grpSpPr>
        <p:pic>
          <p:nvPicPr>
            <p:cNvPr id="10" name="Picture 9"/>
            <p:cNvPicPr>
              <a:picLocks noChangeAspect="1"/>
            </p:cNvPicPr>
            <p:nvPr/>
          </p:nvPicPr>
          <p:blipFill>
            <a:blip r:embed="rId3"/>
            <a:stretch>
              <a:fillRect/>
            </a:stretch>
          </p:blipFill>
          <p:spPr>
            <a:xfrm>
              <a:off x="693245" y="1827035"/>
              <a:ext cx="3698022" cy="4342031"/>
            </a:xfrm>
            <a:prstGeom prst="rect">
              <a:avLst/>
            </a:prstGeom>
          </p:spPr>
        </p:pic>
        <p:pic>
          <p:nvPicPr>
            <p:cNvPr id="9" name="Picture 8"/>
            <p:cNvPicPr>
              <a:picLocks noChangeAspect="1"/>
            </p:cNvPicPr>
            <p:nvPr/>
          </p:nvPicPr>
          <p:blipFill>
            <a:blip r:embed="rId4"/>
            <a:stretch>
              <a:fillRect/>
            </a:stretch>
          </p:blipFill>
          <p:spPr>
            <a:xfrm>
              <a:off x="3200400" y="1981200"/>
              <a:ext cx="1038095" cy="1390476"/>
            </a:xfrm>
            <a:prstGeom prst="rect">
              <a:avLst/>
            </a:prstGeom>
            <a:ln>
              <a:solidFill>
                <a:schemeClr val="tx1"/>
              </a:solidFill>
            </a:ln>
          </p:spPr>
        </p:pic>
      </p:grpSp>
      <p:sp>
        <p:nvSpPr>
          <p:cNvPr id="11" name="Rectangle 10"/>
          <p:cNvSpPr/>
          <p:nvPr/>
        </p:nvSpPr>
        <p:spPr>
          <a:xfrm>
            <a:off x="1981200" y="3276156"/>
            <a:ext cx="745120" cy="457644"/>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6" name="Group 15"/>
          <p:cNvGrpSpPr/>
          <p:nvPr/>
        </p:nvGrpSpPr>
        <p:grpSpPr>
          <a:xfrm>
            <a:off x="699032" y="1715537"/>
            <a:ext cx="6248400" cy="4532863"/>
            <a:chOff x="699032" y="1715537"/>
            <a:chExt cx="6248400" cy="4532863"/>
          </a:xfrm>
        </p:grpSpPr>
        <p:pic>
          <p:nvPicPr>
            <p:cNvPr id="17" name="Picture 16"/>
            <p:cNvPicPr>
              <a:picLocks noChangeAspect="1"/>
            </p:cNvPicPr>
            <p:nvPr/>
          </p:nvPicPr>
          <p:blipFill>
            <a:blip r:embed="rId5"/>
            <a:stretch>
              <a:fillRect/>
            </a:stretch>
          </p:blipFill>
          <p:spPr>
            <a:xfrm>
              <a:off x="699032" y="1715537"/>
              <a:ext cx="6248400" cy="4532863"/>
            </a:xfrm>
            <a:prstGeom prst="rect">
              <a:avLst/>
            </a:prstGeom>
          </p:spPr>
        </p:pic>
        <p:pic>
          <p:nvPicPr>
            <p:cNvPr id="18" name="Picture 17"/>
            <p:cNvPicPr>
              <a:picLocks noChangeAspect="1"/>
            </p:cNvPicPr>
            <p:nvPr/>
          </p:nvPicPr>
          <p:blipFill>
            <a:blip r:embed="rId4"/>
            <a:stretch>
              <a:fillRect/>
            </a:stretch>
          </p:blipFill>
          <p:spPr>
            <a:xfrm>
              <a:off x="936353" y="4648200"/>
              <a:ext cx="1038095" cy="1390476"/>
            </a:xfrm>
            <a:prstGeom prst="rect">
              <a:avLst/>
            </a:prstGeom>
            <a:ln>
              <a:solidFill>
                <a:schemeClr val="tx1"/>
              </a:solidFill>
            </a:ln>
          </p:spPr>
        </p:pic>
      </p:grpSp>
      <p:sp>
        <p:nvSpPr>
          <p:cNvPr id="19" name="Rectangle 18"/>
          <p:cNvSpPr/>
          <p:nvPr/>
        </p:nvSpPr>
        <p:spPr>
          <a:xfrm>
            <a:off x="5040775" y="3509315"/>
            <a:ext cx="113902" cy="113560"/>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 name="Picture 19"/>
          <p:cNvPicPr>
            <a:picLocks noChangeAspect="1"/>
          </p:cNvPicPr>
          <p:nvPr/>
        </p:nvPicPr>
        <p:blipFill>
          <a:blip r:embed="rId6"/>
          <a:stretch>
            <a:fillRect/>
          </a:stretch>
        </p:blipFill>
        <p:spPr>
          <a:xfrm>
            <a:off x="6103568" y="3506787"/>
            <a:ext cx="2792369" cy="872616"/>
          </a:xfrm>
          <a:prstGeom prst="rect">
            <a:avLst/>
          </a:prstGeom>
        </p:spPr>
      </p:pic>
    </p:spTree>
    <p:extLst>
      <p:ext uri="{BB962C8B-B14F-4D97-AF65-F5344CB8AC3E}">
        <p14:creationId xmlns:p14="http://schemas.microsoft.com/office/powerpoint/2010/main" val="297791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10" y="779417"/>
            <a:ext cx="8229600" cy="1143000"/>
          </a:xfrm>
        </p:spPr>
        <p:txBody>
          <a:bodyPr>
            <a:normAutofit/>
          </a:bodyPr>
          <a:lstStyle/>
          <a:p>
            <a:r>
              <a:rPr lang="en-US" sz="4000" dirty="0"/>
              <a:t>Flood Depth Grid: </a:t>
            </a:r>
            <a:r>
              <a:rPr lang="en-US" sz="4000" dirty="0" err="1"/>
              <a:t>Pct</a:t>
            </a:r>
            <a:r>
              <a:rPr lang="en-US" sz="4000" dirty="0"/>
              <a:t> 30-Year Chance</a:t>
            </a:r>
          </a:p>
        </p:txBody>
      </p:sp>
      <p:sp>
        <p:nvSpPr>
          <p:cNvPr id="8" name="Rectangle 7"/>
          <p:cNvSpPr/>
          <p:nvPr/>
        </p:nvSpPr>
        <p:spPr>
          <a:xfrm>
            <a:off x="5334000" y="4131062"/>
            <a:ext cx="152400" cy="135082"/>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15844" y="1898511"/>
            <a:ext cx="3549911" cy="4349890"/>
            <a:chOff x="815844" y="1898511"/>
            <a:chExt cx="3549911" cy="4349890"/>
          </a:xfrm>
        </p:grpSpPr>
        <p:pic>
          <p:nvPicPr>
            <p:cNvPr id="11" name="Picture 10"/>
            <p:cNvPicPr>
              <a:picLocks noChangeAspect="1"/>
            </p:cNvPicPr>
            <p:nvPr/>
          </p:nvPicPr>
          <p:blipFill>
            <a:blip r:embed="rId2"/>
            <a:stretch>
              <a:fillRect/>
            </a:stretch>
          </p:blipFill>
          <p:spPr>
            <a:xfrm>
              <a:off x="815844" y="1898511"/>
              <a:ext cx="3549911" cy="4349890"/>
            </a:xfrm>
            <a:prstGeom prst="rect">
              <a:avLst/>
            </a:prstGeom>
          </p:spPr>
        </p:pic>
        <p:pic>
          <p:nvPicPr>
            <p:cNvPr id="5" name="Picture 4"/>
            <p:cNvPicPr>
              <a:picLocks noChangeAspect="1"/>
            </p:cNvPicPr>
            <p:nvPr/>
          </p:nvPicPr>
          <p:blipFill>
            <a:blip r:embed="rId3"/>
            <a:stretch>
              <a:fillRect/>
            </a:stretch>
          </p:blipFill>
          <p:spPr>
            <a:xfrm>
              <a:off x="2790212" y="1981578"/>
              <a:ext cx="1460549" cy="914022"/>
            </a:xfrm>
            <a:prstGeom prst="rect">
              <a:avLst/>
            </a:prstGeom>
            <a:ln>
              <a:solidFill>
                <a:schemeClr val="tx1"/>
              </a:solidFill>
            </a:ln>
          </p:spPr>
        </p:pic>
      </p:grpSp>
      <p:sp>
        <p:nvSpPr>
          <p:cNvPr id="16" name="Rectangle 15"/>
          <p:cNvSpPr/>
          <p:nvPr/>
        </p:nvSpPr>
        <p:spPr>
          <a:xfrm>
            <a:off x="2066384" y="3352801"/>
            <a:ext cx="905416" cy="457200"/>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815843" y="1902484"/>
            <a:ext cx="5365037" cy="4359419"/>
            <a:chOff x="4782996" y="841926"/>
            <a:chExt cx="5279010" cy="4267200"/>
          </a:xfrm>
        </p:grpSpPr>
        <p:pic>
          <p:nvPicPr>
            <p:cNvPr id="18" name="Picture 17"/>
            <p:cNvPicPr>
              <a:picLocks noChangeAspect="1"/>
            </p:cNvPicPr>
            <p:nvPr/>
          </p:nvPicPr>
          <p:blipFill>
            <a:blip r:embed="rId4"/>
            <a:stretch>
              <a:fillRect/>
            </a:stretch>
          </p:blipFill>
          <p:spPr>
            <a:xfrm>
              <a:off x="4782996" y="841926"/>
              <a:ext cx="5279010" cy="4267200"/>
            </a:xfrm>
            <a:prstGeom prst="rect">
              <a:avLst/>
            </a:prstGeom>
          </p:spPr>
        </p:pic>
        <p:pic>
          <p:nvPicPr>
            <p:cNvPr id="19" name="Picture 18"/>
            <p:cNvPicPr>
              <a:picLocks noChangeAspect="1"/>
            </p:cNvPicPr>
            <p:nvPr/>
          </p:nvPicPr>
          <p:blipFill>
            <a:blip r:embed="rId3"/>
            <a:stretch>
              <a:fillRect/>
            </a:stretch>
          </p:blipFill>
          <p:spPr>
            <a:xfrm>
              <a:off x="4953000" y="1008396"/>
              <a:ext cx="1460549" cy="914022"/>
            </a:xfrm>
            <a:prstGeom prst="rect">
              <a:avLst/>
            </a:prstGeom>
            <a:ln>
              <a:solidFill>
                <a:schemeClr val="tx1"/>
              </a:solidFill>
            </a:ln>
          </p:spPr>
        </p:pic>
      </p:grpSp>
      <p:sp>
        <p:nvSpPr>
          <p:cNvPr id="20" name="Rectangle 19"/>
          <p:cNvSpPr/>
          <p:nvPr/>
        </p:nvSpPr>
        <p:spPr>
          <a:xfrm>
            <a:off x="4365755" y="3277654"/>
            <a:ext cx="152400" cy="150294"/>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a:stretch>
            <a:fillRect/>
          </a:stretch>
        </p:blipFill>
        <p:spPr>
          <a:xfrm>
            <a:off x="5730421" y="3810001"/>
            <a:ext cx="2837407" cy="1294739"/>
          </a:xfrm>
          <a:prstGeom prst="rect">
            <a:avLst/>
          </a:prstGeom>
        </p:spPr>
      </p:pic>
    </p:spTree>
    <p:extLst>
      <p:ext uri="{BB962C8B-B14F-4D97-AF65-F5344CB8AC3E}">
        <p14:creationId xmlns:p14="http://schemas.microsoft.com/office/powerpoint/2010/main" val="406071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52400" y="2667000"/>
            <a:ext cx="4114800" cy="3886200"/>
          </a:xfrm>
          <a:ln>
            <a:noFill/>
          </a:ln>
        </p:spPr>
        <p:txBody>
          <a:bodyPr>
            <a:normAutofit/>
          </a:bodyPr>
          <a:lstStyle/>
          <a:p>
            <a:pPr marL="274320" lvl="1" indent="-274320">
              <a:buClr>
                <a:schemeClr val="accent3"/>
              </a:buClr>
              <a:buSzPct val="95000"/>
            </a:pPr>
            <a:r>
              <a:rPr lang="en-US" dirty="0"/>
              <a:t>Annualized flood losses are displayed on the Census Block </a:t>
            </a:r>
            <a:r>
              <a:rPr lang="en-US" dirty="0" smtClean="0"/>
              <a:t>Data</a:t>
            </a:r>
          </a:p>
          <a:p>
            <a:pPr marL="0" lvl="1" indent="0">
              <a:buClr>
                <a:schemeClr val="accent3"/>
              </a:buClr>
              <a:buSzPct val="95000"/>
              <a:buNone/>
            </a:pPr>
            <a:endParaRPr lang="en-US" dirty="0" smtClean="0"/>
          </a:p>
          <a:p>
            <a:pPr marL="274320" lvl="1" indent="-274320">
              <a:buClr>
                <a:schemeClr val="accent3"/>
              </a:buClr>
              <a:buSzPct val="95000"/>
            </a:pPr>
            <a:r>
              <a:rPr lang="en-US" dirty="0" smtClean="0"/>
              <a:t>Aimed at depicting general flood loss areas</a:t>
            </a:r>
            <a:endParaRPr lang="en-US" dirty="0"/>
          </a:p>
          <a:p>
            <a:pPr marL="0" lvl="1" indent="0">
              <a:buClr>
                <a:schemeClr val="accent3"/>
              </a:buClr>
              <a:buSzPct val="9500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362200"/>
            <a:ext cx="4693587" cy="3505200"/>
          </a:xfrm>
          <a:prstGeom prst="rect">
            <a:avLst/>
          </a:prstGeom>
          <a:noFill/>
          <a:ln w="9525">
            <a:solidFill>
              <a:schemeClr val="tx1"/>
            </a:solidFill>
            <a:miter lim="800000"/>
            <a:headEnd/>
            <a:tailEnd/>
          </a:ln>
        </p:spPr>
      </p:pic>
      <p:sp>
        <p:nvSpPr>
          <p:cNvPr id="6" name="Title 1"/>
          <p:cNvSpPr>
            <a:spLocks noGrp="1"/>
          </p:cNvSpPr>
          <p:nvPr>
            <p:ph type="title"/>
          </p:nvPr>
        </p:nvSpPr>
        <p:spPr>
          <a:xfrm>
            <a:off x="255493" y="1219200"/>
            <a:ext cx="8705293" cy="895350"/>
          </a:xfrm>
        </p:spPr>
        <p:txBody>
          <a:bodyPr>
            <a:noAutofit/>
          </a:bodyPr>
          <a:lstStyle/>
          <a:p>
            <a:r>
              <a:rPr lang="en-US" sz="3800" dirty="0" smtClean="0"/>
              <a:t>HAZUS-Multi-Hazard Flood Risk Assessment</a:t>
            </a:r>
            <a:endParaRPr lang="en-US" sz="3800" dirty="0"/>
          </a:p>
        </p:txBody>
      </p:sp>
    </p:spTree>
    <p:extLst>
      <p:ext uri="{BB962C8B-B14F-4D97-AF65-F5344CB8AC3E}">
        <p14:creationId xmlns:p14="http://schemas.microsoft.com/office/powerpoint/2010/main" val="10771188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normAutofit fontScale="90000"/>
          </a:bodyPr>
          <a:lstStyle/>
          <a:p>
            <a:r>
              <a:rPr lang="en-US" dirty="0" smtClean="0"/>
              <a:t>Estimated Potential Losses for Flood Event Scenarios Table</a:t>
            </a:r>
            <a:endParaRPr lang="en-US" dirty="0"/>
          </a:p>
        </p:txBody>
      </p:sp>
      <p:pic>
        <p:nvPicPr>
          <p:cNvPr id="6" name="Picture 5"/>
          <p:cNvPicPr>
            <a:picLocks noChangeAspect="1"/>
          </p:cNvPicPr>
          <p:nvPr/>
        </p:nvPicPr>
        <p:blipFill>
          <a:blip r:embed="rId3"/>
          <a:stretch>
            <a:fillRect/>
          </a:stretch>
        </p:blipFill>
        <p:spPr>
          <a:xfrm>
            <a:off x="352731" y="2514599"/>
            <a:ext cx="8562669" cy="3296249"/>
          </a:xfrm>
          <a:prstGeom prst="rect">
            <a:avLst/>
          </a:prstGeom>
        </p:spPr>
      </p:pic>
      <p:sp>
        <p:nvSpPr>
          <p:cNvPr id="5" name="Rectangle 4"/>
          <p:cNvSpPr/>
          <p:nvPr/>
        </p:nvSpPr>
        <p:spPr>
          <a:xfrm>
            <a:off x="5257800" y="2590800"/>
            <a:ext cx="1219200" cy="2209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3652952" y="2133790"/>
            <a:ext cx="2297791" cy="3809810"/>
          </a:xfrm>
          <a:prstGeom prst="rect">
            <a:avLst/>
          </a:prstGeom>
        </p:spPr>
      </p:pic>
    </p:spTree>
    <p:extLst>
      <p:ext uri="{BB962C8B-B14F-4D97-AF65-F5344CB8AC3E}">
        <p14:creationId xmlns:p14="http://schemas.microsoft.com/office/powerpoint/2010/main" val="5848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a:t>Areas of Mitigation Interest</a:t>
            </a:r>
            <a:endParaRPr lang="en-US" b="1" dirty="0">
              <a:latin typeface="+mn-lt"/>
            </a:endParaRPr>
          </a:p>
        </p:txBody>
      </p:sp>
      <p:pic>
        <p:nvPicPr>
          <p:cNvPr id="4" name="Picture 3"/>
          <p:cNvPicPr>
            <a:picLocks noChangeAspect="1"/>
          </p:cNvPicPr>
          <p:nvPr/>
        </p:nvPicPr>
        <p:blipFill>
          <a:blip r:embed="rId3"/>
          <a:stretch>
            <a:fillRect/>
          </a:stretch>
        </p:blipFill>
        <p:spPr>
          <a:xfrm>
            <a:off x="4343400" y="2580420"/>
            <a:ext cx="4495800" cy="2554108"/>
          </a:xfrm>
          <a:prstGeom prst="rect">
            <a:avLst/>
          </a:prstGeom>
        </p:spPr>
      </p:pic>
      <p:sp>
        <p:nvSpPr>
          <p:cNvPr id="5" name="Content Placeholder 2"/>
          <p:cNvSpPr>
            <a:spLocks noGrp="1"/>
          </p:cNvSpPr>
          <p:nvPr>
            <p:ph sz="half" idx="1"/>
          </p:nvPr>
        </p:nvSpPr>
        <p:spPr>
          <a:xfrm>
            <a:off x="385586" y="2491064"/>
            <a:ext cx="4038600" cy="2819400"/>
          </a:xfrm>
        </p:spPr>
        <p:txBody>
          <a:bodyPr>
            <a:normAutofit/>
          </a:bodyPr>
          <a:lstStyle/>
          <a:p>
            <a:r>
              <a:rPr lang="en-US" sz="2000" dirty="0" smtClean="0"/>
              <a:t>At Risk Essential Facilities</a:t>
            </a:r>
          </a:p>
          <a:p>
            <a:r>
              <a:rPr lang="en-US" sz="2000" dirty="0" smtClean="0"/>
              <a:t>Dams</a:t>
            </a:r>
          </a:p>
          <a:p>
            <a:r>
              <a:rPr lang="en-US" sz="2000" dirty="0" smtClean="0"/>
              <a:t>Streamflow Constrictions</a:t>
            </a:r>
          </a:p>
          <a:p>
            <a:r>
              <a:rPr lang="en-US" sz="2000" dirty="0"/>
              <a:t>Past Claims Hot Spot</a:t>
            </a:r>
          </a:p>
          <a:p>
            <a:r>
              <a:rPr lang="en-US" sz="2000" dirty="0"/>
              <a:t>Individual and Public Assistance Data</a:t>
            </a:r>
          </a:p>
          <a:p>
            <a:r>
              <a:rPr lang="en-US" sz="2000" dirty="0"/>
              <a:t>Areas of Mitigation </a:t>
            </a:r>
            <a:r>
              <a:rPr lang="en-US" sz="2000" dirty="0" smtClean="0"/>
              <a:t>Success</a:t>
            </a:r>
            <a:endParaRPr lang="en-US" sz="2000" dirty="0"/>
          </a:p>
        </p:txBody>
      </p:sp>
    </p:spTree>
    <p:extLst>
      <p:ext uri="{BB962C8B-B14F-4D97-AF65-F5344CB8AC3E}">
        <p14:creationId xmlns:p14="http://schemas.microsoft.com/office/powerpoint/2010/main" val="2100381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and Introductions</a:t>
            </a:r>
            <a:endParaRPr lang="en-US" dirty="0"/>
          </a:p>
        </p:txBody>
      </p:sp>
      <p:sp>
        <p:nvSpPr>
          <p:cNvPr id="3" name="Content Placeholder 2"/>
          <p:cNvSpPr>
            <a:spLocks noGrp="1"/>
          </p:cNvSpPr>
          <p:nvPr>
            <p:ph idx="1"/>
          </p:nvPr>
        </p:nvSpPr>
        <p:spPr>
          <a:xfrm>
            <a:off x="457200" y="1828800"/>
            <a:ext cx="8229600" cy="4389120"/>
          </a:xfrm>
        </p:spPr>
        <p:txBody>
          <a:bodyPr/>
          <a:lstStyle/>
          <a:p>
            <a:pPr marL="0" indent="0">
              <a:buNone/>
            </a:pPr>
            <a:r>
              <a:rPr lang="en-US" dirty="0" smtClean="0"/>
              <a:t/>
            </a:r>
            <a:br>
              <a:rPr lang="en-US" dirty="0" smtClean="0"/>
            </a:br>
            <a:r>
              <a:rPr lang="en-US" dirty="0" smtClean="0"/>
              <a:t>Agenda Items</a:t>
            </a:r>
          </a:p>
          <a:p>
            <a:pPr marL="0" indent="0">
              <a:buNone/>
            </a:pPr>
            <a:endParaRPr lang="en-US" dirty="0" smtClean="0"/>
          </a:p>
          <a:p>
            <a:pPr lvl="1"/>
            <a:r>
              <a:rPr lang="en-US" dirty="0" smtClean="0"/>
              <a:t>Overview of the FEMA Flood Risk Products</a:t>
            </a:r>
          </a:p>
          <a:p>
            <a:pPr marL="393192" lvl="1" indent="0">
              <a:buNone/>
            </a:pPr>
            <a:endParaRPr lang="en-US" dirty="0" smtClean="0"/>
          </a:p>
          <a:p>
            <a:pPr lvl="1"/>
            <a:r>
              <a:rPr lang="en-US" dirty="0" smtClean="0"/>
              <a:t>Flood Risk Analysis Results for Your Community</a:t>
            </a:r>
          </a:p>
          <a:p>
            <a:pPr lvl="1"/>
            <a:endParaRPr lang="en-US" dirty="0"/>
          </a:p>
          <a:p>
            <a:pPr lvl="1"/>
            <a:r>
              <a:rPr lang="en-US" dirty="0" smtClean="0"/>
              <a:t>Using the Flood Risk Data for Your Community’s Planning Initiatives</a:t>
            </a:r>
            <a:endParaRPr lang="en-US" dirty="0"/>
          </a:p>
        </p:txBody>
      </p:sp>
    </p:spTree>
    <p:extLst>
      <p:ext uri="{BB962C8B-B14F-4D97-AF65-F5344CB8AC3E}">
        <p14:creationId xmlns:p14="http://schemas.microsoft.com/office/powerpoint/2010/main" val="3790494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Mitigation Interest</a:t>
            </a:r>
            <a:endParaRPr lang="en-US" dirty="0"/>
          </a:p>
        </p:txBody>
      </p:sp>
      <p:pic>
        <p:nvPicPr>
          <p:cNvPr id="4" name="Picture 3"/>
          <p:cNvPicPr>
            <a:picLocks noChangeAspect="1"/>
          </p:cNvPicPr>
          <p:nvPr/>
        </p:nvPicPr>
        <p:blipFill>
          <a:blip r:embed="rId3"/>
          <a:stretch>
            <a:fillRect/>
          </a:stretch>
        </p:blipFill>
        <p:spPr>
          <a:xfrm>
            <a:off x="685800" y="2133600"/>
            <a:ext cx="3033089" cy="4055336"/>
          </a:xfrm>
          <a:prstGeom prst="rect">
            <a:avLst/>
          </a:prstGeom>
          <a:effectLst>
            <a:glow rad="127000">
              <a:schemeClr val="bg1">
                <a:lumMod val="85000"/>
              </a:schemeClr>
            </a:glow>
          </a:effectLst>
        </p:spPr>
      </p:pic>
      <p:grpSp>
        <p:nvGrpSpPr>
          <p:cNvPr id="6" name="Group 5"/>
          <p:cNvGrpSpPr/>
          <p:nvPr/>
        </p:nvGrpSpPr>
        <p:grpSpPr>
          <a:xfrm>
            <a:off x="710994" y="1932552"/>
            <a:ext cx="7517217" cy="4284458"/>
            <a:chOff x="710994" y="1932552"/>
            <a:chExt cx="7517217" cy="4284458"/>
          </a:xfrm>
        </p:grpSpPr>
        <p:pic>
          <p:nvPicPr>
            <p:cNvPr id="7" name="Picture 6"/>
            <p:cNvPicPr>
              <a:picLocks noChangeAspect="1"/>
            </p:cNvPicPr>
            <p:nvPr/>
          </p:nvPicPr>
          <p:blipFill>
            <a:blip r:embed="rId4"/>
            <a:stretch>
              <a:fillRect/>
            </a:stretch>
          </p:blipFill>
          <p:spPr>
            <a:xfrm>
              <a:off x="4724400" y="2667000"/>
              <a:ext cx="3503811" cy="2241110"/>
            </a:xfrm>
            <a:prstGeom prst="rect">
              <a:avLst/>
            </a:prstGeom>
          </p:spPr>
        </p:pic>
        <p:pic>
          <p:nvPicPr>
            <p:cNvPr id="5" name="Picture 4"/>
            <p:cNvPicPr>
              <a:picLocks noChangeAspect="1"/>
            </p:cNvPicPr>
            <p:nvPr/>
          </p:nvPicPr>
          <p:blipFill>
            <a:blip r:embed="rId5"/>
            <a:stretch>
              <a:fillRect/>
            </a:stretch>
          </p:blipFill>
          <p:spPr>
            <a:xfrm>
              <a:off x="710994" y="1932552"/>
              <a:ext cx="3473885" cy="4284458"/>
            </a:xfrm>
            <a:prstGeom prst="rect">
              <a:avLst/>
            </a:prstGeom>
          </p:spPr>
        </p:pic>
      </p:grpSp>
    </p:spTree>
    <p:extLst>
      <p:ext uri="{BB962C8B-B14F-4D97-AF65-F5344CB8AC3E}">
        <p14:creationId xmlns:p14="http://schemas.microsoft.com/office/powerpoint/2010/main" val="346617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smtClean="0"/>
              <a:t>Flood Risk Report &amp; Map</a:t>
            </a:r>
            <a:endParaRPr lang="en-US" b="1" dirty="0">
              <a:latin typeface="+mn-lt"/>
            </a:endParaRPr>
          </a:p>
        </p:txBody>
      </p:sp>
      <p:pic>
        <p:nvPicPr>
          <p:cNvPr id="6" name="Picture 5"/>
          <p:cNvPicPr>
            <a:picLocks noChangeAspect="1"/>
          </p:cNvPicPr>
          <p:nvPr/>
        </p:nvPicPr>
        <p:blipFill>
          <a:blip r:embed="rId3"/>
          <a:stretch>
            <a:fillRect/>
          </a:stretch>
        </p:blipFill>
        <p:spPr>
          <a:xfrm>
            <a:off x="5029200" y="1828800"/>
            <a:ext cx="3276600" cy="4380918"/>
          </a:xfrm>
          <a:prstGeom prst="rect">
            <a:avLst/>
          </a:prstGeom>
          <a:effectLst>
            <a:glow rad="127000">
              <a:schemeClr val="bg1">
                <a:lumMod val="85000"/>
              </a:schemeClr>
            </a:glow>
          </a:effectLst>
        </p:spPr>
      </p:pic>
      <p:pic>
        <p:nvPicPr>
          <p:cNvPr id="3" name="Picture 2"/>
          <p:cNvPicPr>
            <a:picLocks noChangeAspect="1"/>
          </p:cNvPicPr>
          <p:nvPr/>
        </p:nvPicPr>
        <p:blipFill>
          <a:blip r:embed="rId4"/>
          <a:stretch>
            <a:fillRect/>
          </a:stretch>
        </p:blipFill>
        <p:spPr>
          <a:xfrm>
            <a:off x="1188249" y="1875277"/>
            <a:ext cx="3321662" cy="4287964"/>
          </a:xfrm>
          <a:prstGeom prst="rect">
            <a:avLst/>
          </a:prstGeom>
        </p:spPr>
      </p:pic>
    </p:spTree>
    <p:extLst>
      <p:ext uri="{BB962C8B-B14F-4D97-AF65-F5344CB8AC3E}">
        <p14:creationId xmlns:p14="http://schemas.microsoft.com/office/powerpoint/2010/main" val="99279024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7772400" cy="1362456"/>
          </a:xfrm>
        </p:spPr>
        <p:txBody>
          <a:bodyPr/>
          <a:lstStyle/>
          <a:p>
            <a:r>
              <a:rPr lang="en-US" dirty="0" smtClean="0"/>
              <a:t>Using the Flood Risk Data for Your Community’s Planning Initiatives</a:t>
            </a:r>
            <a:endParaRPr lang="en-US" dirty="0"/>
          </a:p>
        </p:txBody>
      </p:sp>
      <p:sp>
        <p:nvSpPr>
          <p:cNvPr id="3" name="Text Placeholder 2"/>
          <p:cNvSpPr>
            <a:spLocks noGrp="1"/>
          </p:cNvSpPr>
          <p:nvPr>
            <p:ph type="body" idx="1"/>
          </p:nvPr>
        </p:nvSpPr>
        <p:spPr>
          <a:xfrm>
            <a:off x="533400" y="3581400"/>
            <a:ext cx="7772400" cy="1509712"/>
          </a:xfrm>
        </p:spPr>
        <p:txBody>
          <a:bodyPr/>
          <a:lstStyle/>
          <a:p>
            <a:endParaRPr lang="en-US" dirty="0" smtClean="0"/>
          </a:p>
          <a:p>
            <a:r>
              <a:rPr lang="en-US" dirty="0" smtClean="0"/>
              <a:t>Kyle Pimental, Strafford Regional Planning Commission</a:t>
            </a:r>
            <a:endParaRPr lang="en-US" dirty="0"/>
          </a:p>
        </p:txBody>
      </p:sp>
    </p:spTree>
    <p:extLst>
      <p:ext uri="{BB962C8B-B14F-4D97-AF65-F5344CB8AC3E}">
        <p14:creationId xmlns:p14="http://schemas.microsoft.com/office/powerpoint/2010/main" val="3985734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Uses of Flood Risk Data</a:t>
            </a:r>
            <a:endParaRPr lang="en-US" dirty="0"/>
          </a:p>
        </p:txBody>
      </p:sp>
      <p:sp>
        <p:nvSpPr>
          <p:cNvPr id="3" name="Content Placeholder 2"/>
          <p:cNvSpPr>
            <a:spLocks noGrp="1"/>
          </p:cNvSpPr>
          <p:nvPr>
            <p:ph idx="1"/>
          </p:nvPr>
        </p:nvSpPr>
        <p:spPr>
          <a:xfrm>
            <a:off x="156594" y="4585633"/>
            <a:ext cx="2074653" cy="506136"/>
          </a:xfrm>
        </p:spPr>
        <p:txBody>
          <a:bodyPr>
            <a:normAutofit/>
          </a:bodyPr>
          <a:lstStyle/>
          <a:p>
            <a:pPr marL="0" indent="0" algn="ctr">
              <a:buNone/>
            </a:pPr>
            <a:r>
              <a:rPr lang="en-US" sz="1600" dirty="0" smtClean="0"/>
              <a:t>Flood Depth Grids</a:t>
            </a:r>
          </a:p>
        </p:txBody>
      </p:sp>
      <p:sp>
        <p:nvSpPr>
          <p:cNvPr id="4" name="Content Placeholder 2"/>
          <p:cNvSpPr txBox="1">
            <a:spLocks/>
          </p:cNvSpPr>
          <p:nvPr/>
        </p:nvSpPr>
        <p:spPr>
          <a:xfrm>
            <a:off x="2322233" y="4503492"/>
            <a:ext cx="1701792" cy="609599"/>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600" dirty="0" smtClean="0"/>
              <a:t>Estimated Loss Information</a:t>
            </a:r>
          </a:p>
        </p:txBody>
      </p:sp>
      <p:sp>
        <p:nvSpPr>
          <p:cNvPr id="5" name="Content Placeholder 2"/>
          <p:cNvSpPr txBox="1">
            <a:spLocks/>
          </p:cNvSpPr>
          <p:nvPr/>
        </p:nvSpPr>
        <p:spPr>
          <a:xfrm>
            <a:off x="6153150" y="5606642"/>
            <a:ext cx="2857500" cy="7620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900" dirty="0" smtClean="0"/>
              <a:t>Incorporating into local planning mechanisms</a:t>
            </a:r>
            <a:endParaRPr lang="en-US" sz="19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667001"/>
            <a:ext cx="2074652" cy="1828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163480"/>
            <a:ext cx="1382313" cy="713633"/>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667582" y="2667000"/>
            <a:ext cx="1828636" cy="2892425"/>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152399" y="1828800"/>
            <a:ext cx="5356327" cy="685800"/>
          </a:xfrm>
          <a:prstGeom prst="rect">
            <a:avLst/>
          </a:prstGeom>
          <a:ln>
            <a:solidFill>
              <a:schemeClr val="tx1">
                <a:lumMod val="50000"/>
                <a:lumOff val="50000"/>
              </a:schemeClr>
            </a:solidFill>
          </a:ln>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1900" dirty="0" smtClean="0"/>
              <a:t>Identifying vulnerable areas that may need additional focus</a:t>
            </a:r>
          </a:p>
        </p:txBody>
      </p:sp>
      <p:sp>
        <p:nvSpPr>
          <p:cNvPr id="10" name="Content Placeholder 2"/>
          <p:cNvSpPr txBox="1">
            <a:spLocks/>
          </p:cNvSpPr>
          <p:nvPr/>
        </p:nvSpPr>
        <p:spPr>
          <a:xfrm>
            <a:off x="6096000" y="1775844"/>
            <a:ext cx="2857500" cy="791711"/>
          </a:xfrm>
          <a:prstGeom prst="rect">
            <a:avLst/>
          </a:prstGeom>
          <a:ln>
            <a:solidFill>
              <a:schemeClr val="tx1">
                <a:lumMod val="50000"/>
                <a:lumOff val="50000"/>
              </a:schemeClr>
            </a:solidFill>
          </a:ln>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1900" dirty="0" smtClean="0"/>
              <a:t>Develop mitigation strategies and techniques</a:t>
            </a:r>
          </a:p>
        </p:txBody>
      </p:sp>
      <p:sp>
        <p:nvSpPr>
          <p:cNvPr id="8" name="Right Arrow 7"/>
          <p:cNvSpPr/>
          <p:nvPr/>
        </p:nvSpPr>
        <p:spPr>
          <a:xfrm>
            <a:off x="5867400" y="3429000"/>
            <a:ext cx="653642" cy="609600"/>
          </a:xfrm>
          <a:prstGeom prst="rightArrow">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4001654" y="4512579"/>
            <a:ext cx="1701792" cy="68580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900" dirty="0" smtClean="0"/>
              <a:t>Areas of Mitigation Interest</a:t>
            </a:r>
          </a:p>
        </p:txBody>
      </p:sp>
      <p:pic>
        <p:nvPicPr>
          <p:cNvPr id="12" name="Picture 4" descr="U:\Engineering Division\Engineering Photos\Misc. Photos\06Flood Selects\Picture 0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1975" y="2989682"/>
            <a:ext cx="1581150" cy="118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709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Flood Depth Grids</a:t>
            </a:r>
            <a:endParaRPr lang="en-US" dirty="0"/>
          </a:p>
        </p:txBody>
      </p:sp>
      <p:sp>
        <p:nvSpPr>
          <p:cNvPr id="13" name="Content Placeholder 2"/>
          <p:cNvSpPr>
            <a:spLocks noGrp="1"/>
          </p:cNvSpPr>
          <p:nvPr>
            <p:ph idx="1"/>
          </p:nvPr>
        </p:nvSpPr>
        <p:spPr>
          <a:xfrm>
            <a:off x="5143501" y="5349028"/>
            <a:ext cx="3247028" cy="533400"/>
          </a:xfrm>
        </p:spPr>
        <p:txBody>
          <a:bodyPr/>
          <a:lstStyle/>
          <a:p>
            <a:pPr marL="0" indent="0" algn="ctr">
              <a:buNone/>
            </a:pPr>
            <a:r>
              <a:rPr lang="en-US" dirty="0" smtClean="0"/>
              <a:t>“How bad”</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49" y="2119618"/>
            <a:ext cx="2899151" cy="3276600"/>
          </a:xfrm>
          <a:prstGeom prst="rect">
            <a:avLst/>
          </a:prstGeom>
        </p:spPr>
      </p:pic>
      <p:sp>
        <p:nvSpPr>
          <p:cNvPr id="15" name="Content Placeholder 2"/>
          <p:cNvSpPr txBox="1">
            <a:spLocks/>
          </p:cNvSpPr>
          <p:nvPr/>
        </p:nvSpPr>
        <p:spPr>
          <a:xfrm>
            <a:off x="453648" y="5404607"/>
            <a:ext cx="2899151" cy="53899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“What” &amp; “Where”</a:t>
            </a:r>
          </a:p>
          <a:p>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144" y="2119618"/>
            <a:ext cx="3717085" cy="3276599"/>
          </a:xfrm>
          <a:prstGeom prst="rect">
            <a:avLst/>
          </a:prstGeom>
        </p:spPr>
      </p:pic>
      <p:sp>
        <p:nvSpPr>
          <p:cNvPr id="17" name="Content Placeholder 2"/>
          <p:cNvSpPr txBox="1">
            <a:spLocks/>
          </p:cNvSpPr>
          <p:nvPr/>
        </p:nvSpPr>
        <p:spPr>
          <a:xfrm>
            <a:off x="453647" y="1580625"/>
            <a:ext cx="2899151" cy="53899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dirty="0" smtClean="0"/>
              <a:t>FEMA - FIRM</a:t>
            </a:r>
          </a:p>
          <a:p>
            <a:endParaRPr lang="en-US" dirty="0"/>
          </a:p>
        </p:txBody>
      </p:sp>
      <p:sp>
        <p:nvSpPr>
          <p:cNvPr id="18" name="Content Placeholder 2"/>
          <p:cNvSpPr txBox="1">
            <a:spLocks/>
          </p:cNvSpPr>
          <p:nvPr/>
        </p:nvSpPr>
        <p:spPr>
          <a:xfrm>
            <a:off x="3505200" y="3491218"/>
            <a:ext cx="1300553" cy="53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dirty="0" smtClean="0"/>
              <a:t>Vs.</a:t>
            </a:r>
          </a:p>
        </p:txBody>
      </p:sp>
      <p:sp>
        <p:nvSpPr>
          <p:cNvPr id="19" name="Content Placeholder 2"/>
          <p:cNvSpPr txBox="1">
            <a:spLocks/>
          </p:cNvSpPr>
          <p:nvPr/>
        </p:nvSpPr>
        <p:spPr>
          <a:xfrm>
            <a:off x="5175309" y="1580625"/>
            <a:ext cx="3247029" cy="53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dirty="0" smtClean="0"/>
              <a:t>Flood Depth Grid</a:t>
            </a:r>
          </a:p>
        </p:txBody>
      </p:sp>
    </p:spTree>
    <p:extLst>
      <p:ext uri="{BB962C8B-B14F-4D97-AF65-F5344CB8AC3E}">
        <p14:creationId xmlns:p14="http://schemas.microsoft.com/office/powerpoint/2010/main" val="2777601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Flood Depth Grids</a:t>
            </a:r>
            <a:endParaRPr lang="en-US" dirty="0"/>
          </a:p>
        </p:txBody>
      </p:sp>
      <p:sp>
        <p:nvSpPr>
          <p:cNvPr id="13" name="Content Placeholder 2"/>
          <p:cNvSpPr>
            <a:spLocks noGrp="1"/>
          </p:cNvSpPr>
          <p:nvPr>
            <p:ph idx="1"/>
          </p:nvPr>
        </p:nvSpPr>
        <p:spPr>
          <a:xfrm>
            <a:off x="0" y="1828800"/>
            <a:ext cx="9144000" cy="4389120"/>
          </a:xfrm>
        </p:spPr>
        <p:txBody>
          <a:bodyPr>
            <a:normAutofit fontScale="92500" lnSpcReduction="20000"/>
          </a:bodyPr>
          <a:lstStyle/>
          <a:p>
            <a:r>
              <a:rPr lang="en-US" dirty="0" smtClean="0"/>
              <a:t>Additional analysis and scenario planning</a:t>
            </a:r>
          </a:p>
          <a:p>
            <a:pPr lvl="1"/>
            <a:r>
              <a:rPr lang="en-US" dirty="0" smtClean="0"/>
              <a:t>Determining risk with different flood depths under various flooding frequencies</a:t>
            </a:r>
          </a:p>
          <a:p>
            <a:endParaRPr lang="en-US" dirty="0" smtClean="0"/>
          </a:p>
          <a:p>
            <a:r>
              <a:rPr lang="en-US" dirty="0" smtClean="0"/>
              <a:t>Enhanced visualization &amp; communication</a:t>
            </a:r>
          </a:p>
          <a:p>
            <a:pPr lvl="1"/>
            <a:r>
              <a:rPr lang="en-US" dirty="0" smtClean="0"/>
              <a:t>Showing where floodplains are particularly deep or hazardous</a:t>
            </a:r>
          </a:p>
          <a:p>
            <a:pPr lvl="1"/>
            <a:r>
              <a:rPr lang="en-US" dirty="0" smtClean="0"/>
              <a:t>Determining where losses may be the greatest after an event</a:t>
            </a:r>
          </a:p>
          <a:p>
            <a:endParaRPr lang="en-US" dirty="0" smtClean="0"/>
          </a:p>
          <a:p>
            <a:r>
              <a:rPr lang="en-US" dirty="0" smtClean="0"/>
              <a:t>Inform vulnerability analysis and floodplain management</a:t>
            </a:r>
          </a:p>
          <a:p>
            <a:pPr lvl="1"/>
            <a:r>
              <a:rPr lang="en-US" dirty="0"/>
              <a:t>Use as preliminary benefit-cost analysis </a:t>
            </a:r>
            <a:r>
              <a:rPr lang="en-US" dirty="0" smtClean="0"/>
              <a:t>screening</a:t>
            </a:r>
            <a:endParaRPr lang="en-US" dirty="0"/>
          </a:p>
          <a:p>
            <a:pPr lvl="1"/>
            <a:r>
              <a:rPr lang="en-US" dirty="0" smtClean="0"/>
              <a:t>Higher regulatory standards can be developed in higher hazard flood prone areas</a:t>
            </a:r>
            <a:br>
              <a:rPr lang="en-US" dirty="0" smtClean="0"/>
            </a:br>
            <a:endParaRPr lang="en-US" dirty="0" smtClean="0"/>
          </a:p>
          <a:p>
            <a:endParaRPr lang="en-US" dirty="0"/>
          </a:p>
        </p:txBody>
      </p:sp>
    </p:spTree>
    <p:extLst>
      <p:ext uri="{BB962C8B-B14F-4D97-AF65-F5344CB8AC3E}">
        <p14:creationId xmlns:p14="http://schemas.microsoft.com/office/powerpoint/2010/main" val="571090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Estimated Loss Information</a:t>
            </a:r>
            <a:endParaRPr lang="en-US" dirty="0"/>
          </a:p>
        </p:txBody>
      </p:sp>
      <p:sp>
        <p:nvSpPr>
          <p:cNvPr id="13" name="Content Placeholder 2"/>
          <p:cNvSpPr>
            <a:spLocks noGrp="1"/>
          </p:cNvSpPr>
          <p:nvPr>
            <p:ph idx="1"/>
          </p:nvPr>
        </p:nvSpPr>
        <p:spPr>
          <a:xfrm>
            <a:off x="0" y="1752600"/>
            <a:ext cx="9144000" cy="1066800"/>
          </a:xfrm>
        </p:spPr>
        <p:txBody>
          <a:bodyPr>
            <a:normAutofit/>
          </a:bodyPr>
          <a:lstStyle/>
          <a:p>
            <a:r>
              <a:rPr lang="en-US" dirty="0" smtClean="0"/>
              <a:t>HAZUS is a loss estimation methodology </a:t>
            </a:r>
            <a:r>
              <a:rPr lang="en-US" dirty="0"/>
              <a:t>(</a:t>
            </a:r>
            <a:r>
              <a:rPr lang="en-US" dirty="0" smtClean="0"/>
              <a:t>FEMA)</a:t>
            </a:r>
          </a:p>
          <a:p>
            <a:pPr lvl="1"/>
            <a:r>
              <a:rPr lang="en-US" dirty="0" smtClean="0"/>
              <a:t>Newly modeled areas and depths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22" y="2667000"/>
            <a:ext cx="8815736" cy="3543136"/>
          </a:xfrm>
          <a:prstGeom prst="rect">
            <a:avLst/>
          </a:prstGeom>
        </p:spPr>
      </p:pic>
    </p:spTree>
    <p:extLst>
      <p:ext uri="{BB962C8B-B14F-4D97-AF65-F5344CB8AC3E}">
        <p14:creationId xmlns:p14="http://schemas.microsoft.com/office/powerpoint/2010/main" val="1982138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Estimated Loss Information</a:t>
            </a:r>
            <a:endParaRPr lang="en-US" dirty="0"/>
          </a:p>
        </p:txBody>
      </p:sp>
      <p:sp>
        <p:nvSpPr>
          <p:cNvPr id="13" name="Content Placeholder 2"/>
          <p:cNvSpPr>
            <a:spLocks noGrp="1"/>
          </p:cNvSpPr>
          <p:nvPr>
            <p:ph idx="1"/>
          </p:nvPr>
        </p:nvSpPr>
        <p:spPr>
          <a:xfrm>
            <a:off x="0" y="1905000"/>
            <a:ext cx="6400800" cy="4114800"/>
          </a:xfrm>
        </p:spPr>
        <p:txBody>
          <a:bodyPr>
            <a:normAutofit lnSpcReduction="10000"/>
          </a:bodyPr>
          <a:lstStyle/>
          <a:p>
            <a:pPr marL="0" indent="0">
              <a:buNone/>
            </a:pPr>
            <a:r>
              <a:rPr lang="en-US" dirty="0" smtClean="0"/>
              <a:t>Additional information and data layers should be used to further analyze potential losses:</a:t>
            </a:r>
          </a:p>
          <a:p>
            <a:pPr marL="0" indent="0">
              <a:buNone/>
            </a:pPr>
            <a:endParaRPr lang="en-US" dirty="0" smtClean="0"/>
          </a:p>
          <a:p>
            <a:r>
              <a:rPr lang="en-US" dirty="0" smtClean="0"/>
              <a:t>Use </a:t>
            </a:r>
            <a:r>
              <a:rPr lang="en-US" dirty="0"/>
              <a:t>the average annual losses by Census block to identify and prioritize areas for mitigation activities</a:t>
            </a:r>
            <a:r>
              <a:rPr lang="en-US" dirty="0" smtClean="0"/>
              <a:t>.</a:t>
            </a:r>
          </a:p>
          <a:p>
            <a:pPr marL="0" indent="0">
              <a:buNone/>
            </a:pPr>
            <a:endParaRPr lang="en-US" dirty="0"/>
          </a:p>
          <a:p>
            <a:r>
              <a:rPr lang="en-US" dirty="0" smtClean="0"/>
              <a:t>Provide more local information such as building footprint and assessing data</a:t>
            </a:r>
            <a:endParaRPr lang="en-US" dirty="0"/>
          </a:p>
          <a:p>
            <a:pPr marL="0" indent="0">
              <a:buNone/>
            </a:pPr>
            <a:endParaRPr lang="en-US"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589" y="3124200"/>
            <a:ext cx="2341563"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394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Areas of Mitigation Interest</a:t>
            </a:r>
            <a:endParaRPr lang="en-US" dirty="0"/>
          </a:p>
        </p:txBody>
      </p:sp>
      <p:sp>
        <p:nvSpPr>
          <p:cNvPr id="13" name="Content Placeholder 2"/>
          <p:cNvSpPr>
            <a:spLocks noGrp="1"/>
          </p:cNvSpPr>
          <p:nvPr>
            <p:ph idx="1"/>
          </p:nvPr>
        </p:nvSpPr>
        <p:spPr>
          <a:xfrm>
            <a:off x="0" y="1752600"/>
            <a:ext cx="9144000" cy="914400"/>
          </a:xfrm>
        </p:spPr>
        <p:txBody>
          <a:bodyPr>
            <a:normAutofit/>
          </a:bodyPr>
          <a:lstStyle/>
          <a:p>
            <a:pPr marL="0" indent="0">
              <a:buNone/>
            </a:pPr>
            <a:r>
              <a:rPr lang="en-US" dirty="0" smtClean="0"/>
              <a:t>Important element of defining a more comprehensive picture of flood risk:</a:t>
            </a:r>
          </a:p>
        </p:txBody>
      </p:sp>
      <p:sp>
        <p:nvSpPr>
          <p:cNvPr id="6" name="Content Placeholder 2"/>
          <p:cNvSpPr txBox="1">
            <a:spLocks/>
          </p:cNvSpPr>
          <p:nvPr/>
        </p:nvSpPr>
        <p:spPr>
          <a:xfrm>
            <a:off x="11884" y="2819400"/>
            <a:ext cx="4483916" cy="3505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Dams</a:t>
            </a:r>
          </a:p>
          <a:p>
            <a:r>
              <a:rPr lang="en-US" dirty="0" smtClean="0"/>
              <a:t>Levees and major embankments</a:t>
            </a:r>
          </a:p>
          <a:p>
            <a:r>
              <a:rPr lang="en-US" dirty="0" smtClean="0"/>
              <a:t>Coastal structures</a:t>
            </a:r>
          </a:p>
          <a:p>
            <a:r>
              <a:rPr lang="en-US" dirty="0" smtClean="0"/>
              <a:t>Stream flow constrictions</a:t>
            </a:r>
          </a:p>
          <a:p>
            <a:r>
              <a:rPr lang="en-US" dirty="0" smtClean="0"/>
              <a:t>Essential facilities</a:t>
            </a:r>
          </a:p>
          <a:p>
            <a:r>
              <a:rPr lang="en-US" dirty="0" smtClean="0"/>
              <a:t>Insurance claims</a:t>
            </a:r>
          </a:p>
        </p:txBody>
      </p:sp>
      <p:sp>
        <p:nvSpPr>
          <p:cNvPr id="9" name="Content Placeholder 2"/>
          <p:cNvSpPr txBox="1">
            <a:spLocks/>
          </p:cNvSpPr>
          <p:nvPr/>
        </p:nvSpPr>
        <p:spPr>
          <a:xfrm>
            <a:off x="4660084" y="2819400"/>
            <a:ext cx="4483916" cy="2971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a:t>Significant land use change</a:t>
            </a:r>
          </a:p>
          <a:p>
            <a:r>
              <a:rPr lang="en-US" dirty="0" smtClean="0"/>
              <a:t>Emergency routes impacted</a:t>
            </a:r>
          </a:p>
          <a:p>
            <a:r>
              <a:rPr lang="en-US" dirty="0" smtClean="0"/>
              <a:t>Drainage or stormwater-based flood areas</a:t>
            </a:r>
          </a:p>
          <a:p>
            <a:r>
              <a:rPr lang="en-US" dirty="0" smtClean="0"/>
              <a:t>Mitigation success</a:t>
            </a:r>
          </a:p>
          <a:p>
            <a:r>
              <a:rPr lang="en-US" dirty="0" smtClean="0"/>
              <a:t>Riverine or coastal erosion</a:t>
            </a:r>
          </a:p>
        </p:txBody>
      </p:sp>
    </p:spTree>
    <p:extLst>
      <p:ext uri="{BB962C8B-B14F-4D97-AF65-F5344CB8AC3E}">
        <p14:creationId xmlns:p14="http://schemas.microsoft.com/office/powerpoint/2010/main" val="1068961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Areas of Mitigation Interest</a:t>
            </a:r>
            <a:endParaRPr lang="en-US" dirty="0"/>
          </a:p>
        </p:txBody>
      </p:sp>
      <p:sp>
        <p:nvSpPr>
          <p:cNvPr id="13" name="Content Placeholder 2"/>
          <p:cNvSpPr>
            <a:spLocks noGrp="1"/>
          </p:cNvSpPr>
          <p:nvPr>
            <p:ph idx="1"/>
          </p:nvPr>
        </p:nvSpPr>
        <p:spPr>
          <a:xfrm>
            <a:off x="0" y="1676400"/>
            <a:ext cx="6096000" cy="4114800"/>
          </a:xfrm>
        </p:spPr>
        <p:txBody>
          <a:bodyPr>
            <a:normAutofit/>
          </a:bodyPr>
          <a:lstStyle/>
          <a:p>
            <a:pPr marL="0" indent="0">
              <a:buNone/>
            </a:pPr>
            <a:r>
              <a:rPr lang="en-US" dirty="0" smtClean="0"/>
              <a:t>In Dover:</a:t>
            </a:r>
          </a:p>
          <a:p>
            <a:pPr marL="0" indent="0">
              <a:buNone/>
            </a:pPr>
            <a:endParaRPr lang="en-US" dirty="0" smtClean="0"/>
          </a:p>
          <a:p>
            <a:r>
              <a:rPr lang="en-US" dirty="0" smtClean="0"/>
              <a:t>Dams – 6</a:t>
            </a:r>
          </a:p>
          <a:p>
            <a:r>
              <a:rPr lang="en-US" dirty="0" smtClean="0"/>
              <a:t>Stream flow constrictions – </a:t>
            </a:r>
            <a:r>
              <a:rPr lang="en-US" dirty="0"/>
              <a:t>1</a:t>
            </a:r>
            <a:endParaRPr lang="en-US" dirty="0" smtClean="0"/>
          </a:p>
          <a:p>
            <a:pPr lvl="1"/>
            <a:r>
              <a:rPr lang="en-US" dirty="0" smtClean="0"/>
              <a:t>High rate of crossing failure</a:t>
            </a:r>
          </a:p>
          <a:p>
            <a:r>
              <a:rPr lang="en-US" dirty="0" smtClean="0"/>
              <a:t>NFIP insurance – 128 policies</a:t>
            </a:r>
          </a:p>
          <a:p>
            <a:pPr lvl="1"/>
            <a:r>
              <a:rPr lang="en-US" dirty="0" smtClean="0"/>
              <a:t>$31,656,900 </a:t>
            </a:r>
          </a:p>
          <a:p>
            <a:pPr lvl="1"/>
            <a:r>
              <a:rPr lang="en-US" dirty="0"/>
              <a:t>R</a:t>
            </a:r>
            <a:r>
              <a:rPr lang="en-US" dirty="0" smtClean="0"/>
              <a:t>epetitive loss properties near Mill Street and Knox Marsh Road</a:t>
            </a:r>
          </a:p>
        </p:txBody>
      </p:sp>
      <p:pic>
        <p:nvPicPr>
          <p:cNvPr id="205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34000" y="2362200"/>
            <a:ext cx="3681141" cy="245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086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Project Summary	</a:t>
            </a:r>
            <a:endParaRPr lang="en-US" dirty="0"/>
          </a:p>
        </p:txBody>
      </p:sp>
      <p:sp>
        <p:nvSpPr>
          <p:cNvPr id="3" name="Content Placeholder 2"/>
          <p:cNvSpPr>
            <a:spLocks noGrp="1"/>
          </p:cNvSpPr>
          <p:nvPr>
            <p:ph idx="1"/>
          </p:nvPr>
        </p:nvSpPr>
        <p:spPr>
          <a:xfrm>
            <a:off x="457200" y="1935480"/>
            <a:ext cx="5269345" cy="4389120"/>
          </a:xfrm>
        </p:spPr>
        <p:txBody>
          <a:bodyPr>
            <a:normAutofit/>
          </a:bodyPr>
          <a:lstStyle/>
          <a:p>
            <a:r>
              <a:rPr lang="en-US" sz="2300" dirty="0" smtClean="0"/>
              <a:t>Four communities in Strafford County were part of the FEMA Risk MAP Coastal Project.</a:t>
            </a:r>
          </a:p>
          <a:p>
            <a:pPr marL="0" indent="0">
              <a:buNone/>
            </a:pPr>
            <a:endParaRPr lang="en-US" sz="2300" dirty="0" smtClean="0"/>
          </a:p>
          <a:p>
            <a:r>
              <a:rPr lang="en-US" sz="2300" dirty="0" smtClean="0"/>
              <a:t>Flood Insurance Rate Maps (new format) and Flood Insurance Study went effective  on 9/30/15.</a:t>
            </a:r>
          </a:p>
          <a:p>
            <a:pPr marL="0" indent="0">
              <a:buNone/>
            </a:pPr>
            <a:endParaRPr lang="en-US" sz="2300" dirty="0" smtClean="0"/>
          </a:p>
          <a:p>
            <a:r>
              <a:rPr lang="en-US" sz="2300" dirty="0" smtClean="0"/>
              <a:t>Flood Risk Products were also produced.</a:t>
            </a:r>
          </a:p>
          <a:p>
            <a:pPr lvl="1"/>
            <a:r>
              <a:rPr lang="en-US" sz="1800" dirty="0" smtClean="0"/>
              <a:t>1</a:t>
            </a:r>
            <a:r>
              <a:rPr lang="en-US" sz="1800" baseline="30000" dirty="0" smtClean="0"/>
              <a:t>st</a:t>
            </a:r>
            <a:r>
              <a:rPr lang="en-US" sz="1800" dirty="0" smtClean="0"/>
              <a:t> time these products were released in NH</a:t>
            </a:r>
            <a:endParaRPr lang="en-US" sz="1800" dirty="0"/>
          </a:p>
        </p:txBody>
      </p:sp>
      <p:pic>
        <p:nvPicPr>
          <p:cNvPr id="9" name="Picture 8"/>
          <p:cNvPicPr>
            <a:picLocks noChangeAspect="1"/>
          </p:cNvPicPr>
          <p:nvPr/>
        </p:nvPicPr>
        <p:blipFill>
          <a:blip r:embed="rId3"/>
          <a:stretch>
            <a:fillRect/>
          </a:stretch>
        </p:blipFill>
        <p:spPr>
          <a:xfrm>
            <a:off x="5773563" y="1935480"/>
            <a:ext cx="3307577" cy="4213906"/>
          </a:xfrm>
          <a:prstGeom prst="rect">
            <a:avLst/>
          </a:prstGeom>
          <a:ln>
            <a:solidFill>
              <a:schemeClr val="tx1">
                <a:lumMod val="50000"/>
                <a:lumOff val="50000"/>
              </a:schemeClr>
            </a:solidFill>
          </a:ln>
        </p:spPr>
      </p:pic>
      <p:sp>
        <p:nvSpPr>
          <p:cNvPr id="7" name="TextBox 6"/>
          <p:cNvSpPr txBox="1"/>
          <p:nvPr/>
        </p:nvSpPr>
        <p:spPr>
          <a:xfrm>
            <a:off x="7799366" y="3080742"/>
            <a:ext cx="1101584" cy="369332"/>
          </a:xfrm>
          <a:prstGeom prst="rect">
            <a:avLst/>
          </a:prstGeom>
          <a:noFill/>
          <a:ln w="12700">
            <a:solidFill>
              <a:srgbClr val="FF0000"/>
            </a:solidFill>
          </a:ln>
        </p:spPr>
        <p:txBody>
          <a:bodyPr wrap="none" rtlCol="0">
            <a:spAutoFit/>
          </a:bodyPr>
          <a:lstStyle/>
          <a:p>
            <a:pPr algn="ctr"/>
            <a:r>
              <a:rPr lang="en-US" sz="900" b="1" dirty="0" smtClean="0">
                <a:solidFill>
                  <a:srgbClr val="FF0000"/>
                </a:solidFill>
                <a:latin typeface="Arial" panose="020B0604020202020204" pitchFamily="34" charset="0"/>
                <a:cs typeface="Arial" panose="020B0604020202020204" pitchFamily="34" charset="0"/>
              </a:rPr>
              <a:t>Strafford County</a:t>
            </a:r>
          </a:p>
          <a:p>
            <a:pPr algn="ctr"/>
            <a:r>
              <a:rPr lang="en-US" sz="900" b="1" dirty="0">
                <a:solidFill>
                  <a:srgbClr val="FF0000"/>
                </a:solidFill>
                <a:latin typeface="Arial" panose="020B0604020202020204" pitchFamily="34" charset="0"/>
                <a:cs typeface="Arial" panose="020B0604020202020204" pitchFamily="34" charset="0"/>
              </a:rPr>
              <a:t>p</a:t>
            </a:r>
            <a:r>
              <a:rPr lang="en-US" sz="900" b="1" dirty="0" smtClean="0">
                <a:solidFill>
                  <a:srgbClr val="FF0000"/>
                </a:solidFill>
                <a:latin typeface="Arial" panose="020B0604020202020204" pitchFamily="34" charset="0"/>
                <a:cs typeface="Arial" panose="020B0604020202020204" pitchFamily="34" charset="0"/>
              </a:rPr>
              <a:t>ortion</a:t>
            </a:r>
          </a:p>
        </p:txBody>
      </p:sp>
      <p:sp>
        <p:nvSpPr>
          <p:cNvPr id="8" name="TextBox 7"/>
          <p:cNvSpPr txBox="1"/>
          <p:nvPr/>
        </p:nvSpPr>
        <p:spPr>
          <a:xfrm>
            <a:off x="7621076" y="5334000"/>
            <a:ext cx="1306768" cy="369332"/>
          </a:xfrm>
          <a:prstGeom prst="rect">
            <a:avLst/>
          </a:prstGeom>
          <a:noFill/>
          <a:ln w="12700">
            <a:solidFill>
              <a:srgbClr val="FF0000"/>
            </a:solidFill>
          </a:ln>
        </p:spPr>
        <p:txBody>
          <a:bodyPr wrap="none" rtlCol="0">
            <a:spAutoFit/>
          </a:bodyPr>
          <a:lstStyle/>
          <a:p>
            <a:pPr algn="ctr"/>
            <a:r>
              <a:rPr lang="en-US" sz="900" b="1" dirty="0" smtClean="0">
                <a:solidFill>
                  <a:srgbClr val="FF0000"/>
                </a:solidFill>
                <a:latin typeface="Arial" panose="020B0604020202020204" pitchFamily="34" charset="0"/>
                <a:cs typeface="Arial" panose="020B0604020202020204" pitchFamily="34" charset="0"/>
              </a:rPr>
              <a:t>Rockingham County</a:t>
            </a:r>
          </a:p>
          <a:p>
            <a:pPr algn="ctr"/>
            <a:r>
              <a:rPr lang="en-US" sz="900" b="1" dirty="0">
                <a:solidFill>
                  <a:srgbClr val="FF0000"/>
                </a:solidFill>
                <a:latin typeface="Arial" panose="020B0604020202020204" pitchFamily="34" charset="0"/>
                <a:cs typeface="Arial" panose="020B0604020202020204" pitchFamily="34" charset="0"/>
              </a:rPr>
              <a:t>p</a:t>
            </a:r>
            <a:r>
              <a:rPr lang="en-US" sz="900" b="1" dirty="0" smtClean="0">
                <a:solidFill>
                  <a:srgbClr val="FF0000"/>
                </a:solidFill>
                <a:latin typeface="Arial" panose="020B0604020202020204" pitchFamily="34" charset="0"/>
                <a:cs typeface="Arial" panose="020B0604020202020204" pitchFamily="34" charset="0"/>
              </a:rPr>
              <a:t>ortion</a:t>
            </a:r>
          </a:p>
        </p:txBody>
      </p:sp>
      <p:cxnSp>
        <p:nvCxnSpPr>
          <p:cNvPr id="11" name="Straight Arrow Connector 10"/>
          <p:cNvCxnSpPr/>
          <p:nvPr/>
        </p:nvCxnSpPr>
        <p:spPr>
          <a:xfrm flipH="1" flipV="1">
            <a:off x="6934200" y="2971800"/>
            <a:ext cx="838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7445225" y="4887946"/>
            <a:ext cx="631975" cy="35766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680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743712"/>
          </a:xfrm>
        </p:spPr>
        <p:txBody>
          <a:bodyPr>
            <a:noAutofit/>
          </a:bodyPr>
          <a:lstStyle/>
          <a:p>
            <a:pPr algn="ctr"/>
            <a:r>
              <a:rPr lang="en-US" sz="4000" dirty="0" smtClean="0"/>
              <a:t>Incorporating into Planning Mechanisms</a:t>
            </a:r>
            <a:endParaRPr lang="en-US" sz="4000" dirty="0"/>
          </a:p>
        </p:txBody>
      </p:sp>
      <p:sp>
        <p:nvSpPr>
          <p:cNvPr id="6" name="Content Placeholder 2"/>
          <p:cNvSpPr>
            <a:spLocks noGrp="1"/>
          </p:cNvSpPr>
          <p:nvPr>
            <p:ph idx="1"/>
          </p:nvPr>
        </p:nvSpPr>
        <p:spPr>
          <a:xfrm>
            <a:off x="0" y="1905000"/>
            <a:ext cx="5791200" cy="4114800"/>
          </a:xfrm>
        </p:spPr>
        <p:txBody>
          <a:bodyPr>
            <a:normAutofit/>
          </a:bodyPr>
          <a:lstStyle/>
          <a:p>
            <a:r>
              <a:rPr lang="en-US" dirty="0" smtClean="0"/>
              <a:t>Updates to local plans:</a:t>
            </a:r>
          </a:p>
          <a:p>
            <a:pPr lvl="1"/>
            <a:endParaRPr lang="en-US" dirty="0" smtClean="0"/>
          </a:p>
          <a:p>
            <a:pPr lvl="1"/>
            <a:r>
              <a:rPr lang="en-US" dirty="0" smtClean="0"/>
              <a:t>Hazard Mitigation Plan (2/1/2018)</a:t>
            </a:r>
          </a:p>
          <a:p>
            <a:pPr lvl="1"/>
            <a:r>
              <a:rPr lang="en-US" dirty="0" smtClean="0"/>
              <a:t>Emergency Operations Plan</a:t>
            </a:r>
          </a:p>
          <a:p>
            <a:pPr lvl="1"/>
            <a:r>
              <a:rPr lang="en-US" dirty="0" smtClean="0"/>
              <a:t>Master Plan</a:t>
            </a:r>
          </a:p>
          <a:p>
            <a:pPr lvl="2"/>
            <a:r>
              <a:rPr lang="en-US" dirty="0" smtClean="0"/>
              <a:t>Modification of development standards</a:t>
            </a:r>
          </a:p>
          <a:p>
            <a:pPr lvl="1"/>
            <a:r>
              <a:rPr lang="en-US" dirty="0" smtClean="0"/>
              <a:t>Capital Improvements Plan</a:t>
            </a:r>
          </a:p>
          <a:p>
            <a:pPr lvl="2"/>
            <a:r>
              <a:rPr lang="en-US" dirty="0" smtClean="0"/>
              <a:t>Mitigation projects</a:t>
            </a:r>
          </a:p>
          <a:p>
            <a:pPr lvl="1"/>
            <a:r>
              <a:rPr lang="en-US" dirty="0" smtClean="0"/>
              <a:t>Communicate flood risk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385" y="1734226"/>
            <a:ext cx="2925740" cy="4359705"/>
          </a:xfrm>
          <a:prstGeom prst="rect">
            <a:avLst/>
          </a:prstGeom>
        </p:spPr>
      </p:pic>
    </p:spTree>
    <p:extLst>
      <p:ext uri="{BB962C8B-B14F-4D97-AF65-F5344CB8AC3E}">
        <p14:creationId xmlns:p14="http://schemas.microsoft.com/office/powerpoint/2010/main" val="37867576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1371600"/>
            <a:ext cx="8156448" cy="1828800"/>
          </a:xfrm>
        </p:spPr>
        <p:txBody>
          <a:bodyPr/>
          <a:lstStyle/>
          <a:p>
            <a:pPr algn="ctr"/>
            <a:r>
              <a:rPr lang="en-US" dirty="0" smtClean="0"/>
              <a:t>Thank you</a:t>
            </a:r>
            <a:endParaRPr lang="en-US" dirty="0"/>
          </a:p>
        </p:txBody>
      </p:sp>
    </p:spTree>
    <p:extLst>
      <p:ext uri="{BB962C8B-B14F-4D97-AF65-F5344CB8AC3E}">
        <p14:creationId xmlns:p14="http://schemas.microsoft.com/office/powerpoint/2010/main" val="1122913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www.nh.gov/oep/planning/programs/fmp/</a:t>
            </a:r>
            <a:br>
              <a:rPr lang="en-US" sz="3600" dirty="0" smtClean="0"/>
            </a:br>
            <a:r>
              <a:rPr lang="en-US" sz="3600" dirty="0" smtClean="0"/>
              <a:t>coastal-mapping-project/</a:t>
            </a:r>
            <a:endParaRPr lang="en-US" sz="3600" dirty="0"/>
          </a:p>
        </p:txBody>
      </p:sp>
      <p:sp>
        <p:nvSpPr>
          <p:cNvPr id="3" name="Content Placeholder 2"/>
          <p:cNvSpPr>
            <a:spLocks noGrp="1"/>
          </p:cNvSpPr>
          <p:nvPr>
            <p:ph idx="1"/>
          </p:nvPr>
        </p:nvSpPr>
        <p:spPr/>
        <p:txBody>
          <a:bodyPr/>
          <a:lstStyle/>
          <a:p>
            <a:endParaRPr lang="en-US"/>
          </a:p>
        </p:txBody>
      </p:sp>
      <p:grpSp>
        <p:nvGrpSpPr>
          <p:cNvPr id="5" name="Group 4"/>
          <p:cNvGrpSpPr/>
          <p:nvPr/>
        </p:nvGrpSpPr>
        <p:grpSpPr>
          <a:xfrm>
            <a:off x="66675" y="1847850"/>
            <a:ext cx="9077325" cy="5000625"/>
            <a:chOff x="66675" y="1857375"/>
            <a:chExt cx="9077325" cy="500062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857375"/>
              <a:ext cx="9077325"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5486400"/>
              <a:ext cx="2590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524000" y="33068"/>
            <a:ext cx="5964066" cy="6744411"/>
            <a:chOff x="2362200" y="33068"/>
            <a:chExt cx="5964066" cy="6744411"/>
          </a:xfrm>
        </p:grpSpPr>
        <p:pic>
          <p:nvPicPr>
            <p:cNvPr id="8" name="Picture 7"/>
            <p:cNvPicPr>
              <a:picLocks noChangeAspect="1"/>
            </p:cNvPicPr>
            <p:nvPr/>
          </p:nvPicPr>
          <p:blipFill>
            <a:blip r:embed="rId4"/>
            <a:stretch>
              <a:fillRect/>
            </a:stretch>
          </p:blipFill>
          <p:spPr>
            <a:xfrm>
              <a:off x="2362200" y="33068"/>
              <a:ext cx="5964066" cy="6744411"/>
            </a:xfrm>
            <a:prstGeom prst="rect">
              <a:avLst/>
            </a:prstGeom>
          </p:spPr>
        </p:pic>
        <p:grpSp>
          <p:nvGrpSpPr>
            <p:cNvPr id="11" name="Group 10"/>
            <p:cNvGrpSpPr/>
            <p:nvPr/>
          </p:nvGrpSpPr>
          <p:grpSpPr>
            <a:xfrm>
              <a:off x="2495549" y="2908108"/>
              <a:ext cx="5286378" cy="3111693"/>
              <a:chOff x="2495549" y="2908108"/>
              <a:chExt cx="5286378" cy="3111693"/>
            </a:xfrm>
          </p:grpSpPr>
          <p:sp>
            <p:nvSpPr>
              <p:cNvPr id="6" name="Rectangle 5"/>
              <p:cNvSpPr/>
              <p:nvPr/>
            </p:nvSpPr>
            <p:spPr>
              <a:xfrm>
                <a:off x="2514600" y="2908108"/>
                <a:ext cx="1295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95549" y="3810001"/>
                <a:ext cx="1619251"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14600" y="5105401"/>
                <a:ext cx="5267327"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8411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8004048" cy="1362456"/>
          </a:xfrm>
        </p:spPr>
        <p:txBody>
          <a:bodyPr/>
          <a:lstStyle/>
          <a:p>
            <a:r>
              <a:rPr lang="en-US" dirty="0" smtClean="0"/>
              <a:t>Flood Risk Products for Your Community</a:t>
            </a:r>
            <a:endParaRPr lang="en-US" dirty="0"/>
          </a:p>
        </p:txBody>
      </p:sp>
      <p:sp>
        <p:nvSpPr>
          <p:cNvPr id="3" name="Text Placeholder 2"/>
          <p:cNvSpPr>
            <a:spLocks noGrp="1"/>
          </p:cNvSpPr>
          <p:nvPr>
            <p:ph type="body" idx="1"/>
          </p:nvPr>
        </p:nvSpPr>
        <p:spPr/>
        <p:txBody>
          <a:bodyPr/>
          <a:lstStyle/>
          <a:p>
            <a:endParaRPr lang="en-US" dirty="0" smtClean="0"/>
          </a:p>
          <a:p>
            <a:r>
              <a:rPr lang="en-US" dirty="0" smtClean="0"/>
              <a:t>Fay Rubin, Chris Phaneuf, NH GRANIT</a:t>
            </a:r>
            <a:endParaRPr lang="en-US" dirty="0"/>
          </a:p>
        </p:txBody>
      </p:sp>
    </p:spTree>
    <p:extLst>
      <p:ext uri="{BB962C8B-B14F-4D97-AF65-F5344CB8AC3E}">
        <p14:creationId xmlns:p14="http://schemas.microsoft.com/office/powerpoint/2010/main" val="857955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NFIP Regulatory Products</a:t>
            </a:r>
            <a:endParaRPr lang="en-US" dirty="0"/>
          </a:p>
        </p:txBody>
      </p:sp>
      <p:sp>
        <p:nvSpPr>
          <p:cNvPr id="3" name="Content Placeholder 2"/>
          <p:cNvSpPr>
            <a:spLocks noGrp="1"/>
          </p:cNvSpPr>
          <p:nvPr>
            <p:ph idx="1"/>
          </p:nvPr>
        </p:nvSpPr>
        <p:spPr>
          <a:xfrm>
            <a:off x="457200" y="1935480"/>
            <a:ext cx="5266486" cy="4389120"/>
          </a:xfrm>
        </p:spPr>
        <p:txBody>
          <a:bodyPr>
            <a:normAutofit/>
          </a:bodyPr>
          <a:lstStyle/>
          <a:p>
            <a:r>
              <a:rPr lang="en-US" sz="2200" b="1" u="sng" dirty="0" smtClean="0"/>
              <a:t>Required</a:t>
            </a:r>
            <a:r>
              <a:rPr lang="en-US" sz="2200" dirty="0" smtClean="0"/>
              <a:t> under the National Flood Insurance Program (NFIP)</a:t>
            </a:r>
          </a:p>
          <a:p>
            <a:pPr marL="0" indent="0">
              <a:buNone/>
            </a:pPr>
            <a:endParaRPr lang="en-US" sz="2400" dirty="0" smtClean="0"/>
          </a:p>
          <a:p>
            <a:pPr marL="393192" lvl="1" indent="0">
              <a:buNone/>
            </a:pPr>
            <a:endParaRPr lang="en-US" dirty="0" smtClean="0"/>
          </a:p>
          <a:p>
            <a:pPr lvl="1"/>
            <a:endParaRPr lang="en-US" dirty="0"/>
          </a:p>
        </p:txBody>
      </p:sp>
      <p:pic>
        <p:nvPicPr>
          <p:cNvPr id="4" name="Picture 3"/>
          <p:cNvPicPr/>
          <p:nvPr/>
        </p:nvPicPr>
        <p:blipFill>
          <a:blip r:embed="rId3"/>
          <a:stretch>
            <a:fillRect/>
          </a:stretch>
        </p:blipFill>
        <p:spPr>
          <a:xfrm>
            <a:off x="1066801" y="2895600"/>
            <a:ext cx="2819400" cy="3200400"/>
          </a:xfrm>
          <a:prstGeom prst="rect">
            <a:avLst/>
          </a:prstGeom>
          <a:ln>
            <a:solidFill>
              <a:schemeClr val="tx1"/>
            </a:solidFill>
          </a:ln>
        </p:spPr>
      </p:pic>
      <p:pic>
        <p:nvPicPr>
          <p:cNvPr id="5" name="Picture 4"/>
          <p:cNvPicPr/>
          <p:nvPr/>
        </p:nvPicPr>
        <p:blipFill>
          <a:blip r:embed="rId4"/>
          <a:stretch>
            <a:fillRect/>
          </a:stretch>
        </p:blipFill>
        <p:spPr>
          <a:xfrm>
            <a:off x="5410200" y="1982585"/>
            <a:ext cx="2743200" cy="4113415"/>
          </a:xfrm>
          <a:prstGeom prst="rect">
            <a:avLst/>
          </a:prstGeom>
          <a:ln>
            <a:solidFill>
              <a:schemeClr val="tx1"/>
            </a:solidFill>
          </a:ln>
        </p:spPr>
      </p:pic>
    </p:spTree>
    <p:extLst>
      <p:ext uri="{BB962C8B-B14F-4D97-AF65-F5344CB8AC3E}">
        <p14:creationId xmlns:p14="http://schemas.microsoft.com/office/powerpoint/2010/main" val="3090605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Products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Products are not required by the NFIP </a:t>
            </a:r>
            <a:br>
              <a:rPr lang="en-US" dirty="0" smtClean="0"/>
            </a:br>
            <a:r>
              <a:rPr lang="en-US" dirty="0" smtClean="0"/>
              <a:t>(Non-Regulatory)</a:t>
            </a:r>
          </a:p>
          <a:p>
            <a:endParaRPr lang="en-US" dirty="0"/>
          </a:p>
          <a:p>
            <a:r>
              <a:rPr lang="en-US" dirty="0" smtClean="0"/>
              <a:t>Products are </a:t>
            </a:r>
            <a:r>
              <a:rPr lang="en-US" dirty="0"/>
              <a:t>intended to help communities </a:t>
            </a:r>
            <a:r>
              <a:rPr lang="en-US" b="1" i="1" dirty="0">
                <a:solidFill>
                  <a:schemeClr val="tx2"/>
                </a:solidFill>
              </a:rPr>
              <a:t>better understand and communicate flood risk</a:t>
            </a:r>
          </a:p>
          <a:p>
            <a:endParaRPr lang="en-US" b="1" dirty="0" smtClean="0"/>
          </a:p>
          <a:p>
            <a:r>
              <a:rPr lang="en-US" dirty="0" smtClean="0"/>
              <a:t>All products are based on GIS analysis</a:t>
            </a:r>
          </a:p>
          <a:p>
            <a:endParaRPr lang="en-US" dirty="0"/>
          </a:p>
          <a:p>
            <a:endParaRPr lang="en-US" dirty="0" smtClean="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615858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Products</a:t>
            </a:r>
            <a:endParaRPr lang="en-US" dirty="0"/>
          </a:p>
        </p:txBody>
      </p:sp>
      <p:grpSp>
        <p:nvGrpSpPr>
          <p:cNvPr id="3" name="Group 2"/>
          <p:cNvGrpSpPr/>
          <p:nvPr/>
        </p:nvGrpSpPr>
        <p:grpSpPr>
          <a:xfrm>
            <a:off x="1265565" y="2060871"/>
            <a:ext cx="1768021" cy="3962874"/>
            <a:chOff x="1983184" y="1588291"/>
            <a:chExt cx="1768021" cy="3962874"/>
          </a:xfrm>
        </p:grpSpPr>
        <p:sp>
          <p:nvSpPr>
            <p:cNvPr id="7" name="TextBox 24"/>
            <p:cNvSpPr txBox="1">
              <a:spLocks noChangeArrowheads="1"/>
            </p:cNvSpPr>
            <p:nvPr/>
          </p:nvSpPr>
          <p:spPr bwMode="auto">
            <a:xfrm>
              <a:off x="1983184" y="4843279"/>
              <a:ext cx="1768021" cy="707886"/>
            </a:xfrm>
            <a:prstGeom prst="rect">
              <a:avLst/>
            </a:prstGeom>
            <a:noFill/>
            <a:ln w="9525">
              <a:noFill/>
              <a:miter lim="800000"/>
              <a:headEnd/>
              <a:tailEnd/>
            </a:ln>
          </p:spPr>
          <p:txBody>
            <a:bodyPr wrap="square" anchor="ctr">
              <a:spAutoFit/>
            </a:bodyPr>
            <a:lstStyle/>
            <a:p>
              <a:pPr algn="ctr"/>
              <a:r>
                <a:rPr lang="en-US" sz="2000" b="1" dirty="0"/>
                <a:t>Flood Risk</a:t>
              </a:r>
            </a:p>
            <a:p>
              <a:pPr algn="ctr"/>
              <a:r>
                <a:rPr lang="en-US" sz="2000" b="1" dirty="0"/>
                <a:t>Database</a:t>
              </a:r>
            </a:p>
          </p:txBody>
        </p:sp>
        <p:pic>
          <p:nvPicPr>
            <p:cNvPr id="15" name="Picture 8" descr="thumbnailCA6TY0NA.jpg"/>
            <p:cNvPicPr>
              <a:picLocks noChangeAspect="1" noChangeArrowheads="1"/>
            </p:cNvPicPr>
            <p:nvPr/>
          </p:nvPicPr>
          <p:blipFill>
            <a:blip r:embed="rId3" cstate="print"/>
            <a:srcRect l="6308" r="7487" b="6000"/>
            <a:stretch>
              <a:fillRect/>
            </a:stretch>
          </p:blipFill>
          <p:spPr bwMode="auto">
            <a:xfrm>
              <a:off x="2001179" y="1588291"/>
              <a:ext cx="1732030" cy="2893553"/>
            </a:xfrm>
            <a:prstGeom prst="rect">
              <a:avLst/>
            </a:prstGeom>
            <a:noFill/>
            <a:ln w="9525">
              <a:noFill/>
              <a:miter lim="800000"/>
              <a:headEnd/>
              <a:tailEnd/>
            </a:ln>
          </p:spPr>
        </p:pic>
      </p:grpSp>
      <p:grpSp>
        <p:nvGrpSpPr>
          <p:cNvPr id="6" name="Group 5"/>
          <p:cNvGrpSpPr/>
          <p:nvPr/>
        </p:nvGrpSpPr>
        <p:grpSpPr>
          <a:xfrm>
            <a:off x="6318306" y="1828800"/>
            <a:ext cx="2144046" cy="4182921"/>
            <a:chOff x="6318306" y="1828800"/>
            <a:chExt cx="2144046" cy="4182921"/>
          </a:xfrm>
        </p:grpSpPr>
        <p:sp>
          <p:nvSpPr>
            <p:cNvPr id="5" name="Text Box 15"/>
            <p:cNvSpPr txBox="1">
              <a:spLocks noChangeArrowheads="1"/>
            </p:cNvSpPr>
            <p:nvPr/>
          </p:nvSpPr>
          <p:spPr bwMode="auto">
            <a:xfrm>
              <a:off x="6745804" y="4903647"/>
              <a:ext cx="1289050" cy="1108074"/>
            </a:xfrm>
            <a:prstGeom prst="rect">
              <a:avLst/>
            </a:prstGeom>
            <a:solidFill>
              <a:srgbClr val="FFFFFF"/>
            </a:solidFill>
            <a:ln w="15875">
              <a:noFill/>
              <a:miter lim="800000"/>
              <a:headEnd/>
              <a:tailEnd/>
            </a:ln>
          </p:spPr>
          <p:txBody>
            <a:bodyPr lIns="45720" rIns="45720" anchor="ctr"/>
            <a:lstStyle/>
            <a:p>
              <a:pPr algn="ctr"/>
              <a:r>
                <a:rPr lang="en-US" sz="2000" b="1" dirty="0">
                  <a:latin typeface="+mn-lt"/>
                </a:rPr>
                <a:t>Flood Risk Map</a:t>
              </a:r>
              <a:endParaRPr lang="en-US" sz="2000" dirty="0">
                <a:latin typeface="+mn-l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306" y="1828800"/>
              <a:ext cx="2144046" cy="292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3533365" y="1845102"/>
            <a:ext cx="2365128" cy="4187333"/>
            <a:chOff x="3533365" y="1845102"/>
            <a:chExt cx="2365128" cy="4187333"/>
          </a:xfrm>
        </p:grpSpPr>
        <p:sp>
          <p:nvSpPr>
            <p:cNvPr id="8" name="Text Box 14"/>
            <p:cNvSpPr txBox="1">
              <a:spLocks noChangeArrowheads="1"/>
            </p:cNvSpPr>
            <p:nvPr/>
          </p:nvSpPr>
          <p:spPr bwMode="auto">
            <a:xfrm>
              <a:off x="4189577" y="4903144"/>
              <a:ext cx="1052704" cy="1129291"/>
            </a:xfrm>
            <a:prstGeom prst="rect">
              <a:avLst/>
            </a:prstGeom>
            <a:solidFill>
              <a:srgbClr val="FFFFFF"/>
            </a:solidFill>
            <a:ln w="15875">
              <a:noFill/>
              <a:miter lim="800000"/>
              <a:headEnd/>
              <a:tailEnd/>
            </a:ln>
          </p:spPr>
          <p:txBody>
            <a:bodyPr lIns="45720" rIns="45720" anchor="ctr"/>
            <a:lstStyle/>
            <a:p>
              <a:pPr algn="ctr"/>
              <a:r>
                <a:rPr lang="en-US" sz="2000" b="1" dirty="0">
                  <a:latin typeface="+mn-lt"/>
                </a:rPr>
                <a:t>Flood Risk Report</a:t>
              </a:r>
              <a:endParaRPr lang="en-US" sz="2000" dirty="0">
                <a:latin typeface="+mn-lt"/>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3365" y="1845102"/>
              <a:ext cx="2365128" cy="301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1384268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Database</a:t>
            </a:r>
            <a:endParaRPr lang="en-US" dirty="0"/>
          </a:p>
        </p:txBody>
      </p:sp>
      <p:sp>
        <p:nvSpPr>
          <p:cNvPr id="3" name="Content Placeholder 2"/>
          <p:cNvSpPr>
            <a:spLocks noGrp="1"/>
          </p:cNvSpPr>
          <p:nvPr>
            <p:ph idx="1"/>
          </p:nvPr>
        </p:nvSpPr>
        <p:spPr>
          <a:xfrm>
            <a:off x="457200" y="2087880"/>
            <a:ext cx="8229600" cy="4389120"/>
          </a:xfrm>
        </p:spPr>
        <p:txBody>
          <a:bodyPr/>
          <a:lstStyle/>
          <a:p>
            <a:r>
              <a:rPr lang="en-US" dirty="0" smtClean="0"/>
              <a:t>Changes Since Last FIRM</a:t>
            </a:r>
          </a:p>
          <a:p>
            <a:endParaRPr lang="en-US" dirty="0" smtClean="0"/>
          </a:p>
          <a:p>
            <a:r>
              <a:rPr lang="en-US" dirty="0" smtClean="0"/>
              <a:t>Flood Depth and Analysis Grids</a:t>
            </a:r>
          </a:p>
          <a:p>
            <a:pPr marL="0" indent="0">
              <a:buNone/>
            </a:pPr>
            <a:endParaRPr lang="en-US" dirty="0"/>
          </a:p>
          <a:p>
            <a:r>
              <a:rPr lang="en-US" dirty="0" smtClean="0"/>
              <a:t>Estimated Flood Loss Information </a:t>
            </a:r>
            <a:r>
              <a:rPr lang="en-US" dirty="0"/>
              <a:t> </a:t>
            </a:r>
            <a:r>
              <a:rPr lang="en-US" dirty="0" smtClean="0"/>
              <a:t>                           </a:t>
            </a:r>
            <a:r>
              <a:rPr lang="en-US" i="1" dirty="0" smtClean="0"/>
              <a:t>(Not part of database for this project)</a:t>
            </a:r>
            <a:r>
              <a:rPr lang="en-US" dirty="0"/>
              <a:t> </a:t>
            </a:r>
            <a:endParaRPr lang="en-US" dirty="0" smtClean="0"/>
          </a:p>
          <a:p>
            <a:pPr marL="0" indent="0">
              <a:buNone/>
            </a:pPr>
            <a:endParaRPr lang="en-US" dirty="0" smtClean="0"/>
          </a:p>
          <a:p>
            <a:r>
              <a:rPr lang="en-US" dirty="0" smtClean="0"/>
              <a:t>Areas </a:t>
            </a:r>
            <a:r>
              <a:rPr lang="en-US" dirty="0"/>
              <a:t>of Mitigation Interest</a:t>
            </a:r>
          </a:p>
          <a:p>
            <a:endParaRPr lang="en-US" i="1" dirty="0"/>
          </a:p>
        </p:txBody>
      </p:sp>
    </p:spTree>
    <p:extLst>
      <p:ext uri="{BB962C8B-B14F-4D97-AF65-F5344CB8AC3E}">
        <p14:creationId xmlns:p14="http://schemas.microsoft.com/office/powerpoint/2010/main" val="4126671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1664</TotalTime>
  <Words>2148</Words>
  <Application>Microsoft Office PowerPoint</Application>
  <PresentationFormat>On-screen Show (4:3)</PresentationFormat>
  <Paragraphs>257</Paragraphs>
  <Slides>31</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Constantia</vt:lpstr>
      <vt:lpstr>Wingdings 2</vt:lpstr>
      <vt:lpstr>Flow</vt:lpstr>
      <vt:lpstr>Using FEMA’s Flood Risk Products to Increase Flood Resiliency</vt:lpstr>
      <vt:lpstr>Welcome and Introductions</vt:lpstr>
      <vt:lpstr>Coastal Project Summary </vt:lpstr>
      <vt:lpstr>www.nh.gov/oep/planning/programs/fmp/ coastal-mapping-project/</vt:lpstr>
      <vt:lpstr>Flood Risk Products for Your Community</vt:lpstr>
      <vt:lpstr>NFIP Regulatory Products</vt:lpstr>
      <vt:lpstr>Flood Risk Products</vt:lpstr>
      <vt:lpstr>Flood Risk Products</vt:lpstr>
      <vt:lpstr>Flood Risk Database</vt:lpstr>
      <vt:lpstr>Changes Since Last FIRM</vt:lpstr>
      <vt:lpstr>Changes Since Last FIRM</vt:lpstr>
      <vt:lpstr>Changes Since Last FIRM</vt:lpstr>
      <vt:lpstr>Flood Depth Grids</vt:lpstr>
      <vt:lpstr>Flood Depth Grids</vt:lpstr>
      <vt:lpstr>Flood Depth Grid: 1 Pct Chance Event</vt:lpstr>
      <vt:lpstr>Flood Depth Grid: Pct 30-Year Chance</vt:lpstr>
      <vt:lpstr>HAZUS-Multi-Hazard Flood Risk Assessment</vt:lpstr>
      <vt:lpstr>Estimated Potential Losses for Flood Event Scenarios Table</vt:lpstr>
      <vt:lpstr>Areas of Mitigation Interest</vt:lpstr>
      <vt:lpstr>Areas of Mitigation Interest</vt:lpstr>
      <vt:lpstr>Flood Risk Report &amp; Map</vt:lpstr>
      <vt:lpstr>Using the Flood Risk Data for Your Community’s Planning Initiatives</vt:lpstr>
      <vt:lpstr>Uses of Flood Risk Data</vt:lpstr>
      <vt:lpstr>Flood Depth Grids</vt:lpstr>
      <vt:lpstr>Flood Depth Grids</vt:lpstr>
      <vt:lpstr>Estimated Loss Information</vt:lpstr>
      <vt:lpstr>Estimated Loss Information</vt:lpstr>
      <vt:lpstr>Areas of Mitigation Interest</vt:lpstr>
      <vt:lpstr>Areas of Mitigation Interest</vt:lpstr>
      <vt:lpstr>Incorporating into Planning Mechanisms</vt:lpstr>
      <vt:lpstr>Thank you</vt:lpstr>
    </vt:vector>
  </TitlesOfParts>
  <Company>State of New Hampshire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FEMA’s Flood Risk Products to Increase Flood Resiliency</dc:title>
  <dc:creator>Gilbert, Jennifer</dc:creator>
  <cp:lastModifiedBy>fay</cp:lastModifiedBy>
  <cp:revision>117</cp:revision>
  <cp:lastPrinted>2016-09-26T15:27:27Z</cp:lastPrinted>
  <dcterms:created xsi:type="dcterms:W3CDTF">2016-08-24T12:20:45Z</dcterms:created>
  <dcterms:modified xsi:type="dcterms:W3CDTF">2016-10-17T20:17:08Z</dcterms:modified>
</cp:coreProperties>
</file>