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7" r:id="rId4"/>
    <p:sldId id="271" r:id="rId5"/>
    <p:sldId id="280" r:id="rId6"/>
    <p:sldId id="258" r:id="rId7"/>
    <p:sldId id="266" r:id="rId8"/>
    <p:sldId id="259" r:id="rId9"/>
    <p:sldId id="272" r:id="rId10"/>
    <p:sldId id="273" r:id="rId11"/>
    <p:sldId id="274" r:id="rId12"/>
    <p:sldId id="263" r:id="rId13"/>
    <p:sldId id="262" r:id="rId14"/>
    <p:sldId id="282" r:id="rId15"/>
    <p:sldId id="283" r:id="rId16"/>
    <p:sldId id="289" r:id="rId17"/>
    <p:sldId id="284" r:id="rId18"/>
    <p:sldId id="287" r:id="rId19"/>
    <p:sldId id="285" r:id="rId20"/>
    <p:sldId id="286" r:id="rId21"/>
    <p:sldId id="288" r:id="rId22"/>
    <p:sldId id="260" r:id="rId23"/>
    <p:sldId id="261" r:id="rId24"/>
    <p:sldId id="279" r:id="rId25"/>
    <p:sldId id="276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607" autoAdjust="0"/>
  </p:normalViewPr>
  <p:slideViewPr>
    <p:cSldViewPr snapToGrid="0">
      <p:cViewPr varScale="1">
        <p:scale>
          <a:sx n="50" d="100"/>
          <a:sy n="5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F808E-92E7-466B-B282-D92C5C8792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F8112-ECFD-4D87-B145-1DCD941DFF6A}">
      <dgm:prSet phldrT="[Text]"/>
      <dgm:spPr/>
      <dgm:t>
        <a:bodyPr/>
        <a:lstStyle/>
        <a:p>
          <a:r>
            <a:rPr lang="en-US" dirty="0"/>
            <a:t>David Justice,</a:t>
          </a:r>
        </a:p>
        <a:p>
          <a:r>
            <a:rPr lang="en-US" dirty="0"/>
            <a:t>Acting GRANIT Director</a:t>
          </a:r>
        </a:p>
      </dgm:t>
    </dgm:pt>
    <dgm:pt modelId="{E0E895AF-24CF-4D2D-897D-CFD0D53AAA85}" type="parTrans" cxnId="{3B35423B-DB9E-4FDA-AB8B-11877C9EB7E8}">
      <dgm:prSet/>
      <dgm:spPr/>
      <dgm:t>
        <a:bodyPr/>
        <a:lstStyle/>
        <a:p>
          <a:endParaRPr lang="en-US"/>
        </a:p>
      </dgm:t>
    </dgm:pt>
    <dgm:pt modelId="{6A30D86B-4425-402D-BBF6-65C4C7472608}" type="sibTrans" cxnId="{3B35423B-DB9E-4FDA-AB8B-11877C9EB7E8}">
      <dgm:prSet/>
      <dgm:spPr/>
      <dgm:t>
        <a:bodyPr/>
        <a:lstStyle/>
        <a:p>
          <a:endParaRPr lang="en-US"/>
        </a:p>
      </dgm:t>
    </dgm:pt>
    <dgm:pt modelId="{E0231839-80F5-462A-A4E1-ECDEAB711132}" type="asst">
      <dgm:prSet phldrT="[Text]"/>
      <dgm:spPr/>
      <dgm:t>
        <a:bodyPr/>
        <a:lstStyle/>
        <a:p>
          <a:r>
            <a:rPr lang="en-US" dirty="0"/>
            <a:t>Mary Martin,</a:t>
          </a:r>
        </a:p>
        <a:p>
          <a:r>
            <a:rPr lang="en-US" dirty="0"/>
            <a:t>Project Manager</a:t>
          </a:r>
        </a:p>
      </dgm:t>
    </dgm:pt>
    <dgm:pt modelId="{8480C87C-AFA7-40A5-BF04-2BF1361DF088}" type="parTrans" cxnId="{4C9F5876-954A-4600-A825-63CBB77AEB4A}">
      <dgm:prSet/>
      <dgm:spPr/>
      <dgm:t>
        <a:bodyPr/>
        <a:lstStyle/>
        <a:p>
          <a:endParaRPr lang="en-US"/>
        </a:p>
      </dgm:t>
    </dgm:pt>
    <dgm:pt modelId="{04E8BF65-7931-4012-92B8-4CE96EF7D4A8}" type="sibTrans" cxnId="{4C9F5876-954A-4600-A825-63CBB77AEB4A}">
      <dgm:prSet/>
      <dgm:spPr/>
      <dgm:t>
        <a:bodyPr/>
        <a:lstStyle/>
        <a:p>
          <a:endParaRPr lang="en-US"/>
        </a:p>
      </dgm:t>
    </dgm:pt>
    <dgm:pt modelId="{7C69F550-D761-42DD-82C9-203F597797F2}">
      <dgm:prSet phldrT="[Text]"/>
      <dgm:spPr/>
      <dgm:t>
        <a:bodyPr/>
        <a:lstStyle/>
        <a:p>
          <a:r>
            <a:rPr lang="en-US" dirty="0"/>
            <a:t>Chris Phaneuf,</a:t>
          </a:r>
        </a:p>
        <a:p>
          <a:r>
            <a:rPr lang="en-US" dirty="0"/>
            <a:t>GIS Analyst</a:t>
          </a:r>
        </a:p>
      </dgm:t>
    </dgm:pt>
    <dgm:pt modelId="{3B26D0AE-BEC4-48F4-9D08-2BAE16B1A2AE}" type="parTrans" cxnId="{1770BCA5-3D85-4130-91D6-4399B610F567}">
      <dgm:prSet/>
      <dgm:spPr/>
      <dgm:t>
        <a:bodyPr/>
        <a:lstStyle/>
        <a:p>
          <a:endParaRPr lang="en-US"/>
        </a:p>
      </dgm:t>
    </dgm:pt>
    <dgm:pt modelId="{97AB8A82-4693-4540-9FC9-96E5F58DD3A0}" type="sibTrans" cxnId="{1770BCA5-3D85-4130-91D6-4399B610F567}">
      <dgm:prSet/>
      <dgm:spPr/>
      <dgm:t>
        <a:bodyPr/>
        <a:lstStyle/>
        <a:p>
          <a:endParaRPr lang="en-US"/>
        </a:p>
      </dgm:t>
    </dgm:pt>
    <dgm:pt modelId="{7F6423B6-1C12-4028-BB04-CEC95D901A8A}">
      <dgm:prSet phldrT="[Text]"/>
      <dgm:spPr/>
      <dgm:t>
        <a:bodyPr/>
        <a:lstStyle/>
        <a:p>
          <a:r>
            <a:rPr lang="en-US" dirty="0"/>
            <a:t>Christina Herrick,</a:t>
          </a:r>
        </a:p>
        <a:p>
          <a:r>
            <a:rPr lang="en-US" dirty="0"/>
            <a:t>Developer/GIS Analyst</a:t>
          </a:r>
        </a:p>
      </dgm:t>
    </dgm:pt>
    <dgm:pt modelId="{60791DC6-0DCA-4BE6-A5A3-4FCC72CF5E35}" type="parTrans" cxnId="{20919D5A-AB8D-4B08-B705-8BB11DB627C4}">
      <dgm:prSet/>
      <dgm:spPr/>
      <dgm:t>
        <a:bodyPr/>
        <a:lstStyle/>
        <a:p>
          <a:endParaRPr lang="en-US"/>
        </a:p>
      </dgm:t>
    </dgm:pt>
    <dgm:pt modelId="{E25F9014-F8A0-4054-815E-F5396570A7B4}" type="sibTrans" cxnId="{20919D5A-AB8D-4B08-B705-8BB11DB627C4}">
      <dgm:prSet/>
      <dgm:spPr/>
      <dgm:t>
        <a:bodyPr/>
        <a:lstStyle/>
        <a:p>
          <a:endParaRPr lang="en-US"/>
        </a:p>
      </dgm:t>
    </dgm:pt>
    <dgm:pt modelId="{3BBAAF30-60B7-43C9-A9BF-71F4C448386C}">
      <dgm:prSet phldrT="[Text]"/>
      <dgm:spPr/>
      <dgm:t>
        <a:bodyPr/>
        <a:lstStyle/>
        <a:p>
          <a:r>
            <a:rPr lang="en-US" dirty="0"/>
            <a:t>Sara </a:t>
          </a:r>
          <a:r>
            <a:rPr lang="en-US" dirty="0" err="1"/>
            <a:t>Murcko</a:t>
          </a:r>
          <a:r>
            <a:rPr lang="en-US" dirty="0"/>
            <a:t>,</a:t>
          </a:r>
        </a:p>
        <a:p>
          <a:r>
            <a:rPr lang="en-US" dirty="0"/>
            <a:t>Environmental Engineering Student</a:t>
          </a:r>
        </a:p>
      </dgm:t>
    </dgm:pt>
    <dgm:pt modelId="{E2B01BF0-98AB-4E7D-8C86-FA2E3C83BC1C}" type="parTrans" cxnId="{6DB04F1E-D3A9-431C-B084-93D57A34D19D}">
      <dgm:prSet/>
      <dgm:spPr/>
      <dgm:t>
        <a:bodyPr/>
        <a:lstStyle/>
        <a:p>
          <a:endParaRPr lang="en-US"/>
        </a:p>
      </dgm:t>
    </dgm:pt>
    <dgm:pt modelId="{9A886B3A-EC87-4D18-91CA-C0FBE18BAB38}" type="sibTrans" cxnId="{6DB04F1E-D3A9-431C-B084-93D57A34D19D}">
      <dgm:prSet/>
      <dgm:spPr/>
      <dgm:t>
        <a:bodyPr/>
        <a:lstStyle/>
        <a:p>
          <a:endParaRPr lang="en-US"/>
        </a:p>
      </dgm:t>
    </dgm:pt>
    <dgm:pt modelId="{A17443AD-E450-4C12-BEA2-C0865B32B99B}" type="pres">
      <dgm:prSet presAssocID="{55DF808E-92E7-466B-B282-D92C5C8792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D32C87-9473-4CAB-9059-913FE59C443D}" type="pres">
      <dgm:prSet presAssocID="{8DBF8112-ECFD-4D87-B145-1DCD941DFF6A}" presName="hierRoot1" presStyleCnt="0">
        <dgm:presLayoutVars>
          <dgm:hierBranch val="init"/>
        </dgm:presLayoutVars>
      </dgm:prSet>
      <dgm:spPr/>
    </dgm:pt>
    <dgm:pt modelId="{932BA09B-82D1-46A7-B43D-50B07BDAC9EF}" type="pres">
      <dgm:prSet presAssocID="{8DBF8112-ECFD-4D87-B145-1DCD941DFF6A}" presName="rootComposite1" presStyleCnt="0"/>
      <dgm:spPr/>
    </dgm:pt>
    <dgm:pt modelId="{021A858B-6FF0-4018-BF9D-B4D01182F824}" type="pres">
      <dgm:prSet presAssocID="{8DBF8112-ECFD-4D87-B145-1DCD941DFF6A}" presName="rootText1" presStyleLbl="node0" presStyleIdx="0" presStyleCnt="1" custScaleX="139622">
        <dgm:presLayoutVars>
          <dgm:chPref val="3"/>
        </dgm:presLayoutVars>
      </dgm:prSet>
      <dgm:spPr/>
    </dgm:pt>
    <dgm:pt modelId="{5B982776-8A3A-4A98-A56D-E051C0505C6F}" type="pres">
      <dgm:prSet presAssocID="{8DBF8112-ECFD-4D87-B145-1DCD941DFF6A}" presName="rootConnector1" presStyleLbl="node1" presStyleIdx="0" presStyleCnt="0"/>
      <dgm:spPr/>
    </dgm:pt>
    <dgm:pt modelId="{A270D8C9-3299-44BE-9F5C-77932741C08A}" type="pres">
      <dgm:prSet presAssocID="{8DBF8112-ECFD-4D87-B145-1DCD941DFF6A}" presName="hierChild2" presStyleCnt="0"/>
      <dgm:spPr/>
    </dgm:pt>
    <dgm:pt modelId="{4A381C0B-54F6-49A0-B5F5-48CDA79FA519}" type="pres">
      <dgm:prSet presAssocID="{3B26D0AE-BEC4-48F4-9D08-2BAE16B1A2AE}" presName="Name37" presStyleLbl="parChTrans1D2" presStyleIdx="0" presStyleCnt="4"/>
      <dgm:spPr/>
    </dgm:pt>
    <dgm:pt modelId="{155DB30E-F902-4B7C-98C8-66E7419C65AB}" type="pres">
      <dgm:prSet presAssocID="{7C69F550-D761-42DD-82C9-203F597797F2}" presName="hierRoot2" presStyleCnt="0">
        <dgm:presLayoutVars>
          <dgm:hierBranch val="init"/>
        </dgm:presLayoutVars>
      </dgm:prSet>
      <dgm:spPr/>
    </dgm:pt>
    <dgm:pt modelId="{CAF26AA4-353F-4E05-807F-87116EF2AAD9}" type="pres">
      <dgm:prSet presAssocID="{7C69F550-D761-42DD-82C9-203F597797F2}" presName="rootComposite" presStyleCnt="0"/>
      <dgm:spPr/>
    </dgm:pt>
    <dgm:pt modelId="{50367314-4C4D-4021-AE23-8B3CC937ECF5}" type="pres">
      <dgm:prSet presAssocID="{7C69F550-D761-42DD-82C9-203F597797F2}" presName="rootText" presStyleLbl="node2" presStyleIdx="0" presStyleCnt="3">
        <dgm:presLayoutVars>
          <dgm:chPref val="3"/>
        </dgm:presLayoutVars>
      </dgm:prSet>
      <dgm:spPr/>
    </dgm:pt>
    <dgm:pt modelId="{D64FCC1D-5C80-4934-9677-2D2CF4FB9616}" type="pres">
      <dgm:prSet presAssocID="{7C69F550-D761-42DD-82C9-203F597797F2}" presName="rootConnector" presStyleLbl="node2" presStyleIdx="0" presStyleCnt="3"/>
      <dgm:spPr/>
    </dgm:pt>
    <dgm:pt modelId="{FFFA9B64-39E3-4514-9C2A-468F6E3FCD25}" type="pres">
      <dgm:prSet presAssocID="{7C69F550-D761-42DD-82C9-203F597797F2}" presName="hierChild4" presStyleCnt="0"/>
      <dgm:spPr/>
    </dgm:pt>
    <dgm:pt modelId="{BB589535-40F1-429A-BDD0-905421E78814}" type="pres">
      <dgm:prSet presAssocID="{7C69F550-D761-42DD-82C9-203F597797F2}" presName="hierChild5" presStyleCnt="0"/>
      <dgm:spPr/>
    </dgm:pt>
    <dgm:pt modelId="{27E521CA-5214-4CAF-A11F-836334844584}" type="pres">
      <dgm:prSet presAssocID="{60791DC6-0DCA-4BE6-A5A3-4FCC72CF5E35}" presName="Name37" presStyleLbl="parChTrans1D2" presStyleIdx="1" presStyleCnt="4"/>
      <dgm:spPr/>
    </dgm:pt>
    <dgm:pt modelId="{058D8971-3051-499B-A442-D3559DC0712A}" type="pres">
      <dgm:prSet presAssocID="{7F6423B6-1C12-4028-BB04-CEC95D901A8A}" presName="hierRoot2" presStyleCnt="0">
        <dgm:presLayoutVars>
          <dgm:hierBranch val="init"/>
        </dgm:presLayoutVars>
      </dgm:prSet>
      <dgm:spPr/>
    </dgm:pt>
    <dgm:pt modelId="{662BDA7E-095D-4F65-BE49-EACF3ABB1AD4}" type="pres">
      <dgm:prSet presAssocID="{7F6423B6-1C12-4028-BB04-CEC95D901A8A}" presName="rootComposite" presStyleCnt="0"/>
      <dgm:spPr/>
    </dgm:pt>
    <dgm:pt modelId="{56503C98-95BA-4537-85A5-D8F9F9E946C6}" type="pres">
      <dgm:prSet presAssocID="{7F6423B6-1C12-4028-BB04-CEC95D901A8A}" presName="rootText" presStyleLbl="node2" presStyleIdx="1" presStyleCnt="3">
        <dgm:presLayoutVars>
          <dgm:chPref val="3"/>
        </dgm:presLayoutVars>
      </dgm:prSet>
      <dgm:spPr/>
    </dgm:pt>
    <dgm:pt modelId="{BE951506-FA32-40CB-BB24-573BE0888A02}" type="pres">
      <dgm:prSet presAssocID="{7F6423B6-1C12-4028-BB04-CEC95D901A8A}" presName="rootConnector" presStyleLbl="node2" presStyleIdx="1" presStyleCnt="3"/>
      <dgm:spPr/>
    </dgm:pt>
    <dgm:pt modelId="{C62CC581-C9D3-42DC-B4FE-B13F10C885F5}" type="pres">
      <dgm:prSet presAssocID="{7F6423B6-1C12-4028-BB04-CEC95D901A8A}" presName="hierChild4" presStyleCnt="0"/>
      <dgm:spPr/>
    </dgm:pt>
    <dgm:pt modelId="{E7BF1AE0-B599-4265-B75B-B3AD2B36778B}" type="pres">
      <dgm:prSet presAssocID="{7F6423B6-1C12-4028-BB04-CEC95D901A8A}" presName="hierChild5" presStyleCnt="0"/>
      <dgm:spPr/>
    </dgm:pt>
    <dgm:pt modelId="{62C5A850-86DB-482D-8AED-CB30E49001F5}" type="pres">
      <dgm:prSet presAssocID="{E2B01BF0-98AB-4E7D-8C86-FA2E3C83BC1C}" presName="Name37" presStyleLbl="parChTrans1D2" presStyleIdx="2" presStyleCnt="4"/>
      <dgm:spPr/>
    </dgm:pt>
    <dgm:pt modelId="{4FFCE76E-3325-48CC-9085-559DB90C9AFD}" type="pres">
      <dgm:prSet presAssocID="{3BBAAF30-60B7-43C9-A9BF-71F4C448386C}" presName="hierRoot2" presStyleCnt="0">
        <dgm:presLayoutVars>
          <dgm:hierBranch val="init"/>
        </dgm:presLayoutVars>
      </dgm:prSet>
      <dgm:spPr/>
    </dgm:pt>
    <dgm:pt modelId="{E37F6149-0F6B-48D4-830D-1121F050A609}" type="pres">
      <dgm:prSet presAssocID="{3BBAAF30-60B7-43C9-A9BF-71F4C448386C}" presName="rootComposite" presStyleCnt="0"/>
      <dgm:spPr/>
    </dgm:pt>
    <dgm:pt modelId="{DE69F643-C964-42EF-8F40-E61910393683}" type="pres">
      <dgm:prSet presAssocID="{3BBAAF30-60B7-43C9-A9BF-71F4C448386C}" presName="rootText" presStyleLbl="node2" presStyleIdx="2" presStyleCnt="3">
        <dgm:presLayoutVars>
          <dgm:chPref val="3"/>
        </dgm:presLayoutVars>
      </dgm:prSet>
      <dgm:spPr/>
    </dgm:pt>
    <dgm:pt modelId="{76E6404B-7527-4B6D-ABD2-EB9DCD1739D9}" type="pres">
      <dgm:prSet presAssocID="{3BBAAF30-60B7-43C9-A9BF-71F4C448386C}" presName="rootConnector" presStyleLbl="node2" presStyleIdx="2" presStyleCnt="3"/>
      <dgm:spPr/>
    </dgm:pt>
    <dgm:pt modelId="{4AB7B46A-8FA8-4495-8DA1-18304BBD5B99}" type="pres">
      <dgm:prSet presAssocID="{3BBAAF30-60B7-43C9-A9BF-71F4C448386C}" presName="hierChild4" presStyleCnt="0"/>
      <dgm:spPr/>
    </dgm:pt>
    <dgm:pt modelId="{CD6E075D-628E-4E7A-9052-2FE6DE71E94E}" type="pres">
      <dgm:prSet presAssocID="{3BBAAF30-60B7-43C9-A9BF-71F4C448386C}" presName="hierChild5" presStyleCnt="0"/>
      <dgm:spPr/>
    </dgm:pt>
    <dgm:pt modelId="{110C3C9E-AA47-4052-A1D7-DE5AAA6092D5}" type="pres">
      <dgm:prSet presAssocID="{8DBF8112-ECFD-4D87-B145-1DCD941DFF6A}" presName="hierChild3" presStyleCnt="0"/>
      <dgm:spPr/>
    </dgm:pt>
    <dgm:pt modelId="{7360090F-D1C0-40D4-96DC-ACD3366881AA}" type="pres">
      <dgm:prSet presAssocID="{8480C87C-AFA7-40A5-BF04-2BF1361DF088}" presName="Name111" presStyleLbl="parChTrans1D2" presStyleIdx="3" presStyleCnt="4"/>
      <dgm:spPr/>
    </dgm:pt>
    <dgm:pt modelId="{6D961A58-42DE-4387-9C42-B933EBA47556}" type="pres">
      <dgm:prSet presAssocID="{E0231839-80F5-462A-A4E1-ECDEAB711132}" presName="hierRoot3" presStyleCnt="0">
        <dgm:presLayoutVars>
          <dgm:hierBranch val="init"/>
        </dgm:presLayoutVars>
      </dgm:prSet>
      <dgm:spPr/>
    </dgm:pt>
    <dgm:pt modelId="{6079C18C-06D1-4112-A91A-0AA6F3AC0CFD}" type="pres">
      <dgm:prSet presAssocID="{E0231839-80F5-462A-A4E1-ECDEAB711132}" presName="rootComposite3" presStyleCnt="0"/>
      <dgm:spPr/>
    </dgm:pt>
    <dgm:pt modelId="{06AA79B7-A0FC-4E51-B3B1-EBD619C0D9F9}" type="pres">
      <dgm:prSet presAssocID="{E0231839-80F5-462A-A4E1-ECDEAB711132}" presName="rootText3" presStyleLbl="asst1" presStyleIdx="0" presStyleCnt="1">
        <dgm:presLayoutVars>
          <dgm:chPref val="3"/>
        </dgm:presLayoutVars>
      </dgm:prSet>
      <dgm:spPr/>
    </dgm:pt>
    <dgm:pt modelId="{A8A3E9AE-DFCC-4A70-8C91-F7E3977BE56B}" type="pres">
      <dgm:prSet presAssocID="{E0231839-80F5-462A-A4E1-ECDEAB711132}" presName="rootConnector3" presStyleLbl="asst1" presStyleIdx="0" presStyleCnt="1"/>
      <dgm:spPr/>
    </dgm:pt>
    <dgm:pt modelId="{42040C20-E643-4D6A-8892-20CCA9B818E6}" type="pres">
      <dgm:prSet presAssocID="{E0231839-80F5-462A-A4E1-ECDEAB711132}" presName="hierChild6" presStyleCnt="0"/>
      <dgm:spPr/>
    </dgm:pt>
    <dgm:pt modelId="{1876B318-D059-4747-ADC1-C16D5D7D71AB}" type="pres">
      <dgm:prSet presAssocID="{E0231839-80F5-462A-A4E1-ECDEAB711132}" presName="hierChild7" presStyleCnt="0"/>
      <dgm:spPr/>
    </dgm:pt>
  </dgm:ptLst>
  <dgm:cxnLst>
    <dgm:cxn modelId="{69148305-7FB6-4280-8D93-3C06695CDEF7}" type="presOf" srcId="{3B26D0AE-BEC4-48F4-9D08-2BAE16B1A2AE}" destId="{4A381C0B-54F6-49A0-B5F5-48CDA79FA519}" srcOrd="0" destOrd="0" presId="urn:microsoft.com/office/officeart/2005/8/layout/orgChart1"/>
    <dgm:cxn modelId="{1A4B3B07-8645-4C94-9AFD-E96EF5606B0D}" type="presOf" srcId="{E2B01BF0-98AB-4E7D-8C86-FA2E3C83BC1C}" destId="{62C5A850-86DB-482D-8AED-CB30E49001F5}" srcOrd="0" destOrd="0" presId="urn:microsoft.com/office/officeart/2005/8/layout/orgChart1"/>
    <dgm:cxn modelId="{EF72B107-8907-43BA-8160-CA49E6D713B3}" type="presOf" srcId="{3BBAAF30-60B7-43C9-A9BF-71F4C448386C}" destId="{DE69F643-C964-42EF-8F40-E61910393683}" srcOrd="0" destOrd="0" presId="urn:microsoft.com/office/officeart/2005/8/layout/orgChart1"/>
    <dgm:cxn modelId="{1F7AC810-B99B-4C33-8583-427567B4B1A0}" type="presOf" srcId="{55DF808E-92E7-466B-B282-D92C5C8792C8}" destId="{A17443AD-E450-4C12-BEA2-C0865B32B99B}" srcOrd="0" destOrd="0" presId="urn:microsoft.com/office/officeart/2005/8/layout/orgChart1"/>
    <dgm:cxn modelId="{38E3B819-7D9D-4E68-A0A5-A30BE49F57A3}" type="presOf" srcId="{E0231839-80F5-462A-A4E1-ECDEAB711132}" destId="{06AA79B7-A0FC-4E51-B3B1-EBD619C0D9F9}" srcOrd="0" destOrd="0" presId="urn:microsoft.com/office/officeart/2005/8/layout/orgChart1"/>
    <dgm:cxn modelId="{6DB04F1E-D3A9-431C-B084-93D57A34D19D}" srcId="{8DBF8112-ECFD-4D87-B145-1DCD941DFF6A}" destId="{3BBAAF30-60B7-43C9-A9BF-71F4C448386C}" srcOrd="3" destOrd="0" parTransId="{E2B01BF0-98AB-4E7D-8C86-FA2E3C83BC1C}" sibTransId="{9A886B3A-EC87-4D18-91CA-C0FBE18BAB38}"/>
    <dgm:cxn modelId="{5743C126-C466-44DD-A39F-B7FF347FEFE0}" type="presOf" srcId="{7C69F550-D761-42DD-82C9-203F597797F2}" destId="{D64FCC1D-5C80-4934-9677-2D2CF4FB9616}" srcOrd="1" destOrd="0" presId="urn:microsoft.com/office/officeart/2005/8/layout/orgChart1"/>
    <dgm:cxn modelId="{5371092B-8ADA-47E1-BDA9-40620BCAE3DB}" type="presOf" srcId="{E0231839-80F5-462A-A4E1-ECDEAB711132}" destId="{A8A3E9AE-DFCC-4A70-8C91-F7E3977BE56B}" srcOrd="1" destOrd="0" presId="urn:microsoft.com/office/officeart/2005/8/layout/orgChart1"/>
    <dgm:cxn modelId="{3B35423B-DB9E-4FDA-AB8B-11877C9EB7E8}" srcId="{55DF808E-92E7-466B-B282-D92C5C8792C8}" destId="{8DBF8112-ECFD-4D87-B145-1DCD941DFF6A}" srcOrd="0" destOrd="0" parTransId="{E0E895AF-24CF-4D2D-897D-CFD0D53AAA85}" sibTransId="{6A30D86B-4425-402D-BBF6-65C4C7472608}"/>
    <dgm:cxn modelId="{B51D6D5F-767D-4F77-8415-91E85DC3CEC9}" type="presOf" srcId="{7F6423B6-1C12-4028-BB04-CEC95D901A8A}" destId="{BE951506-FA32-40CB-BB24-573BE0888A02}" srcOrd="1" destOrd="0" presId="urn:microsoft.com/office/officeart/2005/8/layout/orgChart1"/>
    <dgm:cxn modelId="{2C6A3971-ACB6-4B9E-A521-8BCE989A88B3}" type="presOf" srcId="{60791DC6-0DCA-4BE6-A5A3-4FCC72CF5E35}" destId="{27E521CA-5214-4CAF-A11F-836334844584}" srcOrd="0" destOrd="0" presId="urn:microsoft.com/office/officeart/2005/8/layout/orgChart1"/>
    <dgm:cxn modelId="{9F657173-CFEA-4700-8627-39744D3B3F9C}" type="presOf" srcId="{7C69F550-D761-42DD-82C9-203F597797F2}" destId="{50367314-4C4D-4021-AE23-8B3CC937ECF5}" srcOrd="0" destOrd="0" presId="urn:microsoft.com/office/officeart/2005/8/layout/orgChart1"/>
    <dgm:cxn modelId="{4C9F5876-954A-4600-A825-63CBB77AEB4A}" srcId="{8DBF8112-ECFD-4D87-B145-1DCD941DFF6A}" destId="{E0231839-80F5-462A-A4E1-ECDEAB711132}" srcOrd="0" destOrd="0" parTransId="{8480C87C-AFA7-40A5-BF04-2BF1361DF088}" sibTransId="{04E8BF65-7931-4012-92B8-4CE96EF7D4A8}"/>
    <dgm:cxn modelId="{20919D5A-AB8D-4B08-B705-8BB11DB627C4}" srcId="{8DBF8112-ECFD-4D87-B145-1DCD941DFF6A}" destId="{7F6423B6-1C12-4028-BB04-CEC95D901A8A}" srcOrd="2" destOrd="0" parTransId="{60791DC6-0DCA-4BE6-A5A3-4FCC72CF5E35}" sibTransId="{E25F9014-F8A0-4054-815E-F5396570A7B4}"/>
    <dgm:cxn modelId="{40A3697C-2132-4D90-9656-541AD5FDA42A}" type="presOf" srcId="{7F6423B6-1C12-4028-BB04-CEC95D901A8A}" destId="{56503C98-95BA-4537-85A5-D8F9F9E946C6}" srcOrd="0" destOrd="0" presId="urn:microsoft.com/office/officeart/2005/8/layout/orgChart1"/>
    <dgm:cxn modelId="{BE938E9E-E061-446D-A194-AE983D0E1B02}" type="presOf" srcId="{8480C87C-AFA7-40A5-BF04-2BF1361DF088}" destId="{7360090F-D1C0-40D4-96DC-ACD3366881AA}" srcOrd="0" destOrd="0" presId="urn:microsoft.com/office/officeart/2005/8/layout/orgChart1"/>
    <dgm:cxn modelId="{1770BCA5-3D85-4130-91D6-4399B610F567}" srcId="{8DBF8112-ECFD-4D87-B145-1DCD941DFF6A}" destId="{7C69F550-D761-42DD-82C9-203F597797F2}" srcOrd="1" destOrd="0" parTransId="{3B26D0AE-BEC4-48F4-9D08-2BAE16B1A2AE}" sibTransId="{97AB8A82-4693-4540-9FC9-96E5F58DD3A0}"/>
    <dgm:cxn modelId="{AAD56CF0-39E2-4040-A52E-94CC845D1F13}" type="presOf" srcId="{8DBF8112-ECFD-4D87-B145-1DCD941DFF6A}" destId="{021A858B-6FF0-4018-BF9D-B4D01182F824}" srcOrd="0" destOrd="0" presId="urn:microsoft.com/office/officeart/2005/8/layout/orgChart1"/>
    <dgm:cxn modelId="{5AB2C5F9-C81B-4FA5-9807-FC3BA7560AD6}" type="presOf" srcId="{8DBF8112-ECFD-4D87-B145-1DCD941DFF6A}" destId="{5B982776-8A3A-4A98-A56D-E051C0505C6F}" srcOrd="1" destOrd="0" presId="urn:microsoft.com/office/officeart/2005/8/layout/orgChart1"/>
    <dgm:cxn modelId="{5526FBF9-6A53-41BC-B179-C7AFDD197595}" type="presOf" srcId="{3BBAAF30-60B7-43C9-A9BF-71F4C448386C}" destId="{76E6404B-7527-4B6D-ABD2-EB9DCD1739D9}" srcOrd="1" destOrd="0" presId="urn:microsoft.com/office/officeart/2005/8/layout/orgChart1"/>
    <dgm:cxn modelId="{01F37105-F7D0-4326-B42C-D8EE75F4013D}" type="presParOf" srcId="{A17443AD-E450-4C12-BEA2-C0865B32B99B}" destId="{E3D32C87-9473-4CAB-9059-913FE59C443D}" srcOrd="0" destOrd="0" presId="urn:microsoft.com/office/officeart/2005/8/layout/orgChart1"/>
    <dgm:cxn modelId="{CBF31BD9-F2B8-4BD5-BB61-CD82FA63CBAC}" type="presParOf" srcId="{E3D32C87-9473-4CAB-9059-913FE59C443D}" destId="{932BA09B-82D1-46A7-B43D-50B07BDAC9EF}" srcOrd="0" destOrd="0" presId="urn:microsoft.com/office/officeart/2005/8/layout/orgChart1"/>
    <dgm:cxn modelId="{B6CF40A1-C0FD-4EB6-A4FB-24C4266C93DC}" type="presParOf" srcId="{932BA09B-82D1-46A7-B43D-50B07BDAC9EF}" destId="{021A858B-6FF0-4018-BF9D-B4D01182F824}" srcOrd="0" destOrd="0" presId="urn:microsoft.com/office/officeart/2005/8/layout/orgChart1"/>
    <dgm:cxn modelId="{0ABEBD3B-92D6-4614-A6DC-D2B9579865F6}" type="presParOf" srcId="{932BA09B-82D1-46A7-B43D-50B07BDAC9EF}" destId="{5B982776-8A3A-4A98-A56D-E051C0505C6F}" srcOrd="1" destOrd="0" presId="urn:microsoft.com/office/officeart/2005/8/layout/orgChart1"/>
    <dgm:cxn modelId="{AB63ACA7-77F3-40CC-A3F7-9AEEC5400806}" type="presParOf" srcId="{E3D32C87-9473-4CAB-9059-913FE59C443D}" destId="{A270D8C9-3299-44BE-9F5C-77932741C08A}" srcOrd="1" destOrd="0" presId="urn:microsoft.com/office/officeart/2005/8/layout/orgChart1"/>
    <dgm:cxn modelId="{4C8B3DD2-5971-4BDD-9A13-04EEB0133AED}" type="presParOf" srcId="{A270D8C9-3299-44BE-9F5C-77932741C08A}" destId="{4A381C0B-54F6-49A0-B5F5-48CDA79FA519}" srcOrd="0" destOrd="0" presId="urn:microsoft.com/office/officeart/2005/8/layout/orgChart1"/>
    <dgm:cxn modelId="{18C1AFCD-293E-4C96-A410-D7F9A4816E7A}" type="presParOf" srcId="{A270D8C9-3299-44BE-9F5C-77932741C08A}" destId="{155DB30E-F902-4B7C-98C8-66E7419C65AB}" srcOrd="1" destOrd="0" presId="urn:microsoft.com/office/officeart/2005/8/layout/orgChart1"/>
    <dgm:cxn modelId="{A0D01A3A-0116-4D76-AAEE-4D10B2258CE2}" type="presParOf" srcId="{155DB30E-F902-4B7C-98C8-66E7419C65AB}" destId="{CAF26AA4-353F-4E05-807F-87116EF2AAD9}" srcOrd="0" destOrd="0" presId="urn:microsoft.com/office/officeart/2005/8/layout/orgChart1"/>
    <dgm:cxn modelId="{16B05732-FA9D-416F-ABA8-CF04AA703BCB}" type="presParOf" srcId="{CAF26AA4-353F-4E05-807F-87116EF2AAD9}" destId="{50367314-4C4D-4021-AE23-8B3CC937ECF5}" srcOrd="0" destOrd="0" presId="urn:microsoft.com/office/officeart/2005/8/layout/orgChart1"/>
    <dgm:cxn modelId="{94247F90-982B-40ED-91B3-150F2CBAA0E8}" type="presParOf" srcId="{CAF26AA4-353F-4E05-807F-87116EF2AAD9}" destId="{D64FCC1D-5C80-4934-9677-2D2CF4FB9616}" srcOrd="1" destOrd="0" presId="urn:microsoft.com/office/officeart/2005/8/layout/orgChart1"/>
    <dgm:cxn modelId="{2A1872A2-86B6-42B0-A09E-7DE3439CB8FD}" type="presParOf" srcId="{155DB30E-F902-4B7C-98C8-66E7419C65AB}" destId="{FFFA9B64-39E3-4514-9C2A-468F6E3FCD25}" srcOrd="1" destOrd="0" presId="urn:microsoft.com/office/officeart/2005/8/layout/orgChart1"/>
    <dgm:cxn modelId="{44ED59D1-2520-44D8-8649-546F9BA2E540}" type="presParOf" srcId="{155DB30E-F902-4B7C-98C8-66E7419C65AB}" destId="{BB589535-40F1-429A-BDD0-905421E78814}" srcOrd="2" destOrd="0" presId="urn:microsoft.com/office/officeart/2005/8/layout/orgChart1"/>
    <dgm:cxn modelId="{D4EA2144-5B95-4235-8C32-571A33098464}" type="presParOf" srcId="{A270D8C9-3299-44BE-9F5C-77932741C08A}" destId="{27E521CA-5214-4CAF-A11F-836334844584}" srcOrd="2" destOrd="0" presId="urn:microsoft.com/office/officeart/2005/8/layout/orgChart1"/>
    <dgm:cxn modelId="{BF84511D-0BD9-4579-882B-07163C520DF2}" type="presParOf" srcId="{A270D8C9-3299-44BE-9F5C-77932741C08A}" destId="{058D8971-3051-499B-A442-D3559DC0712A}" srcOrd="3" destOrd="0" presId="urn:microsoft.com/office/officeart/2005/8/layout/orgChart1"/>
    <dgm:cxn modelId="{6CA740D0-CB68-47E7-AFDE-BECD9F1607F6}" type="presParOf" srcId="{058D8971-3051-499B-A442-D3559DC0712A}" destId="{662BDA7E-095D-4F65-BE49-EACF3ABB1AD4}" srcOrd="0" destOrd="0" presId="urn:microsoft.com/office/officeart/2005/8/layout/orgChart1"/>
    <dgm:cxn modelId="{E5F4C122-A459-4A8D-BE23-CD0ED4FBBCCE}" type="presParOf" srcId="{662BDA7E-095D-4F65-BE49-EACF3ABB1AD4}" destId="{56503C98-95BA-4537-85A5-D8F9F9E946C6}" srcOrd="0" destOrd="0" presId="urn:microsoft.com/office/officeart/2005/8/layout/orgChart1"/>
    <dgm:cxn modelId="{B103514D-DB5A-4815-B657-AC3CAB067B40}" type="presParOf" srcId="{662BDA7E-095D-4F65-BE49-EACF3ABB1AD4}" destId="{BE951506-FA32-40CB-BB24-573BE0888A02}" srcOrd="1" destOrd="0" presId="urn:microsoft.com/office/officeart/2005/8/layout/orgChart1"/>
    <dgm:cxn modelId="{6DDDD706-C737-462F-B505-B6AA8FAB0978}" type="presParOf" srcId="{058D8971-3051-499B-A442-D3559DC0712A}" destId="{C62CC581-C9D3-42DC-B4FE-B13F10C885F5}" srcOrd="1" destOrd="0" presId="urn:microsoft.com/office/officeart/2005/8/layout/orgChart1"/>
    <dgm:cxn modelId="{B7CBEF2A-B8E9-489D-A07D-A5E35DCAECD2}" type="presParOf" srcId="{058D8971-3051-499B-A442-D3559DC0712A}" destId="{E7BF1AE0-B599-4265-B75B-B3AD2B36778B}" srcOrd="2" destOrd="0" presId="urn:microsoft.com/office/officeart/2005/8/layout/orgChart1"/>
    <dgm:cxn modelId="{45613D86-6492-469C-AE52-1BC8E2375E27}" type="presParOf" srcId="{A270D8C9-3299-44BE-9F5C-77932741C08A}" destId="{62C5A850-86DB-482D-8AED-CB30E49001F5}" srcOrd="4" destOrd="0" presId="urn:microsoft.com/office/officeart/2005/8/layout/orgChart1"/>
    <dgm:cxn modelId="{36F8F194-E673-4DCF-BADA-86853A7BFBA5}" type="presParOf" srcId="{A270D8C9-3299-44BE-9F5C-77932741C08A}" destId="{4FFCE76E-3325-48CC-9085-559DB90C9AFD}" srcOrd="5" destOrd="0" presId="urn:microsoft.com/office/officeart/2005/8/layout/orgChart1"/>
    <dgm:cxn modelId="{2BF407A1-B770-432F-A455-29F5CC2E034A}" type="presParOf" srcId="{4FFCE76E-3325-48CC-9085-559DB90C9AFD}" destId="{E37F6149-0F6B-48D4-830D-1121F050A609}" srcOrd="0" destOrd="0" presId="urn:microsoft.com/office/officeart/2005/8/layout/orgChart1"/>
    <dgm:cxn modelId="{2498B34F-866C-43D6-A9FE-0C1E85CE73E7}" type="presParOf" srcId="{E37F6149-0F6B-48D4-830D-1121F050A609}" destId="{DE69F643-C964-42EF-8F40-E61910393683}" srcOrd="0" destOrd="0" presId="urn:microsoft.com/office/officeart/2005/8/layout/orgChart1"/>
    <dgm:cxn modelId="{ED78F82E-8746-4A14-8368-57AF2BA5C5B5}" type="presParOf" srcId="{E37F6149-0F6B-48D4-830D-1121F050A609}" destId="{76E6404B-7527-4B6D-ABD2-EB9DCD1739D9}" srcOrd="1" destOrd="0" presId="urn:microsoft.com/office/officeart/2005/8/layout/orgChart1"/>
    <dgm:cxn modelId="{458270AE-2B69-4B77-83F3-DE28A989CA77}" type="presParOf" srcId="{4FFCE76E-3325-48CC-9085-559DB90C9AFD}" destId="{4AB7B46A-8FA8-4495-8DA1-18304BBD5B99}" srcOrd="1" destOrd="0" presId="urn:microsoft.com/office/officeart/2005/8/layout/orgChart1"/>
    <dgm:cxn modelId="{54D17366-7528-4268-9612-05F32846E8AF}" type="presParOf" srcId="{4FFCE76E-3325-48CC-9085-559DB90C9AFD}" destId="{CD6E075D-628E-4E7A-9052-2FE6DE71E94E}" srcOrd="2" destOrd="0" presId="urn:microsoft.com/office/officeart/2005/8/layout/orgChart1"/>
    <dgm:cxn modelId="{B1FC7A90-E888-4799-8193-B410FF507A05}" type="presParOf" srcId="{E3D32C87-9473-4CAB-9059-913FE59C443D}" destId="{110C3C9E-AA47-4052-A1D7-DE5AAA6092D5}" srcOrd="2" destOrd="0" presId="urn:microsoft.com/office/officeart/2005/8/layout/orgChart1"/>
    <dgm:cxn modelId="{63E2A4BB-69E6-4755-8572-0575C0A456E2}" type="presParOf" srcId="{110C3C9E-AA47-4052-A1D7-DE5AAA6092D5}" destId="{7360090F-D1C0-40D4-96DC-ACD3366881AA}" srcOrd="0" destOrd="0" presId="urn:microsoft.com/office/officeart/2005/8/layout/orgChart1"/>
    <dgm:cxn modelId="{9610E6E3-E493-4EC6-A712-5370B68899F4}" type="presParOf" srcId="{110C3C9E-AA47-4052-A1D7-DE5AAA6092D5}" destId="{6D961A58-42DE-4387-9C42-B933EBA47556}" srcOrd="1" destOrd="0" presId="urn:microsoft.com/office/officeart/2005/8/layout/orgChart1"/>
    <dgm:cxn modelId="{522AF9F4-E083-4C93-93F4-1BFD71E2CFC5}" type="presParOf" srcId="{6D961A58-42DE-4387-9C42-B933EBA47556}" destId="{6079C18C-06D1-4112-A91A-0AA6F3AC0CFD}" srcOrd="0" destOrd="0" presId="urn:microsoft.com/office/officeart/2005/8/layout/orgChart1"/>
    <dgm:cxn modelId="{2DB1F165-A65F-4069-9D6A-67BFB2A35F90}" type="presParOf" srcId="{6079C18C-06D1-4112-A91A-0AA6F3AC0CFD}" destId="{06AA79B7-A0FC-4E51-B3B1-EBD619C0D9F9}" srcOrd="0" destOrd="0" presId="urn:microsoft.com/office/officeart/2005/8/layout/orgChart1"/>
    <dgm:cxn modelId="{1F00C9AA-31C6-4AC6-812D-C684006B61D7}" type="presParOf" srcId="{6079C18C-06D1-4112-A91A-0AA6F3AC0CFD}" destId="{A8A3E9AE-DFCC-4A70-8C91-F7E3977BE56B}" srcOrd="1" destOrd="0" presId="urn:microsoft.com/office/officeart/2005/8/layout/orgChart1"/>
    <dgm:cxn modelId="{DAA3F5AA-DFBB-4981-BE3B-85CDDAF82565}" type="presParOf" srcId="{6D961A58-42DE-4387-9C42-B933EBA47556}" destId="{42040C20-E643-4D6A-8892-20CCA9B818E6}" srcOrd="1" destOrd="0" presId="urn:microsoft.com/office/officeart/2005/8/layout/orgChart1"/>
    <dgm:cxn modelId="{E68AA184-470C-4024-886C-BC9642710A5F}" type="presParOf" srcId="{6D961A58-42DE-4387-9C42-B933EBA47556}" destId="{1876B318-D059-4747-ADC1-C16D5D7D71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0090F-D1C0-40D4-96DC-ACD3366881AA}">
      <dsp:nvSpPr>
        <dsp:cNvPr id="0" name=""/>
        <dsp:cNvSpPr/>
      </dsp:nvSpPr>
      <dsp:spPr>
        <a:xfrm>
          <a:off x="3814489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249510" y="0"/>
              </a:moveTo>
              <a:lnTo>
                <a:pt x="249510" y="1093092"/>
              </a:lnTo>
              <a:lnTo>
                <a:pt x="0" y="1093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5A850-86DB-482D-8AED-CB30E49001F5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521CA-5214-4CAF-A11F-836334844584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81C0B-54F6-49A0-B5F5-48CDA79FA519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A858B-6FF0-4018-BF9D-B4D01182F824}">
      <dsp:nvSpPr>
        <dsp:cNvPr id="0" name=""/>
        <dsp:cNvSpPr/>
      </dsp:nvSpPr>
      <dsp:spPr>
        <a:xfrm>
          <a:off x="2405088" y="428096"/>
          <a:ext cx="3317822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David Justice,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Acting GRANIT Director</a:t>
          </a:r>
        </a:p>
      </dsp:txBody>
      <dsp:txXfrm>
        <a:off x="2405088" y="428096"/>
        <a:ext cx="3317822" cy="1188144"/>
      </dsp:txXfrm>
    </dsp:sp>
    <dsp:sp modelId="{50367314-4C4D-4021-AE23-8B3CC937ECF5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Chris Phaneuf,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GIS Analyst</a:t>
          </a:r>
        </a:p>
      </dsp:txBody>
      <dsp:txXfrm>
        <a:off x="545" y="3802426"/>
        <a:ext cx="2376289" cy="1188144"/>
      </dsp:txXfrm>
    </dsp:sp>
    <dsp:sp modelId="{56503C98-95BA-4537-85A5-D8F9F9E946C6}">
      <dsp:nvSpPr>
        <dsp:cNvPr id="0" name=""/>
        <dsp:cNvSpPr/>
      </dsp:nvSpPr>
      <dsp:spPr>
        <a:xfrm>
          <a:off x="287585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Christina Herrick,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Developer/GIS Analyst</a:t>
          </a:r>
        </a:p>
      </dsp:txBody>
      <dsp:txXfrm>
        <a:off x="2875855" y="3802426"/>
        <a:ext cx="2376289" cy="1188144"/>
      </dsp:txXfrm>
    </dsp:sp>
    <dsp:sp modelId="{DE69F643-C964-42EF-8F40-E61910393683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Sara </a:t>
          </a:r>
          <a:r>
            <a:rPr lang="en-US" sz="2200" kern="1200" dirty="0" err="1"/>
            <a:t>Murcko</a:t>
          </a:r>
          <a:r>
            <a:rPr lang="en-US" sz="2200" kern="1200" dirty="0"/>
            <a:t>,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Environmental Engineering Student</a:t>
          </a:r>
        </a:p>
      </dsp:txBody>
      <dsp:txXfrm>
        <a:off x="5751165" y="3802426"/>
        <a:ext cx="2376289" cy="1188144"/>
      </dsp:txXfrm>
    </dsp:sp>
    <dsp:sp modelId="{06AA79B7-A0FC-4E51-B3B1-EBD619C0D9F9}">
      <dsp:nvSpPr>
        <dsp:cNvPr id="0" name=""/>
        <dsp:cNvSpPr/>
      </dsp:nvSpPr>
      <dsp:spPr>
        <a:xfrm>
          <a:off x="1438200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Mary Martin,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Project Manager</a:t>
          </a:r>
        </a:p>
      </dsp:txBody>
      <dsp:txXfrm>
        <a:off x="1438200" y="2115261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E18A45-2B28-4984-9666-3BBAE4E3A76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1A5613C-6609-4185-AF2F-BA602BEF7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6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5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70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09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0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5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7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26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2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78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31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9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76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8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63EC5-4668-4E89-8A22-A200314704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63EC5-4668-4E89-8A22-A200314704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63EC5-4668-4E89-8A22-A20031470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613C-6609-4185-AF2F-BA602BEF72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9F12-A13D-4A0B-8FE0-0610426B7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DB494-F766-4895-8C7F-87946671F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C5EA1-A2C0-400F-8EDB-0B0E278E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A0A24-71D3-4F2B-A82B-B73B336F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69B2B-9E52-4A15-A1D0-1CA67E74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F463-665D-4AA6-89E5-520C2B56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853F2-790A-49E2-ABB7-61FFFD034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8C0D-88B8-4ECA-9916-CC70A2C5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9A4F-1D39-4709-AE81-B0FC393E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33EE-3B0B-462C-8A36-8BBCCC7C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16B77-35FC-4DE8-B845-B72734417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CB98F-5C3E-40F8-AF5C-2921A3887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5475-27D4-4BBD-884C-9AC4492E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D9D4-087F-4B11-AB7D-B2654565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FF28-F94A-4082-B2E2-D2DB5AF8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C51F-BF32-4C5E-8987-413B1895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D5B1-FCF8-489D-97C7-55EF4D7D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05671-59A8-401D-A9D2-DF59D233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5D554-D476-4E67-A66C-667F0321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6073B-32B0-4E54-B67E-56BC0136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3F4C-7C65-4AB1-B524-5C2553DC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A9962-8FC1-4F41-BA58-FACB05B8E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231FE-3733-4490-A64F-A32FC83B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93076-BC68-4C36-BB83-B5CD7690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FD187-7981-40A6-A59A-AC59D1F6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8D44-C27E-497E-85F3-92EA1032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53D5-6CF7-43F1-B81C-F74FBB2D3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C2237-3702-4B9B-9A57-8B613716F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71AA9-C282-43B5-8FA4-3598D34C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BCAD-E60D-4CDC-82DF-8F6CA962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592FA-1790-49B0-AC60-6F60CA9D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7A17-D762-4F17-8889-C9F452A0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FB289-3658-49F0-9035-932792DDD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F509B-6BF5-41B3-A124-991AE209A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14C3F-07BD-4304-8341-3DEED2179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0DF7A-1731-4F6C-8A75-D8374D9BE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B8B7E-B3A4-424A-BE0B-F141627C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0E33FF-96F3-4B37-B5F1-521677D7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C499B-E647-4D4D-9358-0ED51DAF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0CBC-E649-4F0F-A353-182B9368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865B9-D452-45F7-967B-2218930A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BA518-0723-4107-80A5-FF2FFB5B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4C51C-9727-4CB5-8D73-99092F40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5B3F5-EC0E-4F64-9A9A-3F44056F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65C13-926D-4D52-A1D5-58808235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F64DD-8739-401F-97B2-CB1E111C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96CD-F784-46F9-9217-AD0F568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E789-E4D5-4812-AD30-EF83A330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21C4F-AD5D-497B-A63A-09765891B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00082-58AC-4BE9-8E15-2228C116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7DE70-02BB-405B-B81E-8BF600A5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0156C-E1F3-47D2-9153-F421BE78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3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BEC2-3185-414D-B497-0D03EF62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4B7B5-6D92-49F9-A29B-DB3A0B517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BDFF0-D002-42E7-AC8F-1FCD54367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4994E-3356-4319-8F27-D5F6B8B1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6957F-377A-463F-A8FB-1B299607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AE5DB-E77A-4AF6-B0CF-E7252900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A58B0-01D7-41FE-9961-C5D8EA29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E49A-7BBB-448D-8693-4187C87C2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CD842-A0A1-43B1-BA7E-CAF6D6144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2B36-584F-484C-9A44-6815F0AB4F4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106D0-6340-4AA5-9BF8-2510B8AE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4D3DA-5CB5-4FEC-8193-21A3C446F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0C59-BC81-4D70-82D1-1980739A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geodata.unh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geodata.unh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4DE9-788F-4698-BAF5-BBC752F3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560" y="612698"/>
            <a:ext cx="1004846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GRANIT Clearinghouse Modernization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98E6-FA46-4386-8A0E-903B1A148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791" y="4011750"/>
            <a:ext cx="9144000" cy="2553941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19, 2019</a:t>
            </a: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 GIS Steering Committee</a:t>
            </a:r>
          </a:p>
          <a:p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Fay Rubin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GRANIT Project Director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New Hampshire</a:t>
            </a:r>
          </a:p>
        </p:txBody>
      </p:sp>
    </p:spTree>
    <p:extLst>
      <p:ext uri="{BB962C8B-B14F-4D97-AF65-F5344CB8AC3E}">
        <p14:creationId xmlns:p14="http://schemas.microsoft.com/office/powerpoint/2010/main" val="125248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8FF3AB-D8EF-44D8-9EFC-8358BACC6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6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pic>
        <p:nvPicPr>
          <p:cNvPr id="8" name="Picture 7" descr="New Hampshire Association Logo">
            <a:extLst>
              <a:ext uri="{FF2B5EF4-FFF2-40B4-BE49-F238E27FC236}">
                <a16:creationId xmlns:a16="http://schemas.microsoft.com/office/drawing/2014/main" id="{84FD2C51-7C29-4EE8-BBD5-595316D3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32" y="5872851"/>
            <a:ext cx="815173" cy="8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6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5F81F7-70CE-41DB-A98F-3CBCD16CA1B2}"/>
              </a:ext>
            </a:extLst>
          </p:cNvPr>
          <p:cNvSpPr txBox="1"/>
          <p:nvPr/>
        </p:nvSpPr>
        <p:spPr>
          <a:xfrm>
            <a:off x="1603947" y="1637677"/>
            <a:ext cx="81970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Inventory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existing maps, apps, and other </a:t>
            </a:r>
            <a:r>
              <a:rPr lang="en-US" sz="2600" dirty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authoritative regional ArcGIS Online content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using ESRI Hub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Organize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content using standardized tags and other NH Geodata Portal </a:t>
            </a:r>
            <a:r>
              <a:rPr lang="en-US" sz="2600" dirty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best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Highlight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the use of </a:t>
            </a:r>
            <a:r>
              <a:rPr lang="en-US" sz="2600" dirty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 Geodata Portal resources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by supporting the development of new ArcGIS online resources by regional stakeholders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B2F54B4-9076-430F-9C08-7AE83EED2B9C}"/>
              </a:ext>
            </a:extLst>
          </p:cNvPr>
          <p:cNvSpPr txBox="1">
            <a:spLocks noChangeArrowheads="1"/>
          </p:cNvSpPr>
          <p:nvPr/>
        </p:nvSpPr>
        <p:spPr>
          <a:xfrm>
            <a:off x="915231" y="569627"/>
            <a:ext cx="9144000" cy="10680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dirty="0"/>
              <a:t>Integration with Regional Resources:  </a:t>
            </a:r>
          </a:p>
          <a:p>
            <a:pPr algn="ctr"/>
            <a:r>
              <a:rPr lang="en-US" sz="5100" dirty="0"/>
              <a:t>NH Regional GIS Node</a:t>
            </a:r>
          </a:p>
          <a:p>
            <a:pPr algn="ctr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3183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7564A-C3B8-4AFA-A4D3-11EED4FF6E25}"/>
              </a:ext>
            </a:extLst>
          </p:cNvPr>
          <p:cNvSpPr txBox="1"/>
          <p:nvPr/>
        </p:nvSpPr>
        <p:spPr>
          <a:xfrm>
            <a:off x="1352146" y="234076"/>
            <a:ext cx="932030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latin typeface="+mj-lt"/>
              </a:rPr>
              <a:t>Data Access/Sharing Modernization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B5D49-8BD9-4A37-B493-07EFC4E9B83B}"/>
              </a:ext>
            </a:extLst>
          </p:cNvPr>
          <p:cNvSpPr txBox="1"/>
          <p:nvPr/>
        </p:nvSpPr>
        <p:spPr>
          <a:xfrm>
            <a:off x="619399" y="1276129"/>
            <a:ext cx="51668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Current GRANIT Site:</a:t>
            </a:r>
          </a:p>
          <a:p>
            <a:endParaRPr lang="en-US" sz="2200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Vector data download is available in limited formats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Download is limited to entire dataset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Data cannot be previewed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Limited published web services are listed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Some legacy layers are difficult to import into modern data formats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DBBAC4-2631-4A18-BB8F-DC86523337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09184" y="1856417"/>
            <a:ext cx="5764322" cy="1978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FF6CF-8EC4-44ED-A6A5-B30DD8C2DA85}"/>
              </a:ext>
            </a:extLst>
          </p:cNvPr>
          <p:cNvSpPr txBox="1"/>
          <p:nvPr/>
        </p:nvSpPr>
        <p:spPr>
          <a:xfrm>
            <a:off x="604409" y="4256776"/>
            <a:ext cx="108095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Distribution primarily from GRANIT holdings and selected submissions from larger state agencies (NHDOT, NHDES)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Partner collaboration is more cumbersome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Contributing partner must deliver data for publication on GRANIT servers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Contributing partner must notify GRANIT of service </a:t>
            </a:r>
            <a:r>
              <a:rPr lang="en-US" sz="2200" dirty="0" err="1"/>
              <a:t>urls</a:t>
            </a:r>
            <a:r>
              <a:rPr lang="en-US" sz="2200" dirty="0"/>
              <a:t>, </a:t>
            </a:r>
            <a:r>
              <a:rPr lang="en-US" sz="2200" dirty="0" err="1"/>
              <a:t>url</a:t>
            </a:r>
            <a:r>
              <a:rPr lang="en-US" sz="2200" dirty="0"/>
              <a:t> changes, etc.</a:t>
            </a:r>
          </a:p>
        </p:txBody>
      </p:sp>
    </p:spTree>
    <p:extLst>
      <p:ext uri="{BB962C8B-B14F-4D97-AF65-F5344CB8AC3E}">
        <p14:creationId xmlns:p14="http://schemas.microsoft.com/office/powerpoint/2010/main" val="230948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E127E4-1C09-416E-A0BC-76DDE466AF03}"/>
              </a:ext>
            </a:extLst>
          </p:cNvPr>
          <p:cNvSpPr txBox="1"/>
          <p:nvPr/>
        </p:nvSpPr>
        <p:spPr>
          <a:xfrm>
            <a:off x="3392796" y="332863"/>
            <a:ext cx="506440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latin typeface="+mj-lt"/>
                <a:hlinkClick r:id="rId3"/>
              </a:rPr>
              <a:t>Prototype of Portal</a:t>
            </a:r>
            <a:endParaRPr lang="en-US" sz="51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089CC-2155-4E31-B673-06E6EB19B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077" y="1206880"/>
            <a:ext cx="8097431" cy="54712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Oval 1">
            <a:hlinkClick r:id="rId5" action="ppaction://hlinksldjump"/>
            <a:extLst>
              <a:ext uri="{FF2B5EF4-FFF2-40B4-BE49-F238E27FC236}">
                <a16:creationId xmlns:a16="http://schemas.microsoft.com/office/drawing/2014/main" id="{D9AC37FC-87DD-4D6F-9BA1-6E353F657754}"/>
              </a:ext>
            </a:extLst>
          </p:cNvPr>
          <p:cNvSpPr/>
          <p:nvPr/>
        </p:nvSpPr>
        <p:spPr>
          <a:xfrm>
            <a:off x="10208302" y="5366479"/>
            <a:ext cx="1499016" cy="794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832F5-9E7A-4F8D-A9E5-C8A0D4A6F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60" y="1338614"/>
            <a:ext cx="4310413" cy="3200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8098A2-D231-4243-99B8-9C3444063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284" y="3269266"/>
            <a:ext cx="4791271" cy="3200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B216B-EA4A-43E6-B1C9-A32E81F79262}"/>
              </a:ext>
            </a:extLst>
          </p:cNvPr>
          <p:cNvSpPr txBox="1"/>
          <p:nvPr/>
        </p:nvSpPr>
        <p:spPr>
          <a:xfrm>
            <a:off x="4055737" y="332863"/>
            <a:ext cx="373852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latin typeface="+mj-lt"/>
              </a:rPr>
              <a:t>Map Galleries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6F092-C1C5-40A9-97A2-86AE29E2D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6" y="1338614"/>
            <a:ext cx="4832753" cy="36576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573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B216B-EA4A-43E6-B1C9-A32E81F79262}"/>
              </a:ext>
            </a:extLst>
          </p:cNvPr>
          <p:cNvSpPr txBox="1"/>
          <p:nvPr/>
        </p:nvSpPr>
        <p:spPr>
          <a:xfrm>
            <a:off x="4463672" y="332863"/>
            <a:ext cx="292266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latin typeface="+mj-lt"/>
              </a:rPr>
              <a:t>Open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A68DB-4861-4A5F-8A2C-C1C1538C1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56" y="1174186"/>
            <a:ext cx="6196887" cy="5286813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D3E8EE-AC5F-4BD5-9F4D-399E11C73B50}"/>
              </a:ext>
            </a:extLst>
          </p:cNvPr>
          <p:cNvSpPr/>
          <p:nvPr/>
        </p:nvSpPr>
        <p:spPr>
          <a:xfrm>
            <a:off x="5610065" y="4748135"/>
            <a:ext cx="971867" cy="118797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B216B-EA4A-43E6-B1C9-A32E81F79262}"/>
              </a:ext>
            </a:extLst>
          </p:cNvPr>
          <p:cNvSpPr txBox="1"/>
          <p:nvPr/>
        </p:nvSpPr>
        <p:spPr>
          <a:xfrm>
            <a:off x="4463672" y="332863"/>
            <a:ext cx="292266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latin typeface="+mj-lt"/>
              </a:rPr>
              <a:t>Open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A68DB-4861-4A5F-8A2C-C1C1538C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556" y="1293812"/>
            <a:ext cx="6196887" cy="504756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123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B216B-EA4A-43E6-B1C9-A32E81F79262}"/>
              </a:ext>
            </a:extLst>
          </p:cNvPr>
          <p:cNvSpPr txBox="1"/>
          <p:nvPr/>
        </p:nvSpPr>
        <p:spPr>
          <a:xfrm>
            <a:off x="3780731" y="332863"/>
            <a:ext cx="428854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latin typeface="+mj-lt"/>
              </a:rPr>
              <a:t>Keyword 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A68DB-4861-4A5F-8A2C-C1C1538C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8626" y="1308954"/>
            <a:ext cx="6285217" cy="5162527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374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B216B-EA4A-43E6-B1C9-A32E81F79262}"/>
              </a:ext>
            </a:extLst>
          </p:cNvPr>
          <p:cNvSpPr txBox="1"/>
          <p:nvPr/>
        </p:nvSpPr>
        <p:spPr>
          <a:xfrm>
            <a:off x="2793250" y="332863"/>
            <a:ext cx="626351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latin typeface="+mj-lt"/>
              </a:rPr>
              <a:t>Keyword Search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A68DB-4861-4A5F-8A2C-C1C1538C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148" y="1210026"/>
            <a:ext cx="6519713" cy="5086878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C271D2-5362-4D47-8E96-3B6AD2A17B67}"/>
              </a:ext>
            </a:extLst>
          </p:cNvPr>
          <p:cNvSpPr/>
          <p:nvPr/>
        </p:nvSpPr>
        <p:spPr>
          <a:xfrm>
            <a:off x="4350891" y="3009274"/>
            <a:ext cx="4133542" cy="59398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A68DB-4861-4A5F-8A2C-C1C1538C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181" y="272902"/>
            <a:ext cx="10236204" cy="6312196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FF1390-252B-4548-AD66-6305CAC83FEC}"/>
              </a:ext>
            </a:extLst>
          </p:cNvPr>
          <p:cNvSpPr/>
          <p:nvPr/>
        </p:nvSpPr>
        <p:spPr>
          <a:xfrm>
            <a:off x="5683766" y="1019333"/>
            <a:ext cx="1334126" cy="281815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39C896-542A-4C89-9FA2-B572F991EF09}"/>
              </a:ext>
            </a:extLst>
          </p:cNvPr>
          <p:cNvSpPr/>
          <p:nvPr/>
        </p:nvSpPr>
        <p:spPr>
          <a:xfrm>
            <a:off x="2313480" y="4826833"/>
            <a:ext cx="5451424" cy="175826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C090E7-2CED-47A6-BF3B-CF974CF4A184}"/>
              </a:ext>
            </a:extLst>
          </p:cNvPr>
          <p:cNvSpPr/>
          <p:nvPr/>
        </p:nvSpPr>
        <p:spPr>
          <a:xfrm>
            <a:off x="8396404" y="5224782"/>
            <a:ext cx="837533" cy="18288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90F3B6-57B2-4ACC-A223-1253AFC0A09B}"/>
              </a:ext>
            </a:extLst>
          </p:cNvPr>
          <p:cNvSpPr/>
          <p:nvPr/>
        </p:nvSpPr>
        <p:spPr>
          <a:xfrm>
            <a:off x="9039752" y="3807503"/>
            <a:ext cx="837534" cy="3747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5A1574-30A8-4C37-A6E3-4ADC44C7A8C0}"/>
              </a:ext>
            </a:extLst>
          </p:cNvPr>
          <p:cNvGrpSpPr/>
          <p:nvPr/>
        </p:nvGrpSpPr>
        <p:grpSpPr>
          <a:xfrm>
            <a:off x="8395450" y="5407662"/>
            <a:ext cx="1590984" cy="196373"/>
            <a:chOff x="8395450" y="5407662"/>
            <a:chExt cx="1590984" cy="19637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B5CEBB7-04B7-4394-9EA0-7B6C1612E335}"/>
                </a:ext>
              </a:extLst>
            </p:cNvPr>
            <p:cNvSpPr/>
            <p:nvPr/>
          </p:nvSpPr>
          <p:spPr>
            <a:xfrm>
              <a:off x="8395450" y="5421155"/>
              <a:ext cx="837534" cy="182880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84C4868E-B0C8-467A-BE9F-3A78882DB755}"/>
                </a:ext>
              </a:extLst>
            </p:cNvPr>
            <p:cNvSpPr/>
            <p:nvPr/>
          </p:nvSpPr>
          <p:spPr>
            <a:xfrm flipH="1">
              <a:off x="9296886" y="5407662"/>
              <a:ext cx="689548" cy="1828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37F564-BE17-4ADE-BA22-381079C0892F}"/>
              </a:ext>
            </a:extLst>
          </p:cNvPr>
          <p:cNvSpPr/>
          <p:nvPr/>
        </p:nvSpPr>
        <p:spPr>
          <a:xfrm>
            <a:off x="9877286" y="3807503"/>
            <a:ext cx="450937" cy="3747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4750CEC6-B333-47A1-B558-7FE58A83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677550"/>
            <a:ext cx="8193023" cy="55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88FE72-D9B7-4D7D-A5AA-3D7AEA924DD3}"/>
              </a:ext>
            </a:extLst>
          </p:cNvPr>
          <p:cNvSpPr/>
          <p:nvPr/>
        </p:nvSpPr>
        <p:spPr>
          <a:xfrm>
            <a:off x="2476959" y="3428999"/>
            <a:ext cx="7238082" cy="155337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A68DB-4861-4A5F-8A2C-C1C1538C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6449" y="228600"/>
            <a:ext cx="7519102" cy="640080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2EB142-EC74-4E85-90CB-7AA73241A8F3}"/>
              </a:ext>
            </a:extLst>
          </p:cNvPr>
          <p:cNvSpPr/>
          <p:nvPr/>
        </p:nvSpPr>
        <p:spPr>
          <a:xfrm>
            <a:off x="2713901" y="1753851"/>
            <a:ext cx="1618255" cy="3747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A68DB-4861-4A5F-8A2C-C1C1538C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19" y="228600"/>
            <a:ext cx="7466374" cy="640080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426B4B-0179-4ED1-A3CA-6B06FC1E09E2}"/>
              </a:ext>
            </a:extLst>
          </p:cNvPr>
          <p:cNvSpPr/>
          <p:nvPr/>
        </p:nvSpPr>
        <p:spPr>
          <a:xfrm>
            <a:off x="2516307" y="1708881"/>
            <a:ext cx="1618255" cy="3747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1A2768-6620-43B8-9AF8-A90493C52AA0}"/>
              </a:ext>
            </a:extLst>
          </p:cNvPr>
          <p:cNvSpPr txBox="1">
            <a:spLocks noChangeArrowheads="1"/>
          </p:cNvSpPr>
          <p:nvPr/>
        </p:nvSpPr>
        <p:spPr>
          <a:xfrm>
            <a:off x="1112195" y="560697"/>
            <a:ext cx="9144000" cy="8088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b="1" dirty="0"/>
              <a:t>Primary Benefits to Stakeholders</a:t>
            </a:r>
          </a:p>
          <a:p>
            <a:pPr algn="ctr"/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8C692-4ACB-45A0-A568-76CAEED389D9}"/>
              </a:ext>
            </a:extLst>
          </p:cNvPr>
          <p:cNvSpPr txBox="1"/>
          <p:nvPr/>
        </p:nvSpPr>
        <p:spPr>
          <a:xfrm>
            <a:off x="830092" y="1608217"/>
            <a:ext cx="97082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Easily discoverable data, applications, dashboards, maps, and resources 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Expanded and convenient tools to access data and resources – from any device, from anywhere, at any time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Expanded data holdings from authorized partners - state agencies, regional planning commissions,  municipalities and others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Improved documentation of data sets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Enhanced, curated notifications to users of data, project, and resource updates</a:t>
            </a:r>
          </a:p>
        </p:txBody>
      </p:sp>
    </p:spTree>
    <p:extLst>
      <p:ext uri="{BB962C8B-B14F-4D97-AF65-F5344CB8AC3E}">
        <p14:creationId xmlns:p14="http://schemas.microsoft.com/office/powerpoint/2010/main" val="30160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1A2768-6620-43B8-9AF8-A90493C52AA0}"/>
              </a:ext>
            </a:extLst>
          </p:cNvPr>
          <p:cNvSpPr txBox="1">
            <a:spLocks noChangeArrowheads="1"/>
          </p:cNvSpPr>
          <p:nvPr/>
        </p:nvSpPr>
        <p:spPr>
          <a:xfrm>
            <a:off x="502595" y="573397"/>
            <a:ext cx="9144000" cy="8088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b="1" dirty="0"/>
              <a:t>Proposed Budget</a:t>
            </a:r>
          </a:p>
          <a:p>
            <a:pPr algn="ctr"/>
            <a:endParaRPr lang="en-US" sz="3300" dirty="0"/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69537CC0-62EE-410B-817A-1272A36D2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48" y="1833563"/>
            <a:ext cx="6790943" cy="40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22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1A2768-6620-43B8-9AF8-A90493C52AA0}"/>
              </a:ext>
            </a:extLst>
          </p:cNvPr>
          <p:cNvSpPr txBox="1">
            <a:spLocks noChangeArrowheads="1"/>
          </p:cNvSpPr>
          <p:nvPr/>
        </p:nvSpPr>
        <p:spPr>
          <a:xfrm>
            <a:off x="862359" y="3024584"/>
            <a:ext cx="9144000" cy="8088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b="1" dirty="0"/>
              <a:t>Questions/Discussion</a:t>
            </a:r>
          </a:p>
          <a:p>
            <a:pPr algn="ctr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38864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DDFB22-3CBE-4B82-84DD-379F71575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879539"/>
              </p:ext>
            </p:extLst>
          </p:nvPr>
        </p:nvGraphicFramePr>
        <p:xfrm>
          <a:off x="2032000" y="9894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8C058B5-6CA7-4238-8BCA-9E6BF40B8F2C}"/>
              </a:ext>
            </a:extLst>
          </p:cNvPr>
          <p:cNvSpPr txBox="1">
            <a:spLocks noChangeArrowheads="1"/>
          </p:cNvSpPr>
          <p:nvPr/>
        </p:nvSpPr>
        <p:spPr>
          <a:xfrm>
            <a:off x="1671828" y="321381"/>
            <a:ext cx="9144000" cy="8088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b="1" dirty="0"/>
              <a:t>GRANIT Transition Plan</a:t>
            </a:r>
          </a:p>
          <a:p>
            <a:pPr algn="ctr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90084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4750CEC6-B333-47A1-B558-7FE58A83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4790" y="832958"/>
            <a:ext cx="8422419" cy="51920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58D28E-9CB3-4596-94C6-B53B38B36B4F}"/>
              </a:ext>
            </a:extLst>
          </p:cNvPr>
          <p:cNvSpPr/>
          <p:nvPr/>
        </p:nvSpPr>
        <p:spPr>
          <a:xfrm>
            <a:off x="2476959" y="4107304"/>
            <a:ext cx="6951854" cy="52465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66C4538-5519-4A18-A369-95261559B135}"/>
              </a:ext>
            </a:extLst>
          </p:cNvPr>
          <p:cNvSpPr txBox="1"/>
          <p:nvPr/>
        </p:nvSpPr>
        <p:spPr>
          <a:xfrm>
            <a:off x="4076214" y="5796563"/>
            <a:ext cx="3970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GRANIT Public Clearinghouse </a:t>
            </a:r>
          </a:p>
          <a:p>
            <a:pPr algn="ctr"/>
            <a:r>
              <a:rPr lang="en-US" sz="2400" b="1" dirty="0"/>
              <a:t>Site Modernization</a:t>
            </a:r>
          </a:p>
        </p:txBody>
      </p:sp>
      <p:sp>
        <p:nvSpPr>
          <p:cNvPr id="64" name="Arrow: Left-Right 63">
            <a:extLst>
              <a:ext uri="{FF2B5EF4-FFF2-40B4-BE49-F238E27FC236}">
                <a16:creationId xmlns:a16="http://schemas.microsoft.com/office/drawing/2014/main" id="{EDFDDFDC-B0F8-4B6B-82C4-246F52C2E6EA}"/>
              </a:ext>
            </a:extLst>
          </p:cNvPr>
          <p:cNvSpPr/>
          <p:nvPr/>
        </p:nvSpPr>
        <p:spPr>
          <a:xfrm rot="2630655">
            <a:off x="2256516" y="2025645"/>
            <a:ext cx="1610674" cy="314244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Left-Right 71">
            <a:extLst>
              <a:ext uri="{FF2B5EF4-FFF2-40B4-BE49-F238E27FC236}">
                <a16:creationId xmlns:a16="http://schemas.microsoft.com/office/drawing/2014/main" id="{B7298AC7-19DB-452B-9E25-0B38F84C73E6}"/>
              </a:ext>
            </a:extLst>
          </p:cNvPr>
          <p:cNvSpPr/>
          <p:nvPr/>
        </p:nvSpPr>
        <p:spPr>
          <a:xfrm rot="8546810">
            <a:off x="8531924" y="1898872"/>
            <a:ext cx="1593661" cy="351688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8D11E8-FABE-4C3A-8914-3E2F33929D2A}"/>
              </a:ext>
            </a:extLst>
          </p:cNvPr>
          <p:cNvGrpSpPr/>
          <p:nvPr/>
        </p:nvGrpSpPr>
        <p:grpSpPr>
          <a:xfrm>
            <a:off x="348611" y="216434"/>
            <a:ext cx="2743200" cy="1295156"/>
            <a:chOff x="9183438" y="212866"/>
            <a:chExt cx="2743200" cy="12951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44433F-9AD8-42D1-9165-2697866E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3438" y="212866"/>
              <a:ext cx="2743200" cy="12951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6" name="Rectangle 85">
              <a:hlinkClick r:id="" action="ppaction://noaction"/>
              <a:extLst>
                <a:ext uri="{FF2B5EF4-FFF2-40B4-BE49-F238E27FC236}">
                  <a16:creationId xmlns:a16="http://schemas.microsoft.com/office/drawing/2014/main" id="{3500F9A6-EA86-4044-9C41-2C337DE37167}"/>
                </a:ext>
              </a:extLst>
            </p:cNvPr>
            <p:cNvSpPr/>
            <p:nvPr/>
          </p:nvSpPr>
          <p:spPr>
            <a:xfrm>
              <a:off x="9284120" y="1277415"/>
              <a:ext cx="2523744" cy="199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NH GRANIT Open Data</a:t>
              </a:r>
            </a:p>
          </p:txBody>
        </p:sp>
      </p:grpSp>
      <p:sp>
        <p:nvSpPr>
          <p:cNvPr id="107" name="Arrow: Left-Right 106">
            <a:extLst>
              <a:ext uri="{FF2B5EF4-FFF2-40B4-BE49-F238E27FC236}">
                <a16:creationId xmlns:a16="http://schemas.microsoft.com/office/drawing/2014/main" id="{B8EE0ACD-C42D-491E-9ECE-563D34EDB17A}"/>
              </a:ext>
            </a:extLst>
          </p:cNvPr>
          <p:cNvSpPr/>
          <p:nvPr/>
        </p:nvSpPr>
        <p:spPr>
          <a:xfrm rot="7011300">
            <a:off x="7010776" y="1724492"/>
            <a:ext cx="612242" cy="249845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FCB64-B5DD-4C8B-BAD0-5EB6F0B338C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7664" y="5133459"/>
            <a:ext cx="2743200" cy="1298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5246C519-6CEA-464F-8F65-F7DDAFF2CF45}"/>
              </a:ext>
            </a:extLst>
          </p:cNvPr>
          <p:cNvSpPr/>
          <p:nvPr/>
        </p:nvSpPr>
        <p:spPr>
          <a:xfrm>
            <a:off x="545800" y="6173264"/>
            <a:ext cx="2526928" cy="21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NH Fish &amp; Game Gallery</a:t>
            </a:r>
          </a:p>
        </p:txBody>
      </p:sp>
      <p:sp>
        <p:nvSpPr>
          <p:cNvPr id="100" name="Arrow: Left-Right 99">
            <a:extLst>
              <a:ext uri="{FF2B5EF4-FFF2-40B4-BE49-F238E27FC236}">
                <a16:creationId xmlns:a16="http://schemas.microsoft.com/office/drawing/2014/main" id="{25F9366F-D16F-4203-91CD-A35485016770}"/>
              </a:ext>
            </a:extLst>
          </p:cNvPr>
          <p:cNvSpPr/>
          <p:nvPr/>
        </p:nvSpPr>
        <p:spPr>
          <a:xfrm rot="4325760">
            <a:off x="4478592" y="1818077"/>
            <a:ext cx="697769" cy="261493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E1B0B1-84A5-4B6A-9BBA-DEE93C2B553A}"/>
              </a:ext>
            </a:extLst>
          </p:cNvPr>
          <p:cNvGrpSpPr/>
          <p:nvPr/>
        </p:nvGrpSpPr>
        <p:grpSpPr>
          <a:xfrm>
            <a:off x="9270690" y="213142"/>
            <a:ext cx="2743200" cy="1298448"/>
            <a:chOff x="631787" y="154158"/>
            <a:chExt cx="2743200" cy="12984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DADE4C-6288-4C51-A667-D6C5E0DABFF4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87" y="154158"/>
              <a:ext cx="2743200" cy="1298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740D6C4-40F1-43A1-ADF1-68EF1463631F}"/>
                </a:ext>
              </a:extLst>
            </p:cNvPr>
            <p:cNvSpPr/>
            <p:nvPr/>
          </p:nvSpPr>
          <p:spPr>
            <a:xfrm>
              <a:off x="739923" y="1209839"/>
              <a:ext cx="2526928" cy="210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NH DOT Gallery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7F4D3E-1A58-421F-9F32-E6305EC3A9F9}"/>
              </a:ext>
            </a:extLst>
          </p:cNvPr>
          <p:cNvGrpSpPr/>
          <p:nvPr/>
        </p:nvGrpSpPr>
        <p:grpSpPr>
          <a:xfrm>
            <a:off x="3318494" y="213142"/>
            <a:ext cx="2743200" cy="1298448"/>
            <a:chOff x="6202356" y="228635"/>
            <a:chExt cx="2743200" cy="12984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C7677D-3928-48E2-8E47-83B4F1694B82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356" y="228635"/>
              <a:ext cx="2743200" cy="1298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8247EF-A1FD-4BD2-B64E-922A54C87D18}"/>
                </a:ext>
              </a:extLst>
            </p:cNvPr>
            <p:cNvSpPr/>
            <p:nvPr/>
          </p:nvSpPr>
          <p:spPr>
            <a:xfrm>
              <a:off x="6310492" y="1277281"/>
              <a:ext cx="2526928" cy="210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NH DES Gallery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31E2777-1160-4EAC-B8E5-E35CC6A448B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77" y="211533"/>
            <a:ext cx="2755631" cy="1457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C9ECDDF8-39C5-4A80-803F-990A7BB82C2D}"/>
              </a:ext>
            </a:extLst>
          </p:cNvPr>
          <p:cNvSpPr/>
          <p:nvPr/>
        </p:nvSpPr>
        <p:spPr>
          <a:xfrm>
            <a:off x="3207089" y="2231729"/>
            <a:ext cx="5894984" cy="274831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7DC4A-428D-419C-89A3-D055B3BD4E70}"/>
              </a:ext>
            </a:extLst>
          </p:cNvPr>
          <p:cNvSpPr txBox="1"/>
          <p:nvPr/>
        </p:nvSpPr>
        <p:spPr>
          <a:xfrm>
            <a:off x="4587286" y="2406207"/>
            <a:ext cx="3650423" cy="833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ArcGIS Hub</a:t>
            </a:r>
          </a:p>
          <a:p>
            <a:pPr algn="ctr"/>
            <a:r>
              <a:rPr lang="en-US" sz="2000" b="1" dirty="0"/>
              <a:t>Main GRANIT Clearinghouse Site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BDBE4B1-B892-42D0-AC6B-74EDA128759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0" y="3216372"/>
            <a:ext cx="5032447" cy="1111882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" name="Arrow: Left-Up 46">
            <a:extLst>
              <a:ext uri="{FF2B5EF4-FFF2-40B4-BE49-F238E27FC236}">
                <a16:creationId xmlns:a16="http://schemas.microsoft.com/office/drawing/2014/main" id="{EE8EB7FF-BED3-4967-B759-BD9F38066DCB}"/>
              </a:ext>
            </a:extLst>
          </p:cNvPr>
          <p:cNvSpPr/>
          <p:nvPr/>
        </p:nvSpPr>
        <p:spPr>
          <a:xfrm>
            <a:off x="3261027" y="5112703"/>
            <a:ext cx="1504937" cy="633663"/>
          </a:xfrm>
          <a:prstGeom prst="leftUpArrow">
            <a:avLst>
              <a:gd name="adj1" fmla="val 25000"/>
              <a:gd name="adj2" fmla="val 24220"/>
              <a:gd name="adj3" fmla="val 359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Left-Up 47">
            <a:extLst>
              <a:ext uri="{FF2B5EF4-FFF2-40B4-BE49-F238E27FC236}">
                <a16:creationId xmlns:a16="http://schemas.microsoft.com/office/drawing/2014/main" id="{2001AC05-DCAD-41A4-BA63-264BAF2D1BDF}"/>
              </a:ext>
            </a:extLst>
          </p:cNvPr>
          <p:cNvSpPr/>
          <p:nvPr/>
        </p:nvSpPr>
        <p:spPr>
          <a:xfrm rot="5400000">
            <a:off x="7357142" y="4650101"/>
            <a:ext cx="633662" cy="1293551"/>
          </a:xfrm>
          <a:prstGeom prst="lef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7F10B78-7C2F-436D-AD2E-6D2DE70DA298}"/>
              </a:ext>
            </a:extLst>
          </p:cNvPr>
          <p:cNvGrpSpPr/>
          <p:nvPr/>
        </p:nvGrpSpPr>
        <p:grpSpPr>
          <a:xfrm>
            <a:off x="154654" y="2519996"/>
            <a:ext cx="2743200" cy="1298448"/>
            <a:chOff x="154654" y="2519996"/>
            <a:chExt cx="2743200" cy="129844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2242D7E-C22C-4B2C-ADBC-A547832E83D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54" y="2519996"/>
              <a:ext cx="2743200" cy="1298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5CE0DCB-859B-4448-ADAF-64E8E9A3B88E}"/>
                </a:ext>
              </a:extLst>
            </p:cNvPr>
            <p:cNvSpPr/>
            <p:nvPr/>
          </p:nvSpPr>
          <p:spPr>
            <a:xfrm>
              <a:off x="260952" y="3569302"/>
              <a:ext cx="2526928" cy="210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NH GRANIT Data Viewers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8303DB-24D8-4243-9ED1-64AA84BC94C2}"/>
              </a:ext>
            </a:extLst>
          </p:cNvPr>
          <p:cNvGrpSpPr/>
          <p:nvPr/>
        </p:nvGrpSpPr>
        <p:grpSpPr>
          <a:xfrm>
            <a:off x="9256690" y="2424941"/>
            <a:ext cx="2635064" cy="1452524"/>
            <a:chOff x="9460455" y="4463901"/>
            <a:chExt cx="2635064" cy="14525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07D205-3621-4963-A9A9-1FC1AE74A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60455" y="4463901"/>
              <a:ext cx="2635064" cy="145252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8CB244-3FA1-471E-958A-699EE2348260}"/>
                </a:ext>
              </a:extLst>
            </p:cNvPr>
            <p:cNvSpPr/>
            <p:nvPr/>
          </p:nvSpPr>
          <p:spPr>
            <a:xfrm>
              <a:off x="9514523" y="5647223"/>
              <a:ext cx="2526928" cy="210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Dashboards</a:t>
              </a: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EC663CBA-3975-4EE0-A08F-D9DB0C3DAD84}"/>
              </a:ext>
            </a:extLst>
          </p:cNvPr>
          <p:cNvSpPr/>
          <p:nvPr/>
        </p:nvSpPr>
        <p:spPr>
          <a:xfrm>
            <a:off x="8410379" y="4904965"/>
            <a:ext cx="1831519" cy="118332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Future Collaborators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5381F68-2E70-4C43-A303-581B6FEECB93}"/>
              </a:ext>
            </a:extLst>
          </p:cNvPr>
          <p:cNvSpPr/>
          <p:nvPr/>
        </p:nvSpPr>
        <p:spPr>
          <a:xfrm>
            <a:off x="10074235" y="5542045"/>
            <a:ext cx="1831519" cy="118332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Future Initiatives/</a:t>
            </a:r>
          </a:p>
          <a:p>
            <a:pPr algn="ctr"/>
            <a:r>
              <a:rPr lang="en-US" dirty="0"/>
              <a:t>Dashboards</a:t>
            </a:r>
            <a:br>
              <a:rPr lang="en-US" dirty="0"/>
            </a:br>
            <a:endParaRPr lang="en-US" sz="1400" dirty="0"/>
          </a:p>
        </p:txBody>
      </p:sp>
      <p:sp>
        <p:nvSpPr>
          <p:cNvPr id="39" name="Arrow: Left-Up 38">
            <a:extLst>
              <a:ext uri="{FF2B5EF4-FFF2-40B4-BE49-F238E27FC236}">
                <a16:creationId xmlns:a16="http://schemas.microsoft.com/office/drawing/2014/main" id="{7BE57FF5-E4C0-4B49-9344-5AB925AFF80F}"/>
              </a:ext>
            </a:extLst>
          </p:cNvPr>
          <p:cNvSpPr/>
          <p:nvPr/>
        </p:nvSpPr>
        <p:spPr>
          <a:xfrm rot="5400000">
            <a:off x="2102060" y="3552183"/>
            <a:ext cx="652941" cy="1615098"/>
          </a:xfrm>
          <a:prstGeom prst="leftUpArrow">
            <a:avLst>
              <a:gd name="adj1" fmla="val 25000"/>
              <a:gd name="adj2" fmla="val 24220"/>
              <a:gd name="adj3" fmla="val 359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Left-Up 40">
            <a:extLst>
              <a:ext uri="{FF2B5EF4-FFF2-40B4-BE49-F238E27FC236}">
                <a16:creationId xmlns:a16="http://schemas.microsoft.com/office/drawing/2014/main" id="{3B191760-E0B0-4F33-BEBF-F51CD4124C75}"/>
              </a:ext>
            </a:extLst>
          </p:cNvPr>
          <p:cNvSpPr/>
          <p:nvPr/>
        </p:nvSpPr>
        <p:spPr>
          <a:xfrm>
            <a:off x="8890060" y="3905517"/>
            <a:ext cx="1504937" cy="633663"/>
          </a:xfrm>
          <a:prstGeom prst="leftUpArrow">
            <a:avLst>
              <a:gd name="adj1" fmla="val 25000"/>
              <a:gd name="adj2" fmla="val 24220"/>
              <a:gd name="adj3" fmla="val 359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8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66C4538-5519-4A18-A369-95261559B135}"/>
              </a:ext>
            </a:extLst>
          </p:cNvPr>
          <p:cNvSpPr txBox="1"/>
          <p:nvPr/>
        </p:nvSpPr>
        <p:spPr>
          <a:xfrm>
            <a:off x="4385879" y="868997"/>
            <a:ext cx="4351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ArcGIS Hub Implementation</a:t>
            </a:r>
          </a:p>
        </p:txBody>
      </p:sp>
      <p:sp>
        <p:nvSpPr>
          <p:cNvPr id="97" name="Cloud 96">
            <a:extLst>
              <a:ext uri="{FF2B5EF4-FFF2-40B4-BE49-F238E27FC236}">
                <a16:creationId xmlns:a16="http://schemas.microsoft.com/office/drawing/2014/main" id="{46453EBF-0CC4-46B5-A96F-CB91339F843D}"/>
              </a:ext>
            </a:extLst>
          </p:cNvPr>
          <p:cNvSpPr/>
          <p:nvPr/>
        </p:nvSpPr>
        <p:spPr>
          <a:xfrm>
            <a:off x="234845" y="203292"/>
            <a:ext cx="11722309" cy="6451415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4BE489EF-AB50-4C8C-9476-35BBDC67AD58}"/>
              </a:ext>
            </a:extLst>
          </p:cNvPr>
          <p:cNvSpPr/>
          <p:nvPr/>
        </p:nvSpPr>
        <p:spPr>
          <a:xfrm>
            <a:off x="1072235" y="1795647"/>
            <a:ext cx="4579057" cy="216182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7DC4A-428D-419C-89A3-D055B3BD4E70}"/>
              </a:ext>
            </a:extLst>
          </p:cNvPr>
          <p:cNvSpPr txBox="1"/>
          <p:nvPr/>
        </p:nvSpPr>
        <p:spPr>
          <a:xfrm>
            <a:off x="1694360" y="2188808"/>
            <a:ext cx="3650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Main GRANIT Clearinghouse Site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C7D92B-FF40-4D0A-AE8F-CD4092172ADD}"/>
              </a:ext>
            </a:extLst>
          </p:cNvPr>
          <p:cNvGrpSpPr/>
          <p:nvPr/>
        </p:nvGrpSpPr>
        <p:grpSpPr>
          <a:xfrm>
            <a:off x="1343446" y="2681385"/>
            <a:ext cx="1292510" cy="339147"/>
            <a:chOff x="3753853" y="2356577"/>
            <a:chExt cx="1292510" cy="33914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2E5301-852F-4B7F-9076-9810DD29DE7E}"/>
                </a:ext>
              </a:extLst>
            </p:cNvPr>
            <p:cNvSpPr/>
            <p:nvPr/>
          </p:nvSpPr>
          <p:spPr>
            <a:xfrm>
              <a:off x="3753853" y="2356577"/>
              <a:ext cx="1292510" cy="3391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71036E-8BD5-4808-8923-3E8AA44CA59B}"/>
                </a:ext>
              </a:extLst>
            </p:cNvPr>
            <p:cNvSpPr txBox="1"/>
            <p:nvPr/>
          </p:nvSpPr>
          <p:spPr>
            <a:xfrm>
              <a:off x="3787168" y="2387650"/>
              <a:ext cx="12107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Announcements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956251-73D8-4128-A00F-ECAD86ECFF31}"/>
              </a:ext>
            </a:extLst>
          </p:cNvPr>
          <p:cNvGrpSpPr/>
          <p:nvPr/>
        </p:nvGrpSpPr>
        <p:grpSpPr>
          <a:xfrm>
            <a:off x="2715757" y="2681385"/>
            <a:ext cx="1292510" cy="339147"/>
            <a:chOff x="3753853" y="2356577"/>
            <a:chExt cx="1292510" cy="339147"/>
          </a:xfrm>
          <a:solidFill>
            <a:schemeClr val="bg1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A429797-47EC-48EE-81AD-A80F7B63D2DC}"/>
                </a:ext>
              </a:extLst>
            </p:cNvPr>
            <p:cNvSpPr/>
            <p:nvPr/>
          </p:nvSpPr>
          <p:spPr>
            <a:xfrm>
              <a:off x="3753853" y="2356577"/>
              <a:ext cx="1292510" cy="33914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C95FC5-AD9E-4F4E-A6F1-7E77BA264082}"/>
                </a:ext>
              </a:extLst>
            </p:cNvPr>
            <p:cNvSpPr txBox="1"/>
            <p:nvPr/>
          </p:nvSpPr>
          <p:spPr>
            <a:xfrm>
              <a:off x="3787168" y="2387650"/>
              <a:ext cx="118167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Events Calendar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EED3A2-29AA-4614-A7D6-156B51655226}"/>
              </a:ext>
            </a:extLst>
          </p:cNvPr>
          <p:cNvGrpSpPr/>
          <p:nvPr/>
        </p:nvGrpSpPr>
        <p:grpSpPr>
          <a:xfrm>
            <a:off x="4088068" y="2681385"/>
            <a:ext cx="1292510" cy="339147"/>
            <a:chOff x="3753853" y="2356577"/>
            <a:chExt cx="1292510" cy="339147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B05F4A-6406-439F-A2D3-F73C8F6BB64C}"/>
                </a:ext>
              </a:extLst>
            </p:cNvPr>
            <p:cNvSpPr/>
            <p:nvPr/>
          </p:nvSpPr>
          <p:spPr>
            <a:xfrm>
              <a:off x="3753853" y="2356577"/>
              <a:ext cx="1292510" cy="33914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BA309E-DC1F-4EDF-9188-217F4FB1FA49}"/>
                </a:ext>
              </a:extLst>
            </p:cNvPr>
            <p:cNvSpPr txBox="1"/>
            <p:nvPr/>
          </p:nvSpPr>
          <p:spPr>
            <a:xfrm>
              <a:off x="3787168" y="2387650"/>
              <a:ext cx="112960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 Standards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766CB5-15D4-493A-B23F-900C0C97AAAF}"/>
              </a:ext>
            </a:extLst>
          </p:cNvPr>
          <p:cNvGrpSpPr/>
          <p:nvPr/>
        </p:nvGrpSpPr>
        <p:grpSpPr>
          <a:xfrm>
            <a:off x="1694360" y="3097247"/>
            <a:ext cx="1459386" cy="339147"/>
            <a:chOff x="4809856" y="2016069"/>
            <a:chExt cx="1459386" cy="33914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A8F213-08E8-427D-AD00-C900030DD5D7}"/>
                </a:ext>
              </a:extLst>
            </p:cNvPr>
            <p:cNvSpPr/>
            <p:nvPr/>
          </p:nvSpPr>
          <p:spPr>
            <a:xfrm>
              <a:off x="4809856" y="2016069"/>
              <a:ext cx="1459386" cy="3391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9DBEB8-A161-46F5-8762-67B1682B0C1A}"/>
                </a:ext>
              </a:extLst>
            </p:cNvPr>
            <p:cNvSpPr txBox="1"/>
            <p:nvPr/>
          </p:nvSpPr>
          <p:spPr>
            <a:xfrm>
              <a:off x="4834816" y="2059952"/>
              <a:ext cx="141767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Document Library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1088493-3298-435C-9B20-2A0177CB7ED5}"/>
              </a:ext>
            </a:extLst>
          </p:cNvPr>
          <p:cNvGrpSpPr/>
          <p:nvPr/>
        </p:nvGrpSpPr>
        <p:grpSpPr>
          <a:xfrm>
            <a:off x="3339907" y="3097247"/>
            <a:ext cx="1292510" cy="339147"/>
            <a:chOff x="3753853" y="2356577"/>
            <a:chExt cx="1292510" cy="339147"/>
          </a:xfrm>
          <a:solidFill>
            <a:schemeClr val="bg1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78602B4-9344-47FC-B9B3-0BC9380BAABA}"/>
                </a:ext>
              </a:extLst>
            </p:cNvPr>
            <p:cNvSpPr/>
            <p:nvPr/>
          </p:nvSpPr>
          <p:spPr>
            <a:xfrm>
              <a:off x="3753853" y="2356577"/>
              <a:ext cx="1292510" cy="33914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24210F3-5F00-48FB-9D11-23971A708008}"/>
                </a:ext>
              </a:extLst>
            </p:cNvPr>
            <p:cNvSpPr txBox="1"/>
            <p:nvPr/>
          </p:nvSpPr>
          <p:spPr>
            <a:xfrm>
              <a:off x="3787168" y="2387650"/>
              <a:ext cx="108266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Other Content</a:t>
              </a:r>
            </a:p>
          </p:txBody>
        </p:sp>
      </p:grpSp>
      <p:sp>
        <p:nvSpPr>
          <p:cNvPr id="72" name="Arrow: Left-Right 71">
            <a:extLst>
              <a:ext uri="{FF2B5EF4-FFF2-40B4-BE49-F238E27FC236}">
                <a16:creationId xmlns:a16="http://schemas.microsoft.com/office/drawing/2014/main" id="{0A455274-B9B2-4FC0-8453-0E6A1394931D}"/>
              </a:ext>
            </a:extLst>
          </p:cNvPr>
          <p:cNvSpPr/>
          <p:nvPr/>
        </p:nvSpPr>
        <p:spPr>
          <a:xfrm rot="9994479">
            <a:off x="5419586" y="2098168"/>
            <a:ext cx="1475439" cy="32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loud 72">
            <a:extLst>
              <a:ext uri="{FF2B5EF4-FFF2-40B4-BE49-F238E27FC236}">
                <a16:creationId xmlns:a16="http://schemas.microsoft.com/office/drawing/2014/main" id="{08BE5C4A-40AE-458E-8B69-ED2DFF7A63D8}"/>
              </a:ext>
            </a:extLst>
          </p:cNvPr>
          <p:cNvSpPr/>
          <p:nvPr/>
        </p:nvSpPr>
        <p:spPr>
          <a:xfrm>
            <a:off x="6712233" y="1551415"/>
            <a:ext cx="2723466" cy="1013014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90ED25-5A71-4B68-B09F-B5DF721A3F4F}"/>
              </a:ext>
            </a:extLst>
          </p:cNvPr>
          <p:cNvSpPr txBox="1"/>
          <p:nvPr/>
        </p:nvSpPr>
        <p:spPr>
          <a:xfrm>
            <a:off x="6868882" y="1795647"/>
            <a:ext cx="241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Related Websites</a:t>
            </a:r>
          </a:p>
        </p:txBody>
      </p:sp>
      <p:sp>
        <p:nvSpPr>
          <p:cNvPr id="75" name="Rectangle: Rounded Corners 74">
            <a:hlinkClick r:id="rId3" action="ppaction://hlinksldjump"/>
            <a:extLst>
              <a:ext uri="{FF2B5EF4-FFF2-40B4-BE49-F238E27FC236}">
                <a16:creationId xmlns:a16="http://schemas.microsoft.com/office/drawing/2014/main" id="{862B3083-0D49-4012-8857-1C4C2928A685}"/>
              </a:ext>
            </a:extLst>
          </p:cNvPr>
          <p:cNvSpPr/>
          <p:nvPr/>
        </p:nvSpPr>
        <p:spPr>
          <a:xfrm>
            <a:off x="2479306" y="4156784"/>
            <a:ext cx="4685437" cy="17399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: Rounded Corners 75">
            <a:hlinkClick r:id="rId3" action="ppaction://hlinksldjump"/>
            <a:extLst>
              <a:ext uri="{FF2B5EF4-FFF2-40B4-BE49-F238E27FC236}">
                <a16:creationId xmlns:a16="http://schemas.microsoft.com/office/drawing/2014/main" id="{001CFB52-643B-47DE-8CD5-8B0638615682}"/>
              </a:ext>
            </a:extLst>
          </p:cNvPr>
          <p:cNvSpPr/>
          <p:nvPr/>
        </p:nvSpPr>
        <p:spPr>
          <a:xfrm>
            <a:off x="6791581" y="2734799"/>
            <a:ext cx="4228613" cy="12226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Cloud 79">
            <a:extLst>
              <a:ext uri="{FF2B5EF4-FFF2-40B4-BE49-F238E27FC236}">
                <a16:creationId xmlns:a16="http://schemas.microsoft.com/office/drawing/2014/main" id="{9DBA97C4-55AF-4EE0-A117-6030CA5EDA97}"/>
              </a:ext>
            </a:extLst>
          </p:cNvPr>
          <p:cNvSpPr/>
          <p:nvPr/>
        </p:nvSpPr>
        <p:spPr>
          <a:xfrm>
            <a:off x="3980945" y="5001988"/>
            <a:ext cx="2723466" cy="843849"/>
          </a:xfrm>
          <a:prstGeom prst="cloud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loud 76">
            <a:extLst>
              <a:ext uri="{FF2B5EF4-FFF2-40B4-BE49-F238E27FC236}">
                <a16:creationId xmlns:a16="http://schemas.microsoft.com/office/drawing/2014/main" id="{0D984158-668E-4155-AF08-0CFD24C95CE7}"/>
              </a:ext>
            </a:extLst>
          </p:cNvPr>
          <p:cNvSpPr/>
          <p:nvPr/>
        </p:nvSpPr>
        <p:spPr>
          <a:xfrm>
            <a:off x="3214354" y="4581620"/>
            <a:ext cx="2723466" cy="771866"/>
          </a:xfrm>
          <a:prstGeom prst="cloud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loud 77">
            <a:extLst>
              <a:ext uri="{FF2B5EF4-FFF2-40B4-BE49-F238E27FC236}">
                <a16:creationId xmlns:a16="http://schemas.microsoft.com/office/drawing/2014/main" id="{98B82619-CD6F-4970-B91D-54EDB681906D}"/>
              </a:ext>
            </a:extLst>
          </p:cNvPr>
          <p:cNvSpPr/>
          <p:nvPr/>
        </p:nvSpPr>
        <p:spPr>
          <a:xfrm>
            <a:off x="2479306" y="4233545"/>
            <a:ext cx="2723466" cy="764130"/>
          </a:xfrm>
          <a:prstGeom prst="cloud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1325A1C-328A-45E0-A44A-C56D93C8F807}"/>
              </a:ext>
            </a:extLst>
          </p:cNvPr>
          <p:cNvSpPr txBox="1"/>
          <p:nvPr/>
        </p:nvSpPr>
        <p:spPr>
          <a:xfrm>
            <a:off x="3003765" y="4346751"/>
            <a:ext cx="172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Partner Agency </a:t>
            </a:r>
          </a:p>
          <a:p>
            <a:pPr algn="ctr"/>
            <a:r>
              <a:rPr lang="en-US" sz="1600" dirty="0"/>
              <a:t>Galleries</a:t>
            </a:r>
            <a:endParaRPr lang="en-US" sz="16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56CCF19-50E9-486C-AFC4-B6E0E14C4202}"/>
              </a:ext>
            </a:extLst>
          </p:cNvPr>
          <p:cNvSpPr txBox="1"/>
          <p:nvPr/>
        </p:nvSpPr>
        <p:spPr>
          <a:xfrm>
            <a:off x="3771403" y="4914930"/>
            <a:ext cx="1722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GIS Initiatives</a:t>
            </a:r>
            <a:endParaRPr lang="en-US" sz="1600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A57B0BF-E065-4591-941E-2598E212C444}"/>
              </a:ext>
            </a:extLst>
          </p:cNvPr>
          <p:cNvSpPr txBox="1"/>
          <p:nvPr/>
        </p:nvSpPr>
        <p:spPr>
          <a:xfrm>
            <a:off x="4576012" y="5203542"/>
            <a:ext cx="172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Project Dashboards</a:t>
            </a:r>
            <a:endParaRPr lang="en-US" sz="16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EF31F04-822F-45E8-9051-0866E6D7AEF4}"/>
              </a:ext>
            </a:extLst>
          </p:cNvPr>
          <p:cNvSpPr txBox="1"/>
          <p:nvPr/>
        </p:nvSpPr>
        <p:spPr>
          <a:xfrm>
            <a:off x="7284216" y="3028889"/>
            <a:ext cx="2989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GRANIT Open Data Site</a:t>
            </a:r>
          </a:p>
        </p:txBody>
      </p:sp>
      <p:sp>
        <p:nvSpPr>
          <p:cNvPr id="88" name="Arrow: Left-Right 87">
            <a:extLst>
              <a:ext uri="{FF2B5EF4-FFF2-40B4-BE49-F238E27FC236}">
                <a16:creationId xmlns:a16="http://schemas.microsoft.com/office/drawing/2014/main" id="{CA305EBD-0F8B-441C-A412-B6525AF25BC3}"/>
              </a:ext>
            </a:extLst>
          </p:cNvPr>
          <p:cNvSpPr/>
          <p:nvPr/>
        </p:nvSpPr>
        <p:spPr>
          <a:xfrm rot="16200000">
            <a:off x="4226624" y="3761606"/>
            <a:ext cx="1033821" cy="3208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Left-Right 89">
            <a:extLst>
              <a:ext uri="{FF2B5EF4-FFF2-40B4-BE49-F238E27FC236}">
                <a16:creationId xmlns:a16="http://schemas.microsoft.com/office/drawing/2014/main" id="{919B1FDA-E79F-4842-ADDA-FD1AA5F787B6}"/>
              </a:ext>
            </a:extLst>
          </p:cNvPr>
          <p:cNvSpPr/>
          <p:nvPr/>
        </p:nvSpPr>
        <p:spPr>
          <a:xfrm rot="11233335">
            <a:off x="5510637" y="2960378"/>
            <a:ext cx="1743876" cy="3275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hlinkClick r:id="rId3" action="ppaction://hlinksldjump"/>
            <a:extLst>
              <a:ext uri="{FF2B5EF4-FFF2-40B4-BE49-F238E27FC236}">
                <a16:creationId xmlns:a16="http://schemas.microsoft.com/office/drawing/2014/main" id="{374D8142-C16D-4634-AD20-6AC6D2E50AFF}"/>
              </a:ext>
            </a:extLst>
          </p:cNvPr>
          <p:cNvSpPr/>
          <p:nvPr/>
        </p:nvSpPr>
        <p:spPr>
          <a:xfrm>
            <a:off x="3964057" y="2643748"/>
            <a:ext cx="1453757" cy="453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loud 94">
            <a:extLst>
              <a:ext uri="{FF2B5EF4-FFF2-40B4-BE49-F238E27FC236}">
                <a16:creationId xmlns:a16="http://schemas.microsoft.com/office/drawing/2014/main" id="{D0B6C1FA-7896-491B-90A6-D0B018D43E68}"/>
              </a:ext>
            </a:extLst>
          </p:cNvPr>
          <p:cNvSpPr/>
          <p:nvPr/>
        </p:nvSpPr>
        <p:spPr>
          <a:xfrm>
            <a:off x="7105758" y="2808661"/>
            <a:ext cx="3742795" cy="960977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3ABF7199-C980-4FCA-BF28-1A857BA87F76}"/>
              </a:ext>
            </a:extLst>
          </p:cNvPr>
          <p:cNvSpPr txBox="1"/>
          <p:nvPr/>
        </p:nvSpPr>
        <p:spPr>
          <a:xfrm>
            <a:off x="6237603" y="2398718"/>
            <a:ext cx="275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GRANIT Open Data Site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9ECDDF8-39C5-4A80-803F-990A7BB82C2D}"/>
              </a:ext>
            </a:extLst>
          </p:cNvPr>
          <p:cNvSpPr/>
          <p:nvPr/>
        </p:nvSpPr>
        <p:spPr>
          <a:xfrm>
            <a:off x="179418" y="593103"/>
            <a:ext cx="3837945" cy="192524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7DC4A-428D-419C-89A3-D055B3BD4E70}"/>
              </a:ext>
            </a:extLst>
          </p:cNvPr>
          <p:cNvSpPr txBox="1"/>
          <p:nvPr/>
        </p:nvSpPr>
        <p:spPr>
          <a:xfrm>
            <a:off x="450952" y="990373"/>
            <a:ext cx="3294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ArcGIS Hub</a:t>
            </a:r>
          </a:p>
          <a:p>
            <a:pPr algn="ctr"/>
            <a:r>
              <a:rPr lang="en-US" b="1" dirty="0"/>
              <a:t>Main GRANIT Clearinghouse Site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B34D2018-C79F-4C69-AA02-BB5B7984874E}"/>
              </a:ext>
            </a:extLst>
          </p:cNvPr>
          <p:cNvSpPr/>
          <p:nvPr/>
        </p:nvSpPr>
        <p:spPr>
          <a:xfrm>
            <a:off x="5060067" y="1738950"/>
            <a:ext cx="4698603" cy="4701100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B7931-429B-4A59-A0A8-F589E0BBFFB1}"/>
              </a:ext>
            </a:extLst>
          </p:cNvPr>
          <p:cNvSpPr txBox="1"/>
          <p:nvPr/>
        </p:nvSpPr>
        <p:spPr>
          <a:xfrm>
            <a:off x="6206021" y="2933300"/>
            <a:ext cx="1914094" cy="55399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500" dirty="0"/>
              <a:t>Data</a:t>
            </a:r>
          </a:p>
          <a:p>
            <a:pPr algn="r"/>
            <a:r>
              <a:rPr lang="en-US" sz="1500" dirty="0"/>
              <a:t> Listings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7D5C15-739E-4658-AFFC-E58D873144FE}"/>
              </a:ext>
            </a:extLst>
          </p:cNvPr>
          <p:cNvGrpSpPr/>
          <p:nvPr/>
        </p:nvGrpSpPr>
        <p:grpSpPr>
          <a:xfrm>
            <a:off x="6208220" y="2842215"/>
            <a:ext cx="966784" cy="676347"/>
            <a:chOff x="7507330" y="2012931"/>
            <a:chExt cx="1228401" cy="1120413"/>
          </a:xfrm>
          <a:solidFill>
            <a:schemeClr val="bg1"/>
          </a:solidFill>
        </p:grpSpPr>
        <p:sp>
          <p:nvSpPr>
            <p:cNvPr id="36" name="Cylinder 35">
              <a:extLst>
                <a:ext uri="{FF2B5EF4-FFF2-40B4-BE49-F238E27FC236}">
                  <a16:creationId xmlns:a16="http://schemas.microsoft.com/office/drawing/2014/main" id="{836A2BD2-19B6-4719-BBBE-E8B95D63EE5B}"/>
                </a:ext>
              </a:extLst>
            </p:cNvPr>
            <p:cNvSpPr/>
            <p:nvPr/>
          </p:nvSpPr>
          <p:spPr>
            <a:xfrm>
              <a:off x="7507330" y="2012931"/>
              <a:ext cx="731366" cy="1120413"/>
            </a:xfrm>
            <a:prstGeom prst="ca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0226C08-0102-4CB6-80EE-1A71054F3765}"/>
                </a:ext>
              </a:extLst>
            </p:cNvPr>
            <p:cNvGrpSpPr/>
            <p:nvPr/>
          </p:nvGrpSpPr>
          <p:grpSpPr>
            <a:xfrm>
              <a:off x="7880044" y="2522828"/>
              <a:ext cx="855687" cy="511989"/>
              <a:chOff x="7876032" y="2608130"/>
              <a:chExt cx="855687" cy="511989"/>
            </a:xfrm>
            <a:grpFill/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0A142F4-49F7-4E23-B549-C1C73D93E653}"/>
                  </a:ext>
                </a:extLst>
              </p:cNvPr>
              <p:cNvSpPr/>
              <p:nvPr/>
            </p:nvSpPr>
            <p:spPr>
              <a:xfrm>
                <a:off x="7876032" y="2608130"/>
                <a:ext cx="673845" cy="31795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5622089-BDE7-4570-99BE-0EE3CC9B65A4}"/>
                  </a:ext>
                </a:extLst>
              </p:cNvPr>
              <p:cNvSpPr/>
              <p:nvPr/>
            </p:nvSpPr>
            <p:spPr>
              <a:xfrm>
                <a:off x="7966953" y="2711762"/>
                <a:ext cx="673845" cy="31795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F4F83E8-3DB7-44D3-8A75-BDA2330D158E}"/>
                  </a:ext>
                </a:extLst>
              </p:cNvPr>
              <p:cNvSpPr/>
              <p:nvPr/>
            </p:nvSpPr>
            <p:spPr>
              <a:xfrm>
                <a:off x="8057874" y="2802169"/>
                <a:ext cx="673845" cy="31795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448DAD-A7B1-4F40-85A5-8356CF2F2C76}"/>
              </a:ext>
            </a:extLst>
          </p:cNvPr>
          <p:cNvGrpSpPr/>
          <p:nvPr/>
        </p:nvGrpSpPr>
        <p:grpSpPr>
          <a:xfrm>
            <a:off x="6490381" y="3643118"/>
            <a:ext cx="2081325" cy="966468"/>
            <a:chOff x="1605750" y="3039946"/>
            <a:chExt cx="1941725" cy="10921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2D956E-CF56-4CF3-BAE1-F51E8F31BFB4}"/>
                </a:ext>
              </a:extLst>
            </p:cNvPr>
            <p:cNvSpPr txBox="1"/>
            <p:nvPr/>
          </p:nvSpPr>
          <p:spPr>
            <a:xfrm>
              <a:off x="1761765" y="3335094"/>
              <a:ext cx="1785710" cy="55399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dirty="0"/>
                <a:t>Maps/App </a:t>
              </a:r>
            </a:p>
            <a:p>
              <a:pPr algn="r"/>
              <a:r>
                <a:rPr lang="en-US" sz="1500" dirty="0"/>
                <a:t>Gallery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AD61506-9BE2-409F-8840-67B9052B7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5750" y="3039946"/>
              <a:ext cx="1048870" cy="109214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E7A912D-50BE-4891-830D-EC04AAB955C6}"/>
              </a:ext>
            </a:extLst>
          </p:cNvPr>
          <p:cNvGrpSpPr/>
          <p:nvPr/>
        </p:nvGrpSpPr>
        <p:grpSpPr>
          <a:xfrm>
            <a:off x="9150424" y="545961"/>
            <a:ext cx="3112710" cy="1456939"/>
            <a:chOff x="5041483" y="5573796"/>
            <a:chExt cx="2801986" cy="121373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E3FD539-DC0A-4D22-9F78-0549C8AB0D59}"/>
                </a:ext>
              </a:extLst>
            </p:cNvPr>
            <p:cNvSpPr/>
            <p:nvPr/>
          </p:nvSpPr>
          <p:spPr>
            <a:xfrm>
              <a:off x="5041483" y="5573796"/>
              <a:ext cx="2506175" cy="121373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B5E7C6-6F52-486A-BEEE-5BAAF7EBC717}"/>
                </a:ext>
              </a:extLst>
            </p:cNvPr>
            <p:cNvSpPr txBox="1"/>
            <p:nvPr/>
          </p:nvSpPr>
          <p:spPr>
            <a:xfrm>
              <a:off x="5041483" y="5605084"/>
              <a:ext cx="2801986" cy="935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/>
                <a:t>Authorized Publishers</a:t>
              </a:r>
              <a:r>
                <a:rPr lang="en-US" sz="1600" dirty="0"/>
                <a:t>:</a:t>
              </a:r>
            </a:p>
            <a:p>
              <a:r>
                <a:rPr lang="en-US" sz="1600" dirty="0"/>
                <a:t>State Agencies</a:t>
              </a:r>
            </a:p>
            <a:p>
              <a:r>
                <a:rPr lang="en-US" sz="1600" dirty="0"/>
                <a:t>Regional Planning Commissions</a:t>
              </a:r>
            </a:p>
            <a:p>
              <a:r>
                <a:rPr lang="en-US" sz="1600" dirty="0"/>
                <a:t>Municipalities</a:t>
              </a:r>
            </a:p>
            <a:p>
              <a:r>
                <a:rPr lang="en-US" sz="1400" dirty="0"/>
                <a:t>...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70F0AC0-2C5D-47EA-A76F-A0A517C864FC}"/>
              </a:ext>
            </a:extLst>
          </p:cNvPr>
          <p:cNvGrpSpPr/>
          <p:nvPr/>
        </p:nvGrpSpPr>
        <p:grpSpPr>
          <a:xfrm>
            <a:off x="253866" y="4194121"/>
            <a:ext cx="6085644" cy="2385629"/>
            <a:chOff x="789002" y="4282479"/>
            <a:chExt cx="6085644" cy="238562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6B9A756-5BED-4934-A600-35307AC6D821}"/>
                </a:ext>
              </a:extLst>
            </p:cNvPr>
            <p:cNvGrpSpPr/>
            <p:nvPr/>
          </p:nvGrpSpPr>
          <p:grpSpPr>
            <a:xfrm>
              <a:off x="3983829" y="4339653"/>
              <a:ext cx="1324465" cy="1834287"/>
              <a:chOff x="5898511" y="-306328"/>
              <a:chExt cx="1324465" cy="1834287"/>
            </a:xfrm>
          </p:grpSpPr>
          <p:pic>
            <p:nvPicPr>
              <p:cNvPr id="30" name="Picture 29" descr="A picture containing furniture&#10;&#10;Description automatically generated">
                <a:extLst>
                  <a:ext uri="{FF2B5EF4-FFF2-40B4-BE49-F238E27FC236}">
                    <a16:creationId xmlns:a16="http://schemas.microsoft.com/office/drawing/2014/main" id="{C3417A40-FD73-4B45-AD03-2933B9F39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2975" y="-30173"/>
                <a:ext cx="868714" cy="1348005"/>
              </a:xfrm>
              <a:prstGeom prst="rect">
                <a:avLst/>
              </a:prstGeom>
            </p:spPr>
          </p:pic>
          <p:pic>
            <p:nvPicPr>
              <p:cNvPr id="69" name="Picture 68" descr="A picture containing furniture&#10;&#10;Description automatically generated">
                <a:extLst>
                  <a:ext uri="{FF2B5EF4-FFF2-40B4-BE49-F238E27FC236}">
                    <a16:creationId xmlns:a16="http://schemas.microsoft.com/office/drawing/2014/main" id="{1544E66E-CBFE-4FDA-A754-A44F10187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687" y="179954"/>
                <a:ext cx="868714" cy="1348005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5231BA6-55E5-479F-A6CC-9E203DA33ABF}"/>
                  </a:ext>
                </a:extLst>
              </p:cNvPr>
              <p:cNvSpPr txBox="1"/>
              <p:nvPr/>
            </p:nvSpPr>
            <p:spPr>
              <a:xfrm>
                <a:off x="5898511" y="-306328"/>
                <a:ext cx="13244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GRANIT Servers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0DE05DF-EC7A-4030-BBF0-298458BF2FA8}"/>
                </a:ext>
              </a:extLst>
            </p:cNvPr>
            <p:cNvGrpSpPr/>
            <p:nvPr/>
          </p:nvGrpSpPr>
          <p:grpSpPr>
            <a:xfrm rot="19975264">
              <a:off x="5019083" y="4282479"/>
              <a:ext cx="1855563" cy="908241"/>
              <a:chOff x="8343075" y="5256194"/>
              <a:chExt cx="1944639" cy="908241"/>
            </a:xfrm>
          </p:grpSpPr>
          <p:sp>
            <p:nvSpPr>
              <p:cNvPr id="74" name="Arrow: Right 73">
                <a:extLst>
                  <a:ext uri="{FF2B5EF4-FFF2-40B4-BE49-F238E27FC236}">
                    <a16:creationId xmlns:a16="http://schemas.microsoft.com/office/drawing/2014/main" id="{BE4254AE-D48C-416B-9F4F-3F65CAB2F4CF}"/>
                  </a:ext>
                </a:extLst>
              </p:cNvPr>
              <p:cNvSpPr/>
              <p:nvPr/>
            </p:nvSpPr>
            <p:spPr>
              <a:xfrm>
                <a:off x="8343075" y="5256194"/>
                <a:ext cx="1944639" cy="908241"/>
              </a:xfrm>
              <a:prstGeom prst="rightArrow">
                <a:avLst/>
              </a:prstGeom>
              <a:solidFill>
                <a:schemeClr val="bg1"/>
              </a:solidFill>
              <a:ln w="254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3E142F6-450D-420F-8EDC-FBF2D678C113}"/>
                  </a:ext>
                </a:extLst>
              </p:cNvPr>
              <p:cNvSpPr txBox="1"/>
              <p:nvPr/>
            </p:nvSpPr>
            <p:spPr>
              <a:xfrm>
                <a:off x="8378173" y="5505997"/>
                <a:ext cx="1641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Published Services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C2FC7D2-14CE-405B-8D31-6F03706A5AA1}"/>
                </a:ext>
              </a:extLst>
            </p:cNvPr>
            <p:cNvGrpSpPr/>
            <p:nvPr/>
          </p:nvGrpSpPr>
          <p:grpSpPr>
            <a:xfrm>
              <a:off x="789002" y="5028350"/>
              <a:ext cx="2746624" cy="1639758"/>
              <a:chOff x="5012101" y="5344630"/>
              <a:chExt cx="2625637" cy="1639758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9E739D0B-B5E4-4E48-81D1-5FA2E8CF5DA7}"/>
                  </a:ext>
                </a:extLst>
              </p:cNvPr>
              <p:cNvSpPr/>
              <p:nvPr/>
            </p:nvSpPr>
            <p:spPr>
              <a:xfrm>
                <a:off x="5012101" y="5344630"/>
                <a:ext cx="2625637" cy="1639758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8FEEDBF-2914-480C-8EFE-D3FE85CD128E}"/>
                  </a:ext>
                </a:extLst>
              </p:cNvPr>
              <p:cNvSpPr txBox="1"/>
              <p:nvPr/>
            </p:nvSpPr>
            <p:spPr>
              <a:xfrm>
                <a:off x="5026739" y="5395067"/>
                <a:ext cx="260435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/>
                  <a:t>Authorized Contributors</a:t>
                </a:r>
                <a:r>
                  <a:rPr lang="en-US" sz="1600" dirty="0"/>
                  <a:t>:</a:t>
                </a:r>
              </a:p>
              <a:p>
                <a:r>
                  <a:rPr lang="en-US" sz="1600" dirty="0"/>
                  <a:t>State Agencies</a:t>
                </a:r>
              </a:p>
              <a:p>
                <a:r>
                  <a:rPr lang="en-US" sz="1600" dirty="0"/>
                  <a:t>Regional Planning Commissions</a:t>
                </a:r>
              </a:p>
              <a:p>
                <a:r>
                  <a:rPr lang="en-US" sz="1600" dirty="0"/>
                  <a:t>Municipalities</a:t>
                </a:r>
              </a:p>
              <a:p>
                <a:r>
                  <a:rPr lang="en-US" sz="1400" dirty="0"/>
                  <a:t>...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0B659A1-6CB1-48C1-ADE5-10E3B74F78B8}"/>
                </a:ext>
              </a:extLst>
            </p:cNvPr>
            <p:cNvGrpSpPr/>
            <p:nvPr/>
          </p:nvGrpSpPr>
          <p:grpSpPr>
            <a:xfrm rot="20844991">
              <a:off x="2981472" y="5100630"/>
              <a:ext cx="1350164" cy="746087"/>
              <a:chOff x="8482889" y="5628089"/>
              <a:chExt cx="1487277" cy="746087"/>
            </a:xfrm>
          </p:grpSpPr>
          <p:sp>
            <p:nvSpPr>
              <p:cNvPr id="80" name="Arrow: Right 79">
                <a:extLst>
                  <a:ext uri="{FF2B5EF4-FFF2-40B4-BE49-F238E27FC236}">
                    <a16:creationId xmlns:a16="http://schemas.microsoft.com/office/drawing/2014/main" id="{2F489375-9745-4551-BC0F-0752AB43C9B3}"/>
                  </a:ext>
                </a:extLst>
              </p:cNvPr>
              <p:cNvSpPr/>
              <p:nvPr/>
            </p:nvSpPr>
            <p:spPr>
              <a:xfrm>
                <a:off x="8482889" y="5628089"/>
                <a:ext cx="1319716" cy="746087"/>
              </a:xfrm>
              <a:prstGeom prst="rightArrow">
                <a:avLst/>
              </a:prstGeom>
              <a:solidFill>
                <a:schemeClr val="bg1"/>
              </a:solidFill>
              <a:ln w="254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81D02D1-C8C6-4D55-BFD4-DC812D99D611}"/>
                  </a:ext>
                </a:extLst>
              </p:cNvPr>
              <p:cNvSpPr txBox="1"/>
              <p:nvPr/>
            </p:nvSpPr>
            <p:spPr>
              <a:xfrm>
                <a:off x="8517845" y="5810119"/>
                <a:ext cx="1452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Data Sets</a:t>
                </a:r>
              </a:p>
            </p:txBody>
          </p:sp>
        </p:grp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5154DC8-D16F-47C3-926D-236C951CA7CD}"/>
              </a:ext>
            </a:extLst>
          </p:cNvPr>
          <p:cNvSpPr/>
          <p:nvPr/>
        </p:nvSpPr>
        <p:spPr>
          <a:xfrm rot="8397511">
            <a:off x="8958988" y="1954773"/>
            <a:ext cx="1833401" cy="1063052"/>
          </a:xfrm>
          <a:prstGeom prst="rightArrow">
            <a:avLst>
              <a:gd name="adj1" fmla="val 50000"/>
              <a:gd name="adj2" fmla="val 46665"/>
            </a:avLst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2E2CC0-5A1E-4E40-9617-C45AF41B0A9B}"/>
              </a:ext>
            </a:extLst>
          </p:cNvPr>
          <p:cNvSpPr txBox="1"/>
          <p:nvPr/>
        </p:nvSpPr>
        <p:spPr>
          <a:xfrm rot="19192212">
            <a:off x="9194789" y="2181040"/>
            <a:ext cx="158882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Published Services</a:t>
            </a:r>
          </a:p>
          <a:p>
            <a:r>
              <a:rPr lang="en-US" sz="1200" dirty="0"/>
              <a:t>(Local Servers, AGO)</a:t>
            </a:r>
          </a:p>
        </p:txBody>
      </p:sp>
      <p:sp>
        <p:nvSpPr>
          <p:cNvPr id="82" name="Arrow: Left-Right 81">
            <a:extLst>
              <a:ext uri="{FF2B5EF4-FFF2-40B4-BE49-F238E27FC236}">
                <a16:creationId xmlns:a16="http://schemas.microsoft.com/office/drawing/2014/main" id="{86790558-6A9D-4728-B030-BCBAC127D342}"/>
              </a:ext>
            </a:extLst>
          </p:cNvPr>
          <p:cNvSpPr/>
          <p:nvPr/>
        </p:nvSpPr>
        <p:spPr>
          <a:xfrm rot="1777168">
            <a:off x="3479504" y="2397226"/>
            <a:ext cx="20574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BEA71D-5404-4E31-AB86-E34DE840BB2B}"/>
              </a:ext>
            </a:extLst>
          </p:cNvPr>
          <p:cNvSpPr txBox="1"/>
          <p:nvPr/>
        </p:nvSpPr>
        <p:spPr>
          <a:xfrm>
            <a:off x="6838280" y="4833166"/>
            <a:ext cx="19039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500" dirty="0"/>
              <a:t>Custom </a:t>
            </a:r>
          </a:p>
          <a:p>
            <a:pPr algn="r"/>
            <a:r>
              <a:rPr lang="en-US" sz="1500" dirty="0"/>
              <a:t>Tools</a:t>
            </a:r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11CC03F7-4731-44B8-80EA-8A215A983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45" y="4720815"/>
            <a:ext cx="1020713" cy="80547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366C4538-5519-4A18-A369-95261559B135}"/>
              </a:ext>
            </a:extLst>
          </p:cNvPr>
          <p:cNvSpPr txBox="1"/>
          <p:nvPr/>
        </p:nvSpPr>
        <p:spPr>
          <a:xfrm>
            <a:off x="2745465" y="84296"/>
            <a:ext cx="640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GRANIT Public Clearinghouse Site Modernization</a:t>
            </a:r>
          </a:p>
        </p:txBody>
      </p:sp>
    </p:spTree>
    <p:extLst>
      <p:ext uri="{BB962C8B-B14F-4D97-AF65-F5344CB8AC3E}">
        <p14:creationId xmlns:p14="http://schemas.microsoft.com/office/powerpoint/2010/main" val="104848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1A2768-6620-43B8-9AF8-A90493C52AA0}"/>
              </a:ext>
            </a:extLst>
          </p:cNvPr>
          <p:cNvSpPr txBox="1">
            <a:spLocks noChangeArrowheads="1"/>
          </p:cNvSpPr>
          <p:nvPr/>
        </p:nvSpPr>
        <p:spPr>
          <a:xfrm>
            <a:off x="885251" y="344797"/>
            <a:ext cx="9144000" cy="8088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b="1" dirty="0"/>
              <a:t>Key Elements of Proposal</a:t>
            </a:r>
          </a:p>
          <a:p>
            <a:pPr algn="ctr"/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8C692-4ACB-45A0-A568-76CAEED389D9}"/>
              </a:ext>
            </a:extLst>
          </p:cNvPr>
          <p:cNvSpPr txBox="1"/>
          <p:nvPr/>
        </p:nvSpPr>
        <p:spPr>
          <a:xfrm>
            <a:off x="603504" y="1373334"/>
            <a:ext cx="103692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Establish multi-agency data sharing framework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Develop guidelines for participation in Open Data portal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Create mechanism for streamlined submission of data sets</a:t>
            </a:r>
          </a:p>
          <a:p>
            <a:pPr lvl="1"/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Migrate GRANIT website to </a:t>
            </a:r>
            <a:r>
              <a:rPr lang="en-US" sz="2400" dirty="0">
                <a:hlinkClick r:id="rId3"/>
              </a:rPr>
              <a:t>NH Geodata Portal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Add new elements to NH Geodata portal – current agency initiatives, agency 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Populate </a:t>
            </a:r>
            <a:r>
              <a:rPr lang="en-US" sz="2000" dirty="0" err="1"/>
              <a:t>OpenData</a:t>
            </a:r>
            <a:r>
              <a:rPr lang="en-US" sz="2000" dirty="0"/>
              <a:t> database with current holdings – estimated 160 layers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Review/update metadata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Create/publish/share map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 and maintain customized tools to facilitate access to selected datasets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Image </a:t>
            </a:r>
            <a:r>
              <a:rPr lang="en-US" sz="2000" dirty="0" err="1"/>
              <a:t>subsetting</a:t>
            </a:r>
            <a:r>
              <a:rPr lang="en-US" sz="2000" dirty="0"/>
              <a:t> tool (to extend spatial </a:t>
            </a:r>
            <a:r>
              <a:rPr lang="en-US" sz="2000" dirty="0" err="1"/>
              <a:t>subsetting</a:t>
            </a:r>
            <a:r>
              <a:rPr lang="en-US" sz="2000" dirty="0"/>
              <a:t> options)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Other tools as required</a:t>
            </a:r>
          </a:p>
        </p:txBody>
      </p:sp>
    </p:spTree>
    <p:extLst>
      <p:ext uri="{BB962C8B-B14F-4D97-AF65-F5344CB8AC3E}">
        <p14:creationId xmlns:p14="http://schemas.microsoft.com/office/powerpoint/2010/main" val="6806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1A2768-6620-43B8-9AF8-A90493C52AA0}"/>
              </a:ext>
            </a:extLst>
          </p:cNvPr>
          <p:cNvSpPr txBox="1">
            <a:spLocks noChangeArrowheads="1"/>
          </p:cNvSpPr>
          <p:nvPr/>
        </p:nvSpPr>
        <p:spPr>
          <a:xfrm>
            <a:off x="885251" y="344797"/>
            <a:ext cx="9144000" cy="8088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b="1" dirty="0"/>
              <a:t>Key Elements of Proposal </a:t>
            </a:r>
            <a:r>
              <a:rPr lang="en-US" sz="3600" dirty="0"/>
              <a:t>(cont.)</a:t>
            </a:r>
          </a:p>
          <a:p>
            <a:pPr algn="ctr"/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8C692-4ACB-45A0-A568-76CAEED389D9}"/>
              </a:ext>
            </a:extLst>
          </p:cNvPr>
          <p:cNvSpPr txBox="1"/>
          <p:nvPr/>
        </p:nvSpPr>
        <p:spPr>
          <a:xfrm>
            <a:off x="446200" y="1153628"/>
            <a:ext cx="1098499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5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Conduct outreach and coordination with state agencies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Update/promote metadata 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 with partners to prioritize, document, and expose/share existing data 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new agencies/organizations with data holdings of broad interest; explore data sets and identify those suitable for sharing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 with partners to promote “initiatives” that are underway, including establishing new site(s) with user-contributed data</a:t>
            </a:r>
          </a:p>
          <a:p>
            <a:pPr marL="800100" lvl="1" indent="-3429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Integrate NH Geodata Portal with Regional GIS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Inventory existing maps, apps, and other regional authoritative ArcGIS Online content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Organize content using standardized tags and other NH Geodata portal best practices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Highlight the use of NH Geoportal resources by supporting the development of new ArcGIS online resources by regional stakeholders</a:t>
            </a:r>
          </a:p>
          <a:p>
            <a:pPr marL="800100" lvl="1" indent="-3429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Coordinate with NH GIS Advisory Committee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Participate in quarterly meetings – present progress; solicit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5813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5F81F7-70CE-41DB-A98F-3CBCD16CA1B2}"/>
              </a:ext>
            </a:extLst>
          </p:cNvPr>
          <p:cNvSpPr txBox="1"/>
          <p:nvPr/>
        </p:nvSpPr>
        <p:spPr>
          <a:xfrm>
            <a:off x="2140948" y="2088019"/>
            <a:ext cx="71662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venirNext LT Pro Regular" panose="020B0504020202020204" pitchFamily="34" charset="0"/>
              </a:rPr>
              <a:t>           </a:t>
            </a:r>
            <a:endParaRPr lang="en-US" sz="3000" u="sng" dirty="0">
              <a:latin typeface="AvenirNext LT Pro Regular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Illustrate &amp; Reinforce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the value of a modern portal to promote the </a:t>
            </a:r>
            <a:r>
              <a:rPr lang="en-US" sz="2800" b="1" dirty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sharing, distribution, and responsible use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of resources that exist from the State’s investment in GIS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Extend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the breadth of </a:t>
            </a:r>
            <a:r>
              <a:rPr lang="en-US" sz="2800" b="1" dirty="0">
                <a:solidFill>
                  <a:srgbClr val="CC0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beyond state agency-originated resources</a:t>
            </a:r>
            <a:endParaRPr lang="en-US" sz="2800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6A28B1-90B3-4CEF-A13E-0593DDC5AC43}"/>
              </a:ext>
            </a:extLst>
          </p:cNvPr>
          <p:cNvSpPr txBox="1">
            <a:spLocks noChangeArrowheads="1"/>
          </p:cNvSpPr>
          <p:nvPr/>
        </p:nvSpPr>
        <p:spPr>
          <a:xfrm>
            <a:off x="915231" y="569627"/>
            <a:ext cx="9144000" cy="10680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dirty="0"/>
              <a:t>Integration with Regional Resources:  </a:t>
            </a:r>
          </a:p>
          <a:p>
            <a:pPr algn="ctr"/>
            <a:r>
              <a:rPr lang="en-US" sz="5100" dirty="0"/>
              <a:t>NH Regional GIS Node</a:t>
            </a:r>
          </a:p>
          <a:p>
            <a:pPr algn="ctr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35200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731</Words>
  <Application>Microsoft Office PowerPoint</Application>
  <PresentationFormat>Widescreen</PresentationFormat>
  <Paragraphs>168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AvenirNext LT Pro Regular</vt:lpstr>
      <vt:lpstr>Calibri</vt:lpstr>
      <vt:lpstr>Calibri Light</vt:lpstr>
      <vt:lpstr>Courier New</vt:lpstr>
      <vt:lpstr>Wingdings</vt:lpstr>
      <vt:lpstr>Office Theme</vt:lpstr>
      <vt:lpstr>Summary of  GRANIT Clearinghouse Modernization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GRANIT Clearinghouse Enhancement Proposal</dc:title>
  <dc:creator>fay</dc:creator>
  <cp:lastModifiedBy>fay</cp:lastModifiedBy>
  <cp:revision>50</cp:revision>
  <cp:lastPrinted>2019-12-19T16:46:43Z</cp:lastPrinted>
  <dcterms:created xsi:type="dcterms:W3CDTF">2019-09-05T15:01:45Z</dcterms:created>
  <dcterms:modified xsi:type="dcterms:W3CDTF">2019-12-19T17:13:55Z</dcterms:modified>
</cp:coreProperties>
</file>