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73" r:id="rId2"/>
    <p:sldId id="478" r:id="rId3"/>
    <p:sldId id="445" r:id="rId4"/>
    <p:sldId id="406" r:id="rId5"/>
    <p:sldId id="477" r:id="rId6"/>
    <p:sldId id="479" r:id="rId7"/>
    <p:sldId id="495" r:id="rId8"/>
    <p:sldId id="480" r:id="rId9"/>
    <p:sldId id="497" r:id="rId10"/>
    <p:sldId id="498" r:id="rId11"/>
    <p:sldId id="496" r:id="rId12"/>
    <p:sldId id="481" r:id="rId13"/>
    <p:sldId id="482" r:id="rId14"/>
    <p:sldId id="483" r:id="rId15"/>
    <p:sldId id="484" r:id="rId16"/>
    <p:sldId id="485" r:id="rId17"/>
    <p:sldId id="499" r:id="rId18"/>
    <p:sldId id="492" r:id="rId19"/>
    <p:sldId id="486" r:id="rId20"/>
    <p:sldId id="493" r:id="rId21"/>
    <p:sldId id="500" r:id="rId22"/>
    <p:sldId id="489" r:id="rId23"/>
    <p:sldId id="490" r:id="rId24"/>
    <p:sldId id="459" r:id="rId25"/>
    <p:sldId id="446" r:id="rId26"/>
    <p:sldId id="465" r:id="rId27"/>
    <p:sldId id="467"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03" autoAdjust="0"/>
    <p:restoredTop sz="67188" autoAdjust="0"/>
  </p:normalViewPr>
  <p:slideViewPr>
    <p:cSldViewPr snapToGrid="0">
      <p:cViewPr varScale="1">
        <p:scale>
          <a:sx n="62" d="100"/>
          <a:sy n="62" d="100"/>
        </p:scale>
        <p:origin x="104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4" d="100"/>
          <a:sy n="104" d="100"/>
        </p:scale>
        <p:origin x="2364"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4B03282-711E-4818-AB67-E5ED99AC7723}" type="datetimeFigureOut">
              <a:rPr lang="en-US" smtClean="0"/>
              <a:t>10/27/2019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3B64AEB-AFD2-424B-B0C4-9DEA3E5AE67E}" type="slidenum">
              <a:rPr lang="en-US" smtClean="0"/>
              <a:t>‹#›</a:t>
            </a:fld>
            <a:endParaRPr lang="en-US"/>
          </a:p>
        </p:txBody>
      </p:sp>
    </p:spTree>
    <p:extLst>
      <p:ext uri="{BB962C8B-B14F-4D97-AF65-F5344CB8AC3E}">
        <p14:creationId xmlns:p14="http://schemas.microsoft.com/office/powerpoint/2010/main" val="394334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My focus is going to be on the geospatial data and tools available to examine digital equity issues in NH.  I do so as a representative of the NH GRANIT System, which is the state’s public GIS clearinghouse.  We are located at UNH, and are active in a broad range of activities – many of which result in data that can help inform discussions around digital equity issues.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209084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The site itself has some great capabilities.  For example, I can zoom in to a location, click on any census block, and discover who providers service and the type and speed of service they provided.  Here I click on our current location and the site is reporting that there are 3 fixed residential providers delivering service and 3 satellite providers.  Note also that I can report an error by clicking on the </a:t>
            </a:r>
            <a:r>
              <a:rPr lang="en-US" dirty="0" err="1"/>
              <a:t>fuschia</a:t>
            </a:r>
            <a:r>
              <a:rPr lang="en-US" dirty="0"/>
              <a:t> icon.</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10</a:t>
            </a:fld>
            <a:endParaRPr lang="en-US" dirty="0"/>
          </a:p>
        </p:txBody>
      </p:sp>
    </p:spTree>
    <p:extLst>
      <p:ext uri="{BB962C8B-B14F-4D97-AF65-F5344CB8AC3E}">
        <p14:creationId xmlns:p14="http://schemas.microsoft.com/office/powerpoint/2010/main" val="221461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Can also do comparisons.  Here, have compared the state of NH to national numbers – looking at % of population with access to multiple broadband providers.  You can see that NH fairs slightly above average, with 92% of the rural population being served by 3 or more providers compared to 75% nationally.  However, we know there are some serious limitations with the data – related to accuracy, resolution, and currency.</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11</a:t>
            </a:fld>
            <a:endParaRPr lang="en-US" dirty="0"/>
          </a:p>
        </p:txBody>
      </p:sp>
    </p:spTree>
    <p:extLst>
      <p:ext uri="{BB962C8B-B14F-4D97-AF65-F5344CB8AC3E}">
        <p14:creationId xmlns:p14="http://schemas.microsoft.com/office/powerpoint/2010/main" val="189658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1:23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12</a:t>
            </a:fld>
            <a:endParaRPr lang="en-US" dirty="0"/>
          </a:p>
        </p:txBody>
      </p:sp>
    </p:spTree>
    <p:extLst>
      <p:ext uri="{BB962C8B-B14F-4D97-AF65-F5344CB8AC3E}">
        <p14:creationId xmlns:p14="http://schemas.microsoft.com/office/powerpoint/2010/main" val="246630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pPr defTabSz="933237">
              <a:defRPr/>
            </a:pPr>
            <a:r>
              <a:rPr lang="en-US" dirty="0"/>
              <a:t>Census block resolution – means that if any single address in a census block is served, the entire block is considered to be served.</a:t>
            </a:r>
          </a:p>
          <a:p>
            <a:pPr defTabSz="933237">
              <a:defRPr/>
            </a:pPr>
            <a:r>
              <a:rPr lang="en-US" dirty="0"/>
              <a:t>This may be adequate in urban areas, but</a:t>
            </a:r>
            <a:r>
              <a:rPr lang="en-US" baseline="0" dirty="0"/>
              <a:t> not in more rural areas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13</a:t>
            </a:fld>
            <a:endParaRPr lang="en-US" dirty="0"/>
          </a:p>
        </p:txBody>
      </p:sp>
    </p:spTree>
    <p:extLst>
      <p:ext uri="{BB962C8B-B14F-4D97-AF65-F5344CB8AC3E}">
        <p14:creationId xmlns:p14="http://schemas.microsoft.com/office/powerpoint/2010/main" val="406135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New rules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254816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NTIA- also initiating a project that goes beyond the 477 datasets:  the National Broadband </a:t>
            </a:r>
            <a:r>
              <a:rPr lang="en-US" dirty="0" err="1"/>
              <a:t>AvailabilityMap</a:t>
            </a:r>
            <a:endParaRPr lang="en-US" dirty="0"/>
          </a:p>
          <a:p>
            <a:endParaRPr lang="en-US" dirty="0"/>
          </a:p>
          <a:p>
            <a:r>
              <a:rPr lang="en-US" dirty="0"/>
              <a:t>3</a:t>
            </a:r>
            <a:r>
              <a:rPr lang="en-US" baseline="30000" dirty="0"/>
              <a:t>rd</a:t>
            </a:r>
            <a:r>
              <a:rPr lang="en-US" dirty="0"/>
              <a:t> party datasets – state government, local/tribal governments, owners/operators of broadband networks, educational institutions, nonprofits and cooperatives</a:t>
            </a:r>
          </a:p>
          <a:p>
            <a:r>
              <a:rPr lang="en-US" dirty="0"/>
              <a:t>Described as a</a:t>
            </a:r>
            <a:r>
              <a:rPr lang="en-US" baseline="0" dirty="0"/>
              <a:t> full GIS (and not just a map), with capabilities to compare data across multiple sources (and therefore identify discrepancies in areas served/unserved),  produce reports and analyses, etc.</a:t>
            </a:r>
          </a:p>
          <a:p>
            <a:endParaRPr lang="en-US" baseline="0" dirty="0"/>
          </a:p>
          <a:p>
            <a:r>
              <a:rPr lang="en-US" baseline="0" dirty="0"/>
              <a:t>Because it includes publicly available and non-public data, it will only be accessible by state and federal partners.  So useful for state decision-making, but not clear to me how, in NH for example where the regional planning agencies work closely with communities on this topic among many others, how this data can be used.  Perhaps the guidelines will change as the pilot progresses.</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15</a:t>
            </a:fld>
            <a:endParaRPr lang="en-US" dirty="0"/>
          </a:p>
        </p:txBody>
      </p:sp>
    </p:spTree>
    <p:extLst>
      <p:ext uri="{BB962C8B-B14F-4D97-AF65-F5344CB8AC3E}">
        <p14:creationId xmlns:p14="http://schemas.microsoft.com/office/powerpoint/2010/main" val="419950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Moving on to mapping economic inclusion asset providers, I would like to present one web mapping application we worked on last year to help inform discussions in the state related to the NH School Connectivity Initiative - </a:t>
            </a:r>
            <a:r>
              <a:rPr lang="en-US" baseline="0" dirty="0"/>
              <a:t>efforts to expand K-12 broadband access and improve digital equity in New Hampshire</a:t>
            </a:r>
            <a:r>
              <a:rPr lang="en-US" dirty="0"/>
              <a:t>.  Purpose of the application:  Consolidate</a:t>
            </a:r>
            <a:r>
              <a:rPr lang="en-US" baseline="0" dirty="0"/>
              <a:t> available data and inform stakeholder discussions by providing an easy to use mapping tool.</a:t>
            </a:r>
          </a:p>
          <a:p>
            <a:endParaRPr lang="en-US" baseline="0" dirty="0"/>
          </a:p>
          <a:p>
            <a:r>
              <a:rPr lang="en-US" baseline="0" dirty="0"/>
              <a:t>In this application, we built the tool in the ArcGIS Online environment.  But there are definitely other options, as we will see from Kevin’s remarks.</a:t>
            </a:r>
          </a:p>
          <a:p>
            <a:endParaRPr lang="en-US" baseline="0" dirty="0"/>
          </a:p>
          <a:p>
            <a:pPr defTabSz="933237">
              <a:defRPr/>
            </a:pPr>
            <a:r>
              <a:rPr lang="en-US" dirty="0"/>
              <a:t>Opening page – shows location of target</a:t>
            </a:r>
            <a:r>
              <a:rPr lang="en-US" baseline="0" dirty="0"/>
              <a:t> schools and fiber target school districts</a:t>
            </a:r>
            <a:endParaRPr lang="en-US" dirty="0"/>
          </a:p>
          <a:p>
            <a:endParaRPr lang="en-US" baseline="0" dirty="0"/>
          </a:p>
          <a:p>
            <a:r>
              <a:rPr lang="en-US" baseline="0" dirty="0"/>
              <a:t>Last updated:  November 2018.  744 views</a:t>
            </a:r>
          </a:p>
          <a:p>
            <a:endParaRPr lang="en-US" baseline="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16</a:t>
            </a:fld>
            <a:endParaRPr lang="en-US" dirty="0"/>
          </a:p>
        </p:txBody>
      </p:sp>
    </p:spTree>
    <p:extLst>
      <p:ext uri="{BB962C8B-B14F-4D97-AF65-F5344CB8AC3E}">
        <p14:creationId xmlns:p14="http://schemas.microsoft.com/office/powerpoint/2010/main" val="129021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I can zoom into a location and click on any school to retrieve information about it ... </a:t>
            </a:r>
          </a:p>
          <a:p>
            <a:endParaRPr lang="en-US" dirty="0"/>
          </a:p>
          <a:p>
            <a:r>
              <a:rPr lang="en-US" dirty="0"/>
              <a:t>Or I can retrieve information about the district itself, in this case looking at fiber target school districts.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17</a:t>
            </a:fld>
            <a:endParaRPr lang="en-US" dirty="0"/>
          </a:p>
        </p:txBody>
      </p:sp>
    </p:spTree>
    <p:extLst>
      <p:ext uri="{BB962C8B-B14F-4D97-AF65-F5344CB8AC3E}">
        <p14:creationId xmlns:p14="http://schemas.microsoft.com/office/powerpoint/2010/main" val="256456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I can also display additional data sets that may help inform a discussion around digital equity. Here we see a school district in Raymond where the income of the host census tract is considered moderate.  Note it represents a designated qualified opportunity zone.</a:t>
            </a:r>
          </a:p>
          <a:p>
            <a:endParaRPr lang="en-US" dirty="0"/>
          </a:p>
          <a:p>
            <a:r>
              <a:rPr lang="en-US" dirty="0"/>
              <a:t>Here I’ve clicked to retrieve the actual numbers behind the income data ...</a:t>
            </a:r>
          </a:p>
          <a:p>
            <a:endParaRPr lang="en-US" dirty="0"/>
          </a:p>
          <a:p>
            <a:r>
              <a:rPr lang="en-US" dirty="0"/>
              <a:t>And now I’ve displayed the banks that have either a main office or a branch office within or in close proximity to the district.</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18</a:t>
            </a:fld>
            <a:endParaRPr lang="en-US" dirty="0"/>
          </a:p>
        </p:txBody>
      </p:sp>
    </p:spTree>
    <p:extLst>
      <p:ext uri="{BB962C8B-B14F-4D97-AF65-F5344CB8AC3E}">
        <p14:creationId xmlns:p14="http://schemas.microsoft.com/office/powerpoint/2010/main" val="3356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fontScale="92500" lnSpcReduction="20000"/>
          </a:bodyPr>
          <a:lstStyle/>
          <a:p>
            <a:r>
              <a:rPr lang="en-US" dirty="0"/>
              <a:t>So the tool has a lot of versatility.  I wanted to just take a moment to emphasize that the tool is bringing together data from multiple sources into one online map viewer.  One of the questions I think it would be interesting to get your feedback on is what other datasets would be valuable to consider including.</a:t>
            </a:r>
          </a:p>
          <a:p>
            <a:endParaRPr lang="en-US" dirty="0"/>
          </a:p>
          <a:p>
            <a:r>
              <a:rPr lang="en-US" dirty="0"/>
              <a:t>Income brackets are based on Census tract Median Family Income (MFI) as a percent of Metro Area MFI, as of 2017.</a:t>
            </a:r>
          </a:p>
          <a:p>
            <a:endParaRPr lang="en-US" dirty="0"/>
          </a:p>
          <a:p>
            <a:r>
              <a:rPr lang="en-US" dirty="0"/>
              <a:t>“In May 3, 2018, New Hampshire Gov. Chris Sununu nominated 27 census tracts to be designated as Opportunity Zones, a federal program encouraging economic development and investment in low income areas around the country.</a:t>
            </a:r>
            <a:br>
              <a:rPr lang="en-US" dirty="0"/>
            </a:br>
            <a:br>
              <a:rPr lang="en-US" dirty="0"/>
            </a:br>
            <a:r>
              <a:rPr lang="en-US" dirty="0"/>
              <a:t>Investors can defer capital gains on earnings that have been reinvested in the zones through Opportunity Funds. Opportunity Funds are private sector investment vehicles that invest at least 90 percent of their capital in Opportunity Zones. Long-term investments maintained for over 10 years do not have to pay additional capital gains taxes on earnings from Opportunity Zone investments.”</a:t>
            </a:r>
          </a:p>
          <a:p>
            <a:endParaRPr lang="en-US" dirty="0"/>
          </a:p>
          <a:p>
            <a:r>
              <a:rPr lang="en-US" dirty="0"/>
              <a:t>So there are a dozen or data sets presented in the web map. They can be displayed individually or in combination.  And each can be queried to determine the characteristics of the feature that is mapped.</a:t>
            </a:r>
          </a:p>
          <a:p>
            <a:endParaRPr lang="en-US" dirty="0"/>
          </a:p>
          <a:p>
            <a:br>
              <a:rPr lang="en-US" dirty="0"/>
            </a:b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19</a:t>
            </a:fld>
            <a:endParaRPr lang="en-US" dirty="0"/>
          </a:p>
        </p:txBody>
      </p:sp>
    </p:spTree>
    <p:extLst>
      <p:ext uri="{BB962C8B-B14F-4D97-AF65-F5344CB8AC3E}">
        <p14:creationId xmlns:p14="http://schemas.microsoft.com/office/powerpoint/2010/main" val="172903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Our charge:  Mapping economic inclusion asset providers and disseminating information about them to LMI individuals, families and communities.  </a:t>
            </a:r>
          </a:p>
          <a:p>
            <a:endParaRPr lang="en-US" dirty="0"/>
          </a:p>
          <a:p>
            <a:r>
              <a:rPr lang="en-US" dirty="0"/>
              <a:t>But first, I want to present at least one national organization’s  definition of digital inclusion.  And why digital inclusion?  </a:t>
            </a:r>
          </a:p>
          <a:p>
            <a:r>
              <a:rPr lang="en-US" dirty="0"/>
              <a:t>It is a required condition to achieve digital equity.  In particular, I will start by looking at access to broadband.</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4214088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I mentioned just a moment ago that there are other options besides ArcGIS Online.  Here is a map hosted on the NCDE (National Center for Digital Equity) website that uses </a:t>
            </a:r>
            <a:r>
              <a:rPr lang="en-US" dirty="0" err="1"/>
              <a:t>PolicyMap</a:t>
            </a:r>
            <a:r>
              <a:rPr lang="en-US" dirty="0"/>
              <a:t> as a tool to present/visualize data.</a:t>
            </a:r>
          </a:p>
          <a:p>
            <a:endParaRPr lang="en-US" dirty="0"/>
          </a:p>
          <a:p>
            <a:r>
              <a:rPr lang="en-US" dirty="0"/>
              <a:t>You’ll see some overlap in the data sets presented, however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20</a:t>
            </a:fld>
            <a:endParaRPr lang="en-US" dirty="0"/>
          </a:p>
        </p:txBody>
      </p:sp>
    </p:spTree>
    <p:extLst>
      <p:ext uri="{BB962C8B-B14F-4D97-AF65-F5344CB8AC3E}">
        <p14:creationId xmlns:p14="http://schemas.microsoft.com/office/powerpoint/2010/main" val="351550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The data is not just for New Hampshire and there are some different options – here, for example, I’ve added providers of technical support as we saw in an earlier slide that having broadband service is not enough ... People need to be able to use it.</a:t>
            </a:r>
          </a:p>
          <a:p>
            <a:endParaRPr lang="en-US" dirty="0"/>
          </a:p>
          <a:p>
            <a:r>
              <a:rPr lang="en-US" dirty="0"/>
              <a:t>So I hope we can have a discussion about the data you think would be useful to include in these kinds of web maps, and effective ways to present it.</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21</a:t>
            </a:fld>
            <a:endParaRPr lang="en-US" dirty="0"/>
          </a:p>
        </p:txBody>
      </p:sp>
    </p:spTree>
    <p:extLst>
      <p:ext uri="{BB962C8B-B14F-4D97-AF65-F5344CB8AC3E}">
        <p14:creationId xmlns:p14="http://schemas.microsoft.com/office/powerpoint/2010/main" val="169064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22</a:t>
            </a:fld>
            <a:endParaRPr lang="en-US" dirty="0"/>
          </a:p>
        </p:txBody>
      </p:sp>
    </p:spTree>
    <p:extLst>
      <p:ext uri="{BB962C8B-B14F-4D97-AF65-F5344CB8AC3E}">
        <p14:creationId xmlns:p14="http://schemas.microsoft.com/office/powerpoint/2010/main" val="83646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23</a:t>
            </a:fld>
            <a:endParaRPr lang="en-US" dirty="0"/>
          </a:p>
        </p:txBody>
      </p:sp>
    </p:spTree>
    <p:extLst>
      <p:ext uri="{BB962C8B-B14F-4D97-AF65-F5344CB8AC3E}">
        <p14:creationId xmlns:p14="http://schemas.microsoft.com/office/powerpoint/2010/main" val="1042386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34">
              <a:defRPr/>
            </a:pPr>
            <a:fld id="{00395312-5CAD-4FF3-A309-1195EFF9DB97}" type="slidenum">
              <a:rPr lang="en-US">
                <a:solidFill>
                  <a:prstClr val="black"/>
                </a:solidFill>
                <a:latin typeface="Calibri"/>
              </a:rPr>
              <a:pPr defTabSz="934434">
                <a:defRPr/>
              </a:pPr>
              <a:t>24</a:t>
            </a:fld>
            <a:endParaRPr lang="en-US" dirty="0">
              <a:solidFill>
                <a:prstClr val="black"/>
              </a:solidFill>
              <a:latin typeface="Calibri"/>
            </a:endParaRPr>
          </a:p>
        </p:txBody>
      </p:sp>
    </p:spTree>
    <p:extLst>
      <p:ext uri="{BB962C8B-B14F-4D97-AF65-F5344CB8AC3E}">
        <p14:creationId xmlns:p14="http://schemas.microsoft.com/office/powerpoint/2010/main" val="99782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lstStyle/>
          <a:p>
            <a:r>
              <a:rPr lang="en-US" dirty="0"/>
              <a:t>What vendors have existing fiber?</a:t>
            </a:r>
          </a:p>
          <a:p>
            <a:r>
              <a:rPr lang="en-US" dirty="0"/>
              <a:t>Will it be reasonably priced?</a:t>
            </a:r>
          </a:p>
          <a:p>
            <a:r>
              <a:rPr lang="en-US" dirty="0"/>
              <a:t>Who may be last on the list?</a:t>
            </a:r>
          </a:p>
          <a:p>
            <a:r>
              <a:rPr lang="en-US" dirty="0"/>
              <a:t>Create a local or statewide purchasing consortium?</a:t>
            </a:r>
          </a:p>
          <a:p>
            <a:endParaRPr lang="en-US" dirty="0"/>
          </a:p>
        </p:txBody>
      </p:sp>
      <p:sp>
        <p:nvSpPr>
          <p:cNvPr id="4" name="Slide Number Placeholder 3"/>
          <p:cNvSpPr>
            <a:spLocks noGrp="1"/>
          </p:cNvSpPr>
          <p:nvPr>
            <p:ph type="sldNum" sz="quarter" idx="10"/>
          </p:nvPr>
        </p:nvSpPr>
        <p:spPr/>
        <p:txBody>
          <a:bodyPr/>
          <a:lstStyle/>
          <a:p>
            <a:pPr defTabSz="933035">
              <a:defRPr/>
            </a:pPr>
            <a:fld id="{00395312-5CAD-4FF3-A309-1195EFF9DB97}" type="slidenum">
              <a:rPr lang="en-US">
                <a:solidFill>
                  <a:prstClr val="black"/>
                </a:solidFill>
                <a:latin typeface="Calibri"/>
              </a:rPr>
              <a:pPr defTabSz="933035">
                <a:defRPr/>
              </a:pPr>
              <a:t>25</a:t>
            </a:fld>
            <a:endParaRPr lang="en-US" dirty="0">
              <a:solidFill>
                <a:prstClr val="black"/>
              </a:solidFill>
              <a:latin typeface="Calibri"/>
            </a:endParaRPr>
          </a:p>
        </p:txBody>
      </p:sp>
    </p:spTree>
    <p:extLst>
      <p:ext uri="{BB962C8B-B14F-4D97-AF65-F5344CB8AC3E}">
        <p14:creationId xmlns:p14="http://schemas.microsoft.com/office/powerpoint/2010/main" val="284009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035">
              <a:defRPr/>
            </a:pPr>
            <a:fld id="{A2AA3467-A656-4BD3-B32C-EEE9B6E3198D}" type="slidenum">
              <a:rPr lang="en-US">
                <a:solidFill>
                  <a:prstClr val="black"/>
                </a:solidFill>
                <a:latin typeface="Calibri"/>
              </a:rPr>
              <a:pPr defTabSz="933035">
                <a:defRPr/>
              </a:pPr>
              <a:t>26</a:t>
            </a:fld>
            <a:endParaRPr lang="en-US">
              <a:solidFill>
                <a:prstClr val="black"/>
              </a:solidFill>
              <a:latin typeface="Calibri"/>
            </a:endParaRPr>
          </a:p>
        </p:txBody>
      </p:sp>
    </p:spTree>
    <p:extLst>
      <p:ext uri="{BB962C8B-B14F-4D97-AF65-F5344CB8AC3E}">
        <p14:creationId xmlns:p14="http://schemas.microsoft.com/office/powerpoint/2010/main" val="199209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11900"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035">
              <a:defRPr/>
            </a:pPr>
            <a:fld id="{A2AA3467-A656-4BD3-B32C-EEE9B6E3198D}" type="slidenum">
              <a:rPr lang="en-US">
                <a:solidFill>
                  <a:prstClr val="black"/>
                </a:solidFill>
                <a:latin typeface="Calibri"/>
              </a:rPr>
              <a:pPr defTabSz="933035">
                <a:defRPr/>
              </a:pPr>
              <a:t>27</a:t>
            </a:fld>
            <a:endParaRPr lang="en-US">
              <a:solidFill>
                <a:prstClr val="black"/>
              </a:solidFill>
              <a:latin typeface="Calibri"/>
            </a:endParaRPr>
          </a:p>
        </p:txBody>
      </p:sp>
    </p:spTree>
    <p:extLst>
      <p:ext uri="{BB962C8B-B14F-4D97-AF65-F5344CB8AC3E}">
        <p14:creationId xmlns:p14="http://schemas.microsoft.com/office/powerpoint/2010/main" val="229281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endParaRPr lang="en-US" dirty="0"/>
          </a:p>
          <a:p>
            <a:r>
              <a:rPr lang="en-US" dirty="0"/>
              <a:t>I want to begin by introducing a project that we became involved in almost 10 years ago </a:t>
            </a:r>
            <a:r>
              <a:rPr lang="en-US" baseline="0" dirty="0"/>
              <a:t>– and that’s the NH Broadband Mapping and Planning Program.  The program was funded for 5 years by the NTIA, and involved a broad range of activities – including working at the regional and community levels on planning and capacity building issues.  But I am going to focus on the broadband mapping component where we described where broadband is/is not available to residents of NH.  Because that foundational data is necessary in order to know where there are gaps in availability, and therefore is an important piece of the digital equity discussion.</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90431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The NTIA project was then followed by 2 smaller efforts funded by the Northern Border Regional Commission, where we worked primarily with communities and organizations in the northern part of the state.  However, on the mapping side, we continued to map broadband availability statewide.</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90010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This is one of the last statewide products we generated two years ago – showing where broadband is available.  One thing to note at the outset – we adopted the FCC definition of broadband that required download speed of 25 or more Mbps and upload speed of 3 or more Mbps.   So areas that are served are displayed in the bright </a:t>
            </a:r>
            <a:r>
              <a:rPr lang="en-US" dirty="0" err="1"/>
              <a:t>fuschia</a:t>
            </a:r>
            <a:r>
              <a:rPr lang="en-US" dirty="0"/>
              <a:t> color. You can see that while essentially all of the state had internet service at that time, large portions of the state did not have service that met the broadband speed thresholds.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270519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Looking at the numbers behind the map - as a state the data suggested that almost 95% of the population was served.  However, when you look at the county level numbers the picture is very different.  Note that over 20% of the residents of Cheshire and Coos Counties do not have access to broadband.</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6</a:t>
            </a:fld>
            <a:endParaRPr lang="en-US" dirty="0"/>
          </a:p>
        </p:txBody>
      </p:sp>
    </p:spTree>
    <p:extLst>
      <p:ext uri="{BB962C8B-B14F-4D97-AF65-F5344CB8AC3E}">
        <p14:creationId xmlns:p14="http://schemas.microsoft.com/office/powerpoint/2010/main" val="1023752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The source of the map and tabular data – the Form 477 data submitted by providers to the NTIA twice/year.  Provides data for every state/US territory on fixed broadband coverage.</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7</a:t>
            </a:fld>
            <a:endParaRPr lang="en-US" dirty="0"/>
          </a:p>
        </p:txBody>
      </p:sp>
    </p:spTree>
    <p:extLst>
      <p:ext uri="{BB962C8B-B14F-4D97-AF65-F5344CB8AC3E}">
        <p14:creationId xmlns:p14="http://schemas.microsoft.com/office/powerpoint/2010/main" val="168133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The source of the map and tabular data – the Form 477 data submitted by providers to the NTIA twice/year.  Provides data for every state/US territory on fixed broadband coverage.</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8</a:t>
            </a:fld>
            <a:endParaRPr lang="en-US" dirty="0"/>
          </a:p>
        </p:txBody>
      </p:sp>
    </p:spTree>
    <p:extLst>
      <p:ext uri="{BB962C8B-B14F-4D97-AF65-F5344CB8AC3E}">
        <p14:creationId xmlns:p14="http://schemas.microsoft.com/office/powerpoint/2010/main" val="99678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normAutofit/>
          </a:bodyPr>
          <a:lstStyle/>
          <a:p>
            <a:r>
              <a:rPr lang="en-US" dirty="0"/>
              <a:t>Here we look at just NH, and this seems to suggest that all of the state is served by at least 2 broadband providers.  We know that’s not the case, however, as we are contacted by residents who simply do not have service.</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1:18 PM</a:t>
            </a:fld>
            <a:endParaRPr lang="en-US" dirty="0"/>
          </a:p>
        </p:txBody>
      </p:sp>
      <p:sp>
        <p:nvSpPr>
          <p:cNvPr id="6" name="Footer Placeholder 5"/>
          <p:cNvSpPr>
            <a:spLocks noGrp="1"/>
          </p:cNvSpPr>
          <p:nvPr>
            <p:ph type="ftr" sz="quarter" idx="12"/>
          </p:nvPr>
        </p:nvSpPr>
        <p:spPr>
          <a:xfrm>
            <a:off x="0" y="9001678"/>
            <a:ext cx="6472957" cy="47385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72957" y="9001678"/>
            <a:ext cx="717553" cy="473859"/>
          </a:xfrm>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122520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B9CB-C712-4F37-B725-3AFCF5CD2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45BE8-2302-45CA-A44D-D57185136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D5BEA-C101-478D-B810-0661F5306413}"/>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D92551EA-37EE-4BDF-9813-066C21B5A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C61E9-9D15-4C96-9E08-76F4372D0BC7}"/>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398754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25DA-2CB1-4B46-91B0-66C11642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EE2977-EDD6-4EF1-8B57-52FDB3D4F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0E395-111B-482A-8F64-BD8D9E03AA1F}"/>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A240AD86-1324-447F-BA27-47C95B23A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98579-A725-4C32-9BF0-391657BF77F6}"/>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199779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9E265-9B9F-4EE3-B4A5-2BDD9DD705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A4B10-3BB4-4AC8-8398-F24FA1319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CE834-1268-4508-AF7E-9064CE1159E2}"/>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2205DDCE-EEAC-4161-8BCF-B23D160D4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7AD47-BB84-4306-8C24-08798F1E466F}"/>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62337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Rectangle 8"/>
          <p:cNvSpPr/>
          <p:nvPr userDrawn="1"/>
        </p:nvSpPr>
        <p:spPr>
          <a:xfrm>
            <a:off x="0" y="6235337"/>
            <a:ext cx="12195176" cy="622662"/>
          </a:xfrm>
          <a:prstGeom prst="rect">
            <a:avLst/>
          </a:prstGeom>
          <a:solidFill>
            <a:srgbClr val="000066"/>
          </a:solidFill>
          <a:ln w="19050" cap="flat" cmpd="sng" algn="ctr">
            <a:solidFill>
              <a:srgbClr val="000066">
                <a:shade val="50000"/>
              </a:srgbClr>
            </a:solidFill>
            <a:prstDash val="solid"/>
          </a:ln>
          <a:effectLst/>
        </p:spPr>
        <p:txBody>
          <a:bodyPr lIns="91420" tIns="45709" rIns="91420" bIns="45709" anchor="ctr"/>
          <a:lstStyle/>
          <a:p>
            <a:pPr algn="ctr" fontAlgn="auto">
              <a:spcBef>
                <a:spcPts val="0"/>
              </a:spcBef>
              <a:spcAft>
                <a:spcPts val="0"/>
              </a:spcAft>
              <a:defRPr/>
            </a:pPr>
            <a:endParaRPr lang="en-US" sz="1800" kern="0" dirty="0">
              <a:solidFill>
                <a:sysClr val="window" lastClr="FFFFFF"/>
              </a:solidFill>
              <a:latin typeface="Tw Cen MT"/>
            </a:endParaRPr>
          </a:p>
        </p:txBody>
      </p:sp>
      <p:sp>
        <p:nvSpPr>
          <p:cNvPr id="12" name="Footer Placeholder 4"/>
          <p:cNvSpPr>
            <a:spLocks noGrp="1"/>
          </p:cNvSpPr>
          <p:nvPr>
            <p:ph type="ftr" sz="quarter" idx="12"/>
          </p:nvPr>
        </p:nvSpPr>
        <p:spPr>
          <a:xfrm>
            <a:off x="4166685" y="6356359"/>
            <a:ext cx="3861806" cy="365125"/>
          </a:xfrm>
          <a:prstGeom prst="rect">
            <a:avLst/>
          </a:prstGeom>
        </p:spPr>
        <p:txBody>
          <a:bodyPr lIns="91420" tIns="45709" rIns="91420" bIns="45709"/>
          <a:lstStyle>
            <a:lvl1pPr>
              <a:defRPr/>
            </a:lvl1pPr>
          </a:lstStyle>
          <a:p>
            <a:pPr>
              <a:defRPr/>
            </a:pP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7218" y="6284107"/>
            <a:ext cx="1981716" cy="509621"/>
          </a:xfrm>
          <a:prstGeom prst="rect">
            <a:avLst/>
          </a:prstGeom>
        </p:spPr>
      </p:pic>
      <p:sp>
        <p:nvSpPr>
          <p:cNvPr id="14" name="Text Placeholder 5"/>
          <p:cNvSpPr>
            <a:spLocks noGrp="1"/>
          </p:cNvSpPr>
          <p:nvPr>
            <p:ph type="body" sz="quarter" idx="10"/>
          </p:nvPr>
        </p:nvSpPr>
        <p:spPr>
          <a:xfrm>
            <a:off x="2742327" y="1600202"/>
            <a:ext cx="571649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64"/>
          <p:cNvSpPr txBox="1"/>
          <p:nvPr userDrawn="1"/>
        </p:nvSpPr>
        <p:spPr>
          <a:xfrm>
            <a:off x="192090" y="6374647"/>
            <a:ext cx="1812146" cy="261588"/>
          </a:xfrm>
          <a:prstGeom prst="rect">
            <a:avLst/>
          </a:prstGeom>
          <a:noFill/>
        </p:spPr>
        <p:txBody>
          <a:bodyPr wrap="none" lIns="91420" tIns="45709" rIns="91420" bIns="45709">
            <a:spAutoFit/>
          </a:bodyPr>
          <a:lstStyle/>
          <a:p>
            <a:pPr marL="0" algn="l" defTabSz="914202" rtl="0" eaLnBrk="1" latinLnBrk="0" hangingPunct="1">
              <a:defRPr/>
            </a:pPr>
            <a:r>
              <a:rPr lang="en-US" sz="1100" kern="1200" dirty="0">
                <a:solidFill>
                  <a:schemeClr val="tx1"/>
                </a:solidFill>
                <a:latin typeface="Tw Cen MT" pitchFamily="34" charset="0"/>
                <a:ea typeface="+mn-ea"/>
                <a:cs typeface="Times New Roman" pitchFamily="18" charset="0"/>
              </a:rPr>
              <a:t>NBRC2 Meeting 5/10/2018</a:t>
            </a:r>
          </a:p>
        </p:txBody>
      </p:sp>
    </p:spTree>
    <p:extLst>
      <p:ext uri="{BB962C8B-B14F-4D97-AF65-F5344CB8AC3E}">
        <p14:creationId xmlns:p14="http://schemas.microsoft.com/office/powerpoint/2010/main" val="22470838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0" name="Rectangle 8"/>
          <p:cNvSpPr/>
          <p:nvPr userDrawn="1"/>
        </p:nvSpPr>
        <p:spPr>
          <a:xfrm>
            <a:off x="0" y="6235337"/>
            <a:ext cx="12195176" cy="622662"/>
          </a:xfrm>
          <a:prstGeom prst="rect">
            <a:avLst/>
          </a:prstGeom>
          <a:solidFill>
            <a:srgbClr val="000066"/>
          </a:solidFill>
          <a:ln w="19050" cap="flat" cmpd="sng" algn="ctr">
            <a:solidFill>
              <a:srgbClr val="000066">
                <a:shade val="50000"/>
              </a:srgbClr>
            </a:solidFill>
            <a:prstDash val="solid"/>
          </a:ln>
          <a:effectLst/>
        </p:spPr>
        <p:txBody>
          <a:bodyPr lIns="91420" tIns="45709" rIns="91420" bIns="45709" anchor="ctr"/>
          <a:lstStyle/>
          <a:p>
            <a:pPr algn="ctr" fontAlgn="auto">
              <a:spcBef>
                <a:spcPts val="0"/>
              </a:spcBef>
              <a:spcAft>
                <a:spcPts val="0"/>
              </a:spcAft>
              <a:defRPr/>
            </a:pPr>
            <a:endParaRPr lang="en-US" sz="1800" kern="0" dirty="0">
              <a:solidFill>
                <a:sysClr val="window" lastClr="FFFFFF"/>
              </a:solidFill>
              <a:latin typeface="Tw Cen MT"/>
            </a:endParaRPr>
          </a:p>
        </p:txBody>
      </p:sp>
      <p:sp>
        <p:nvSpPr>
          <p:cNvPr id="12" name="Footer Placeholder 4"/>
          <p:cNvSpPr>
            <a:spLocks noGrp="1"/>
          </p:cNvSpPr>
          <p:nvPr>
            <p:ph type="ftr" sz="quarter" idx="12"/>
          </p:nvPr>
        </p:nvSpPr>
        <p:spPr>
          <a:xfrm>
            <a:off x="4166685" y="6356359"/>
            <a:ext cx="3861806" cy="365125"/>
          </a:xfrm>
          <a:prstGeom prst="rect">
            <a:avLst/>
          </a:prstGeom>
        </p:spPr>
        <p:txBody>
          <a:bodyPr lIns="91420" tIns="45709" rIns="91420" bIns="45709"/>
          <a:lstStyle>
            <a:lvl1pPr>
              <a:defRPr/>
            </a:lvl1pPr>
          </a:lstStyle>
          <a:p>
            <a:pPr>
              <a:defRPr/>
            </a:pP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7218" y="6284107"/>
            <a:ext cx="1981716" cy="509621"/>
          </a:xfrm>
          <a:prstGeom prst="rect">
            <a:avLst/>
          </a:prstGeom>
        </p:spPr>
      </p:pic>
      <p:sp>
        <p:nvSpPr>
          <p:cNvPr id="14" name="Text Placeholder 5"/>
          <p:cNvSpPr>
            <a:spLocks noGrp="1"/>
          </p:cNvSpPr>
          <p:nvPr>
            <p:ph type="body" sz="quarter" idx="10"/>
          </p:nvPr>
        </p:nvSpPr>
        <p:spPr>
          <a:xfrm>
            <a:off x="2742327" y="1600202"/>
            <a:ext cx="571649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64"/>
          <p:cNvSpPr txBox="1"/>
          <p:nvPr userDrawn="1"/>
        </p:nvSpPr>
        <p:spPr>
          <a:xfrm>
            <a:off x="192090" y="6374647"/>
            <a:ext cx="1812146" cy="261588"/>
          </a:xfrm>
          <a:prstGeom prst="rect">
            <a:avLst/>
          </a:prstGeom>
          <a:noFill/>
        </p:spPr>
        <p:txBody>
          <a:bodyPr wrap="none" lIns="91420" tIns="45709" rIns="91420" bIns="45709">
            <a:spAutoFit/>
          </a:bodyPr>
          <a:lstStyle/>
          <a:p>
            <a:pPr marL="0" algn="l" defTabSz="914202" rtl="0" eaLnBrk="1" latinLnBrk="0" hangingPunct="1">
              <a:defRPr/>
            </a:pPr>
            <a:r>
              <a:rPr lang="en-US" sz="1100" kern="1200" dirty="0">
                <a:solidFill>
                  <a:schemeClr val="tx1"/>
                </a:solidFill>
                <a:latin typeface="Tw Cen MT" pitchFamily="34" charset="0"/>
                <a:ea typeface="+mn-ea"/>
                <a:cs typeface="Times New Roman" pitchFamily="18" charset="0"/>
              </a:rPr>
              <a:t>NBRC2 Meeting 5/10/2018</a:t>
            </a:r>
          </a:p>
        </p:txBody>
      </p:sp>
    </p:spTree>
    <p:extLst>
      <p:ext uri="{BB962C8B-B14F-4D97-AF65-F5344CB8AC3E}">
        <p14:creationId xmlns:p14="http://schemas.microsoft.com/office/powerpoint/2010/main" val="31678943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A1A9-053E-4467-877D-A0E50EE69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D0DF-21AA-488F-A729-A449EF0D6E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C59F0-1511-4FD4-AD76-7FC7E8A744E3}"/>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0A611A50-C557-490C-9016-5056070D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5D9D3-C0B2-4A1C-8E7F-D544146489B5}"/>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252109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CDB0-C0B2-4538-824C-BDC4DA6E0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89A490-FA0C-4EC8-94E1-2DB02AD5A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2563D1-2866-43AF-93A0-A1507212D9A6}"/>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E03AFFD5-C0D3-45B1-BE4F-3D84D2D07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30DE4-C1C8-4593-B61A-D1DD5393F810}"/>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137146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7A02-0F10-4C17-9907-85E348DCC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9637C-2E0B-4941-AACC-7DF545351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BA346-525A-4B4F-ACC3-C901D8A843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D0B482-8F60-4ECD-B1CC-2877A2162FDD}"/>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6" name="Footer Placeholder 5">
            <a:extLst>
              <a:ext uri="{FF2B5EF4-FFF2-40B4-BE49-F238E27FC236}">
                <a16:creationId xmlns:a16="http://schemas.microsoft.com/office/drawing/2014/main" id="{A54E5F20-7A81-4EC3-B323-D0E2DF6F2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D0A9C-FC91-4C98-B73F-965EB6FF254E}"/>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229054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8635-003E-4DEC-BB9F-F5B1ECFC9E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86C14-3F01-4651-9B51-431CCBBD0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578A-14BC-4F49-8BCB-2B6867061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885A0-3EC1-44B2-98FE-DBC8E2E9E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D83018-B60D-4D64-80B6-818945F46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85EE3-8AAA-4EE8-842B-3E26FC3AEB69}"/>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8" name="Footer Placeholder 7">
            <a:extLst>
              <a:ext uri="{FF2B5EF4-FFF2-40B4-BE49-F238E27FC236}">
                <a16:creationId xmlns:a16="http://schemas.microsoft.com/office/drawing/2014/main" id="{37C37034-B7A2-4315-BA55-D17F99C1FE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688C6E-EA9F-4374-9D7E-474525330151}"/>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317804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13FC-ADCE-42AE-9904-5B69670E2A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E08E3F-D86E-412A-AA35-8D355BAEB0BE}"/>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4" name="Footer Placeholder 3">
            <a:extLst>
              <a:ext uri="{FF2B5EF4-FFF2-40B4-BE49-F238E27FC236}">
                <a16:creationId xmlns:a16="http://schemas.microsoft.com/office/drawing/2014/main" id="{DC93D75D-9016-4809-B1E4-F21A183269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13457D-369A-4C8E-9D35-836B218808A4}"/>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2889877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02F5-1306-419E-B9A5-CC814473F5A7}"/>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3" name="Footer Placeholder 2">
            <a:extLst>
              <a:ext uri="{FF2B5EF4-FFF2-40B4-BE49-F238E27FC236}">
                <a16:creationId xmlns:a16="http://schemas.microsoft.com/office/drawing/2014/main" id="{E5304B2B-BA50-4C3A-AB0E-31CA08658A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23588-1F32-4624-82B1-EE5C3E2D0274}"/>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86228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5D29-E39B-4D9F-88A0-612538082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CAEE81-FA38-4C62-A588-7C4C3201A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2B20C-E144-4FC9-B0AF-BB1ADE65C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3E0962-7715-4E52-9E5F-846B89199FD2}"/>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6" name="Footer Placeholder 5">
            <a:extLst>
              <a:ext uri="{FF2B5EF4-FFF2-40B4-BE49-F238E27FC236}">
                <a16:creationId xmlns:a16="http://schemas.microsoft.com/office/drawing/2014/main" id="{EFA6FE66-AED2-4926-BC70-F612FCF08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4A907-AB89-4826-AEFA-3CF4A7FBB4ED}"/>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54022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B3F6-2B3A-4678-B404-A30621C55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594BBE-8912-4F93-A91C-5740FDF96E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965A2C-4833-41AF-A9B9-997DAA9CA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B350A-18D6-4494-9BDA-A6E418F205A7}"/>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6" name="Footer Placeholder 5">
            <a:extLst>
              <a:ext uri="{FF2B5EF4-FFF2-40B4-BE49-F238E27FC236}">
                <a16:creationId xmlns:a16="http://schemas.microsoft.com/office/drawing/2014/main" id="{5EC2F0DC-6813-4B25-A922-6161CD195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CA147-0EEC-4A82-830E-22215F81F6D7}"/>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117860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1CDD1-4A27-41EC-B5CF-CFA358B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B9BB50-BA4C-45DD-B722-747C07745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BCEAE-9386-4157-9592-AE7439A7F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9D473B5D-E7DD-4E7E-BDA0-350B454B7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56B291-DFF8-4B31-8C72-C7FDA58BB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B2F7F-A60F-4594-BE38-CD3328C59F03}" type="slidenum">
              <a:rPr lang="en-US" smtClean="0"/>
              <a:t>‹#›</a:t>
            </a:fld>
            <a:endParaRPr lang="en-US"/>
          </a:p>
        </p:txBody>
      </p:sp>
    </p:spTree>
    <p:extLst>
      <p:ext uri="{BB962C8B-B14F-4D97-AF65-F5344CB8AC3E}">
        <p14:creationId xmlns:p14="http://schemas.microsoft.com/office/powerpoint/2010/main" val="2166841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fcc.gov/general/broadband-deployment-data-fcc-form-47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nhgranit.maps.arcgis.com/apps/webappviewer/index.html?id=74b3292f0ebf4a22bc3732467fb073c1"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http://iwantbroadbandnh.org/completed-project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broadbandmap.fcc.gov/#/"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extBox 3">
            <a:extLst>
              <a:ext uri="{FF2B5EF4-FFF2-40B4-BE49-F238E27FC236}">
                <a16:creationId xmlns:a16="http://schemas.microsoft.com/office/drawing/2014/main" id="{EA65A3A1-71DF-42CF-81FB-58B70E4F705A}"/>
              </a:ext>
            </a:extLst>
          </p:cNvPr>
          <p:cNvSpPr txBox="1"/>
          <p:nvPr/>
        </p:nvSpPr>
        <p:spPr>
          <a:xfrm>
            <a:off x="1012178" y="659011"/>
            <a:ext cx="9732335" cy="5539978"/>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rPr>
              <a:t>NH GRANIT GIS Clearinghouse</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Digital Equity Applications</a:t>
            </a:r>
            <a:br>
              <a:rPr lang="en-US" sz="36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t>Presented at the</a:t>
            </a:r>
            <a:br>
              <a:rPr lang="en-US" sz="3200" dirty="0"/>
            </a:br>
            <a:r>
              <a:rPr lang="en-US" sz="3200" dirty="0"/>
              <a:t>NH Summit on Economic Inclusion and Digital Equity</a:t>
            </a:r>
          </a:p>
          <a:p>
            <a:pPr algn="ctr"/>
            <a:endParaRPr lang="en-US" sz="2400" dirty="0"/>
          </a:p>
          <a:p>
            <a:pPr algn="ctr"/>
            <a:endParaRPr lang="en-US" sz="2400" dirty="0"/>
          </a:p>
          <a:p>
            <a:pPr algn="ctr"/>
            <a:r>
              <a:rPr lang="en-US" sz="2400" dirty="0"/>
              <a:t>Fay Rubin, Project Director</a:t>
            </a:r>
          </a:p>
          <a:p>
            <a:pPr algn="ctr"/>
            <a:r>
              <a:rPr lang="en-US" sz="2400" dirty="0"/>
              <a:t>Earth Systems Research Center</a:t>
            </a:r>
          </a:p>
          <a:p>
            <a:pPr algn="ctr"/>
            <a:r>
              <a:rPr lang="en-US" sz="2400" dirty="0"/>
              <a:t> University of New Hampshire</a:t>
            </a:r>
          </a:p>
          <a:p>
            <a:pPr algn="ctr"/>
            <a:endParaRPr lang="en-US" sz="2400" dirty="0"/>
          </a:p>
          <a:p>
            <a:pPr algn="ctr"/>
            <a:r>
              <a:rPr lang="en-US" sz="2400" dirty="0"/>
              <a:t>October 28, 2019</a:t>
            </a:r>
          </a:p>
          <a:p>
            <a:endParaRPr lang="en-US" dirty="0"/>
          </a:p>
        </p:txBody>
      </p:sp>
      <p:pic>
        <p:nvPicPr>
          <p:cNvPr id="5" name="Picture 4" descr="A close up of a sign&#10;&#10;Description automatically generated">
            <a:extLst>
              <a:ext uri="{FF2B5EF4-FFF2-40B4-BE49-F238E27FC236}">
                <a16:creationId xmlns:a16="http://schemas.microsoft.com/office/drawing/2014/main" id="{69C41D5A-4E9E-4EE0-A988-B9730CCF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284" y="3872753"/>
            <a:ext cx="2964763" cy="1375146"/>
          </a:xfrm>
          <a:prstGeom prst="rect">
            <a:avLst/>
          </a:prstGeom>
        </p:spPr>
      </p:pic>
    </p:spTree>
    <p:extLst>
      <p:ext uri="{BB962C8B-B14F-4D97-AF65-F5344CB8AC3E}">
        <p14:creationId xmlns:p14="http://schemas.microsoft.com/office/powerpoint/2010/main" val="221309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2" name="Picture 1">
            <a:extLst>
              <a:ext uri="{FF2B5EF4-FFF2-40B4-BE49-F238E27FC236}">
                <a16:creationId xmlns:a16="http://schemas.microsoft.com/office/drawing/2014/main" id="{3D5C9BD7-ACC6-42D1-A8BB-2E75482FA3ED}"/>
              </a:ext>
            </a:extLst>
          </p:cNvPr>
          <p:cNvPicPr>
            <a:picLocks noChangeAspect="1"/>
          </p:cNvPicPr>
          <p:nvPr/>
        </p:nvPicPr>
        <p:blipFill>
          <a:blip r:embed="rId3"/>
          <a:stretch>
            <a:fillRect/>
          </a:stretch>
        </p:blipFill>
        <p:spPr>
          <a:xfrm>
            <a:off x="278970" y="722075"/>
            <a:ext cx="11203559" cy="5413849"/>
          </a:xfrm>
          <a:prstGeom prst="rect">
            <a:avLst/>
          </a:prstGeom>
        </p:spPr>
      </p:pic>
      <p:sp>
        <p:nvSpPr>
          <p:cNvPr id="6" name="Rectangle: Rounded Corners 5">
            <a:extLst>
              <a:ext uri="{FF2B5EF4-FFF2-40B4-BE49-F238E27FC236}">
                <a16:creationId xmlns:a16="http://schemas.microsoft.com/office/drawing/2014/main" id="{4399BC3C-5189-40C0-AEB6-9199E3F98D1D}"/>
              </a:ext>
            </a:extLst>
          </p:cNvPr>
          <p:cNvSpPr/>
          <p:nvPr/>
        </p:nvSpPr>
        <p:spPr>
          <a:xfrm>
            <a:off x="7838328" y="3227923"/>
            <a:ext cx="3799004" cy="2954724"/>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FF2733-E23C-4349-B299-B6C425BE6009}"/>
              </a:ext>
            </a:extLst>
          </p:cNvPr>
          <p:cNvPicPr>
            <a:picLocks noChangeAspect="1"/>
          </p:cNvPicPr>
          <p:nvPr/>
        </p:nvPicPr>
        <p:blipFill>
          <a:blip r:embed="rId4"/>
          <a:stretch>
            <a:fillRect/>
          </a:stretch>
        </p:blipFill>
        <p:spPr>
          <a:xfrm>
            <a:off x="2179585" y="1234507"/>
            <a:ext cx="7832830" cy="4948140"/>
          </a:xfrm>
          <a:prstGeom prst="rect">
            <a:avLst/>
          </a:prstGeom>
        </p:spPr>
      </p:pic>
    </p:spTree>
    <p:extLst>
      <p:ext uri="{BB962C8B-B14F-4D97-AF65-F5344CB8AC3E}">
        <p14:creationId xmlns:p14="http://schemas.microsoft.com/office/powerpoint/2010/main" val="166307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4" name="Picture 3">
            <a:extLst>
              <a:ext uri="{FF2B5EF4-FFF2-40B4-BE49-F238E27FC236}">
                <a16:creationId xmlns:a16="http://schemas.microsoft.com/office/drawing/2014/main" id="{7E1A2353-FBD4-4E42-AE0E-D395E82C684F}"/>
              </a:ext>
            </a:extLst>
          </p:cNvPr>
          <p:cNvPicPr>
            <a:picLocks noChangeAspect="1"/>
          </p:cNvPicPr>
          <p:nvPr/>
        </p:nvPicPr>
        <p:blipFill>
          <a:blip r:embed="rId3"/>
          <a:stretch>
            <a:fillRect/>
          </a:stretch>
        </p:blipFill>
        <p:spPr>
          <a:xfrm>
            <a:off x="0" y="359411"/>
            <a:ext cx="12192000" cy="6139178"/>
          </a:xfrm>
          <a:prstGeom prst="rect">
            <a:avLst/>
          </a:prstGeom>
        </p:spPr>
      </p:pic>
      <p:sp>
        <p:nvSpPr>
          <p:cNvPr id="5" name="Rectangle: Rounded Corners 4">
            <a:extLst>
              <a:ext uri="{FF2B5EF4-FFF2-40B4-BE49-F238E27FC236}">
                <a16:creationId xmlns:a16="http://schemas.microsoft.com/office/drawing/2014/main" id="{7205C11C-BD65-42AD-913A-4DBD3CA98E01}"/>
              </a:ext>
            </a:extLst>
          </p:cNvPr>
          <p:cNvSpPr/>
          <p:nvPr/>
        </p:nvSpPr>
        <p:spPr>
          <a:xfrm>
            <a:off x="9484963" y="2758698"/>
            <a:ext cx="2695080" cy="3739891"/>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05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BD41C427-6313-445E-B2BD-64A5555AEEC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Now - Currency</a:t>
            </a:r>
          </a:p>
        </p:txBody>
      </p:sp>
      <p:pic>
        <p:nvPicPr>
          <p:cNvPr id="5" name="Picture 4">
            <a:extLst>
              <a:ext uri="{FF2B5EF4-FFF2-40B4-BE49-F238E27FC236}">
                <a16:creationId xmlns:a16="http://schemas.microsoft.com/office/drawing/2014/main" id="{4533F9AF-F729-4B13-B7AF-E7B0B581060B}"/>
              </a:ext>
            </a:extLst>
          </p:cNvPr>
          <p:cNvPicPr>
            <a:picLocks noChangeAspect="1"/>
          </p:cNvPicPr>
          <p:nvPr/>
        </p:nvPicPr>
        <p:blipFill>
          <a:blip r:embed="rId3"/>
          <a:stretch>
            <a:fillRect/>
          </a:stretch>
        </p:blipFill>
        <p:spPr>
          <a:xfrm>
            <a:off x="2042697" y="1027906"/>
            <a:ext cx="8106606" cy="5081064"/>
          </a:xfrm>
          <a:prstGeom prst="rect">
            <a:avLst/>
          </a:prstGeom>
          <a:ln w="12700">
            <a:solidFill>
              <a:schemeClr val="accent1"/>
            </a:solidFill>
          </a:ln>
        </p:spPr>
      </p:pic>
      <p:sp>
        <p:nvSpPr>
          <p:cNvPr id="7" name="Oval 6">
            <a:extLst>
              <a:ext uri="{FF2B5EF4-FFF2-40B4-BE49-F238E27FC236}">
                <a16:creationId xmlns:a16="http://schemas.microsoft.com/office/drawing/2014/main" id="{9E537B3F-ED20-4A2B-9D50-F44D5203ADA0}"/>
              </a:ext>
            </a:extLst>
          </p:cNvPr>
          <p:cNvSpPr/>
          <p:nvPr/>
        </p:nvSpPr>
        <p:spPr>
          <a:xfrm>
            <a:off x="4563588" y="4826862"/>
            <a:ext cx="2008682" cy="7045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FEF8B4-1A30-41D4-AF3A-59EC6659B967}"/>
              </a:ext>
            </a:extLst>
          </p:cNvPr>
          <p:cNvSpPr txBox="1"/>
          <p:nvPr/>
        </p:nvSpPr>
        <p:spPr>
          <a:xfrm>
            <a:off x="423160" y="5338664"/>
            <a:ext cx="6964535" cy="1200329"/>
          </a:xfrm>
          <a:prstGeom prst="rect">
            <a:avLst/>
          </a:prstGeom>
          <a:solidFill>
            <a:schemeClr val="bg1"/>
          </a:solidFill>
          <a:ln>
            <a:solidFill>
              <a:schemeClr val="accent1"/>
            </a:solidFill>
          </a:ln>
        </p:spPr>
        <p:txBody>
          <a:bodyPr wrap="none" rtlCol="0">
            <a:spAutoFit/>
          </a:bodyPr>
          <a:lstStyle/>
          <a:p>
            <a:r>
              <a:rPr lang="en-US" dirty="0"/>
              <a:t>Source:</a:t>
            </a:r>
            <a:endParaRPr lang="en-US" dirty="0">
              <a:hlinkClick r:id="rId4"/>
            </a:endParaRPr>
          </a:p>
          <a:p>
            <a:r>
              <a:rPr lang="en-US" dirty="0">
                <a:hlinkClick r:id="rId4"/>
              </a:rPr>
              <a:t>https://www.fcc.gov/general/broadband-deployment-data-fcc-form-477</a:t>
            </a:r>
            <a:endParaRPr lang="en-US" dirty="0"/>
          </a:p>
          <a:p>
            <a:endParaRPr lang="en-US" dirty="0"/>
          </a:p>
          <a:p>
            <a:r>
              <a:rPr lang="en-US" dirty="0"/>
              <a:t>Accessed 10/24/2019</a:t>
            </a:r>
          </a:p>
        </p:txBody>
      </p:sp>
    </p:spTree>
    <p:extLst>
      <p:ext uri="{BB962C8B-B14F-4D97-AF65-F5344CB8AC3E}">
        <p14:creationId xmlns:p14="http://schemas.microsoft.com/office/powerpoint/2010/main" val="412506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3CBBFC6F-9B83-4642-AB73-0877E74FA4B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Now – Resolution</a:t>
            </a:r>
            <a:endParaRPr lang="en-US" sz="4000" b="1" dirty="0">
              <a:solidFill>
                <a:srgbClr val="FF0000"/>
              </a:solidFill>
            </a:endParaRPr>
          </a:p>
        </p:txBody>
      </p:sp>
      <p:pic>
        <p:nvPicPr>
          <p:cNvPr id="5" name="Picture 4">
            <a:extLst>
              <a:ext uri="{FF2B5EF4-FFF2-40B4-BE49-F238E27FC236}">
                <a16:creationId xmlns:a16="http://schemas.microsoft.com/office/drawing/2014/main" id="{A31C5B64-2F01-4B22-9C51-ECDE8E97B74B}"/>
              </a:ext>
            </a:extLst>
          </p:cNvPr>
          <p:cNvPicPr>
            <a:picLocks noChangeAspect="1"/>
          </p:cNvPicPr>
          <p:nvPr/>
        </p:nvPicPr>
        <p:blipFill>
          <a:blip r:embed="rId3"/>
          <a:stretch>
            <a:fillRect/>
          </a:stretch>
        </p:blipFill>
        <p:spPr>
          <a:xfrm>
            <a:off x="777163" y="881381"/>
            <a:ext cx="8488834" cy="5320637"/>
          </a:xfrm>
          <a:prstGeom prst="rect">
            <a:avLst/>
          </a:prstGeom>
        </p:spPr>
      </p:pic>
      <p:pic>
        <p:nvPicPr>
          <p:cNvPr id="12" name="Picture 11">
            <a:extLst>
              <a:ext uri="{FF2B5EF4-FFF2-40B4-BE49-F238E27FC236}">
                <a16:creationId xmlns:a16="http://schemas.microsoft.com/office/drawing/2014/main" id="{17C2E296-6CE8-43DE-956A-4C937ADCCFD4}"/>
              </a:ext>
            </a:extLst>
          </p:cNvPr>
          <p:cNvPicPr>
            <a:picLocks noChangeAspect="1"/>
          </p:cNvPicPr>
          <p:nvPr/>
        </p:nvPicPr>
        <p:blipFill>
          <a:blip r:embed="rId4"/>
          <a:stretch>
            <a:fillRect/>
          </a:stretch>
        </p:blipFill>
        <p:spPr>
          <a:xfrm>
            <a:off x="1581334" y="1154399"/>
            <a:ext cx="7314286" cy="5047619"/>
          </a:xfrm>
          <a:prstGeom prst="rect">
            <a:avLst/>
          </a:prstGeom>
        </p:spPr>
      </p:pic>
      <p:grpSp>
        <p:nvGrpSpPr>
          <p:cNvPr id="2" name="Group 1">
            <a:extLst>
              <a:ext uri="{FF2B5EF4-FFF2-40B4-BE49-F238E27FC236}">
                <a16:creationId xmlns:a16="http://schemas.microsoft.com/office/drawing/2014/main" id="{C7043935-961B-4278-85B9-810B199BF9D6}"/>
              </a:ext>
            </a:extLst>
          </p:cNvPr>
          <p:cNvGrpSpPr/>
          <p:nvPr/>
        </p:nvGrpSpPr>
        <p:grpSpPr>
          <a:xfrm>
            <a:off x="2749109" y="1398734"/>
            <a:ext cx="6761905" cy="5095238"/>
            <a:chOff x="4480392" y="1886727"/>
            <a:chExt cx="6761905" cy="5095238"/>
          </a:xfrm>
        </p:grpSpPr>
        <p:pic>
          <p:nvPicPr>
            <p:cNvPr id="9" name="Picture 8">
              <a:extLst>
                <a:ext uri="{FF2B5EF4-FFF2-40B4-BE49-F238E27FC236}">
                  <a16:creationId xmlns:a16="http://schemas.microsoft.com/office/drawing/2014/main" id="{912AAED2-2AC7-4EEB-B31C-43C7630135E5}"/>
                </a:ext>
              </a:extLst>
            </p:cNvPr>
            <p:cNvPicPr>
              <a:picLocks noChangeAspect="1"/>
            </p:cNvPicPr>
            <p:nvPr/>
          </p:nvPicPr>
          <p:blipFill>
            <a:blip r:embed="rId5"/>
            <a:stretch>
              <a:fillRect/>
            </a:stretch>
          </p:blipFill>
          <p:spPr>
            <a:xfrm>
              <a:off x="4480392" y="1886727"/>
              <a:ext cx="6761905" cy="5095238"/>
            </a:xfrm>
            <a:prstGeom prst="rect">
              <a:avLst/>
            </a:prstGeom>
          </p:spPr>
        </p:pic>
        <p:sp>
          <p:nvSpPr>
            <p:cNvPr id="10" name="TextBox 9">
              <a:extLst>
                <a:ext uri="{FF2B5EF4-FFF2-40B4-BE49-F238E27FC236}">
                  <a16:creationId xmlns:a16="http://schemas.microsoft.com/office/drawing/2014/main" id="{E50D2BAF-BF2B-429C-A8F0-632E76EFBE14}"/>
                </a:ext>
              </a:extLst>
            </p:cNvPr>
            <p:cNvSpPr txBox="1"/>
            <p:nvPr/>
          </p:nvSpPr>
          <p:spPr>
            <a:xfrm>
              <a:off x="5809096" y="4011161"/>
              <a:ext cx="939168" cy="369332"/>
            </a:xfrm>
            <a:prstGeom prst="rect">
              <a:avLst/>
            </a:prstGeom>
            <a:noFill/>
          </p:spPr>
          <p:txBody>
            <a:bodyPr wrap="none" rtlCol="0">
              <a:spAutoFit/>
            </a:bodyPr>
            <a:lstStyle/>
            <a:p>
              <a:r>
                <a:rPr lang="en-US" dirty="0">
                  <a:solidFill>
                    <a:schemeClr val="bg1"/>
                  </a:solidFill>
                </a:rPr>
                <a:t>Monroe</a:t>
              </a:r>
            </a:p>
          </p:txBody>
        </p:sp>
        <p:sp>
          <p:nvSpPr>
            <p:cNvPr id="11" name="TextBox 10">
              <a:extLst>
                <a:ext uri="{FF2B5EF4-FFF2-40B4-BE49-F238E27FC236}">
                  <a16:creationId xmlns:a16="http://schemas.microsoft.com/office/drawing/2014/main" id="{4380C967-FF13-4BBB-AD3E-DCAD23F71F5F}"/>
                </a:ext>
              </a:extLst>
            </p:cNvPr>
            <p:cNvSpPr txBox="1"/>
            <p:nvPr/>
          </p:nvSpPr>
          <p:spPr>
            <a:xfrm>
              <a:off x="7861345" y="4548787"/>
              <a:ext cx="794513" cy="369332"/>
            </a:xfrm>
            <a:prstGeom prst="rect">
              <a:avLst/>
            </a:prstGeom>
            <a:noFill/>
          </p:spPr>
          <p:txBody>
            <a:bodyPr wrap="none" rtlCol="0">
              <a:spAutoFit/>
            </a:bodyPr>
            <a:lstStyle/>
            <a:p>
              <a:r>
                <a:rPr lang="en-US" dirty="0">
                  <a:solidFill>
                    <a:schemeClr val="bg1"/>
                  </a:solidFill>
                </a:rPr>
                <a:t>Lyman</a:t>
              </a:r>
            </a:p>
          </p:txBody>
        </p:sp>
      </p:grpSp>
    </p:spTree>
    <p:extLst>
      <p:ext uri="{BB962C8B-B14F-4D97-AF65-F5344CB8AC3E}">
        <p14:creationId xmlns:p14="http://schemas.microsoft.com/office/powerpoint/2010/main" val="955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8A397F2F-E2DD-46F1-AAF1-4187E89C59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Future –</a:t>
            </a:r>
          </a:p>
          <a:p>
            <a:pPr algn="ctr"/>
            <a:r>
              <a:rPr lang="en-US" sz="4000" b="1" dirty="0"/>
              <a:t>Modernizing the FCC Form 477 Data Program </a:t>
            </a:r>
          </a:p>
        </p:txBody>
      </p:sp>
      <p:sp>
        <p:nvSpPr>
          <p:cNvPr id="5" name="Content Placeholder 4">
            <a:extLst>
              <a:ext uri="{FF2B5EF4-FFF2-40B4-BE49-F238E27FC236}">
                <a16:creationId xmlns:a16="http://schemas.microsoft.com/office/drawing/2014/main" id="{46E3A6F3-5F14-4AC2-84B2-7160E0DE3BAB}"/>
              </a:ext>
            </a:extLst>
          </p:cNvPr>
          <p:cNvSpPr txBox="1">
            <a:spLocks/>
          </p:cNvSpPr>
          <p:nvPr/>
        </p:nvSpPr>
        <p:spPr>
          <a:xfrm>
            <a:off x="838200" y="169068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Same collection frequency - June/December of each year</a:t>
            </a:r>
          </a:p>
          <a:p>
            <a:pPr marL="0" indent="0">
              <a:buNone/>
            </a:pPr>
            <a:endParaRPr lang="en-US" sz="2400" dirty="0"/>
          </a:p>
          <a:p>
            <a:r>
              <a:rPr lang="en-US" sz="2400" dirty="0"/>
              <a:t>Same objectives - describes residential, fixed broadband coverage</a:t>
            </a:r>
          </a:p>
          <a:p>
            <a:pPr marL="0" indent="0">
              <a:buNone/>
            </a:pPr>
            <a:endParaRPr lang="en-US" sz="2400" dirty="0"/>
          </a:p>
          <a:p>
            <a:r>
              <a:rPr lang="en-US" sz="2400" dirty="0"/>
              <a:t>Potential improvement in resolution – directs providers to submit actual service area polygons vs. lists of census blocks</a:t>
            </a:r>
          </a:p>
          <a:p>
            <a:pPr marL="0" indent="0">
              <a:buNone/>
            </a:pPr>
            <a:endParaRPr lang="en-US" sz="2400" dirty="0"/>
          </a:p>
          <a:p>
            <a:r>
              <a:rPr lang="en-US" sz="2400" dirty="0"/>
              <a:t>Currency – streamlined efforts to review data, including easier mechanisms for public comment.  May reduce frequency to annual submission</a:t>
            </a:r>
          </a:p>
          <a:p>
            <a:endParaRPr lang="en-US" dirty="0"/>
          </a:p>
        </p:txBody>
      </p:sp>
    </p:spTree>
    <p:extLst>
      <p:ext uri="{BB962C8B-B14F-4D97-AF65-F5344CB8AC3E}">
        <p14:creationId xmlns:p14="http://schemas.microsoft.com/office/powerpoint/2010/main" val="23684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8C7983FC-F81F-42DA-A767-F9B4896C80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National Broadband Availability Map</a:t>
            </a:r>
          </a:p>
        </p:txBody>
      </p:sp>
      <p:sp>
        <p:nvSpPr>
          <p:cNvPr id="5" name="Content Placeholder 2">
            <a:extLst>
              <a:ext uri="{FF2B5EF4-FFF2-40B4-BE49-F238E27FC236}">
                <a16:creationId xmlns:a16="http://schemas.microsoft.com/office/drawing/2014/main" id="{311740CA-A00F-4E80-8E22-A7BEC565D7F8}"/>
              </a:ext>
            </a:extLst>
          </p:cNvPr>
          <p:cNvSpPr txBox="1">
            <a:spLocks/>
          </p:cNvSpPr>
          <p:nvPr/>
        </p:nvSpPr>
        <p:spPr>
          <a:xfrm>
            <a:off x="838200" y="89221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2018 Congressional appropriation to update the National Broadband Availability Map (NBAM)</a:t>
            </a:r>
          </a:p>
          <a:p>
            <a:pPr marL="0" indent="0">
              <a:buFont typeface="Arial" panose="020B0604020202020204" pitchFamily="34" charset="0"/>
              <a:buNone/>
            </a:pPr>
            <a:endParaRPr lang="en-US" dirty="0"/>
          </a:p>
          <a:p>
            <a:r>
              <a:rPr lang="en-US" dirty="0"/>
              <a:t>Incorporates data from Form 477 and available 3</a:t>
            </a:r>
            <a:r>
              <a:rPr lang="en-US" baseline="30000" dirty="0"/>
              <a:t>rd</a:t>
            </a:r>
            <a:r>
              <a:rPr lang="en-US" dirty="0"/>
              <a:t> party datasets</a:t>
            </a:r>
          </a:p>
          <a:p>
            <a:pPr marL="0" indent="0">
              <a:buFont typeface="Arial" panose="020B0604020202020204" pitchFamily="34" charset="0"/>
              <a:buNone/>
            </a:pPr>
            <a:endParaRPr lang="en-US" dirty="0"/>
          </a:p>
          <a:p>
            <a:r>
              <a:rPr lang="en-US" dirty="0"/>
              <a:t>6 pilot states:  </a:t>
            </a:r>
          </a:p>
        </p:txBody>
      </p:sp>
      <p:pic>
        <p:nvPicPr>
          <p:cNvPr id="6" name="Picture 5">
            <a:extLst>
              <a:ext uri="{FF2B5EF4-FFF2-40B4-BE49-F238E27FC236}">
                <a16:creationId xmlns:a16="http://schemas.microsoft.com/office/drawing/2014/main" id="{93EE461A-25B8-4FE4-B022-840B0EEA27B0}"/>
              </a:ext>
            </a:extLst>
          </p:cNvPr>
          <p:cNvPicPr>
            <a:picLocks noChangeAspect="1"/>
          </p:cNvPicPr>
          <p:nvPr/>
        </p:nvPicPr>
        <p:blipFill>
          <a:blip r:embed="rId3"/>
          <a:stretch>
            <a:fillRect/>
          </a:stretch>
        </p:blipFill>
        <p:spPr>
          <a:xfrm>
            <a:off x="3992854" y="3306836"/>
            <a:ext cx="3685637" cy="2843427"/>
          </a:xfrm>
          <a:prstGeom prst="rect">
            <a:avLst/>
          </a:prstGeom>
        </p:spPr>
      </p:pic>
    </p:spTree>
    <p:extLst>
      <p:ext uri="{BB962C8B-B14F-4D97-AF65-F5344CB8AC3E}">
        <p14:creationId xmlns:p14="http://schemas.microsoft.com/office/powerpoint/2010/main" val="13738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757932-B87C-4416-809E-8D5815AA8BA9}"/>
              </a:ext>
            </a:extLst>
          </p:cNvPr>
          <p:cNvSpPr txBox="1">
            <a:spLocks/>
          </p:cNvSpPr>
          <p:nvPr/>
        </p:nvSpPr>
        <p:spPr>
          <a:xfrm>
            <a:off x="592058" y="242671"/>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Mapping Economic Inclusion Asset Providers – </a:t>
            </a:r>
          </a:p>
          <a:p>
            <a:pPr algn="ctr"/>
            <a:r>
              <a:rPr lang="en-US" sz="3600" b="1" dirty="0"/>
              <a:t>New Hampshire School Connectivity Initiative Web Map</a:t>
            </a:r>
          </a:p>
        </p:txBody>
      </p:sp>
      <p:sp>
        <p:nvSpPr>
          <p:cNvPr id="8" name="Arrow: Right 7">
            <a:hlinkClick r:id="rId3"/>
            <a:extLst>
              <a:ext uri="{FF2B5EF4-FFF2-40B4-BE49-F238E27FC236}">
                <a16:creationId xmlns:a16="http://schemas.microsoft.com/office/drawing/2014/main" id="{E05986D1-AB8D-4819-9112-685BC32D05D0}"/>
              </a:ext>
            </a:extLst>
          </p:cNvPr>
          <p:cNvSpPr/>
          <p:nvPr/>
        </p:nvSpPr>
        <p:spPr>
          <a:xfrm>
            <a:off x="10287000" y="5348949"/>
            <a:ext cx="1277858" cy="63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98AD516-3164-4F0A-867A-CDEB6FF2B2FD}"/>
              </a:ext>
            </a:extLst>
          </p:cNvPr>
          <p:cNvPicPr>
            <a:picLocks noChangeAspect="1"/>
          </p:cNvPicPr>
          <p:nvPr/>
        </p:nvPicPr>
        <p:blipFill>
          <a:blip r:embed="rId4"/>
          <a:stretch>
            <a:fillRect/>
          </a:stretch>
        </p:blipFill>
        <p:spPr>
          <a:xfrm>
            <a:off x="3633911" y="1188295"/>
            <a:ext cx="5270094" cy="5029200"/>
          </a:xfrm>
          <a:prstGeom prst="rect">
            <a:avLst/>
          </a:prstGeom>
        </p:spPr>
      </p:pic>
    </p:spTree>
    <p:extLst>
      <p:ext uri="{BB962C8B-B14F-4D97-AF65-F5344CB8AC3E}">
        <p14:creationId xmlns:p14="http://schemas.microsoft.com/office/powerpoint/2010/main" val="48273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D285D-8DDB-4078-8C0C-AA7C741F52CF}"/>
              </a:ext>
            </a:extLst>
          </p:cNvPr>
          <p:cNvPicPr>
            <a:picLocks noChangeAspect="1"/>
          </p:cNvPicPr>
          <p:nvPr/>
        </p:nvPicPr>
        <p:blipFill>
          <a:blip r:embed="rId3"/>
          <a:stretch>
            <a:fillRect/>
          </a:stretch>
        </p:blipFill>
        <p:spPr>
          <a:xfrm>
            <a:off x="1444919" y="-143435"/>
            <a:ext cx="7186492" cy="6858000"/>
          </a:xfrm>
          <a:prstGeom prst="rect">
            <a:avLst/>
          </a:prstGeom>
        </p:spPr>
      </p:pic>
      <p:pic>
        <p:nvPicPr>
          <p:cNvPr id="3" name="Picture 2">
            <a:extLst>
              <a:ext uri="{FF2B5EF4-FFF2-40B4-BE49-F238E27FC236}">
                <a16:creationId xmlns:a16="http://schemas.microsoft.com/office/drawing/2014/main" id="{F55D0C44-9D02-45EB-A630-5F7C5AA4E122}"/>
              </a:ext>
            </a:extLst>
          </p:cNvPr>
          <p:cNvPicPr>
            <a:picLocks noChangeAspect="1"/>
          </p:cNvPicPr>
          <p:nvPr/>
        </p:nvPicPr>
        <p:blipFill>
          <a:blip r:embed="rId4"/>
          <a:stretch>
            <a:fillRect/>
          </a:stretch>
        </p:blipFill>
        <p:spPr>
          <a:xfrm>
            <a:off x="1444919" y="0"/>
            <a:ext cx="7186492" cy="6858000"/>
          </a:xfrm>
          <a:prstGeom prst="rect">
            <a:avLst/>
          </a:prstGeom>
        </p:spPr>
      </p:pic>
      <p:pic>
        <p:nvPicPr>
          <p:cNvPr id="4" name="Picture 3">
            <a:extLst>
              <a:ext uri="{FF2B5EF4-FFF2-40B4-BE49-F238E27FC236}">
                <a16:creationId xmlns:a16="http://schemas.microsoft.com/office/drawing/2014/main" id="{96F23FFC-9074-44EB-A2B7-EF0CE14DAD3F}"/>
              </a:ext>
            </a:extLst>
          </p:cNvPr>
          <p:cNvPicPr>
            <a:picLocks noChangeAspect="1"/>
          </p:cNvPicPr>
          <p:nvPr/>
        </p:nvPicPr>
        <p:blipFill>
          <a:blip r:embed="rId5"/>
          <a:stretch>
            <a:fillRect/>
          </a:stretch>
        </p:blipFill>
        <p:spPr>
          <a:xfrm>
            <a:off x="1444919" y="-143435"/>
            <a:ext cx="7186492" cy="6858000"/>
          </a:xfrm>
          <a:prstGeom prst="rect">
            <a:avLst/>
          </a:prstGeom>
        </p:spPr>
      </p:pic>
    </p:spTree>
    <p:extLst>
      <p:ext uri="{BB962C8B-B14F-4D97-AF65-F5344CB8AC3E}">
        <p14:creationId xmlns:p14="http://schemas.microsoft.com/office/powerpoint/2010/main" val="334032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5E2AD9-9558-4F41-8792-83C97BE10213}"/>
              </a:ext>
            </a:extLst>
          </p:cNvPr>
          <p:cNvPicPr>
            <a:picLocks noChangeAspect="1"/>
          </p:cNvPicPr>
          <p:nvPr/>
        </p:nvPicPr>
        <p:blipFill>
          <a:blip r:embed="rId3"/>
          <a:stretch>
            <a:fillRect/>
          </a:stretch>
        </p:blipFill>
        <p:spPr>
          <a:xfrm>
            <a:off x="1479866" y="-108488"/>
            <a:ext cx="7186492" cy="6858000"/>
          </a:xfrm>
          <a:prstGeom prst="rect">
            <a:avLst/>
          </a:prstGeom>
        </p:spPr>
      </p:pic>
      <p:pic>
        <p:nvPicPr>
          <p:cNvPr id="3" name="Picture 2">
            <a:extLst>
              <a:ext uri="{FF2B5EF4-FFF2-40B4-BE49-F238E27FC236}">
                <a16:creationId xmlns:a16="http://schemas.microsoft.com/office/drawing/2014/main" id="{3910C90E-C920-499E-A9E5-E38AB9647D36}"/>
              </a:ext>
            </a:extLst>
          </p:cNvPr>
          <p:cNvPicPr>
            <a:picLocks noChangeAspect="1"/>
          </p:cNvPicPr>
          <p:nvPr/>
        </p:nvPicPr>
        <p:blipFill>
          <a:blip r:embed="rId4"/>
          <a:stretch>
            <a:fillRect/>
          </a:stretch>
        </p:blipFill>
        <p:spPr>
          <a:xfrm>
            <a:off x="1479866" y="0"/>
            <a:ext cx="7186492" cy="6858000"/>
          </a:xfrm>
          <a:prstGeom prst="rect">
            <a:avLst/>
          </a:prstGeom>
        </p:spPr>
      </p:pic>
      <p:pic>
        <p:nvPicPr>
          <p:cNvPr id="4" name="Picture 3">
            <a:extLst>
              <a:ext uri="{FF2B5EF4-FFF2-40B4-BE49-F238E27FC236}">
                <a16:creationId xmlns:a16="http://schemas.microsoft.com/office/drawing/2014/main" id="{3CE71601-F77E-4848-AD30-DAA9FDC4DA8F}"/>
              </a:ext>
            </a:extLst>
          </p:cNvPr>
          <p:cNvPicPr>
            <a:picLocks noChangeAspect="1"/>
          </p:cNvPicPr>
          <p:nvPr/>
        </p:nvPicPr>
        <p:blipFill>
          <a:blip r:embed="rId5"/>
          <a:stretch>
            <a:fillRect/>
          </a:stretch>
        </p:blipFill>
        <p:spPr>
          <a:xfrm>
            <a:off x="1479866" y="0"/>
            <a:ext cx="7186492" cy="6858000"/>
          </a:xfrm>
          <a:prstGeom prst="rect">
            <a:avLst/>
          </a:prstGeom>
        </p:spPr>
      </p:pic>
    </p:spTree>
    <p:extLst>
      <p:ext uri="{BB962C8B-B14F-4D97-AF65-F5344CB8AC3E}">
        <p14:creationId xmlns:p14="http://schemas.microsoft.com/office/powerpoint/2010/main" val="72237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CC497A-06BA-441A-A986-819ADBE9042B}"/>
              </a:ext>
            </a:extLst>
          </p:cNvPr>
          <p:cNvSpPr txBox="1">
            <a:spLocks/>
          </p:cNvSpPr>
          <p:nvPr/>
        </p:nvSpPr>
        <p:spPr>
          <a:xfrm>
            <a:off x="419100" y="419490"/>
            <a:ext cx="11353800" cy="546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New Hampshire School Connectivity Initiative Web Map</a:t>
            </a:r>
          </a:p>
        </p:txBody>
      </p:sp>
      <p:graphicFrame>
        <p:nvGraphicFramePr>
          <p:cNvPr id="2" name="Table 6">
            <a:extLst>
              <a:ext uri="{FF2B5EF4-FFF2-40B4-BE49-F238E27FC236}">
                <a16:creationId xmlns:a16="http://schemas.microsoft.com/office/drawing/2014/main" id="{0E9EFE9B-05EC-457D-B109-3732037BC847}"/>
              </a:ext>
            </a:extLst>
          </p:cNvPr>
          <p:cNvGraphicFramePr>
            <a:graphicFrameLocks noGrp="1"/>
          </p:cNvGraphicFramePr>
          <p:nvPr>
            <p:extLst>
              <p:ext uri="{D42A27DB-BD31-4B8C-83A1-F6EECF244321}">
                <p14:modId xmlns:p14="http://schemas.microsoft.com/office/powerpoint/2010/main" val="3023794130"/>
              </p:ext>
            </p:extLst>
          </p:nvPr>
        </p:nvGraphicFramePr>
        <p:xfrm>
          <a:off x="1286359" y="1145066"/>
          <a:ext cx="9779432" cy="5039702"/>
        </p:xfrm>
        <a:graphic>
          <a:graphicData uri="http://schemas.openxmlformats.org/drawingml/2006/table">
            <a:tbl>
              <a:tblPr firstRow="1" bandRow="1">
                <a:tableStyleId>{5C22544A-7EE6-4342-B048-85BDC9FD1C3A}</a:tableStyleId>
              </a:tblPr>
              <a:tblGrid>
                <a:gridCol w="4889716">
                  <a:extLst>
                    <a:ext uri="{9D8B030D-6E8A-4147-A177-3AD203B41FA5}">
                      <a16:colId xmlns:a16="http://schemas.microsoft.com/office/drawing/2014/main" val="3766259488"/>
                    </a:ext>
                  </a:extLst>
                </a:gridCol>
                <a:gridCol w="4889716">
                  <a:extLst>
                    <a:ext uri="{9D8B030D-6E8A-4147-A177-3AD203B41FA5}">
                      <a16:colId xmlns:a16="http://schemas.microsoft.com/office/drawing/2014/main" val="3216777228"/>
                    </a:ext>
                  </a:extLst>
                </a:gridCol>
              </a:tblGrid>
              <a:tr h="481405">
                <a:tc>
                  <a:txBody>
                    <a:bodyPr/>
                    <a:lstStyle/>
                    <a:p>
                      <a:r>
                        <a:rPr lang="en-US" sz="2400" dirty="0"/>
                        <a:t>Data Layer</a:t>
                      </a:r>
                    </a:p>
                  </a:txBody>
                  <a:tcPr/>
                </a:tc>
                <a:tc>
                  <a:txBody>
                    <a:bodyPr/>
                    <a:lstStyle/>
                    <a:p>
                      <a:r>
                        <a:rPr lang="en-US" sz="2400" dirty="0"/>
                        <a:t>Source</a:t>
                      </a:r>
                    </a:p>
                  </a:txBody>
                  <a:tcPr/>
                </a:tc>
                <a:extLst>
                  <a:ext uri="{0D108BD9-81ED-4DB2-BD59-A6C34878D82A}">
                    <a16:rowId xmlns:a16="http://schemas.microsoft.com/office/drawing/2014/main" val="1938247707"/>
                  </a:ext>
                </a:extLst>
              </a:tr>
              <a:tr h="370840">
                <a:tc>
                  <a:txBody>
                    <a:bodyPr/>
                    <a:lstStyle/>
                    <a:p>
                      <a:r>
                        <a:rPr lang="en-US" sz="1800" dirty="0"/>
                        <a:t>NH Public Schools</a:t>
                      </a:r>
                    </a:p>
                  </a:txBody>
                  <a:tcPr/>
                </a:tc>
                <a:tc>
                  <a:txBody>
                    <a:bodyPr/>
                    <a:lstStyle/>
                    <a:p>
                      <a:r>
                        <a:rPr lang="en-US" sz="1800" dirty="0"/>
                        <a:t>NH Department of Education</a:t>
                      </a:r>
                    </a:p>
                  </a:txBody>
                  <a:tcPr/>
                </a:tc>
                <a:extLst>
                  <a:ext uri="{0D108BD9-81ED-4DB2-BD59-A6C34878D82A}">
                    <a16:rowId xmlns:a16="http://schemas.microsoft.com/office/drawing/2014/main" val="606448913"/>
                  </a:ext>
                </a:extLst>
              </a:tr>
              <a:tr h="370840">
                <a:tc>
                  <a:txBody>
                    <a:bodyPr/>
                    <a:lstStyle/>
                    <a:p>
                      <a:r>
                        <a:rPr lang="en-US" sz="1800" dirty="0"/>
                        <a:t>School Districts:</a:t>
                      </a:r>
                    </a:p>
                    <a:p>
                      <a:r>
                        <a:rPr lang="en-US" sz="1800" dirty="0"/>
                        <a:t>   Fiber Target School Districts</a:t>
                      </a:r>
                    </a:p>
                    <a:p>
                      <a:r>
                        <a:rPr lang="en-US" sz="1800" dirty="0"/>
                        <a:t>   Elementary School Districts</a:t>
                      </a:r>
                    </a:p>
                    <a:p>
                      <a:r>
                        <a:rPr lang="en-US" sz="1800" dirty="0"/>
                        <a:t>   Secondary School Districts</a:t>
                      </a:r>
                    </a:p>
                    <a:p>
                      <a:r>
                        <a:rPr lang="en-US" sz="1800" dirty="0"/>
                        <a:t>   Unified Schools Districts  </a:t>
                      </a:r>
                    </a:p>
                  </a:txBody>
                  <a:tcPr/>
                </a:tc>
                <a:tc>
                  <a:txBody>
                    <a:bodyPr/>
                    <a:lstStyle/>
                    <a:p>
                      <a:r>
                        <a:rPr lang="en-US" sz="1800" dirty="0"/>
                        <a:t>US Census Bureau; </a:t>
                      </a:r>
                    </a:p>
                    <a:p>
                      <a:r>
                        <a:rPr lang="en-US" sz="1800" dirty="0"/>
                        <a:t>E-Rate data provided by </a:t>
                      </a:r>
                      <a:r>
                        <a:rPr lang="en-US" sz="1800" dirty="0" err="1"/>
                        <a:t>EducationSuperHighway</a:t>
                      </a:r>
                      <a:endParaRPr lang="en-US" sz="1800" dirty="0"/>
                    </a:p>
                  </a:txBody>
                  <a:tcPr/>
                </a:tc>
                <a:extLst>
                  <a:ext uri="{0D108BD9-81ED-4DB2-BD59-A6C34878D82A}">
                    <a16:rowId xmlns:a16="http://schemas.microsoft.com/office/drawing/2014/main" val="1789301836"/>
                  </a:ext>
                </a:extLst>
              </a:tr>
              <a:tr h="370840">
                <a:tc>
                  <a:txBody>
                    <a:bodyPr/>
                    <a:lstStyle/>
                    <a:p>
                      <a:r>
                        <a:rPr lang="en-US" sz="1800" dirty="0"/>
                        <a:t>New Hampshire Bank Locations</a:t>
                      </a:r>
                    </a:p>
                  </a:txBody>
                  <a:tcPr/>
                </a:tc>
                <a:tc>
                  <a:txBody>
                    <a:bodyPr/>
                    <a:lstStyle/>
                    <a:p>
                      <a:r>
                        <a:rPr lang="en-US" sz="1800" dirty="0"/>
                        <a:t>FDIC tabular listing geocoded using ArcGIS World Geocode Services</a:t>
                      </a:r>
                    </a:p>
                  </a:txBody>
                  <a:tcPr/>
                </a:tc>
                <a:extLst>
                  <a:ext uri="{0D108BD9-81ED-4DB2-BD59-A6C34878D82A}">
                    <a16:rowId xmlns:a16="http://schemas.microsoft.com/office/drawing/2014/main" val="3789965779"/>
                  </a:ext>
                </a:extLst>
              </a:tr>
              <a:tr h="370840">
                <a:tc>
                  <a:txBody>
                    <a:bodyPr/>
                    <a:lstStyle/>
                    <a:p>
                      <a:r>
                        <a:rPr lang="en-US" sz="1800" dirty="0"/>
                        <a:t>Qualified Opportunity Zones</a:t>
                      </a:r>
                    </a:p>
                  </a:txBody>
                  <a:tcPr/>
                </a:tc>
                <a:tc>
                  <a:txBody>
                    <a:bodyPr/>
                    <a:lstStyle/>
                    <a:p>
                      <a:r>
                        <a:rPr lang="en-US" sz="1800" dirty="0"/>
                        <a:t>NH Department of Business and Economic Affairs</a:t>
                      </a:r>
                    </a:p>
                  </a:txBody>
                  <a:tcPr/>
                </a:tc>
                <a:extLst>
                  <a:ext uri="{0D108BD9-81ED-4DB2-BD59-A6C34878D82A}">
                    <a16:rowId xmlns:a16="http://schemas.microsoft.com/office/drawing/2014/main" val="219479085"/>
                  </a:ext>
                </a:extLst>
              </a:tr>
              <a:tr h="0">
                <a:tc>
                  <a:txBody>
                    <a:bodyPr/>
                    <a:lstStyle/>
                    <a:p>
                      <a:r>
                        <a:rPr lang="en-US" sz="1800" dirty="0"/>
                        <a:t>Income Data:</a:t>
                      </a:r>
                    </a:p>
                    <a:p>
                      <a:r>
                        <a:rPr lang="en-US" sz="1800" dirty="0"/>
                        <a:t>    Income Data, All Brackets</a:t>
                      </a:r>
                    </a:p>
                    <a:p>
                      <a:r>
                        <a:rPr lang="en-US" sz="1800" dirty="0"/>
                        <a:t>    LMI Tracts</a:t>
                      </a:r>
                    </a:p>
                    <a:p>
                      <a:r>
                        <a:rPr lang="en-US" sz="1800" dirty="0"/>
                        <a:t>    CRA Eligible Tracts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Downloaded from www.policymap. Income brackets are based on Census tract Median Family Income (MFI) as a percent of Metro Area MFI, as of 2017.</a:t>
                      </a:r>
                    </a:p>
                  </a:txBody>
                  <a:tcPr/>
                </a:tc>
                <a:extLst>
                  <a:ext uri="{0D108BD9-81ED-4DB2-BD59-A6C34878D82A}">
                    <a16:rowId xmlns:a16="http://schemas.microsoft.com/office/drawing/2014/main" val="1475687183"/>
                  </a:ext>
                </a:extLst>
              </a:tr>
              <a:tr h="524777">
                <a:tc>
                  <a:txBody>
                    <a:bodyPr/>
                    <a:lstStyle/>
                    <a:p>
                      <a:r>
                        <a:rPr lang="en-US" sz="2000" dirty="0"/>
                        <a:t>Census Tracts</a:t>
                      </a:r>
                    </a:p>
                  </a:txBody>
                  <a:tcPr/>
                </a:tc>
                <a:tc>
                  <a:txBody>
                    <a:bodyPr/>
                    <a:lstStyle/>
                    <a:p>
                      <a:r>
                        <a:rPr lang="en-US" sz="2000" dirty="0"/>
                        <a:t>Census Bureau, www.data.gov</a:t>
                      </a:r>
                    </a:p>
                  </a:txBody>
                  <a:tcPr/>
                </a:tc>
                <a:extLst>
                  <a:ext uri="{0D108BD9-81ED-4DB2-BD59-A6C34878D82A}">
                    <a16:rowId xmlns:a16="http://schemas.microsoft.com/office/drawing/2014/main" val="4126979786"/>
                  </a:ext>
                </a:extLst>
              </a:tr>
            </a:tbl>
          </a:graphicData>
        </a:graphic>
      </p:graphicFrame>
    </p:spTree>
    <p:extLst>
      <p:ext uri="{BB962C8B-B14F-4D97-AF65-F5344CB8AC3E}">
        <p14:creationId xmlns:p14="http://schemas.microsoft.com/office/powerpoint/2010/main" val="126922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extBox 3">
            <a:extLst>
              <a:ext uri="{FF2B5EF4-FFF2-40B4-BE49-F238E27FC236}">
                <a16:creationId xmlns:a16="http://schemas.microsoft.com/office/drawing/2014/main" id="{7D73D531-37B2-4002-BABA-42E62EFF4C0D}"/>
              </a:ext>
            </a:extLst>
          </p:cNvPr>
          <p:cNvSpPr txBox="1"/>
          <p:nvPr/>
        </p:nvSpPr>
        <p:spPr>
          <a:xfrm>
            <a:off x="309186" y="308327"/>
            <a:ext cx="11772698" cy="6032421"/>
          </a:xfrm>
          <a:prstGeom prst="rect">
            <a:avLst/>
          </a:prstGeom>
          <a:noFill/>
        </p:spPr>
        <p:txBody>
          <a:bodyPr wrap="square" rtlCol="0">
            <a:spAutoFit/>
          </a:bodyPr>
          <a:lstStyle/>
          <a:p>
            <a:r>
              <a:rPr lang="en-US" sz="2600" dirty="0"/>
              <a:t>Digital Inclusion refers to the activities necessary to ensure that all individuals and communities, including the most disadvantaged, have access to and use of Information and Communication Technologies (ICTs).  This includes 5 elements: </a:t>
            </a:r>
          </a:p>
          <a:p>
            <a:endParaRPr lang="en-US" sz="2600" dirty="0"/>
          </a:p>
          <a:p>
            <a:pPr marL="342900" indent="-342900">
              <a:buAutoNum type="arabicParenR"/>
            </a:pPr>
            <a:r>
              <a:rPr lang="en-US" sz="2600" dirty="0"/>
              <a:t>affordable, robust broadband internet service; </a:t>
            </a:r>
          </a:p>
          <a:p>
            <a:pPr marL="342900" indent="-342900">
              <a:buAutoNum type="arabicParenR"/>
            </a:pPr>
            <a:r>
              <a:rPr lang="en-US" sz="2600" dirty="0"/>
              <a:t> internet-enabled devices that meet the needs of the user; </a:t>
            </a:r>
          </a:p>
          <a:p>
            <a:pPr marL="342900" indent="-342900">
              <a:buAutoNum type="arabicParenR"/>
            </a:pPr>
            <a:r>
              <a:rPr lang="en-US" sz="2600" dirty="0"/>
              <a:t>access to digital literacy training; </a:t>
            </a:r>
          </a:p>
          <a:p>
            <a:pPr marL="342900" indent="-342900">
              <a:buAutoNum type="arabicParenR"/>
            </a:pPr>
            <a:r>
              <a:rPr lang="en-US" sz="2600" dirty="0"/>
              <a:t>quality technical support; and </a:t>
            </a:r>
          </a:p>
          <a:p>
            <a:pPr marL="342900" indent="-342900">
              <a:buAutoNum type="arabicParenR"/>
            </a:pPr>
            <a:r>
              <a:rPr lang="en-US" sz="2600" dirty="0"/>
              <a:t>applications and online content designed to enable and encourage self-sufficiency, participation and collaboration. </a:t>
            </a:r>
          </a:p>
          <a:p>
            <a:endParaRPr lang="en-US" dirty="0"/>
          </a:p>
          <a:p>
            <a:endParaRPr lang="en-US" dirty="0"/>
          </a:p>
          <a:p>
            <a:endParaRPr lang="en-US" dirty="0"/>
          </a:p>
          <a:p>
            <a:endParaRPr lang="en-US" dirty="0"/>
          </a:p>
          <a:p>
            <a:endParaRPr lang="en-US" dirty="0"/>
          </a:p>
          <a:p>
            <a:r>
              <a:rPr lang="en-US" dirty="0"/>
              <a:t>Reference: </a:t>
            </a:r>
            <a:r>
              <a:rPr lang="en-US" dirty="0">
                <a:hlinkClick r:id="rId3"/>
              </a:rPr>
              <a:t>www.digitalinclusion.org/definitions/</a:t>
            </a:r>
            <a:endParaRPr lang="en-US" dirty="0"/>
          </a:p>
          <a:p>
            <a:endParaRPr lang="en-US" dirty="0"/>
          </a:p>
        </p:txBody>
      </p:sp>
      <p:sp>
        <p:nvSpPr>
          <p:cNvPr id="5" name="Rectangle: Rounded Corners 4">
            <a:extLst>
              <a:ext uri="{FF2B5EF4-FFF2-40B4-BE49-F238E27FC236}">
                <a16:creationId xmlns:a16="http://schemas.microsoft.com/office/drawing/2014/main" id="{957F1103-4A05-4DD0-ABFF-56687FC29B97}"/>
              </a:ext>
            </a:extLst>
          </p:cNvPr>
          <p:cNvSpPr/>
          <p:nvPr/>
        </p:nvSpPr>
        <p:spPr>
          <a:xfrm>
            <a:off x="309186" y="1770321"/>
            <a:ext cx="7334936" cy="574158"/>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9E37FF-8F72-470A-8BD6-BC7817797B17}"/>
              </a:ext>
            </a:extLst>
          </p:cNvPr>
          <p:cNvGrpSpPr/>
          <p:nvPr/>
        </p:nvGrpSpPr>
        <p:grpSpPr>
          <a:xfrm>
            <a:off x="2095776" y="4899398"/>
            <a:ext cx="7033424" cy="816649"/>
            <a:chOff x="-2057312" y="5154084"/>
            <a:chExt cx="10957097" cy="816649"/>
          </a:xfrm>
        </p:grpSpPr>
        <p:sp>
          <p:nvSpPr>
            <p:cNvPr id="2" name="Arrow: Right 1">
              <a:extLst>
                <a:ext uri="{FF2B5EF4-FFF2-40B4-BE49-F238E27FC236}">
                  <a16:creationId xmlns:a16="http://schemas.microsoft.com/office/drawing/2014/main" id="{EE440B2C-08DD-44DA-8070-23838E9A14BD}"/>
                </a:ext>
              </a:extLst>
            </p:cNvPr>
            <p:cNvSpPr/>
            <p:nvPr/>
          </p:nvSpPr>
          <p:spPr>
            <a:xfrm>
              <a:off x="2594089" y="5154084"/>
              <a:ext cx="1295949" cy="574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CC6D118-5916-4AB7-9DF2-8BC5DC45AE0B}"/>
                </a:ext>
              </a:extLst>
            </p:cNvPr>
            <p:cNvSpPr txBox="1"/>
            <p:nvPr/>
          </p:nvSpPr>
          <p:spPr>
            <a:xfrm>
              <a:off x="-2057312" y="5170514"/>
              <a:ext cx="10957097" cy="800219"/>
            </a:xfrm>
            <a:prstGeom prst="rect">
              <a:avLst/>
            </a:prstGeom>
            <a:noFill/>
          </p:spPr>
          <p:txBody>
            <a:bodyPr wrap="square" rtlCol="0">
              <a:spAutoFit/>
            </a:bodyPr>
            <a:lstStyle/>
            <a:p>
              <a:r>
                <a:rPr lang="en-US" sz="2800" b="1" dirty="0"/>
                <a:t>Digital Inclusion                        Digital Equity</a:t>
              </a:r>
            </a:p>
            <a:p>
              <a:endParaRPr lang="en-US" dirty="0"/>
            </a:p>
          </p:txBody>
        </p:sp>
      </p:grpSp>
    </p:spTree>
    <p:extLst>
      <p:ext uri="{BB962C8B-B14F-4D97-AF65-F5344CB8AC3E}">
        <p14:creationId xmlns:p14="http://schemas.microsoft.com/office/powerpoint/2010/main" val="73439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CC497A-06BA-441A-A986-819ADBE9042B}"/>
              </a:ext>
            </a:extLst>
          </p:cNvPr>
          <p:cNvSpPr txBox="1">
            <a:spLocks/>
          </p:cNvSpPr>
          <p:nvPr/>
        </p:nvSpPr>
        <p:spPr>
          <a:xfrm>
            <a:off x="419100" y="419490"/>
            <a:ext cx="2700618" cy="546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National Center for Digital Equity Online Mapping Resource</a:t>
            </a:r>
          </a:p>
        </p:txBody>
      </p:sp>
      <p:pic>
        <p:nvPicPr>
          <p:cNvPr id="2" name="Picture 1">
            <a:extLst>
              <a:ext uri="{FF2B5EF4-FFF2-40B4-BE49-F238E27FC236}">
                <a16:creationId xmlns:a16="http://schemas.microsoft.com/office/drawing/2014/main" id="{4FE3B6A6-DAFC-4137-A319-4990EC3E1C2A}"/>
              </a:ext>
            </a:extLst>
          </p:cNvPr>
          <p:cNvPicPr>
            <a:picLocks noChangeAspect="1"/>
          </p:cNvPicPr>
          <p:nvPr/>
        </p:nvPicPr>
        <p:blipFill>
          <a:blip r:embed="rId3"/>
          <a:stretch>
            <a:fillRect/>
          </a:stretch>
        </p:blipFill>
        <p:spPr>
          <a:xfrm>
            <a:off x="4071649" y="-128721"/>
            <a:ext cx="4371429" cy="6828571"/>
          </a:xfrm>
          <a:prstGeom prst="rect">
            <a:avLst/>
          </a:prstGeom>
        </p:spPr>
      </p:pic>
    </p:spTree>
    <p:extLst>
      <p:ext uri="{BB962C8B-B14F-4D97-AF65-F5344CB8AC3E}">
        <p14:creationId xmlns:p14="http://schemas.microsoft.com/office/powerpoint/2010/main" val="58571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CC497A-06BA-441A-A986-819ADBE9042B}"/>
              </a:ext>
            </a:extLst>
          </p:cNvPr>
          <p:cNvSpPr txBox="1">
            <a:spLocks/>
          </p:cNvSpPr>
          <p:nvPr/>
        </p:nvSpPr>
        <p:spPr>
          <a:xfrm>
            <a:off x="419100" y="419490"/>
            <a:ext cx="2700618" cy="546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National Center for Digital Equity Online Mapping Resource</a:t>
            </a:r>
          </a:p>
        </p:txBody>
      </p:sp>
      <p:pic>
        <p:nvPicPr>
          <p:cNvPr id="2" name="Picture 1">
            <a:extLst>
              <a:ext uri="{FF2B5EF4-FFF2-40B4-BE49-F238E27FC236}">
                <a16:creationId xmlns:a16="http://schemas.microsoft.com/office/drawing/2014/main" id="{4FE3B6A6-DAFC-4137-A319-4990EC3E1C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62692" y="247973"/>
            <a:ext cx="7084103" cy="5860537"/>
          </a:xfrm>
          <a:prstGeom prst="rect">
            <a:avLst/>
          </a:prstGeom>
        </p:spPr>
      </p:pic>
    </p:spTree>
    <p:extLst>
      <p:ext uri="{BB962C8B-B14F-4D97-AF65-F5344CB8AC3E}">
        <p14:creationId xmlns:p14="http://schemas.microsoft.com/office/powerpoint/2010/main" val="42414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Content Placeholder 1">
            <a:extLst>
              <a:ext uri="{FF2B5EF4-FFF2-40B4-BE49-F238E27FC236}">
                <a16:creationId xmlns:a16="http://schemas.microsoft.com/office/drawing/2014/main" id="{1DAE6B9C-2157-4FB9-8667-B42A2DCFA23C}"/>
              </a:ext>
            </a:extLst>
          </p:cNvPr>
          <p:cNvSpPr txBox="1">
            <a:spLocks/>
          </p:cNvSpPr>
          <p:nvPr/>
        </p:nvSpPr>
        <p:spPr>
          <a:xfrm>
            <a:off x="3581400" y="4247445"/>
            <a:ext cx="5029200" cy="184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Fay Rubin</a:t>
            </a:r>
          </a:p>
          <a:p>
            <a:pPr marL="0" indent="0" algn="ctr">
              <a:buFont typeface="Arial" panose="020B0604020202020204" pitchFamily="34" charset="0"/>
              <a:buNone/>
            </a:pPr>
            <a:r>
              <a:rPr lang="en-US" sz="2400"/>
              <a:t>Project Director</a:t>
            </a:r>
          </a:p>
          <a:p>
            <a:pPr marL="0" indent="0" algn="ctr">
              <a:buFont typeface="Arial" panose="020B0604020202020204" pitchFamily="34" charset="0"/>
              <a:buNone/>
            </a:pPr>
            <a:r>
              <a:rPr lang="en-US" sz="2400"/>
              <a:t>603-862-4240</a:t>
            </a:r>
          </a:p>
          <a:p>
            <a:pPr marL="0" indent="0" algn="ctr">
              <a:spcBef>
                <a:spcPct val="0"/>
              </a:spcBef>
              <a:buFont typeface="Arial" panose="020B0604020202020204" pitchFamily="34" charset="0"/>
              <a:buNone/>
            </a:pPr>
            <a:r>
              <a:rPr lang="en-US" sz="2400" u="sng">
                <a:solidFill>
                  <a:srgbClr val="062F8C"/>
                </a:solidFill>
              </a:rPr>
              <a:t>fay.rubin@unh.edu</a:t>
            </a:r>
            <a:endParaRPr lang="en-US" sz="2400"/>
          </a:p>
          <a:p>
            <a:pPr marL="0" indent="0" algn="ctr">
              <a:buFont typeface="Arial" panose="020B0604020202020204" pitchFamily="34" charset="0"/>
              <a:buNone/>
            </a:pPr>
            <a:endParaRPr lang="en-US"/>
          </a:p>
          <a:p>
            <a:pPr marL="0" indent="0" algn="ctr">
              <a:spcBef>
                <a:spcPct val="0"/>
              </a:spcBef>
              <a:buFont typeface="Arial" panose="020B0604020202020204" pitchFamily="34" charset="0"/>
              <a:buNone/>
            </a:pPr>
            <a:endParaRPr lang="en-US" dirty="0"/>
          </a:p>
        </p:txBody>
      </p:sp>
      <p:sp>
        <p:nvSpPr>
          <p:cNvPr id="5" name="Title 2">
            <a:extLst>
              <a:ext uri="{FF2B5EF4-FFF2-40B4-BE49-F238E27FC236}">
                <a16:creationId xmlns:a16="http://schemas.microsoft.com/office/drawing/2014/main" id="{940C40EB-51F3-4270-B654-9DDE1426D212}"/>
              </a:ext>
            </a:extLst>
          </p:cNvPr>
          <p:cNvSpPr txBox="1">
            <a:spLocks/>
          </p:cNvSpPr>
          <p:nvPr/>
        </p:nvSpPr>
        <p:spPr>
          <a:xfrm>
            <a:off x="1388533" y="1202453"/>
            <a:ext cx="9144000" cy="6093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Thank You</a:t>
            </a:r>
            <a:endParaRPr lang="en-US" b="1" dirty="0"/>
          </a:p>
        </p:txBody>
      </p:sp>
      <p:pic>
        <p:nvPicPr>
          <p:cNvPr id="6" name="Content Placeholder 1" descr="questions-and-answers.jpg">
            <a:extLst>
              <a:ext uri="{FF2B5EF4-FFF2-40B4-BE49-F238E27FC236}">
                <a16:creationId xmlns:a16="http://schemas.microsoft.com/office/drawing/2014/main" id="{A75E7C09-2305-469D-8B8B-350B5CE1AB96}"/>
              </a:ext>
            </a:extLst>
          </p:cNvPr>
          <p:cNvPicPr>
            <a:picLocks noChangeAspect="1"/>
          </p:cNvPicPr>
          <p:nvPr/>
        </p:nvPicPr>
        <p:blipFill>
          <a:blip r:embed="rId3"/>
          <a:stretch>
            <a:fillRect/>
          </a:stretch>
        </p:blipFill>
        <p:spPr>
          <a:xfrm>
            <a:off x="4175871" y="2286000"/>
            <a:ext cx="3840258" cy="1738390"/>
          </a:xfrm>
          <a:prstGeom prst="rect">
            <a:avLst/>
          </a:prstGeom>
        </p:spPr>
      </p:pic>
    </p:spTree>
    <p:extLst>
      <p:ext uri="{BB962C8B-B14F-4D97-AF65-F5344CB8AC3E}">
        <p14:creationId xmlns:p14="http://schemas.microsoft.com/office/powerpoint/2010/main" val="21219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2554523"/>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dirty="0"/>
              <a:t>1.  What data sets are most important as we explore questions about digital equity?</a:t>
            </a:r>
          </a:p>
          <a:p>
            <a:endParaRPr lang="en-US" sz="3200" dirty="0"/>
          </a:p>
          <a:p>
            <a:r>
              <a:rPr lang="en-US" sz="3200" dirty="0"/>
              <a:t>2.  What is the most effective way to </a:t>
            </a:r>
            <a:r>
              <a:rPr lang="en-US" sz="3200"/>
              <a:t>present the data?</a:t>
            </a:r>
            <a:endParaRPr lang="en-US" sz="3200" dirty="0"/>
          </a:p>
        </p:txBody>
      </p:sp>
    </p:spTree>
    <p:extLst>
      <p:ext uri="{BB962C8B-B14F-4D97-AF65-F5344CB8AC3E}">
        <p14:creationId xmlns:p14="http://schemas.microsoft.com/office/powerpoint/2010/main" val="396116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1"/>
            <a:ext cx="11376158" cy="609398"/>
          </a:xfrm>
        </p:spPr>
        <p:txBody>
          <a:bodyPr vert="horz" wrap="square" lIns="0" tIns="0" rIns="0" bIns="0" rtlCol="0" anchor="t">
            <a:spAutoFit/>
          </a:bodyPr>
          <a:lstStyle/>
          <a:p>
            <a:pPr algn="ctr"/>
            <a:r>
              <a:rPr lang="en-US" b="1" dirty="0"/>
              <a:t>Broadband Technology Comparison</a:t>
            </a:r>
          </a:p>
        </p:txBody>
      </p:sp>
      <p:sp>
        <p:nvSpPr>
          <p:cNvPr id="5" name="Title 1"/>
          <p:cNvSpPr txBox="1">
            <a:spLocks/>
          </p:cNvSpPr>
          <p:nvPr/>
        </p:nvSpPr>
        <p:spPr>
          <a:xfrm>
            <a:off x="3656012" y="762000"/>
            <a:ext cx="7772400" cy="81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3200" dirty="0">
              <a:solidFill>
                <a:srgbClr val="FFFFFF"/>
              </a:solidFill>
              <a:latin typeface="Calibri"/>
            </a:endParaRPr>
          </a:p>
        </p:txBody>
      </p:sp>
      <p:sp>
        <p:nvSpPr>
          <p:cNvPr id="7" name="Rectangle 6"/>
          <p:cNvSpPr/>
          <p:nvPr/>
        </p:nvSpPr>
        <p:spPr>
          <a:xfrm>
            <a:off x="531018" y="1168401"/>
            <a:ext cx="4497388" cy="5078313"/>
          </a:xfrm>
          <a:prstGeom prst="rect">
            <a:avLst/>
          </a:prstGeom>
        </p:spPr>
        <p:txBody>
          <a:bodyPr wrap="square">
            <a:spAutoFit/>
          </a:bodyPr>
          <a:lstStyle/>
          <a:p>
            <a:pPr marL="342900" indent="-342900" defTabSz="914202">
              <a:buFont typeface="Arial" pitchFamily="34" charset="0"/>
              <a:buChar char="•"/>
              <a:defRPr/>
            </a:pPr>
            <a:r>
              <a:rPr lang="en-US" dirty="0">
                <a:solidFill>
                  <a:srgbClr val="000000"/>
                </a:solidFill>
                <a:latin typeface="Calibri"/>
              </a:rPr>
              <a:t>Dial-up</a:t>
            </a:r>
          </a:p>
          <a:p>
            <a:pPr marL="742950" lvl="1" indent="-285750" defTabSz="914202">
              <a:buFont typeface="Arial" pitchFamily="34" charset="0"/>
              <a:buChar char="•"/>
              <a:defRPr/>
            </a:pPr>
            <a:r>
              <a:rPr lang="en-US" dirty="0">
                <a:solidFill>
                  <a:srgbClr val="000000"/>
                </a:solidFill>
                <a:latin typeface="Calibri"/>
              </a:rPr>
              <a:t>56,000 bits per second (bps)</a:t>
            </a:r>
          </a:p>
          <a:p>
            <a:pPr marL="285750" indent="-285750" defTabSz="914202">
              <a:buFont typeface="Arial" pitchFamily="34" charset="0"/>
              <a:buChar char="•"/>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DSL –  within 18,000 feet</a:t>
            </a:r>
          </a:p>
          <a:p>
            <a:pPr marL="800100" lvl="1" indent="-342900" defTabSz="914202">
              <a:buFont typeface="Arial" pitchFamily="34" charset="0"/>
              <a:buChar char="•"/>
              <a:defRPr/>
            </a:pPr>
            <a:r>
              <a:rPr lang="en-US" dirty="0">
                <a:solidFill>
                  <a:srgbClr val="000000"/>
                </a:solidFill>
                <a:latin typeface="Calibri"/>
              </a:rPr>
              <a:t>1.5+ Million bps download (Mbps)</a:t>
            </a:r>
          </a:p>
          <a:p>
            <a:pPr marL="800100" lvl="1" indent="-342900" defTabSz="914202">
              <a:buFont typeface="Arial" pitchFamily="34" charset="0"/>
              <a:buChar char="•"/>
              <a:defRPr/>
            </a:pPr>
            <a:r>
              <a:rPr lang="en-US" dirty="0">
                <a:solidFill>
                  <a:srgbClr val="000000"/>
                </a:solidFill>
                <a:latin typeface="Calibri"/>
              </a:rPr>
              <a:t>1 Million bps upload (Mbps)</a:t>
            </a:r>
          </a:p>
          <a:p>
            <a:pPr marL="457102" lvl="1" defTabSz="914202">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VDSL – within 4,000 feet</a:t>
            </a:r>
          </a:p>
          <a:p>
            <a:pPr marL="800100" lvl="1" indent="-342900" defTabSz="914202">
              <a:buFont typeface="Arial" pitchFamily="34" charset="0"/>
              <a:buChar char="•"/>
              <a:defRPr/>
            </a:pPr>
            <a:r>
              <a:rPr lang="en-US" dirty="0">
                <a:solidFill>
                  <a:srgbClr val="000000"/>
                </a:solidFill>
                <a:latin typeface="Calibri"/>
              </a:rPr>
              <a:t>40+ Mbps download</a:t>
            </a:r>
          </a:p>
          <a:p>
            <a:pPr marL="800100" lvl="1" indent="-342900" defTabSz="914202">
              <a:buFont typeface="Arial" pitchFamily="34" charset="0"/>
              <a:buChar char="•"/>
              <a:defRPr/>
            </a:pPr>
            <a:r>
              <a:rPr lang="en-US" dirty="0">
                <a:solidFill>
                  <a:srgbClr val="000000"/>
                </a:solidFill>
                <a:latin typeface="Calibri"/>
              </a:rPr>
              <a:t>16 Mbps upload</a:t>
            </a:r>
          </a:p>
          <a:p>
            <a:pPr marL="342900" indent="-342900" defTabSz="914202">
              <a:buFont typeface="Arial" pitchFamily="34" charset="0"/>
              <a:buChar char="•"/>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Cable</a:t>
            </a:r>
          </a:p>
          <a:p>
            <a:pPr marL="800100" lvl="1" indent="-342900" defTabSz="914202">
              <a:buFont typeface="Arial" pitchFamily="34" charset="0"/>
              <a:buChar char="•"/>
              <a:defRPr/>
            </a:pPr>
            <a:r>
              <a:rPr lang="en-US" dirty="0">
                <a:solidFill>
                  <a:srgbClr val="000000"/>
                </a:solidFill>
                <a:latin typeface="Calibri"/>
              </a:rPr>
              <a:t>10-150+ Mbps download</a:t>
            </a:r>
          </a:p>
          <a:p>
            <a:pPr marL="800100" lvl="1" indent="-342900" defTabSz="914202">
              <a:buFont typeface="Arial" pitchFamily="34" charset="0"/>
              <a:buChar char="•"/>
              <a:defRPr/>
            </a:pPr>
            <a:r>
              <a:rPr lang="en-US" dirty="0">
                <a:solidFill>
                  <a:srgbClr val="000000"/>
                </a:solidFill>
                <a:latin typeface="Calibri"/>
              </a:rPr>
              <a:t>5-20 Mbps upload</a:t>
            </a:r>
          </a:p>
          <a:p>
            <a:pPr marL="342900" indent="-342900" defTabSz="914202">
              <a:buFont typeface="Arial" pitchFamily="34" charset="0"/>
              <a:buChar char="•"/>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4G LTE Cellular and Wi-Fi</a:t>
            </a:r>
          </a:p>
          <a:p>
            <a:pPr marL="800002" lvl="1" indent="-342900" defTabSz="914202">
              <a:buFont typeface="Arial" pitchFamily="34" charset="0"/>
              <a:buChar char="•"/>
              <a:defRPr/>
            </a:pPr>
            <a:r>
              <a:rPr lang="en-US" dirty="0">
                <a:solidFill>
                  <a:srgbClr val="000000"/>
                </a:solidFill>
                <a:latin typeface="Calibri"/>
              </a:rPr>
              <a:t>10 – 20 Mbps download</a:t>
            </a:r>
          </a:p>
          <a:p>
            <a:pPr marL="800100" lvl="1" indent="-342900" defTabSz="914202">
              <a:buFont typeface="Arial" pitchFamily="34" charset="0"/>
              <a:buChar char="•"/>
              <a:defRPr/>
            </a:pPr>
            <a:r>
              <a:rPr lang="en-US" dirty="0">
                <a:solidFill>
                  <a:srgbClr val="000000"/>
                </a:solidFill>
                <a:latin typeface="Calibri"/>
              </a:rPr>
              <a:t>3+ Mbps upload</a:t>
            </a:r>
          </a:p>
        </p:txBody>
      </p:sp>
      <p:sp>
        <p:nvSpPr>
          <p:cNvPr id="8" name="Rectangle 7"/>
          <p:cNvSpPr/>
          <p:nvPr/>
        </p:nvSpPr>
        <p:spPr>
          <a:xfrm>
            <a:off x="4875212" y="3178265"/>
            <a:ext cx="5334000" cy="1200329"/>
          </a:xfrm>
          <a:prstGeom prst="rect">
            <a:avLst/>
          </a:prstGeom>
        </p:spPr>
        <p:txBody>
          <a:bodyPr wrap="square">
            <a:spAutoFit/>
          </a:bodyPr>
          <a:lstStyle/>
          <a:p>
            <a:pPr marL="342900" indent="-342900" defTabSz="914202">
              <a:buFont typeface="Arial" pitchFamily="34" charset="0"/>
              <a:buChar char="•"/>
              <a:defRPr/>
            </a:pPr>
            <a:r>
              <a:rPr lang="en-US" dirty="0">
                <a:solidFill>
                  <a:srgbClr val="000000"/>
                </a:solidFill>
                <a:latin typeface="Calibri"/>
              </a:rPr>
              <a:t>Fiber – Best Scalability</a:t>
            </a:r>
          </a:p>
          <a:p>
            <a:pPr marL="742950" lvl="1" indent="-285750" defTabSz="914202">
              <a:buFont typeface="Arial" pitchFamily="34" charset="0"/>
              <a:buChar char="•"/>
              <a:defRPr/>
            </a:pPr>
            <a:r>
              <a:rPr lang="en-US" dirty="0">
                <a:solidFill>
                  <a:srgbClr val="000000"/>
                </a:solidFill>
                <a:latin typeface="Calibri"/>
              </a:rPr>
              <a:t>Dense Wave Division Multiplexing (DWDM)</a:t>
            </a:r>
          </a:p>
          <a:p>
            <a:pPr marL="742950" lvl="1" indent="-285750" defTabSz="914202">
              <a:buFont typeface="Arial" pitchFamily="34" charset="0"/>
              <a:buChar char="•"/>
              <a:defRPr/>
            </a:pPr>
            <a:r>
              <a:rPr lang="en-US" dirty="0">
                <a:solidFill>
                  <a:srgbClr val="000000"/>
                </a:solidFill>
                <a:latin typeface="Calibri"/>
              </a:rPr>
              <a:t>88 x 100 gigabit </a:t>
            </a:r>
            <a:r>
              <a:rPr lang="en-US" dirty="0" err="1">
                <a:solidFill>
                  <a:srgbClr val="000000"/>
                </a:solidFill>
                <a:latin typeface="Calibri"/>
              </a:rPr>
              <a:t>lightwaves</a:t>
            </a:r>
            <a:r>
              <a:rPr lang="en-US" dirty="0">
                <a:solidFill>
                  <a:srgbClr val="000000"/>
                </a:solidFill>
                <a:latin typeface="Calibri"/>
              </a:rPr>
              <a:t> on a single fiber</a:t>
            </a:r>
          </a:p>
          <a:p>
            <a:pPr marL="342900" indent="-342900" defTabSz="914202">
              <a:buFont typeface="Arial" pitchFamily="34" charset="0"/>
              <a:buChar char="•"/>
              <a:defRPr/>
            </a:pPr>
            <a:endParaRPr lang="en-US" dirty="0">
              <a:solidFill>
                <a:srgbClr val="000000"/>
              </a:solidFill>
              <a:latin typeface="Calibri"/>
            </a:endParaRPr>
          </a:p>
        </p:txBody>
      </p:sp>
      <p:pic>
        <p:nvPicPr>
          <p:cNvPr id="9" name="Picture 8"/>
          <p:cNvPicPr>
            <a:picLocks noChangeAspect="1"/>
          </p:cNvPicPr>
          <p:nvPr/>
        </p:nvPicPr>
        <p:blipFill>
          <a:blip r:embed="rId3"/>
          <a:stretch>
            <a:fillRect/>
          </a:stretch>
        </p:blipFill>
        <p:spPr>
          <a:xfrm>
            <a:off x="4795839" y="5137932"/>
            <a:ext cx="3886200" cy="1536184"/>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9677400" y="4730886"/>
            <a:ext cx="2362200" cy="1418838"/>
          </a:xfrm>
          <a:prstGeom prst="rect">
            <a:avLst/>
          </a:prstGeom>
        </p:spPr>
      </p:pic>
      <p:sp>
        <p:nvSpPr>
          <p:cNvPr id="11" name="Rectangle 10"/>
          <p:cNvSpPr/>
          <p:nvPr/>
        </p:nvSpPr>
        <p:spPr>
          <a:xfrm>
            <a:off x="4875212" y="4114801"/>
            <a:ext cx="5334000" cy="1200329"/>
          </a:xfrm>
          <a:prstGeom prst="rect">
            <a:avLst/>
          </a:prstGeom>
        </p:spPr>
        <p:txBody>
          <a:bodyPr wrap="square">
            <a:spAutoFit/>
          </a:bodyPr>
          <a:lstStyle/>
          <a:p>
            <a:pPr marL="342900" indent="-342900" defTabSz="914202">
              <a:buFont typeface="Arial" pitchFamily="34" charset="0"/>
              <a:buChar char="•"/>
              <a:defRPr/>
            </a:pPr>
            <a:r>
              <a:rPr lang="en-US" dirty="0">
                <a:solidFill>
                  <a:srgbClr val="000000"/>
                </a:solidFill>
                <a:latin typeface="Calibri"/>
              </a:rPr>
              <a:t>Broadband trend</a:t>
            </a:r>
          </a:p>
          <a:p>
            <a:pPr marL="742950" lvl="1" indent="-285750" defTabSz="914202">
              <a:buFont typeface="Arial" pitchFamily="34" charset="0"/>
              <a:buChar char="•"/>
              <a:defRPr/>
            </a:pPr>
            <a:r>
              <a:rPr lang="en-US" dirty="0">
                <a:solidFill>
                  <a:srgbClr val="000000"/>
                </a:solidFill>
                <a:latin typeface="Calibri"/>
              </a:rPr>
              <a:t>Expand fiber closer to neighborhood</a:t>
            </a:r>
          </a:p>
          <a:p>
            <a:pPr marL="742950" lvl="1" indent="-285750" defTabSz="914202">
              <a:buFont typeface="Arial" pitchFamily="34" charset="0"/>
              <a:buChar char="•"/>
              <a:defRPr/>
            </a:pPr>
            <a:r>
              <a:rPr lang="en-US" dirty="0">
                <a:solidFill>
                  <a:srgbClr val="000000"/>
                </a:solidFill>
                <a:latin typeface="Calibri"/>
              </a:rPr>
              <a:t>Use existing copper/wireless  for last mile</a:t>
            </a:r>
          </a:p>
          <a:p>
            <a:pPr marL="342900" indent="-342900" defTabSz="914202">
              <a:buFont typeface="Arial" pitchFamily="34" charset="0"/>
              <a:buChar char="•"/>
              <a:defRPr/>
            </a:pPr>
            <a:endParaRPr lang="en-US" dirty="0">
              <a:solidFill>
                <a:srgbClr val="000000"/>
              </a:solidFill>
              <a:latin typeface="Calibri"/>
            </a:endParaRPr>
          </a:p>
        </p:txBody>
      </p:sp>
      <p:sp>
        <p:nvSpPr>
          <p:cNvPr id="2" name="TextBox 1"/>
          <p:cNvSpPr txBox="1"/>
          <p:nvPr/>
        </p:nvSpPr>
        <p:spPr>
          <a:xfrm>
            <a:off x="4795840" y="1146940"/>
            <a:ext cx="6867521" cy="2031325"/>
          </a:xfrm>
          <a:prstGeom prst="rect">
            <a:avLst/>
          </a:prstGeom>
          <a:noFill/>
        </p:spPr>
        <p:txBody>
          <a:bodyPr wrap="none" rtlCol="0">
            <a:spAutoFit/>
          </a:bodyPr>
          <a:lstStyle/>
          <a:p>
            <a:pPr marL="285750" indent="-285750" defTabSz="914202">
              <a:buFont typeface="Arial" panose="020B0604020202020204" pitchFamily="34" charset="0"/>
              <a:buChar char="•"/>
              <a:defRPr/>
            </a:pPr>
            <a:r>
              <a:rPr lang="en-US" dirty="0">
                <a:solidFill>
                  <a:srgbClr val="7030A0"/>
                </a:solidFill>
                <a:latin typeface="Calibri"/>
              </a:rPr>
              <a:t>5G Wireless and Microcells (2020)</a:t>
            </a:r>
          </a:p>
          <a:p>
            <a:pPr marL="742852" lvl="1" indent="-285750" defTabSz="914202">
              <a:buFont typeface="Arial" panose="020B0604020202020204" pitchFamily="34" charset="0"/>
              <a:buChar char="•"/>
              <a:defRPr/>
            </a:pPr>
            <a:r>
              <a:rPr lang="en-US" dirty="0">
                <a:solidFill>
                  <a:srgbClr val="7030A0"/>
                </a:solidFill>
                <a:latin typeface="Calibri"/>
              </a:rPr>
              <a:t>One to 10Gbps connections to end points in the field</a:t>
            </a:r>
          </a:p>
          <a:p>
            <a:pPr marL="742852" lvl="1" indent="-285750" defTabSz="914202">
              <a:buFont typeface="Arial" panose="020B0604020202020204" pitchFamily="34" charset="0"/>
              <a:buChar char="•"/>
              <a:defRPr/>
            </a:pPr>
            <a:r>
              <a:rPr lang="en-US" dirty="0">
                <a:solidFill>
                  <a:srgbClr val="7030A0"/>
                </a:solidFill>
                <a:latin typeface="Calibri"/>
              </a:rPr>
              <a:t>One millisecond end-to-end round trip delay </a:t>
            </a:r>
          </a:p>
          <a:p>
            <a:pPr marL="742852" lvl="1" indent="-285750" defTabSz="914202">
              <a:buFont typeface="Arial" panose="020B0604020202020204" pitchFamily="34" charset="0"/>
              <a:buChar char="•"/>
              <a:defRPr/>
            </a:pPr>
            <a:r>
              <a:rPr lang="en-US" dirty="0">
                <a:solidFill>
                  <a:srgbClr val="7030A0"/>
                </a:solidFill>
                <a:latin typeface="Calibri"/>
              </a:rPr>
              <a:t>10 to 100x number of connected devices</a:t>
            </a:r>
          </a:p>
          <a:p>
            <a:pPr marL="742852" lvl="1" indent="-285750" defTabSz="914202">
              <a:buFont typeface="Arial" panose="020B0604020202020204" pitchFamily="34" charset="0"/>
              <a:buChar char="•"/>
              <a:defRPr/>
            </a:pPr>
            <a:r>
              <a:rPr lang="en-US" dirty="0">
                <a:solidFill>
                  <a:srgbClr val="7030A0"/>
                </a:solidFill>
                <a:latin typeface="Calibri"/>
              </a:rPr>
              <a:t>(Perception of) 100 percent coverage and 99.999 availability</a:t>
            </a:r>
          </a:p>
          <a:p>
            <a:pPr marL="742852" lvl="1" indent="-285750" defTabSz="914202">
              <a:buFont typeface="Arial" panose="020B0604020202020204" pitchFamily="34" charset="0"/>
              <a:buChar char="•"/>
              <a:defRPr/>
            </a:pPr>
            <a:r>
              <a:rPr lang="en-US" dirty="0">
                <a:solidFill>
                  <a:srgbClr val="7030A0"/>
                </a:solidFill>
                <a:latin typeface="Calibri"/>
              </a:rPr>
              <a:t>90 percent reduction in network energy usage</a:t>
            </a:r>
          </a:p>
          <a:p>
            <a:pPr marL="742852" lvl="1" indent="-285750" defTabSz="914202">
              <a:buFont typeface="Arial" panose="020B0604020202020204" pitchFamily="34" charset="0"/>
              <a:buChar char="•"/>
              <a:defRPr/>
            </a:pPr>
            <a:r>
              <a:rPr lang="en-US" dirty="0">
                <a:solidFill>
                  <a:srgbClr val="7030A0"/>
                </a:solidFill>
                <a:latin typeface="Calibri"/>
              </a:rPr>
              <a:t>Up to ten-year battery life for low power, machine-type devices</a:t>
            </a:r>
          </a:p>
        </p:txBody>
      </p:sp>
    </p:spTree>
    <p:extLst>
      <p:ext uri="{BB962C8B-B14F-4D97-AF65-F5344CB8AC3E}">
        <p14:creationId xmlns:p14="http://schemas.microsoft.com/office/powerpoint/2010/main" val="549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fade">
                                      <p:cBhvr>
                                        <p:cTn id="16" dur="500"/>
                                        <p:tgtEl>
                                          <p:spTgt spid="7">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animEffect transition="in" filter="fade">
                                      <p:cBhvr>
                                        <p:cTn id="19" dur="500"/>
                                        <p:tgtEl>
                                          <p:spTgt spid="7">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animEffect transition="in" filter="fade">
                                      <p:cBhvr>
                                        <p:cTn id="22" dur="500"/>
                                        <p:tgtEl>
                                          <p:spTgt spid="7">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animEffect transition="in" filter="fade">
                                      <p:cBhvr>
                                        <p:cTn id="27" dur="500"/>
                                        <p:tgtEl>
                                          <p:spTgt spid="7">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2" end="12"/>
                                            </p:txEl>
                                          </p:spTgt>
                                        </p:tgtEl>
                                        <p:attrNameLst>
                                          <p:attrName>style.visibility</p:attrName>
                                        </p:attrNameLst>
                                      </p:cBhvr>
                                      <p:to>
                                        <p:strVal val="visible"/>
                                      </p:to>
                                    </p:set>
                                    <p:animEffect transition="in" filter="fade">
                                      <p:cBhvr>
                                        <p:cTn id="30" dur="500"/>
                                        <p:tgtEl>
                                          <p:spTgt spid="7">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animEffect transition="in" filter="fade">
                                      <p:cBhvr>
                                        <p:cTn id="33" dur="500"/>
                                        <p:tgtEl>
                                          <p:spTgt spid="7">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5" end="15"/>
                                            </p:txEl>
                                          </p:spTgt>
                                        </p:tgtEl>
                                        <p:attrNameLst>
                                          <p:attrName>style.visibility</p:attrName>
                                        </p:attrNameLst>
                                      </p:cBhvr>
                                      <p:to>
                                        <p:strVal val="visible"/>
                                      </p:to>
                                    </p:set>
                                    <p:animEffect transition="in" filter="fade">
                                      <p:cBhvr>
                                        <p:cTn id="38" dur="800"/>
                                        <p:tgtEl>
                                          <p:spTgt spid="7">
                                            <p:txEl>
                                              <p:pRg st="15" end="1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6" end="16"/>
                                            </p:txEl>
                                          </p:spTgt>
                                        </p:tgtEl>
                                        <p:attrNameLst>
                                          <p:attrName>style.visibility</p:attrName>
                                        </p:attrNameLst>
                                      </p:cBhvr>
                                      <p:to>
                                        <p:strVal val="visible"/>
                                      </p:to>
                                    </p:set>
                                    <p:animEffect transition="in" filter="fade">
                                      <p:cBhvr>
                                        <p:cTn id="41" dur="500"/>
                                        <p:tgtEl>
                                          <p:spTgt spid="7">
                                            <p:txEl>
                                              <p:pRg st="16" end="1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17" end="17"/>
                                            </p:txEl>
                                          </p:spTgt>
                                        </p:tgtEl>
                                        <p:attrNameLst>
                                          <p:attrName>style.visibility</p:attrName>
                                        </p:attrNameLst>
                                      </p:cBhvr>
                                      <p:to>
                                        <p:strVal val="visible"/>
                                      </p:to>
                                    </p:set>
                                    <p:animEffect transition="in" filter="fade">
                                      <p:cBhvr>
                                        <p:cTn id="44" dur="500"/>
                                        <p:tgtEl>
                                          <p:spTgt spid="7">
                                            <p:txEl>
                                              <p:pRg st="17" end="1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34" y="28309"/>
            <a:ext cx="10969943" cy="664797"/>
          </a:xfrm>
        </p:spPr>
        <p:txBody>
          <a:bodyPr>
            <a:normAutofit fontScale="90000"/>
          </a:bodyPr>
          <a:lstStyle/>
          <a:p>
            <a:pPr algn="ctr"/>
            <a:r>
              <a:rPr lang="en-US" b="1" dirty="0"/>
              <a:t>New Hampshire School Connectivity Initiative </a:t>
            </a:r>
          </a:p>
        </p:txBody>
      </p:sp>
      <p:sp>
        <p:nvSpPr>
          <p:cNvPr id="5" name="Rectangle 4"/>
          <p:cNvSpPr/>
          <p:nvPr/>
        </p:nvSpPr>
        <p:spPr>
          <a:xfrm>
            <a:off x="514801" y="1143603"/>
            <a:ext cx="11655564" cy="2486812"/>
          </a:xfrm>
          <a:prstGeom prst="rect">
            <a:avLst/>
          </a:prstGeom>
        </p:spPr>
        <p:txBody>
          <a:bodyPr wrap="square" lIns="91420" tIns="45709" rIns="91420" bIns="45709">
            <a:spAutoFit/>
          </a:bodyPr>
          <a:lstStyle/>
          <a:p>
            <a:pPr marL="571500" indent="-571500" defTabSz="913892">
              <a:lnSpc>
                <a:spcPct val="90000"/>
              </a:lnSpc>
              <a:spcBef>
                <a:spcPct val="20000"/>
              </a:spcBef>
              <a:buFont typeface="Arial" panose="020B0604020202020204" pitchFamily="34" charset="0"/>
              <a:buChar char="•"/>
              <a:defRPr/>
            </a:pPr>
            <a:r>
              <a:rPr lang="en-US" sz="3600" dirty="0">
                <a:solidFill>
                  <a:srgbClr val="000000"/>
                </a:solidFill>
                <a:latin typeface="Calibri"/>
              </a:rPr>
              <a:t>The goals of the NHSCI are:</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Facilitate fiber connectivity to all of our K-12 school buildings</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Increase statewide utilization of E-Rate funds</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Facilitate enhanced Wi-Fi deployment in schools</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Educate and Assist with level broadband pricing options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923" y="4266552"/>
            <a:ext cx="2593253" cy="686449"/>
          </a:xfrm>
          <a:prstGeom prst="rect">
            <a:avLst/>
          </a:prstGeom>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4692990"/>
            <a:ext cx="4342767" cy="111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EducationSuperHighway"/>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02">
              <a:defRPr/>
            </a:pPr>
            <a:endParaRPr lang="en-US">
              <a:solidFill>
                <a:srgbClr val="FFFFFF"/>
              </a:solidFill>
              <a:latin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6509" y="4987160"/>
            <a:ext cx="3122612" cy="1021557"/>
          </a:xfrm>
          <a:prstGeom prst="rect">
            <a:avLst/>
          </a:prstGeom>
        </p:spPr>
      </p:pic>
      <p:pic>
        <p:nvPicPr>
          <p:cNvPr id="1029" name="Picture 5" descr="Image result for state of n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3776578"/>
            <a:ext cx="2074968" cy="206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17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815" r="2759"/>
          <a:stretch/>
        </p:blipFill>
        <p:spPr>
          <a:xfrm>
            <a:off x="304800" y="1219201"/>
            <a:ext cx="2644042" cy="4700795"/>
          </a:xfrm>
          <a:prstGeom prst="rect">
            <a:avLst/>
          </a:prstGeom>
          <a:ln w="76200">
            <a:solidFill>
              <a:srgbClr val="FFC000"/>
            </a:solidFill>
          </a:ln>
        </p:spPr>
      </p:pic>
      <p:sp>
        <p:nvSpPr>
          <p:cNvPr id="19" name="Title 2"/>
          <p:cNvSpPr txBox="1">
            <a:spLocks/>
          </p:cNvSpPr>
          <p:nvPr/>
        </p:nvSpPr>
        <p:spPr>
          <a:xfrm>
            <a:off x="381001" y="76385"/>
            <a:ext cx="11199975" cy="664797"/>
          </a:xfrm>
          <a:prstGeom prst="rect">
            <a:avLst/>
          </a:prstGeom>
        </p:spPr>
        <p:txBody>
          <a:bodyPr vert="horz" wrap="square" lIns="0" tIns="0" rIns="0" bIns="0" rtlCol="0" anchor="t">
            <a:spAutoFit/>
          </a:bodyPr>
          <a:lstStyle>
            <a:lvl1pPr algn="ctr" defTabSz="914165">
              <a:lnSpc>
                <a:spcPct val="90000"/>
              </a:lnSpc>
              <a:spcBef>
                <a:spcPct val="0"/>
              </a:spcBef>
              <a:buNone/>
              <a:defRPr lang="en-US" sz="4800" b="0" cap="none" spc="-150" dirty="0">
                <a:ln w="3175">
                  <a:noFill/>
                </a:ln>
                <a:gradFill flip="none" rotWithShape="1">
                  <a:gsLst>
                    <a:gs pos="0">
                      <a:schemeClr val="accent2">
                        <a:lumMod val="50000"/>
                      </a:schemeClr>
                    </a:gs>
                    <a:gs pos="36000">
                      <a:schemeClr val="accent2">
                        <a:lumMod val="75000"/>
                      </a:schemeClr>
                    </a:gs>
                    <a:gs pos="86000">
                      <a:schemeClr val="accent2">
                        <a:lumMod val="50000"/>
                      </a:schemeClr>
                    </a:gs>
                  </a:gsLst>
                  <a:lin ang="5400000" scaled="0"/>
                  <a:tileRect/>
                </a:gradFill>
                <a:effectLst/>
                <a:latin typeface="+mj-lt"/>
                <a:cs typeface="Arial" charset="0"/>
              </a:defRPr>
            </a:lvl1pPr>
          </a:lstStyle>
          <a:p>
            <a:pPr>
              <a:defRPr/>
            </a:pPr>
            <a:r>
              <a:rPr lang="en-US" b="1" dirty="0">
                <a:gradFill flip="none" rotWithShape="1">
                  <a:gsLst>
                    <a:gs pos="0">
                      <a:srgbClr val="4F6E9B">
                        <a:lumMod val="50000"/>
                      </a:srgbClr>
                    </a:gs>
                    <a:gs pos="36000">
                      <a:srgbClr val="4F6E9B">
                        <a:lumMod val="75000"/>
                      </a:srgbClr>
                    </a:gs>
                    <a:gs pos="86000">
                      <a:srgbClr val="4F6E9B">
                        <a:lumMod val="50000"/>
                      </a:srgbClr>
                    </a:gs>
                  </a:gsLst>
                  <a:lin ang="5400000" scaled="0"/>
                  <a:tileRect/>
                </a:gradFill>
                <a:latin typeface="Calibri"/>
              </a:rPr>
              <a:t>Fiber Upgrades</a:t>
            </a:r>
          </a:p>
        </p:txBody>
      </p:sp>
      <p:sp>
        <p:nvSpPr>
          <p:cNvPr id="3" name="Rectangle 2"/>
          <p:cNvSpPr/>
          <p:nvPr/>
        </p:nvSpPr>
        <p:spPr>
          <a:xfrm>
            <a:off x="3124200" y="1143001"/>
            <a:ext cx="8305800" cy="4247317"/>
          </a:xfrm>
          <a:prstGeom prst="rect">
            <a:avLst/>
          </a:prstGeom>
        </p:spPr>
        <p:txBody>
          <a:bodyPr wrap="square">
            <a:spAutoFit/>
          </a:bodyPr>
          <a:lstStyle/>
          <a:p>
            <a:pPr defTabSz="914202">
              <a:defRPr/>
            </a:pPr>
            <a:r>
              <a:rPr lang="en-US" b="1" dirty="0">
                <a:solidFill>
                  <a:srgbClr val="000000"/>
                </a:solidFill>
                <a:latin typeface="Calibri"/>
              </a:rPr>
              <a:t>10 school districts have filed for fiber upgrades</a:t>
            </a: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r>
              <a:rPr lang="en-US" b="1" dirty="0">
                <a:solidFill>
                  <a:srgbClr val="000000"/>
                </a:solidFill>
                <a:latin typeface="Calibri"/>
              </a:rPr>
              <a:t>6 school districts/consortiums applied for E-rate state match money through the NH Infrastructure Fund</a:t>
            </a:r>
          </a:p>
          <a:p>
            <a:pPr marL="742852" lvl="1" indent="-285750" defTabSz="914202">
              <a:buFont typeface="Arial" panose="020B0604020202020204" pitchFamily="34" charset="0"/>
              <a:buChar char="•"/>
              <a:defRPr/>
            </a:pPr>
            <a:r>
              <a:rPr lang="en-US" b="1" dirty="0">
                <a:solidFill>
                  <a:srgbClr val="000000"/>
                </a:solidFill>
                <a:latin typeface="Calibri"/>
              </a:rPr>
              <a:t>Goffstown</a:t>
            </a:r>
          </a:p>
          <a:p>
            <a:pPr marL="742852" lvl="1" indent="-285750" defTabSz="914202">
              <a:buFont typeface="Arial" panose="020B0604020202020204" pitchFamily="34" charset="0"/>
              <a:buChar char="•"/>
              <a:defRPr/>
            </a:pPr>
            <a:r>
              <a:rPr lang="en-US" b="1" dirty="0" err="1">
                <a:solidFill>
                  <a:srgbClr val="000000"/>
                </a:solidFill>
                <a:latin typeface="Calibri"/>
              </a:rPr>
              <a:t>Mascoma</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Manchester Consortium</a:t>
            </a:r>
          </a:p>
          <a:p>
            <a:pPr marL="742852" lvl="1" indent="-285750" defTabSz="914202">
              <a:buFont typeface="Arial" panose="020B0604020202020204" pitchFamily="34" charset="0"/>
              <a:buChar char="•"/>
              <a:defRPr/>
            </a:pPr>
            <a:r>
              <a:rPr lang="en-US" b="1" dirty="0" err="1">
                <a:solidFill>
                  <a:srgbClr val="000000"/>
                </a:solidFill>
                <a:latin typeface="Calibri"/>
              </a:rPr>
              <a:t>Landaff</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Hampstead</a:t>
            </a:r>
          </a:p>
          <a:p>
            <a:pPr marL="742852" lvl="1" indent="-285750" defTabSz="914202">
              <a:buFont typeface="Arial" panose="020B0604020202020204" pitchFamily="34" charset="0"/>
              <a:buChar char="•"/>
              <a:defRPr/>
            </a:pPr>
            <a:r>
              <a:rPr lang="en-US" b="1" dirty="0">
                <a:solidFill>
                  <a:srgbClr val="000000"/>
                </a:solidFill>
                <a:latin typeface="Calibri"/>
              </a:rPr>
              <a:t>Unity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1" y="6276330"/>
            <a:ext cx="2133600" cy="55111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6252742"/>
            <a:ext cx="1828800" cy="598289"/>
          </a:xfrm>
          <a:prstGeom prst="rect">
            <a:avLst/>
          </a:prstGeom>
        </p:spPr>
      </p:pic>
      <p:sp>
        <p:nvSpPr>
          <p:cNvPr id="2" name="TextBox 1"/>
          <p:cNvSpPr txBox="1"/>
          <p:nvPr/>
        </p:nvSpPr>
        <p:spPr>
          <a:xfrm>
            <a:off x="3124200" y="1409458"/>
            <a:ext cx="2703432" cy="1477328"/>
          </a:xfrm>
          <a:prstGeom prst="rect">
            <a:avLst/>
          </a:prstGeom>
          <a:noFill/>
        </p:spPr>
        <p:txBody>
          <a:bodyPr wrap="none" rtlCol="0">
            <a:spAutoFit/>
          </a:bodyPr>
          <a:lstStyle/>
          <a:p>
            <a:pPr marL="742852" lvl="1" indent="-285750" defTabSz="914202">
              <a:buFont typeface="Arial" panose="020B0604020202020204" pitchFamily="34" charset="0"/>
              <a:buChar char="•"/>
              <a:defRPr/>
            </a:pPr>
            <a:r>
              <a:rPr lang="en-US" b="1" dirty="0">
                <a:solidFill>
                  <a:srgbClr val="000000"/>
                </a:solidFill>
                <a:latin typeface="Calibri"/>
              </a:rPr>
              <a:t>Contoocook Valley</a:t>
            </a:r>
          </a:p>
          <a:p>
            <a:pPr marL="742852" lvl="1" indent="-285750" defTabSz="914202">
              <a:buFont typeface="Arial" panose="020B0604020202020204" pitchFamily="34" charset="0"/>
              <a:buChar char="•"/>
              <a:defRPr/>
            </a:pPr>
            <a:r>
              <a:rPr lang="en-US" b="1" dirty="0">
                <a:solidFill>
                  <a:srgbClr val="000000"/>
                </a:solidFill>
                <a:latin typeface="Calibri"/>
              </a:rPr>
              <a:t>Dover</a:t>
            </a:r>
          </a:p>
          <a:p>
            <a:pPr marL="742852" lvl="1" indent="-285750" defTabSz="914202">
              <a:buFont typeface="Arial" panose="020B0604020202020204" pitchFamily="34" charset="0"/>
              <a:buChar char="•"/>
              <a:defRPr/>
            </a:pPr>
            <a:r>
              <a:rPr lang="en-US" b="1" dirty="0">
                <a:solidFill>
                  <a:srgbClr val="000000"/>
                </a:solidFill>
                <a:latin typeface="Calibri"/>
              </a:rPr>
              <a:t>Farmington</a:t>
            </a:r>
          </a:p>
          <a:p>
            <a:pPr marL="742852" lvl="1" indent="-285750" defTabSz="914202">
              <a:buFont typeface="Arial" panose="020B0604020202020204" pitchFamily="34" charset="0"/>
              <a:buChar char="•"/>
              <a:defRPr/>
            </a:pPr>
            <a:r>
              <a:rPr lang="en-US" b="1" dirty="0">
                <a:solidFill>
                  <a:srgbClr val="000000"/>
                </a:solidFill>
                <a:latin typeface="Calibri"/>
              </a:rPr>
              <a:t>Grantham</a:t>
            </a:r>
          </a:p>
          <a:p>
            <a:pPr marL="742852" lvl="1" indent="-285750" defTabSz="914202">
              <a:buFont typeface="Arial" panose="020B0604020202020204" pitchFamily="34" charset="0"/>
              <a:buChar char="•"/>
              <a:defRPr/>
            </a:pPr>
            <a:r>
              <a:rPr lang="en-US" b="1" dirty="0" err="1">
                <a:solidFill>
                  <a:srgbClr val="000000"/>
                </a:solidFill>
                <a:latin typeface="Calibri"/>
              </a:rPr>
              <a:t>Landaff</a:t>
            </a:r>
            <a:endParaRPr lang="en-US" b="1" dirty="0">
              <a:solidFill>
                <a:srgbClr val="000000"/>
              </a:solidFill>
              <a:latin typeface="Calibri"/>
            </a:endParaRPr>
          </a:p>
        </p:txBody>
      </p:sp>
      <p:sp>
        <p:nvSpPr>
          <p:cNvPr id="17" name="TextBox 16"/>
          <p:cNvSpPr txBox="1"/>
          <p:nvPr/>
        </p:nvSpPr>
        <p:spPr>
          <a:xfrm>
            <a:off x="5715000" y="1409459"/>
            <a:ext cx="2438488" cy="1754326"/>
          </a:xfrm>
          <a:prstGeom prst="rect">
            <a:avLst/>
          </a:prstGeom>
          <a:noFill/>
        </p:spPr>
        <p:txBody>
          <a:bodyPr wrap="none" rtlCol="0">
            <a:spAutoFit/>
          </a:bodyPr>
          <a:lstStyle/>
          <a:p>
            <a:pPr marL="742852" lvl="1" indent="-285750" defTabSz="914202">
              <a:buFont typeface="Arial" panose="020B0604020202020204" pitchFamily="34" charset="0"/>
              <a:buChar char="•"/>
              <a:defRPr/>
            </a:pPr>
            <a:r>
              <a:rPr lang="en-US" b="1" dirty="0" err="1">
                <a:solidFill>
                  <a:srgbClr val="000000"/>
                </a:solidFill>
                <a:latin typeface="Calibri"/>
              </a:rPr>
              <a:t>Lempster</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Newfound Area</a:t>
            </a:r>
          </a:p>
          <a:p>
            <a:pPr marL="742852" lvl="1" indent="-285750" defTabSz="914202">
              <a:buFont typeface="Arial" panose="020B0604020202020204" pitchFamily="34" charset="0"/>
              <a:buChar char="•"/>
              <a:defRPr/>
            </a:pPr>
            <a:r>
              <a:rPr lang="en-US" b="1" dirty="0">
                <a:solidFill>
                  <a:srgbClr val="000000"/>
                </a:solidFill>
                <a:latin typeface="Calibri"/>
              </a:rPr>
              <a:t>Shaker</a:t>
            </a:r>
          </a:p>
          <a:p>
            <a:pPr marL="742852" lvl="1" indent="-285750" defTabSz="914202">
              <a:buFont typeface="Arial" panose="020B0604020202020204" pitchFamily="34" charset="0"/>
              <a:buChar char="•"/>
              <a:defRPr/>
            </a:pPr>
            <a:r>
              <a:rPr lang="en-US" b="1" dirty="0" err="1">
                <a:solidFill>
                  <a:srgbClr val="000000"/>
                </a:solidFill>
                <a:latin typeface="Calibri"/>
              </a:rPr>
              <a:t>Timberlane</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Unity</a:t>
            </a:r>
          </a:p>
          <a:p>
            <a:pPr defTabSz="914202">
              <a:defRPr/>
            </a:pPr>
            <a:endParaRPr lang="en-US" dirty="0" err="1">
              <a:solidFill>
                <a:srgbClr val="000000"/>
              </a:solidFill>
              <a:latin typeface="Calibri"/>
            </a:endParaRPr>
          </a:p>
        </p:txBody>
      </p:sp>
      <p:sp>
        <p:nvSpPr>
          <p:cNvPr id="5" name="7-Point Star 4"/>
          <p:cNvSpPr/>
          <p:nvPr/>
        </p:nvSpPr>
        <p:spPr bwMode="auto">
          <a:xfrm>
            <a:off x="2141171" y="4983082"/>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18" name="7-Point Star 17"/>
          <p:cNvSpPr/>
          <p:nvPr/>
        </p:nvSpPr>
        <p:spPr bwMode="auto">
          <a:xfrm>
            <a:off x="1535982" y="3741512"/>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0" name="7-Point Star 19"/>
          <p:cNvSpPr/>
          <p:nvPr/>
        </p:nvSpPr>
        <p:spPr bwMode="auto">
          <a:xfrm>
            <a:off x="1307382" y="3854652"/>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1" name="7-Point Star 20"/>
          <p:cNvSpPr/>
          <p:nvPr/>
        </p:nvSpPr>
        <p:spPr bwMode="auto">
          <a:xfrm>
            <a:off x="798022" y="449949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2" name="7-Point Star 21"/>
          <p:cNvSpPr/>
          <p:nvPr/>
        </p:nvSpPr>
        <p:spPr bwMode="auto">
          <a:xfrm>
            <a:off x="697782" y="3946048"/>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3" name="7-Point Star 22"/>
          <p:cNvSpPr/>
          <p:nvPr/>
        </p:nvSpPr>
        <p:spPr bwMode="auto">
          <a:xfrm>
            <a:off x="1385717" y="4552021"/>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4" name="7-Point Star 23"/>
          <p:cNvSpPr/>
          <p:nvPr/>
        </p:nvSpPr>
        <p:spPr bwMode="auto">
          <a:xfrm>
            <a:off x="1348642" y="3565048"/>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5" name="7-Point Star 24"/>
          <p:cNvSpPr/>
          <p:nvPr/>
        </p:nvSpPr>
        <p:spPr bwMode="auto">
          <a:xfrm>
            <a:off x="838200" y="403860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6" name="7-Point Star 25"/>
          <p:cNvSpPr/>
          <p:nvPr/>
        </p:nvSpPr>
        <p:spPr bwMode="auto">
          <a:xfrm>
            <a:off x="1295400" y="263048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7" name="7-Point Star 26"/>
          <p:cNvSpPr/>
          <p:nvPr/>
        </p:nvSpPr>
        <p:spPr bwMode="auto">
          <a:xfrm>
            <a:off x="2053492" y="5165564"/>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8" name="7-Point Star 27"/>
          <p:cNvSpPr/>
          <p:nvPr/>
        </p:nvSpPr>
        <p:spPr bwMode="auto">
          <a:xfrm>
            <a:off x="1451463" y="480376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9" name="7-Point Star 28"/>
          <p:cNvSpPr/>
          <p:nvPr/>
        </p:nvSpPr>
        <p:spPr bwMode="auto">
          <a:xfrm>
            <a:off x="1729642" y="4796367"/>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0" name="7-Point Star 29"/>
          <p:cNvSpPr/>
          <p:nvPr/>
        </p:nvSpPr>
        <p:spPr bwMode="auto">
          <a:xfrm>
            <a:off x="2360149" y="441960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1" name="7-Point Star 30"/>
          <p:cNvSpPr/>
          <p:nvPr/>
        </p:nvSpPr>
        <p:spPr bwMode="auto">
          <a:xfrm>
            <a:off x="2438400" y="480060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2" name="Rectangle 31"/>
          <p:cNvSpPr/>
          <p:nvPr/>
        </p:nvSpPr>
        <p:spPr>
          <a:xfrm>
            <a:off x="7772400" y="3649598"/>
            <a:ext cx="4191000" cy="2308324"/>
          </a:xfrm>
          <a:prstGeom prst="rect">
            <a:avLst/>
          </a:prstGeom>
          <a:ln w="76200">
            <a:solidFill>
              <a:srgbClr val="FFC000"/>
            </a:solidFill>
          </a:ln>
        </p:spPr>
        <p:txBody>
          <a:bodyPr wrap="square">
            <a:spAutoFit/>
          </a:bodyPr>
          <a:lstStyle/>
          <a:p>
            <a:pPr defTabSz="914202">
              <a:defRPr/>
            </a:pPr>
            <a:r>
              <a:rPr lang="en-US" b="1" dirty="0">
                <a:solidFill>
                  <a:srgbClr val="000000"/>
                </a:solidFill>
                <a:latin typeface="Calibri"/>
              </a:rPr>
              <a:t>7 school districts did not file this year</a:t>
            </a:r>
          </a:p>
          <a:p>
            <a:pPr marL="742852" lvl="1" indent="-285750" defTabSz="914202">
              <a:buFont typeface="Arial" panose="020B0604020202020204" pitchFamily="34" charset="0"/>
              <a:buChar char="•"/>
              <a:defRPr/>
            </a:pPr>
            <a:r>
              <a:rPr lang="en-US" b="1" dirty="0">
                <a:solidFill>
                  <a:srgbClr val="000000"/>
                </a:solidFill>
                <a:latin typeface="Calibri"/>
              </a:rPr>
              <a:t>Candia</a:t>
            </a:r>
          </a:p>
          <a:p>
            <a:pPr marL="742852" lvl="1" indent="-285750" defTabSz="914202">
              <a:buFont typeface="Arial" panose="020B0604020202020204" pitchFamily="34" charset="0"/>
              <a:buChar char="•"/>
              <a:defRPr/>
            </a:pPr>
            <a:r>
              <a:rPr lang="en-US" b="1" dirty="0">
                <a:solidFill>
                  <a:srgbClr val="000000"/>
                </a:solidFill>
                <a:latin typeface="Calibri"/>
              </a:rPr>
              <a:t>Cornish</a:t>
            </a:r>
          </a:p>
          <a:p>
            <a:pPr marL="742852" lvl="1" indent="-285750" defTabSz="914202">
              <a:buFont typeface="Arial" panose="020B0604020202020204" pitchFamily="34" charset="0"/>
              <a:buChar char="•"/>
              <a:defRPr/>
            </a:pPr>
            <a:r>
              <a:rPr lang="en-US" b="1" dirty="0">
                <a:solidFill>
                  <a:srgbClr val="000000"/>
                </a:solidFill>
                <a:latin typeface="Calibri"/>
              </a:rPr>
              <a:t>Greenland</a:t>
            </a:r>
          </a:p>
          <a:p>
            <a:pPr marL="742852" lvl="1" indent="-285750" defTabSz="914202">
              <a:buFont typeface="Arial" panose="020B0604020202020204" pitchFamily="34" charset="0"/>
              <a:buChar char="•"/>
              <a:defRPr/>
            </a:pPr>
            <a:r>
              <a:rPr lang="en-US" b="1" dirty="0">
                <a:solidFill>
                  <a:srgbClr val="000000"/>
                </a:solidFill>
                <a:latin typeface="Calibri"/>
              </a:rPr>
              <a:t>Hooksett</a:t>
            </a:r>
          </a:p>
          <a:p>
            <a:pPr marL="742852" lvl="1" indent="-285750" defTabSz="914202">
              <a:buFont typeface="Arial" panose="020B0604020202020204" pitchFamily="34" charset="0"/>
              <a:buChar char="•"/>
              <a:defRPr/>
            </a:pPr>
            <a:r>
              <a:rPr lang="en-US" b="1" dirty="0">
                <a:solidFill>
                  <a:srgbClr val="000000"/>
                </a:solidFill>
                <a:latin typeface="Calibri"/>
              </a:rPr>
              <a:t>Freemont</a:t>
            </a:r>
          </a:p>
          <a:p>
            <a:pPr marL="742852" lvl="1" indent="-285750" defTabSz="914202">
              <a:buFont typeface="Arial" panose="020B0604020202020204" pitchFamily="34" charset="0"/>
              <a:buChar char="•"/>
              <a:defRPr/>
            </a:pPr>
            <a:r>
              <a:rPr lang="en-US" b="1" dirty="0">
                <a:solidFill>
                  <a:srgbClr val="000000"/>
                </a:solidFill>
                <a:latin typeface="Calibri"/>
              </a:rPr>
              <a:t>Sanborn</a:t>
            </a:r>
          </a:p>
          <a:p>
            <a:pPr marL="742852" lvl="1" indent="-285750" defTabSz="914202">
              <a:buFont typeface="Arial" panose="020B0604020202020204" pitchFamily="34" charset="0"/>
              <a:buChar char="•"/>
              <a:defRPr/>
            </a:pPr>
            <a:r>
              <a:rPr lang="en-US" b="1" dirty="0">
                <a:solidFill>
                  <a:srgbClr val="000000"/>
                </a:solidFill>
                <a:latin typeface="Calibri"/>
              </a:rPr>
              <a:t>Derry (already on fiber)</a:t>
            </a:r>
          </a:p>
        </p:txBody>
      </p:sp>
      <p:sp>
        <p:nvSpPr>
          <p:cNvPr id="6" name="Oval 5"/>
          <p:cNvSpPr/>
          <p:nvPr/>
        </p:nvSpPr>
        <p:spPr bwMode="auto">
          <a:xfrm>
            <a:off x="2020191" y="4880491"/>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3" name="Oval 32"/>
          <p:cNvSpPr/>
          <p:nvPr/>
        </p:nvSpPr>
        <p:spPr bwMode="auto">
          <a:xfrm>
            <a:off x="2426370" y="5001308"/>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4" name="Oval 33"/>
          <p:cNvSpPr/>
          <p:nvPr/>
        </p:nvSpPr>
        <p:spPr bwMode="auto">
          <a:xfrm>
            <a:off x="2167696" y="4736390"/>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5" name="Oval 34"/>
          <p:cNvSpPr/>
          <p:nvPr/>
        </p:nvSpPr>
        <p:spPr bwMode="auto">
          <a:xfrm>
            <a:off x="1842764" y="4833305"/>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6" name="Oval 35"/>
          <p:cNvSpPr/>
          <p:nvPr/>
        </p:nvSpPr>
        <p:spPr bwMode="auto">
          <a:xfrm>
            <a:off x="2000251" y="4591509"/>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7" name="Oval 36"/>
          <p:cNvSpPr/>
          <p:nvPr/>
        </p:nvSpPr>
        <p:spPr bwMode="auto">
          <a:xfrm>
            <a:off x="589743" y="4235653"/>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8" name="Oval 37"/>
          <p:cNvSpPr/>
          <p:nvPr/>
        </p:nvSpPr>
        <p:spPr bwMode="auto">
          <a:xfrm>
            <a:off x="1604785" y="5159307"/>
            <a:ext cx="381001" cy="400883"/>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8722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txBox="1">
            <a:spLocks/>
          </p:cNvSpPr>
          <p:nvPr/>
        </p:nvSpPr>
        <p:spPr>
          <a:xfrm>
            <a:off x="381001" y="76384"/>
            <a:ext cx="11199975" cy="553998"/>
          </a:xfrm>
          <a:prstGeom prst="rect">
            <a:avLst/>
          </a:prstGeom>
          <a:solidFill>
            <a:schemeClr val="tx1"/>
          </a:solidFill>
        </p:spPr>
        <p:txBody>
          <a:bodyPr vert="horz" wrap="square" lIns="0" tIns="0" rIns="0" bIns="0" rtlCol="0" anchor="t">
            <a:spAutoFit/>
          </a:bodyPr>
          <a:lstStyle>
            <a:lvl1pPr algn="l" defTabSz="914297" rtl="0" eaLnBrk="1" latinLnBrk="0" hangingPunct="1">
              <a:lnSpc>
                <a:spcPct val="90000"/>
              </a:lnSpc>
              <a:spcBef>
                <a:spcPct val="0"/>
              </a:spcBef>
              <a:buNone/>
              <a:defRPr lang="en-US" sz="4800" b="0" kern="1200" cap="none" spc="-150" dirty="0">
                <a:ln w="3175">
                  <a:noFill/>
                </a:ln>
                <a:gradFill flip="none" rotWithShape="1">
                  <a:gsLst>
                    <a:gs pos="0">
                      <a:schemeClr val="accent2">
                        <a:lumMod val="50000"/>
                      </a:schemeClr>
                    </a:gs>
                    <a:gs pos="36000">
                      <a:schemeClr val="accent2">
                        <a:lumMod val="75000"/>
                      </a:schemeClr>
                    </a:gs>
                    <a:gs pos="86000">
                      <a:schemeClr val="accent2">
                        <a:lumMod val="50000"/>
                      </a:schemeClr>
                    </a:gs>
                  </a:gsLst>
                  <a:lin ang="5400000" scaled="0"/>
                  <a:tileRect/>
                </a:gradFill>
                <a:effectLst/>
                <a:latin typeface="+mj-lt"/>
                <a:ea typeface="+mn-ea"/>
                <a:cs typeface="Arial" charset="0"/>
              </a:defRPr>
            </a:lvl1pPr>
          </a:lstStyle>
          <a:p>
            <a:pPr algn="ctr">
              <a:defRPr/>
            </a:pPr>
            <a:r>
              <a:rPr lang="en-US" sz="4000" b="1" dirty="0">
                <a:gradFill flip="none" rotWithShape="1">
                  <a:gsLst>
                    <a:gs pos="0">
                      <a:srgbClr val="4F6E9B">
                        <a:lumMod val="50000"/>
                      </a:srgbClr>
                    </a:gs>
                    <a:gs pos="36000">
                      <a:srgbClr val="4F6E9B">
                        <a:lumMod val="75000"/>
                      </a:srgbClr>
                    </a:gs>
                    <a:gs pos="86000">
                      <a:srgbClr val="4F6E9B">
                        <a:lumMod val="50000"/>
                      </a:srgbClr>
                    </a:gs>
                  </a:gsLst>
                  <a:lin ang="5400000" scaled="0"/>
                  <a:tileRect/>
                </a:gradFill>
                <a:latin typeface="Calibri"/>
              </a:rPr>
              <a:t>Districts in the same region pay very different costs</a:t>
            </a:r>
            <a:endParaRPr lang="en-US" sz="2800" b="1" dirty="0">
              <a:gradFill flip="none" rotWithShape="1">
                <a:gsLst>
                  <a:gs pos="0">
                    <a:srgbClr val="4F6E9B">
                      <a:lumMod val="50000"/>
                    </a:srgbClr>
                  </a:gs>
                  <a:gs pos="36000">
                    <a:srgbClr val="4F6E9B">
                      <a:lumMod val="75000"/>
                    </a:srgbClr>
                  </a:gs>
                  <a:gs pos="86000">
                    <a:srgbClr val="4F6E9B">
                      <a:lumMod val="50000"/>
                    </a:srgbClr>
                  </a:gs>
                </a:gsLst>
                <a:lin ang="5400000" scaled="0"/>
                <a:tileRect/>
              </a:gradFill>
              <a:latin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1" y="6276330"/>
            <a:ext cx="2133600" cy="55111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152" y="6264247"/>
            <a:ext cx="1950049" cy="568527"/>
          </a:xfrm>
          <a:prstGeom prst="rect">
            <a:avLst/>
          </a:prstGeom>
        </p:spPr>
      </p:pic>
      <p:pic>
        <p:nvPicPr>
          <p:cNvPr id="12" name="Picture 11"/>
          <p:cNvPicPr>
            <a:picLocks noChangeAspect="1"/>
          </p:cNvPicPr>
          <p:nvPr/>
        </p:nvPicPr>
        <p:blipFill>
          <a:blip r:embed="rId5"/>
          <a:stretch>
            <a:fillRect/>
          </a:stretch>
        </p:blipFill>
        <p:spPr>
          <a:xfrm>
            <a:off x="1165076" y="1526366"/>
            <a:ext cx="5343074" cy="3884729"/>
          </a:xfrm>
          <a:prstGeom prst="rect">
            <a:avLst/>
          </a:prstGeom>
          <a:ln w="76200">
            <a:solidFill>
              <a:srgbClr val="FFC000"/>
            </a:solidFill>
          </a:ln>
        </p:spPr>
      </p:pic>
      <p:pic>
        <p:nvPicPr>
          <p:cNvPr id="13" name="Picture 12"/>
          <p:cNvPicPr>
            <a:picLocks noChangeAspect="1"/>
          </p:cNvPicPr>
          <p:nvPr/>
        </p:nvPicPr>
        <p:blipFill>
          <a:blip r:embed="rId6"/>
          <a:stretch>
            <a:fillRect/>
          </a:stretch>
        </p:blipFill>
        <p:spPr>
          <a:xfrm>
            <a:off x="8077200" y="1526366"/>
            <a:ext cx="3095252" cy="3884729"/>
          </a:xfrm>
          <a:prstGeom prst="rect">
            <a:avLst/>
          </a:prstGeom>
          <a:ln w="76200">
            <a:solidFill>
              <a:srgbClr val="FFC000"/>
            </a:solidFill>
          </a:ln>
        </p:spPr>
      </p:pic>
      <p:sp>
        <p:nvSpPr>
          <p:cNvPr id="14" name="TextBox 13"/>
          <p:cNvSpPr txBox="1"/>
          <p:nvPr/>
        </p:nvSpPr>
        <p:spPr>
          <a:xfrm>
            <a:off x="8097730" y="5525069"/>
            <a:ext cx="3103670" cy="369332"/>
          </a:xfrm>
          <a:prstGeom prst="rect">
            <a:avLst/>
          </a:prstGeom>
          <a:noFill/>
        </p:spPr>
        <p:txBody>
          <a:bodyPr wrap="none" rtlCol="0">
            <a:spAutoFit/>
          </a:bodyPr>
          <a:lstStyle/>
          <a:p>
            <a:pPr defTabSz="914202">
              <a:defRPr/>
            </a:pPr>
            <a:r>
              <a:rPr lang="en-US" b="1" dirty="0">
                <a:solidFill>
                  <a:srgbClr val="FF0000"/>
                </a:solidFill>
                <a:latin typeface="Calibri"/>
              </a:rPr>
              <a:t>Double the BW at 1/3 the Cost</a:t>
            </a:r>
          </a:p>
        </p:txBody>
      </p:sp>
      <p:sp>
        <p:nvSpPr>
          <p:cNvPr id="16" name="TextBox 15"/>
          <p:cNvSpPr txBox="1"/>
          <p:nvPr/>
        </p:nvSpPr>
        <p:spPr>
          <a:xfrm>
            <a:off x="3646845" y="2891239"/>
            <a:ext cx="2101601" cy="369332"/>
          </a:xfrm>
          <a:prstGeom prst="rect">
            <a:avLst/>
          </a:prstGeom>
          <a:noFill/>
        </p:spPr>
        <p:txBody>
          <a:bodyPr wrap="none" rtlCol="0">
            <a:spAutoFit/>
          </a:bodyPr>
          <a:lstStyle/>
          <a:p>
            <a:pPr defTabSz="914202">
              <a:defRPr/>
            </a:pPr>
            <a:r>
              <a:rPr lang="en-US" b="1" dirty="0">
                <a:solidFill>
                  <a:srgbClr val="FF0000"/>
                </a:solidFill>
                <a:latin typeface="Calibri"/>
              </a:rPr>
              <a:t>3X BW at lower cost</a:t>
            </a:r>
          </a:p>
        </p:txBody>
      </p:sp>
      <p:sp>
        <p:nvSpPr>
          <p:cNvPr id="17" name="TextBox 16"/>
          <p:cNvSpPr txBox="1"/>
          <p:nvPr/>
        </p:nvSpPr>
        <p:spPr>
          <a:xfrm>
            <a:off x="2861715" y="4800600"/>
            <a:ext cx="2333139" cy="369332"/>
          </a:xfrm>
          <a:prstGeom prst="rect">
            <a:avLst/>
          </a:prstGeom>
          <a:noFill/>
        </p:spPr>
        <p:txBody>
          <a:bodyPr wrap="none" rtlCol="0">
            <a:spAutoFit/>
          </a:bodyPr>
          <a:lstStyle/>
          <a:p>
            <a:pPr defTabSz="914202">
              <a:defRPr/>
            </a:pPr>
            <a:r>
              <a:rPr lang="en-US" b="1" dirty="0">
                <a:solidFill>
                  <a:srgbClr val="FF0000"/>
                </a:solidFill>
                <a:latin typeface="Calibri"/>
              </a:rPr>
              <a:t>Same BW @ 1.5 x Cost</a:t>
            </a:r>
          </a:p>
        </p:txBody>
      </p:sp>
    </p:spTree>
    <p:extLst>
      <p:ext uri="{BB962C8B-B14F-4D97-AF65-F5344CB8AC3E}">
        <p14:creationId xmlns:p14="http://schemas.microsoft.com/office/powerpoint/2010/main" val="171517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99" y="685800"/>
            <a:ext cx="3521659" cy="120447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1" y="1786886"/>
            <a:ext cx="3301321" cy="4038600"/>
          </a:xfrm>
          <a:prstGeom prst="rect">
            <a:avLst/>
          </a:prstGeom>
        </p:spPr>
      </p:pic>
      <p:sp>
        <p:nvSpPr>
          <p:cNvPr id="5" name="Rectangle 4">
            <a:extLst>
              <a:ext uri="{FF2B5EF4-FFF2-40B4-BE49-F238E27FC236}">
                <a16:creationId xmlns:a16="http://schemas.microsoft.com/office/drawing/2014/main" id="{7081E9EB-E2B9-4274-ADE2-CB1F382D195A}"/>
              </a:ext>
            </a:extLst>
          </p:cNvPr>
          <p:cNvSpPr/>
          <p:nvPr/>
        </p:nvSpPr>
        <p:spPr>
          <a:xfrm>
            <a:off x="1065212" y="2057400"/>
            <a:ext cx="9220199" cy="3600964"/>
          </a:xfrm>
          <a:prstGeom prst="rect">
            <a:avLst/>
          </a:prstGeom>
        </p:spPr>
        <p:txBody>
          <a:bodyPr wrap="square" lIns="91420" tIns="45709" rIns="91420" bIns="45709">
            <a:spAutoFit/>
          </a:bodyPr>
          <a:lstStyle/>
          <a:p>
            <a:r>
              <a:rPr lang="en-US" sz="3200" b="1" dirty="0"/>
              <a:t>BTOP – State Broadband Initiative</a:t>
            </a:r>
          </a:p>
          <a:p>
            <a:r>
              <a:rPr lang="en-US" sz="3200" b="1" dirty="0"/>
              <a:t>5-Year Project 2010 -2015, funded by NTIA</a:t>
            </a:r>
          </a:p>
          <a:p>
            <a:endParaRPr lang="en-US" sz="3200" dirty="0"/>
          </a:p>
          <a:p>
            <a:pPr marL="571500" indent="-571500">
              <a:buFont typeface="Arial" panose="020B0604020202020204" pitchFamily="34" charset="0"/>
              <a:buChar char="•"/>
            </a:pPr>
            <a:r>
              <a:rPr lang="en-US" sz="3200" dirty="0"/>
              <a:t>Mapping</a:t>
            </a:r>
          </a:p>
          <a:p>
            <a:pPr marL="571500" indent="-571500">
              <a:buFont typeface="Arial" panose="020B0604020202020204" pitchFamily="34" charset="0"/>
              <a:buChar char="•"/>
            </a:pPr>
            <a:r>
              <a:rPr lang="en-US" sz="3200" dirty="0"/>
              <a:t>Planning</a:t>
            </a:r>
          </a:p>
          <a:p>
            <a:pPr marL="571500" indent="-571500">
              <a:buFont typeface="Arial" panose="020B0604020202020204" pitchFamily="34" charset="0"/>
              <a:buChar char="•"/>
            </a:pPr>
            <a:r>
              <a:rPr lang="en-US" sz="3200" dirty="0"/>
              <a:t>Technical Assistance</a:t>
            </a:r>
          </a:p>
          <a:p>
            <a:pPr marL="571500" indent="-571500">
              <a:buFont typeface="Arial" panose="020B0604020202020204" pitchFamily="34" charset="0"/>
              <a:buChar char="•"/>
            </a:pPr>
            <a:r>
              <a:rPr lang="en-US" sz="3200" dirty="0"/>
              <a:t>Capacity Building</a:t>
            </a:r>
          </a:p>
        </p:txBody>
      </p:sp>
    </p:spTree>
    <p:extLst>
      <p:ext uri="{BB962C8B-B14F-4D97-AF65-F5344CB8AC3E}">
        <p14:creationId xmlns:p14="http://schemas.microsoft.com/office/powerpoint/2010/main" val="85872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1" y="3048000"/>
            <a:ext cx="9220199" cy="2123636"/>
          </a:xfrm>
          <a:prstGeom prst="rect">
            <a:avLst/>
          </a:prstGeom>
        </p:spPr>
        <p:txBody>
          <a:bodyPr wrap="square" lIns="91420" tIns="45709" rIns="91420" bIns="45709">
            <a:spAutoFit/>
          </a:bodyPr>
          <a:lstStyle/>
          <a:p>
            <a:pPr algn="ctr"/>
            <a:r>
              <a:rPr lang="en-US" sz="3600" b="1" dirty="0"/>
              <a:t>Broadband in Coos County (NBRC1), 2015-2016</a:t>
            </a:r>
          </a:p>
          <a:p>
            <a:pPr algn="ctr"/>
            <a:r>
              <a:rPr lang="en-US" sz="3600" b="1" dirty="0"/>
              <a:t>Broadband in Northern NH (NBRC2)</a:t>
            </a:r>
          </a:p>
          <a:p>
            <a:pPr algn="ctr"/>
            <a:endParaRPr lang="en-US" sz="3600" dirty="0"/>
          </a:p>
          <a:p>
            <a:pPr algn="ctr"/>
            <a:r>
              <a:rPr lang="en-US" sz="2400" dirty="0">
                <a:solidFill>
                  <a:schemeClr val="bg1"/>
                </a:solidFill>
                <a:hlinkClick r:id="rId3"/>
              </a:rPr>
              <a:t>http://iwantbroadbandnh.org/completed-projects</a:t>
            </a:r>
            <a:endParaRPr lang="en-US" sz="24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08" y="685799"/>
            <a:ext cx="3606416" cy="1233465"/>
          </a:xfrm>
          <a:prstGeom prst="rect">
            <a:avLst/>
          </a:prstGeom>
        </p:spPr>
      </p:pic>
      <p:pic>
        <p:nvPicPr>
          <p:cNvPr id="8" name="Picture 7"/>
          <p:cNvPicPr>
            <a:picLocks noChangeAspect="1"/>
          </p:cNvPicPr>
          <p:nvPr/>
        </p:nvPicPr>
        <p:blipFill>
          <a:blip r:embed="rId5"/>
          <a:stretch>
            <a:fillRect/>
          </a:stretch>
        </p:blipFill>
        <p:spPr>
          <a:xfrm>
            <a:off x="6400801" y="685800"/>
            <a:ext cx="5257649" cy="1049002"/>
          </a:xfrm>
          <a:prstGeom prst="rect">
            <a:avLst/>
          </a:prstGeom>
        </p:spPr>
      </p:pic>
    </p:spTree>
    <p:extLst>
      <p:ext uri="{BB962C8B-B14F-4D97-AF65-F5344CB8AC3E}">
        <p14:creationId xmlns:p14="http://schemas.microsoft.com/office/powerpoint/2010/main" val="29788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18D8CAB2-C23D-4DD4-B4D4-94DA95F437EE}"/>
              </a:ext>
            </a:extLst>
          </p:cNvPr>
          <p:cNvSpPr txBox="1">
            <a:spLocks/>
          </p:cNvSpPr>
          <p:nvPr/>
        </p:nvSpPr>
        <p:spPr>
          <a:xfrm>
            <a:off x="416672" y="378766"/>
            <a:ext cx="3704851" cy="262665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t>Mapping Broadband </a:t>
            </a:r>
            <a:br>
              <a:rPr lang="en-US" sz="4600" b="1" dirty="0"/>
            </a:br>
            <a:r>
              <a:rPr lang="en-US" sz="4600" b="1" dirty="0"/>
              <a:t>Availability</a:t>
            </a:r>
            <a:endParaRPr lang="en-US" sz="4600" dirty="0"/>
          </a:p>
        </p:txBody>
      </p:sp>
      <p:pic>
        <p:nvPicPr>
          <p:cNvPr id="5" name="Picture 4">
            <a:extLst>
              <a:ext uri="{FF2B5EF4-FFF2-40B4-BE49-F238E27FC236}">
                <a16:creationId xmlns:a16="http://schemas.microsoft.com/office/drawing/2014/main" id="{1F199939-7818-41AC-8AA0-77A25F143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9683" y="96292"/>
            <a:ext cx="4983500" cy="6449234"/>
          </a:xfrm>
          <a:prstGeom prst="rect">
            <a:avLst/>
          </a:prstGeom>
        </p:spPr>
      </p:pic>
    </p:spTree>
    <p:extLst>
      <p:ext uri="{BB962C8B-B14F-4D97-AF65-F5344CB8AC3E}">
        <p14:creationId xmlns:p14="http://schemas.microsoft.com/office/powerpoint/2010/main" val="15753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6" name="Title 1">
            <a:extLst>
              <a:ext uri="{FF2B5EF4-FFF2-40B4-BE49-F238E27FC236}">
                <a16:creationId xmlns:a16="http://schemas.microsoft.com/office/drawing/2014/main" id="{4205291C-CE17-4487-9758-16AC46F1E6CC}"/>
              </a:ext>
            </a:extLst>
          </p:cNvPr>
          <p:cNvSpPr txBox="1">
            <a:spLocks/>
          </p:cNvSpPr>
          <p:nvPr/>
        </p:nvSpPr>
        <p:spPr>
          <a:xfrm>
            <a:off x="517525" y="76206"/>
            <a:ext cx="11165020" cy="609398"/>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Broadband Availability – Consumer Service</a:t>
            </a:r>
            <a:endParaRPr lang="en-US" dirty="0"/>
          </a:p>
        </p:txBody>
      </p:sp>
      <p:pic>
        <p:nvPicPr>
          <p:cNvPr id="7" name="Picture 6">
            <a:extLst>
              <a:ext uri="{FF2B5EF4-FFF2-40B4-BE49-F238E27FC236}">
                <a16:creationId xmlns:a16="http://schemas.microsoft.com/office/drawing/2014/main" id="{13D24C3D-5E4C-43CF-894E-26CE2DA7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62" y="1120477"/>
            <a:ext cx="7992884" cy="4876800"/>
          </a:xfrm>
          <a:prstGeom prst="rect">
            <a:avLst/>
          </a:prstGeom>
        </p:spPr>
      </p:pic>
      <p:sp>
        <p:nvSpPr>
          <p:cNvPr id="8" name="Rectangle: Rounded Corners 7">
            <a:extLst>
              <a:ext uri="{FF2B5EF4-FFF2-40B4-BE49-F238E27FC236}">
                <a16:creationId xmlns:a16="http://schemas.microsoft.com/office/drawing/2014/main" id="{06B0746A-7079-4E69-9089-E67BFD1FB3C1}"/>
              </a:ext>
            </a:extLst>
          </p:cNvPr>
          <p:cNvSpPr/>
          <p:nvPr/>
        </p:nvSpPr>
        <p:spPr>
          <a:xfrm>
            <a:off x="1009557" y="3415079"/>
            <a:ext cx="7888389" cy="49324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9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Content Placeholder 4">
            <a:extLst>
              <a:ext uri="{FF2B5EF4-FFF2-40B4-BE49-F238E27FC236}">
                <a16:creationId xmlns:a16="http://schemas.microsoft.com/office/drawing/2014/main" id="{2D4D190A-B08A-41F5-B495-02DFE49E5DB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Collected from providers in June/December of each year</a:t>
            </a:r>
          </a:p>
          <a:p>
            <a:endParaRPr lang="en-US" dirty="0"/>
          </a:p>
          <a:p>
            <a:r>
              <a:rPr lang="en-US" dirty="0"/>
              <a:t>Describes residential, fixed broadband coverage</a:t>
            </a:r>
          </a:p>
          <a:p>
            <a:endParaRPr lang="en-US" dirty="0"/>
          </a:p>
          <a:p>
            <a:r>
              <a:rPr lang="en-US" dirty="0"/>
              <a:t>Available for public access:</a:t>
            </a:r>
          </a:p>
          <a:p>
            <a:pPr marL="457200" lvl="1" indent="0">
              <a:buNone/>
            </a:pPr>
            <a:r>
              <a:rPr lang="en-US" dirty="0">
                <a:hlinkClick r:id="rId3"/>
              </a:rPr>
              <a:t>https://broadbandmap.fcc.gov</a:t>
            </a:r>
            <a:endParaRPr lang="en-US" dirty="0"/>
          </a:p>
        </p:txBody>
      </p:sp>
      <p:sp>
        <p:nvSpPr>
          <p:cNvPr id="5" name="Title 1">
            <a:extLst>
              <a:ext uri="{FF2B5EF4-FFF2-40B4-BE49-F238E27FC236}">
                <a16:creationId xmlns:a16="http://schemas.microsoft.com/office/drawing/2014/main" id="{1A2EB63E-420F-4A9C-BD34-8B8180F0C19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Now</a:t>
            </a:r>
          </a:p>
        </p:txBody>
      </p:sp>
    </p:spTree>
    <p:extLst>
      <p:ext uri="{BB962C8B-B14F-4D97-AF65-F5344CB8AC3E}">
        <p14:creationId xmlns:p14="http://schemas.microsoft.com/office/powerpoint/2010/main" val="23304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2" name="Picture 1">
            <a:extLst>
              <a:ext uri="{FF2B5EF4-FFF2-40B4-BE49-F238E27FC236}">
                <a16:creationId xmlns:a16="http://schemas.microsoft.com/office/drawing/2014/main" id="{030B636D-B3FD-4AE3-8379-20516562C116}"/>
              </a:ext>
            </a:extLst>
          </p:cNvPr>
          <p:cNvPicPr>
            <a:picLocks noChangeAspect="1"/>
          </p:cNvPicPr>
          <p:nvPr/>
        </p:nvPicPr>
        <p:blipFill>
          <a:blip r:embed="rId3"/>
          <a:stretch>
            <a:fillRect/>
          </a:stretch>
        </p:blipFill>
        <p:spPr>
          <a:xfrm>
            <a:off x="1228241" y="111097"/>
            <a:ext cx="9735518" cy="6178171"/>
          </a:xfrm>
          <a:prstGeom prst="rect">
            <a:avLst/>
          </a:prstGeom>
        </p:spPr>
      </p:pic>
    </p:spTree>
    <p:extLst>
      <p:ext uri="{BB962C8B-B14F-4D97-AF65-F5344CB8AC3E}">
        <p14:creationId xmlns:p14="http://schemas.microsoft.com/office/powerpoint/2010/main" val="245783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4" name="Picture 3">
            <a:extLst>
              <a:ext uri="{FF2B5EF4-FFF2-40B4-BE49-F238E27FC236}">
                <a16:creationId xmlns:a16="http://schemas.microsoft.com/office/drawing/2014/main" id="{51E19DC6-B911-4344-AC45-68D792B8951C}"/>
              </a:ext>
            </a:extLst>
          </p:cNvPr>
          <p:cNvPicPr>
            <a:picLocks noChangeAspect="1"/>
          </p:cNvPicPr>
          <p:nvPr/>
        </p:nvPicPr>
        <p:blipFill>
          <a:blip r:embed="rId3"/>
          <a:stretch>
            <a:fillRect/>
          </a:stretch>
        </p:blipFill>
        <p:spPr>
          <a:xfrm>
            <a:off x="123986" y="379067"/>
            <a:ext cx="12192000" cy="6099866"/>
          </a:xfrm>
          <a:prstGeom prst="rect">
            <a:avLst/>
          </a:prstGeom>
        </p:spPr>
      </p:pic>
    </p:spTree>
    <p:extLst>
      <p:ext uri="{BB962C8B-B14F-4D97-AF65-F5344CB8AC3E}">
        <p14:creationId xmlns:p14="http://schemas.microsoft.com/office/powerpoint/2010/main" val="28340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3495</TotalTime>
  <Words>4912</Words>
  <Application>Microsoft Office PowerPoint</Application>
  <PresentationFormat>Widescreen</PresentationFormat>
  <Paragraphs>436</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Segoe</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Broadband Technology Comparison</vt:lpstr>
      <vt:lpstr>New Hampshire School Connectivity Initiative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dc:creator>
  <cp:lastModifiedBy>fay</cp:lastModifiedBy>
  <cp:revision>58</cp:revision>
  <dcterms:created xsi:type="dcterms:W3CDTF">2019-10-22T15:49:59Z</dcterms:created>
  <dcterms:modified xsi:type="dcterms:W3CDTF">2019-10-27T17:27:53Z</dcterms:modified>
</cp:coreProperties>
</file>