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473" r:id="rId2"/>
    <p:sldId id="478" r:id="rId3"/>
    <p:sldId id="445" r:id="rId4"/>
    <p:sldId id="406" r:id="rId5"/>
    <p:sldId id="477" r:id="rId6"/>
    <p:sldId id="479" r:id="rId7"/>
    <p:sldId id="495" r:id="rId8"/>
    <p:sldId id="480" r:id="rId9"/>
    <p:sldId id="497" r:id="rId10"/>
    <p:sldId id="498" r:id="rId11"/>
    <p:sldId id="496" r:id="rId12"/>
    <p:sldId id="481" r:id="rId13"/>
    <p:sldId id="482" r:id="rId14"/>
    <p:sldId id="483" r:id="rId15"/>
    <p:sldId id="484" r:id="rId16"/>
    <p:sldId id="485" r:id="rId17"/>
    <p:sldId id="499" r:id="rId18"/>
    <p:sldId id="492" r:id="rId19"/>
    <p:sldId id="486" r:id="rId20"/>
    <p:sldId id="493" r:id="rId21"/>
    <p:sldId id="500" r:id="rId22"/>
    <p:sldId id="489" r:id="rId23"/>
    <p:sldId id="490" r:id="rId24"/>
    <p:sldId id="459" r:id="rId25"/>
    <p:sldId id="446" r:id="rId26"/>
    <p:sldId id="465" r:id="rId27"/>
    <p:sldId id="46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03" autoAdjust="0"/>
    <p:restoredTop sz="67188" autoAdjust="0"/>
  </p:normalViewPr>
  <p:slideViewPr>
    <p:cSldViewPr snapToGrid="0">
      <p:cViewPr varScale="1">
        <p:scale>
          <a:sx n="62" d="100"/>
          <a:sy n="62" d="100"/>
        </p:scale>
        <p:origin x="1074"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4" d="100"/>
          <a:sy n="104" d="100"/>
        </p:scale>
        <p:origin x="2364" y="1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03282-711E-4818-AB67-E5ED99AC7723}" type="datetimeFigureOut">
              <a:rPr lang="en-US" smtClean="0"/>
              <a:t>10/27/2019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64AEB-AFD2-424B-B0C4-9DEA3E5AE67E}" type="slidenum">
              <a:rPr lang="en-US" smtClean="0"/>
              <a:t>‹#›</a:t>
            </a:fld>
            <a:endParaRPr lang="en-US"/>
          </a:p>
        </p:txBody>
      </p:sp>
    </p:spTree>
    <p:extLst>
      <p:ext uri="{BB962C8B-B14F-4D97-AF65-F5344CB8AC3E}">
        <p14:creationId xmlns:p14="http://schemas.microsoft.com/office/powerpoint/2010/main" val="3943347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2090842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10</a:t>
            </a:fld>
            <a:endParaRPr lang="en-US" dirty="0"/>
          </a:p>
        </p:txBody>
      </p:sp>
    </p:spTree>
    <p:extLst>
      <p:ext uri="{BB962C8B-B14F-4D97-AF65-F5344CB8AC3E}">
        <p14:creationId xmlns:p14="http://schemas.microsoft.com/office/powerpoint/2010/main" val="2214613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11</a:t>
            </a:fld>
            <a:endParaRPr lang="en-US" dirty="0"/>
          </a:p>
        </p:txBody>
      </p:sp>
    </p:spTree>
    <p:extLst>
      <p:ext uri="{BB962C8B-B14F-4D97-AF65-F5344CB8AC3E}">
        <p14:creationId xmlns:p14="http://schemas.microsoft.com/office/powerpoint/2010/main" val="1896588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12</a:t>
            </a:fld>
            <a:endParaRPr lang="en-US" dirty="0"/>
          </a:p>
        </p:txBody>
      </p:sp>
    </p:spTree>
    <p:extLst>
      <p:ext uri="{BB962C8B-B14F-4D97-AF65-F5344CB8AC3E}">
        <p14:creationId xmlns:p14="http://schemas.microsoft.com/office/powerpoint/2010/main" val="2466309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13</a:t>
            </a:fld>
            <a:endParaRPr lang="en-US" dirty="0"/>
          </a:p>
        </p:txBody>
      </p:sp>
    </p:spTree>
    <p:extLst>
      <p:ext uri="{BB962C8B-B14F-4D97-AF65-F5344CB8AC3E}">
        <p14:creationId xmlns:p14="http://schemas.microsoft.com/office/powerpoint/2010/main" val="4061353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14</a:t>
            </a:fld>
            <a:endParaRPr lang="en-US" dirty="0"/>
          </a:p>
        </p:txBody>
      </p:sp>
    </p:spTree>
    <p:extLst>
      <p:ext uri="{BB962C8B-B14F-4D97-AF65-F5344CB8AC3E}">
        <p14:creationId xmlns:p14="http://schemas.microsoft.com/office/powerpoint/2010/main" val="2548168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15</a:t>
            </a:fld>
            <a:endParaRPr lang="en-US" dirty="0"/>
          </a:p>
        </p:txBody>
      </p:sp>
    </p:spTree>
    <p:extLst>
      <p:ext uri="{BB962C8B-B14F-4D97-AF65-F5344CB8AC3E}">
        <p14:creationId xmlns:p14="http://schemas.microsoft.com/office/powerpoint/2010/main" val="4199500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baseline="0"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16</a:t>
            </a:fld>
            <a:endParaRPr lang="en-US" dirty="0"/>
          </a:p>
        </p:txBody>
      </p:sp>
    </p:spTree>
    <p:extLst>
      <p:ext uri="{BB962C8B-B14F-4D97-AF65-F5344CB8AC3E}">
        <p14:creationId xmlns:p14="http://schemas.microsoft.com/office/powerpoint/2010/main" val="1290211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17</a:t>
            </a:fld>
            <a:endParaRPr lang="en-US" dirty="0"/>
          </a:p>
        </p:txBody>
      </p:sp>
    </p:spTree>
    <p:extLst>
      <p:ext uri="{BB962C8B-B14F-4D97-AF65-F5344CB8AC3E}">
        <p14:creationId xmlns:p14="http://schemas.microsoft.com/office/powerpoint/2010/main" val="2564569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18</a:t>
            </a:fld>
            <a:endParaRPr lang="en-US" dirty="0"/>
          </a:p>
        </p:txBody>
      </p:sp>
    </p:spTree>
    <p:extLst>
      <p:ext uri="{BB962C8B-B14F-4D97-AF65-F5344CB8AC3E}">
        <p14:creationId xmlns:p14="http://schemas.microsoft.com/office/powerpoint/2010/main" val="33569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19</a:t>
            </a:fld>
            <a:endParaRPr lang="en-US" dirty="0"/>
          </a:p>
        </p:txBody>
      </p:sp>
    </p:spTree>
    <p:extLst>
      <p:ext uri="{BB962C8B-B14F-4D97-AF65-F5344CB8AC3E}">
        <p14:creationId xmlns:p14="http://schemas.microsoft.com/office/powerpoint/2010/main" val="1729031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2</a:t>
            </a:fld>
            <a:endParaRPr lang="en-US" dirty="0"/>
          </a:p>
        </p:txBody>
      </p:sp>
    </p:spTree>
    <p:extLst>
      <p:ext uri="{BB962C8B-B14F-4D97-AF65-F5344CB8AC3E}">
        <p14:creationId xmlns:p14="http://schemas.microsoft.com/office/powerpoint/2010/main" val="4214088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20</a:t>
            </a:fld>
            <a:endParaRPr lang="en-US" dirty="0"/>
          </a:p>
        </p:txBody>
      </p:sp>
    </p:spTree>
    <p:extLst>
      <p:ext uri="{BB962C8B-B14F-4D97-AF65-F5344CB8AC3E}">
        <p14:creationId xmlns:p14="http://schemas.microsoft.com/office/powerpoint/2010/main" val="3515507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21</a:t>
            </a:fld>
            <a:endParaRPr lang="en-US" dirty="0"/>
          </a:p>
        </p:txBody>
      </p:sp>
    </p:spTree>
    <p:extLst>
      <p:ext uri="{BB962C8B-B14F-4D97-AF65-F5344CB8AC3E}">
        <p14:creationId xmlns:p14="http://schemas.microsoft.com/office/powerpoint/2010/main" val="1690643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22</a:t>
            </a:fld>
            <a:endParaRPr lang="en-US" dirty="0"/>
          </a:p>
        </p:txBody>
      </p:sp>
    </p:spTree>
    <p:extLst>
      <p:ext uri="{BB962C8B-B14F-4D97-AF65-F5344CB8AC3E}">
        <p14:creationId xmlns:p14="http://schemas.microsoft.com/office/powerpoint/2010/main" val="836468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23</a:t>
            </a:fld>
            <a:endParaRPr lang="en-US" dirty="0"/>
          </a:p>
        </p:txBody>
      </p:sp>
    </p:spTree>
    <p:extLst>
      <p:ext uri="{BB962C8B-B14F-4D97-AF65-F5344CB8AC3E}">
        <p14:creationId xmlns:p14="http://schemas.microsoft.com/office/powerpoint/2010/main" val="1042386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573" rtl="0" eaLnBrk="1" fontAlgn="auto" latinLnBrk="0" hangingPunct="1">
              <a:lnSpc>
                <a:spcPct val="100000"/>
              </a:lnSpc>
              <a:spcBef>
                <a:spcPts val="0"/>
              </a:spcBef>
              <a:spcAft>
                <a:spcPts val="0"/>
              </a:spcAft>
              <a:buClrTx/>
              <a:buSzTx/>
              <a:buFontTx/>
              <a:buNone/>
              <a:tabLst/>
              <a:defRPr/>
            </a:pPr>
            <a:fld id="{00395312-5CAD-4FF3-A309-1195EFF9DB9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5573"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7822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t>What vendors have existing fiber?</a:t>
            </a:r>
          </a:p>
          <a:p>
            <a:r>
              <a:rPr lang="en-US" dirty="0"/>
              <a:t>Will it be reasonably priced?</a:t>
            </a:r>
          </a:p>
          <a:p>
            <a:r>
              <a:rPr lang="en-US" dirty="0"/>
              <a:t>Who may be last on the list?</a:t>
            </a:r>
          </a:p>
          <a:p>
            <a:r>
              <a:rPr lang="en-US" dirty="0"/>
              <a:t>Create a local or statewide purchasing consortium?</a:t>
            </a:r>
          </a:p>
          <a:p>
            <a:endParaRPr lang="en-US" dirty="0"/>
          </a:p>
        </p:txBody>
      </p:sp>
      <p:sp>
        <p:nvSpPr>
          <p:cNvPr id="4" name="Slide Number Placeholder 3"/>
          <p:cNvSpPr>
            <a:spLocks noGrp="1"/>
          </p:cNvSpPr>
          <p:nvPr>
            <p:ph type="sldNum" sz="quarter" idx="10"/>
          </p:nvPr>
        </p:nvSpPr>
        <p:spPr/>
        <p:txBody>
          <a:bodyPr/>
          <a:lstStyle/>
          <a:p>
            <a:pPr marL="0" marR="0" lvl="0" indent="0" algn="r" defTabSz="914202" rtl="0" eaLnBrk="1" fontAlgn="auto" latinLnBrk="0" hangingPunct="1">
              <a:lnSpc>
                <a:spcPct val="100000"/>
              </a:lnSpc>
              <a:spcBef>
                <a:spcPts val="0"/>
              </a:spcBef>
              <a:spcAft>
                <a:spcPts val="0"/>
              </a:spcAft>
              <a:buClrTx/>
              <a:buSzTx/>
              <a:buFontTx/>
              <a:buNone/>
              <a:tabLst/>
              <a:defRPr/>
            </a:pPr>
            <a:fld id="{00395312-5CAD-4FF3-A309-1195EFF9DB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0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0096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02" rtl="0" eaLnBrk="1" fontAlgn="auto" latinLnBrk="0" hangingPunct="1">
              <a:lnSpc>
                <a:spcPct val="100000"/>
              </a:lnSpc>
              <a:spcBef>
                <a:spcPts val="0"/>
              </a:spcBef>
              <a:spcAft>
                <a:spcPts val="0"/>
              </a:spcAft>
              <a:buClrTx/>
              <a:buSzTx/>
              <a:buFontTx/>
              <a:buNone/>
              <a:tabLst/>
              <a:defRPr/>
            </a:pPr>
            <a:fld id="{A2AA3467-A656-4BD3-B32C-EEE9B6E319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0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2099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02" rtl="0" eaLnBrk="1" fontAlgn="auto" latinLnBrk="0" hangingPunct="1">
              <a:lnSpc>
                <a:spcPct val="100000"/>
              </a:lnSpc>
              <a:spcBef>
                <a:spcPts val="0"/>
              </a:spcBef>
              <a:spcAft>
                <a:spcPts val="0"/>
              </a:spcAft>
              <a:buClrTx/>
              <a:buSzTx/>
              <a:buFontTx/>
              <a:buNone/>
              <a:tabLst/>
              <a:defRPr/>
            </a:pPr>
            <a:fld id="{A2AA3467-A656-4BD3-B32C-EEE9B6E319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0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2811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3</a:t>
            </a:fld>
            <a:endParaRPr lang="en-US" dirty="0"/>
          </a:p>
        </p:txBody>
      </p:sp>
    </p:spTree>
    <p:extLst>
      <p:ext uri="{BB962C8B-B14F-4D97-AF65-F5344CB8AC3E}">
        <p14:creationId xmlns:p14="http://schemas.microsoft.com/office/powerpoint/2010/main" val="904310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4</a:t>
            </a:fld>
            <a:endParaRPr lang="en-US" dirty="0"/>
          </a:p>
        </p:txBody>
      </p:sp>
    </p:spTree>
    <p:extLst>
      <p:ext uri="{BB962C8B-B14F-4D97-AF65-F5344CB8AC3E}">
        <p14:creationId xmlns:p14="http://schemas.microsoft.com/office/powerpoint/2010/main" val="900106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5</a:t>
            </a:fld>
            <a:endParaRPr lang="en-US" dirty="0"/>
          </a:p>
        </p:txBody>
      </p:sp>
    </p:spTree>
    <p:extLst>
      <p:ext uri="{BB962C8B-B14F-4D97-AF65-F5344CB8AC3E}">
        <p14:creationId xmlns:p14="http://schemas.microsoft.com/office/powerpoint/2010/main" val="2705193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6</a:t>
            </a:fld>
            <a:endParaRPr lang="en-US" dirty="0"/>
          </a:p>
        </p:txBody>
      </p:sp>
    </p:spTree>
    <p:extLst>
      <p:ext uri="{BB962C8B-B14F-4D97-AF65-F5344CB8AC3E}">
        <p14:creationId xmlns:p14="http://schemas.microsoft.com/office/powerpoint/2010/main" val="1023752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7</a:t>
            </a:fld>
            <a:endParaRPr lang="en-US" dirty="0"/>
          </a:p>
        </p:txBody>
      </p:sp>
    </p:spTree>
    <p:extLst>
      <p:ext uri="{BB962C8B-B14F-4D97-AF65-F5344CB8AC3E}">
        <p14:creationId xmlns:p14="http://schemas.microsoft.com/office/powerpoint/2010/main" val="1681330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8</a:t>
            </a:fld>
            <a:endParaRPr lang="en-US" dirty="0"/>
          </a:p>
        </p:txBody>
      </p:sp>
    </p:spTree>
    <p:extLst>
      <p:ext uri="{BB962C8B-B14F-4D97-AF65-F5344CB8AC3E}">
        <p14:creationId xmlns:p14="http://schemas.microsoft.com/office/powerpoint/2010/main" val="996780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10/27/2019 1:03 PM</a:t>
            </a:fld>
            <a:endParaRPr lang="en-US" dirty="0"/>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pPr/>
              <a:t>9</a:t>
            </a:fld>
            <a:endParaRPr lang="en-US" dirty="0"/>
          </a:p>
        </p:txBody>
      </p:sp>
    </p:spTree>
    <p:extLst>
      <p:ext uri="{BB962C8B-B14F-4D97-AF65-F5344CB8AC3E}">
        <p14:creationId xmlns:p14="http://schemas.microsoft.com/office/powerpoint/2010/main" val="1225206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B9CB-C712-4F37-B725-3AFCF5CD2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45BE8-2302-45CA-A44D-D57185136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5D5BEA-C101-478D-B810-0661F5306413}"/>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5" name="Footer Placeholder 4">
            <a:extLst>
              <a:ext uri="{FF2B5EF4-FFF2-40B4-BE49-F238E27FC236}">
                <a16:creationId xmlns:a16="http://schemas.microsoft.com/office/drawing/2014/main" id="{D92551EA-37EE-4BDF-9813-066C21B5A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6C61E9-9D15-4C96-9E08-76F4372D0BC7}"/>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3987545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925DA-2CB1-4B46-91B0-66C116425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EE2977-EDD6-4EF1-8B57-52FDB3D4F5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00E395-111B-482A-8F64-BD8D9E03AA1F}"/>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5" name="Footer Placeholder 4">
            <a:extLst>
              <a:ext uri="{FF2B5EF4-FFF2-40B4-BE49-F238E27FC236}">
                <a16:creationId xmlns:a16="http://schemas.microsoft.com/office/drawing/2014/main" id="{A240AD86-1324-447F-BA27-47C95B23A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F98579-A725-4C32-9BF0-391657BF77F6}"/>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1997798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29E265-9B9F-4EE3-B4A5-2BDD9DD705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BA4B10-3BB4-4AC8-8398-F24FA1319D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CE834-1268-4508-AF7E-9064CE1159E2}"/>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5" name="Footer Placeholder 4">
            <a:extLst>
              <a:ext uri="{FF2B5EF4-FFF2-40B4-BE49-F238E27FC236}">
                <a16:creationId xmlns:a16="http://schemas.microsoft.com/office/drawing/2014/main" id="{2205DDCE-EEAC-4161-8BCF-B23D160D4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7AD47-BB84-4306-8C24-08798F1E466F}"/>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623376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0" name="Rectangle 8"/>
          <p:cNvSpPr/>
          <p:nvPr userDrawn="1"/>
        </p:nvSpPr>
        <p:spPr>
          <a:xfrm>
            <a:off x="0" y="6235337"/>
            <a:ext cx="12195176" cy="622662"/>
          </a:xfrm>
          <a:prstGeom prst="rect">
            <a:avLst/>
          </a:prstGeom>
          <a:solidFill>
            <a:srgbClr val="000066"/>
          </a:solidFill>
          <a:ln w="19050" cap="flat" cmpd="sng" algn="ctr">
            <a:solidFill>
              <a:srgbClr val="000066">
                <a:shade val="50000"/>
              </a:srgbClr>
            </a:solidFill>
            <a:prstDash val="solid"/>
          </a:ln>
          <a:effectLst/>
        </p:spPr>
        <p:txBody>
          <a:bodyPr lIns="91420" tIns="45709" rIns="91420" bIns="45709" anchor="ctr"/>
          <a:lstStyle/>
          <a:p>
            <a:pPr algn="ctr" fontAlgn="auto">
              <a:spcBef>
                <a:spcPts val="0"/>
              </a:spcBef>
              <a:spcAft>
                <a:spcPts val="0"/>
              </a:spcAft>
              <a:defRPr/>
            </a:pPr>
            <a:endParaRPr lang="en-US" sz="1800" kern="0" dirty="0">
              <a:solidFill>
                <a:sysClr val="window" lastClr="FFFFFF"/>
              </a:solidFill>
              <a:latin typeface="Tw Cen MT"/>
            </a:endParaRPr>
          </a:p>
        </p:txBody>
      </p:sp>
      <p:sp>
        <p:nvSpPr>
          <p:cNvPr id="12" name="Footer Placeholder 4"/>
          <p:cNvSpPr>
            <a:spLocks noGrp="1"/>
          </p:cNvSpPr>
          <p:nvPr>
            <p:ph type="ftr" sz="quarter" idx="12"/>
          </p:nvPr>
        </p:nvSpPr>
        <p:spPr>
          <a:xfrm>
            <a:off x="4166685" y="6356359"/>
            <a:ext cx="3861806" cy="365125"/>
          </a:xfrm>
          <a:prstGeom prst="rect">
            <a:avLst/>
          </a:prstGeom>
        </p:spPr>
        <p:txBody>
          <a:bodyPr lIns="91420" tIns="45709" rIns="91420" bIns="45709"/>
          <a:lstStyle>
            <a:lvl1pPr>
              <a:defRPr/>
            </a:lvl1pPr>
          </a:lstStyle>
          <a:p>
            <a:pPr>
              <a:defRPr/>
            </a:pP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67218" y="6284107"/>
            <a:ext cx="1981716" cy="509621"/>
          </a:xfrm>
          <a:prstGeom prst="rect">
            <a:avLst/>
          </a:prstGeom>
        </p:spPr>
      </p:pic>
      <p:sp>
        <p:nvSpPr>
          <p:cNvPr id="14" name="Text Placeholder 5"/>
          <p:cNvSpPr>
            <a:spLocks noGrp="1"/>
          </p:cNvSpPr>
          <p:nvPr>
            <p:ph type="body" sz="quarter" idx="10"/>
          </p:nvPr>
        </p:nvSpPr>
        <p:spPr>
          <a:xfrm>
            <a:off x="2742327" y="1600202"/>
            <a:ext cx="571649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64"/>
          <p:cNvSpPr txBox="1"/>
          <p:nvPr userDrawn="1"/>
        </p:nvSpPr>
        <p:spPr>
          <a:xfrm>
            <a:off x="192090" y="6374647"/>
            <a:ext cx="1812146" cy="261588"/>
          </a:xfrm>
          <a:prstGeom prst="rect">
            <a:avLst/>
          </a:prstGeom>
          <a:noFill/>
        </p:spPr>
        <p:txBody>
          <a:bodyPr wrap="none" lIns="91420" tIns="45709" rIns="91420" bIns="45709">
            <a:spAutoFit/>
          </a:bodyPr>
          <a:lstStyle/>
          <a:p>
            <a:pPr marL="0" algn="l" defTabSz="914202" rtl="0" eaLnBrk="1" latinLnBrk="0" hangingPunct="1">
              <a:defRPr/>
            </a:pPr>
            <a:r>
              <a:rPr lang="en-US" sz="1100" kern="1200" dirty="0">
                <a:solidFill>
                  <a:schemeClr val="tx1"/>
                </a:solidFill>
                <a:latin typeface="Tw Cen MT" pitchFamily="34" charset="0"/>
                <a:ea typeface="+mn-ea"/>
                <a:cs typeface="Times New Roman" pitchFamily="18" charset="0"/>
              </a:rPr>
              <a:t>NBRC2 Meeting 5/10/2018</a:t>
            </a:r>
          </a:p>
        </p:txBody>
      </p:sp>
    </p:spTree>
    <p:extLst>
      <p:ext uri="{BB962C8B-B14F-4D97-AF65-F5344CB8AC3E}">
        <p14:creationId xmlns:p14="http://schemas.microsoft.com/office/powerpoint/2010/main" val="224708385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0" name="Rectangle 8"/>
          <p:cNvSpPr/>
          <p:nvPr userDrawn="1"/>
        </p:nvSpPr>
        <p:spPr>
          <a:xfrm>
            <a:off x="0" y="6235337"/>
            <a:ext cx="12195176" cy="622662"/>
          </a:xfrm>
          <a:prstGeom prst="rect">
            <a:avLst/>
          </a:prstGeom>
          <a:solidFill>
            <a:srgbClr val="000066"/>
          </a:solidFill>
          <a:ln w="19050" cap="flat" cmpd="sng" algn="ctr">
            <a:solidFill>
              <a:srgbClr val="000066">
                <a:shade val="50000"/>
              </a:srgbClr>
            </a:solidFill>
            <a:prstDash val="solid"/>
          </a:ln>
          <a:effectLst/>
        </p:spPr>
        <p:txBody>
          <a:bodyPr lIns="91420" tIns="45709" rIns="91420" bIns="45709" anchor="ctr"/>
          <a:lstStyle/>
          <a:p>
            <a:pPr algn="ctr" fontAlgn="auto">
              <a:spcBef>
                <a:spcPts val="0"/>
              </a:spcBef>
              <a:spcAft>
                <a:spcPts val="0"/>
              </a:spcAft>
              <a:defRPr/>
            </a:pPr>
            <a:endParaRPr lang="en-US" sz="1800" kern="0" dirty="0">
              <a:solidFill>
                <a:sysClr val="window" lastClr="FFFFFF"/>
              </a:solidFill>
              <a:latin typeface="Tw Cen MT"/>
            </a:endParaRPr>
          </a:p>
        </p:txBody>
      </p:sp>
      <p:sp>
        <p:nvSpPr>
          <p:cNvPr id="12" name="Footer Placeholder 4"/>
          <p:cNvSpPr>
            <a:spLocks noGrp="1"/>
          </p:cNvSpPr>
          <p:nvPr>
            <p:ph type="ftr" sz="quarter" idx="12"/>
          </p:nvPr>
        </p:nvSpPr>
        <p:spPr>
          <a:xfrm>
            <a:off x="4166685" y="6356359"/>
            <a:ext cx="3861806" cy="365125"/>
          </a:xfrm>
          <a:prstGeom prst="rect">
            <a:avLst/>
          </a:prstGeom>
        </p:spPr>
        <p:txBody>
          <a:bodyPr lIns="91420" tIns="45709" rIns="91420" bIns="45709"/>
          <a:lstStyle>
            <a:lvl1pPr>
              <a:defRPr/>
            </a:lvl1pPr>
          </a:lstStyle>
          <a:p>
            <a:pPr>
              <a:defRPr/>
            </a:pP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67218" y="6284107"/>
            <a:ext cx="1981716" cy="509621"/>
          </a:xfrm>
          <a:prstGeom prst="rect">
            <a:avLst/>
          </a:prstGeom>
        </p:spPr>
      </p:pic>
      <p:sp>
        <p:nvSpPr>
          <p:cNvPr id="14" name="Text Placeholder 5"/>
          <p:cNvSpPr>
            <a:spLocks noGrp="1"/>
          </p:cNvSpPr>
          <p:nvPr>
            <p:ph type="body" sz="quarter" idx="10"/>
          </p:nvPr>
        </p:nvSpPr>
        <p:spPr>
          <a:xfrm>
            <a:off x="2742327" y="1600202"/>
            <a:ext cx="571649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64"/>
          <p:cNvSpPr txBox="1"/>
          <p:nvPr userDrawn="1"/>
        </p:nvSpPr>
        <p:spPr>
          <a:xfrm>
            <a:off x="192090" y="6374647"/>
            <a:ext cx="1812146" cy="261588"/>
          </a:xfrm>
          <a:prstGeom prst="rect">
            <a:avLst/>
          </a:prstGeom>
          <a:noFill/>
        </p:spPr>
        <p:txBody>
          <a:bodyPr wrap="none" lIns="91420" tIns="45709" rIns="91420" bIns="45709">
            <a:spAutoFit/>
          </a:bodyPr>
          <a:lstStyle/>
          <a:p>
            <a:pPr marL="0" algn="l" defTabSz="914202" rtl="0" eaLnBrk="1" latinLnBrk="0" hangingPunct="1">
              <a:defRPr/>
            </a:pPr>
            <a:r>
              <a:rPr lang="en-US" sz="1100" kern="1200" dirty="0">
                <a:solidFill>
                  <a:schemeClr val="tx1"/>
                </a:solidFill>
                <a:latin typeface="Tw Cen MT" pitchFamily="34" charset="0"/>
                <a:ea typeface="+mn-ea"/>
                <a:cs typeface="Times New Roman" pitchFamily="18" charset="0"/>
              </a:rPr>
              <a:t>NBRC2 Meeting 5/10/2018</a:t>
            </a:r>
          </a:p>
        </p:txBody>
      </p:sp>
    </p:spTree>
    <p:extLst>
      <p:ext uri="{BB962C8B-B14F-4D97-AF65-F5344CB8AC3E}">
        <p14:creationId xmlns:p14="http://schemas.microsoft.com/office/powerpoint/2010/main" val="31678943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A1A9-053E-4467-877D-A0E50EE69D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CD0DF-21AA-488F-A729-A449EF0D6E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CC59F0-1511-4FD4-AD76-7FC7E8A744E3}"/>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5" name="Footer Placeholder 4">
            <a:extLst>
              <a:ext uri="{FF2B5EF4-FFF2-40B4-BE49-F238E27FC236}">
                <a16:creationId xmlns:a16="http://schemas.microsoft.com/office/drawing/2014/main" id="{0A611A50-C557-490C-9016-5056070DD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5D9D3-C0B2-4A1C-8E7F-D544146489B5}"/>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252109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ACDB0-C0B2-4538-824C-BDC4DA6E06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89A490-FA0C-4EC8-94E1-2DB02AD5A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2563D1-2866-43AF-93A0-A1507212D9A6}"/>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5" name="Footer Placeholder 4">
            <a:extLst>
              <a:ext uri="{FF2B5EF4-FFF2-40B4-BE49-F238E27FC236}">
                <a16:creationId xmlns:a16="http://schemas.microsoft.com/office/drawing/2014/main" id="{E03AFFD5-C0D3-45B1-BE4F-3D84D2D07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30DE4-C1C8-4593-B61A-D1DD5393F810}"/>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1371469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B7A02-0F10-4C17-9907-85E348DCCA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39637C-2E0B-4941-AACC-7DF545351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BA346-525A-4B4F-ACC3-C901D8A843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D0B482-8F60-4ECD-B1CC-2877A2162FDD}"/>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6" name="Footer Placeholder 5">
            <a:extLst>
              <a:ext uri="{FF2B5EF4-FFF2-40B4-BE49-F238E27FC236}">
                <a16:creationId xmlns:a16="http://schemas.microsoft.com/office/drawing/2014/main" id="{A54E5F20-7A81-4EC3-B323-D0E2DF6F2A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7D0A9C-FC91-4C98-B73F-965EB6FF254E}"/>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2290540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8635-003E-4DEC-BB9F-F5B1ECFC9E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086C14-3F01-4651-9B51-431CCBBD0F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F578A-14BC-4F49-8BCB-2B6867061E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E885A0-3EC1-44B2-98FE-DBC8E2E9E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D83018-B60D-4D64-80B6-818945F469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285EE3-8AAA-4EE8-842B-3E26FC3AEB69}"/>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8" name="Footer Placeholder 7">
            <a:extLst>
              <a:ext uri="{FF2B5EF4-FFF2-40B4-BE49-F238E27FC236}">
                <a16:creationId xmlns:a16="http://schemas.microsoft.com/office/drawing/2014/main" id="{37C37034-B7A2-4315-BA55-D17F99C1FE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688C6E-EA9F-4374-9D7E-474525330151}"/>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3178046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F13FC-ADCE-42AE-9904-5B69670E2A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E08E3F-D86E-412A-AA35-8D355BAEB0BE}"/>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4" name="Footer Placeholder 3">
            <a:extLst>
              <a:ext uri="{FF2B5EF4-FFF2-40B4-BE49-F238E27FC236}">
                <a16:creationId xmlns:a16="http://schemas.microsoft.com/office/drawing/2014/main" id="{DC93D75D-9016-4809-B1E4-F21A183269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13457D-369A-4C8E-9D35-836B218808A4}"/>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2889877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4A02F5-1306-419E-B9A5-CC814473F5A7}"/>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3" name="Footer Placeholder 2">
            <a:extLst>
              <a:ext uri="{FF2B5EF4-FFF2-40B4-BE49-F238E27FC236}">
                <a16:creationId xmlns:a16="http://schemas.microsoft.com/office/drawing/2014/main" id="{E5304B2B-BA50-4C3A-AB0E-31CA08658A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23588-1F32-4624-82B1-EE5C3E2D0274}"/>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86228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A5D29-E39B-4D9F-88A0-6125380824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CAEE81-FA38-4C62-A588-7C4C3201AA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42B20C-E144-4FC9-B0AF-BB1ADE65C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3E0962-7715-4E52-9E5F-846B89199FD2}"/>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6" name="Footer Placeholder 5">
            <a:extLst>
              <a:ext uri="{FF2B5EF4-FFF2-40B4-BE49-F238E27FC236}">
                <a16:creationId xmlns:a16="http://schemas.microsoft.com/office/drawing/2014/main" id="{EFA6FE66-AED2-4926-BC70-F612FCF084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F4A907-AB89-4826-AEFA-3CF4A7FBB4ED}"/>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540226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DB3F6-2B3A-4678-B404-A30621C55D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594BBE-8912-4F93-A91C-5740FDF96E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965A2C-4833-41AF-A9B9-997DAA9CA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DB350A-18D6-4494-9BDA-A6E418F205A7}"/>
              </a:ext>
            </a:extLst>
          </p:cNvPr>
          <p:cNvSpPr>
            <a:spLocks noGrp="1"/>
          </p:cNvSpPr>
          <p:nvPr>
            <p:ph type="dt" sz="half" idx="10"/>
          </p:nvPr>
        </p:nvSpPr>
        <p:spPr/>
        <p:txBody>
          <a:bodyPr/>
          <a:lstStyle/>
          <a:p>
            <a:fld id="{ADE775AE-2D99-444D-9CA8-767EC1514225}" type="datetimeFigureOut">
              <a:rPr lang="en-US" smtClean="0"/>
              <a:t>10/27/2019</a:t>
            </a:fld>
            <a:endParaRPr lang="en-US"/>
          </a:p>
        </p:txBody>
      </p:sp>
      <p:sp>
        <p:nvSpPr>
          <p:cNvPr id="6" name="Footer Placeholder 5">
            <a:extLst>
              <a:ext uri="{FF2B5EF4-FFF2-40B4-BE49-F238E27FC236}">
                <a16:creationId xmlns:a16="http://schemas.microsoft.com/office/drawing/2014/main" id="{5EC2F0DC-6813-4B25-A922-6161CD1959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CCA147-0EEC-4A82-830E-22215F81F6D7}"/>
              </a:ext>
            </a:extLst>
          </p:cNvPr>
          <p:cNvSpPr>
            <a:spLocks noGrp="1"/>
          </p:cNvSpPr>
          <p:nvPr>
            <p:ph type="sldNum" sz="quarter" idx="12"/>
          </p:nvPr>
        </p:nvSpPr>
        <p:spPr/>
        <p:txBody>
          <a:bodyPr/>
          <a:lstStyle/>
          <a:p>
            <a:fld id="{D4DB2F7F-A60F-4594-BE38-CD3328C59F03}" type="slidenum">
              <a:rPr lang="en-US" smtClean="0"/>
              <a:t>‹#›</a:t>
            </a:fld>
            <a:endParaRPr lang="en-US"/>
          </a:p>
        </p:txBody>
      </p:sp>
    </p:spTree>
    <p:extLst>
      <p:ext uri="{BB962C8B-B14F-4D97-AF65-F5344CB8AC3E}">
        <p14:creationId xmlns:p14="http://schemas.microsoft.com/office/powerpoint/2010/main" val="1178601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11CDD1-4A27-41EC-B5CF-CFA358B973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B9BB50-BA4C-45DD-B722-747C07745D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BCEAE-9386-4157-9592-AE7439A7FB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775AE-2D99-444D-9CA8-767EC1514225}" type="datetimeFigureOut">
              <a:rPr lang="en-US" smtClean="0"/>
              <a:t>10/27/2019</a:t>
            </a:fld>
            <a:endParaRPr lang="en-US"/>
          </a:p>
        </p:txBody>
      </p:sp>
      <p:sp>
        <p:nvSpPr>
          <p:cNvPr id="5" name="Footer Placeholder 4">
            <a:extLst>
              <a:ext uri="{FF2B5EF4-FFF2-40B4-BE49-F238E27FC236}">
                <a16:creationId xmlns:a16="http://schemas.microsoft.com/office/drawing/2014/main" id="{9D473B5D-E7DD-4E7E-BDA0-350B454B77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56B291-DFF8-4B31-8C72-C7FDA58BBA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B2F7F-A60F-4594-BE38-CD3328C59F03}" type="slidenum">
              <a:rPr lang="en-US" smtClean="0"/>
              <a:t>‹#›</a:t>
            </a:fld>
            <a:endParaRPr lang="en-US"/>
          </a:p>
        </p:txBody>
      </p:sp>
    </p:spTree>
    <p:extLst>
      <p:ext uri="{BB962C8B-B14F-4D97-AF65-F5344CB8AC3E}">
        <p14:creationId xmlns:p14="http://schemas.microsoft.com/office/powerpoint/2010/main" val="2166841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https://www.fcc.gov/general/broadband-deployment-data-fcc-form-47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nhgranit.maps.arcgis.com/apps/webappviewer/index.html?id=74b3292f0ebf4a22bc3732467fb073c1"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www.digitalinclusion.org/definition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hyperlink" Target="http://iwantbroadbandnh.org/completed-projects"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broadbandmap.fcc.gov/#/"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TextBox 3">
            <a:extLst>
              <a:ext uri="{FF2B5EF4-FFF2-40B4-BE49-F238E27FC236}">
                <a16:creationId xmlns:a16="http://schemas.microsoft.com/office/drawing/2014/main" id="{EA65A3A1-71DF-42CF-81FB-58B70E4F705A}"/>
              </a:ext>
            </a:extLst>
          </p:cNvPr>
          <p:cNvSpPr txBox="1"/>
          <p:nvPr/>
        </p:nvSpPr>
        <p:spPr>
          <a:xfrm>
            <a:off x="1012178" y="659011"/>
            <a:ext cx="9732335" cy="5539978"/>
          </a:xfrm>
          <a:prstGeom prst="rect">
            <a:avLst/>
          </a:prstGeom>
          <a:noFill/>
        </p:spPr>
        <p:txBody>
          <a:bodyPr wrap="square" rtlCol="0">
            <a:spAutoFit/>
          </a:bodyPr>
          <a:lstStyle/>
          <a:p>
            <a:pPr algn="ctr"/>
            <a:r>
              <a:rPr lang="en-US" sz="3600" dirty="0">
                <a:effectLst>
                  <a:outerShdw blurRad="38100" dist="38100" dir="2700000" algn="tl">
                    <a:srgbClr val="000000">
                      <a:alpha val="43137"/>
                    </a:srgbClr>
                  </a:outerShdw>
                </a:effectLst>
              </a:rPr>
              <a:t>NH GRANIT GIS Clearinghouse</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Digital Equity Applications</a:t>
            </a:r>
            <a:br>
              <a:rPr lang="en-US" sz="3600" dirty="0">
                <a:effectLst>
                  <a:outerShdw blurRad="38100" dist="38100" dir="2700000" algn="tl">
                    <a:srgbClr val="000000">
                      <a:alpha val="43137"/>
                    </a:srgbClr>
                  </a:outerShdw>
                </a:effectLst>
              </a:rPr>
            </a:br>
            <a:br>
              <a:rPr lang="en-US" sz="3200" dirty="0">
                <a:effectLst>
                  <a:outerShdw blurRad="38100" dist="38100" dir="2700000" algn="tl">
                    <a:srgbClr val="000000">
                      <a:alpha val="43137"/>
                    </a:srgbClr>
                  </a:outerShdw>
                </a:effectLst>
              </a:rPr>
            </a:br>
            <a:r>
              <a:rPr lang="en-US" sz="3200" dirty="0"/>
              <a:t>Presented at the</a:t>
            </a:r>
            <a:br>
              <a:rPr lang="en-US" sz="3200" dirty="0"/>
            </a:br>
            <a:r>
              <a:rPr lang="en-US" sz="3200" dirty="0"/>
              <a:t>NH Summit on Economic Inclusion and Digital Equity</a:t>
            </a:r>
          </a:p>
          <a:p>
            <a:pPr algn="ctr"/>
            <a:endParaRPr lang="en-US" sz="2400" dirty="0"/>
          </a:p>
          <a:p>
            <a:pPr algn="ctr"/>
            <a:endParaRPr lang="en-US" sz="2400" dirty="0"/>
          </a:p>
          <a:p>
            <a:pPr algn="ctr"/>
            <a:r>
              <a:rPr lang="en-US" sz="2400" dirty="0"/>
              <a:t>Fay Rubin, Project Director</a:t>
            </a:r>
          </a:p>
          <a:p>
            <a:pPr algn="ctr"/>
            <a:r>
              <a:rPr lang="en-US" sz="2400" dirty="0"/>
              <a:t>Earth Systems Research Center</a:t>
            </a:r>
          </a:p>
          <a:p>
            <a:pPr algn="ctr"/>
            <a:r>
              <a:rPr lang="en-US" sz="2400" dirty="0"/>
              <a:t> University of New Hampshire</a:t>
            </a:r>
          </a:p>
          <a:p>
            <a:pPr algn="ctr"/>
            <a:endParaRPr lang="en-US" sz="2400" dirty="0"/>
          </a:p>
          <a:p>
            <a:pPr algn="ctr"/>
            <a:r>
              <a:rPr lang="en-US" sz="2400" dirty="0"/>
              <a:t>October 28, 2019</a:t>
            </a:r>
          </a:p>
          <a:p>
            <a:endParaRPr lang="en-US" dirty="0"/>
          </a:p>
        </p:txBody>
      </p:sp>
      <p:pic>
        <p:nvPicPr>
          <p:cNvPr id="5" name="Picture 4" descr="A close up of a sign&#10;&#10;Description automatically generated">
            <a:extLst>
              <a:ext uri="{FF2B5EF4-FFF2-40B4-BE49-F238E27FC236}">
                <a16:creationId xmlns:a16="http://schemas.microsoft.com/office/drawing/2014/main" id="{69C41D5A-4E9E-4EE0-A988-B9730CCF8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284" y="3872753"/>
            <a:ext cx="2964763" cy="1375146"/>
          </a:xfrm>
          <a:prstGeom prst="rect">
            <a:avLst/>
          </a:prstGeom>
        </p:spPr>
      </p:pic>
    </p:spTree>
    <p:extLst>
      <p:ext uri="{BB962C8B-B14F-4D97-AF65-F5344CB8AC3E}">
        <p14:creationId xmlns:p14="http://schemas.microsoft.com/office/powerpoint/2010/main" val="221309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pic>
        <p:nvPicPr>
          <p:cNvPr id="2" name="Picture 1">
            <a:extLst>
              <a:ext uri="{FF2B5EF4-FFF2-40B4-BE49-F238E27FC236}">
                <a16:creationId xmlns:a16="http://schemas.microsoft.com/office/drawing/2014/main" id="{3D5C9BD7-ACC6-42D1-A8BB-2E75482FA3ED}"/>
              </a:ext>
            </a:extLst>
          </p:cNvPr>
          <p:cNvPicPr>
            <a:picLocks noChangeAspect="1"/>
          </p:cNvPicPr>
          <p:nvPr/>
        </p:nvPicPr>
        <p:blipFill>
          <a:blip r:embed="rId3"/>
          <a:stretch>
            <a:fillRect/>
          </a:stretch>
        </p:blipFill>
        <p:spPr>
          <a:xfrm>
            <a:off x="278970" y="722075"/>
            <a:ext cx="11203559" cy="5413849"/>
          </a:xfrm>
          <a:prstGeom prst="rect">
            <a:avLst/>
          </a:prstGeom>
        </p:spPr>
      </p:pic>
      <p:sp>
        <p:nvSpPr>
          <p:cNvPr id="6" name="Rectangle: Rounded Corners 5">
            <a:extLst>
              <a:ext uri="{FF2B5EF4-FFF2-40B4-BE49-F238E27FC236}">
                <a16:creationId xmlns:a16="http://schemas.microsoft.com/office/drawing/2014/main" id="{4399BC3C-5189-40C0-AEB6-9199E3F98D1D}"/>
              </a:ext>
            </a:extLst>
          </p:cNvPr>
          <p:cNvSpPr/>
          <p:nvPr/>
        </p:nvSpPr>
        <p:spPr>
          <a:xfrm>
            <a:off x="7838328" y="3227923"/>
            <a:ext cx="3799004" cy="2954724"/>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FFF2733-E23C-4349-B299-B6C425BE6009}"/>
              </a:ext>
            </a:extLst>
          </p:cNvPr>
          <p:cNvPicPr>
            <a:picLocks noChangeAspect="1"/>
          </p:cNvPicPr>
          <p:nvPr/>
        </p:nvPicPr>
        <p:blipFill>
          <a:blip r:embed="rId4"/>
          <a:stretch>
            <a:fillRect/>
          </a:stretch>
        </p:blipFill>
        <p:spPr>
          <a:xfrm>
            <a:off x="2179585" y="1234507"/>
            <a:ext cx="7832830" cy="4948140"/>
          </a:xfrm>
          <a:prstGeom prst="rect">
            <a:avLst/>
          </a:prstGeom>
        </p:spPr>
      </p:pic>
    </p:spTree>
    <p:extLst>
      <p:ext uri="{BB962C8B-B14F-4D97-AF65-F5344CB8AC3E}">
        <p14:creationId xmlns:p14="http://schemas.microsoft.com/office/powerpoint/2010/main" val="166307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pic>
        <p:nvPicPr>
          <p:cNvPr id="4" name="Picture 3">
            <a:extLst>
              <a:ext uri="{FF2B5EF4-FFF2-40B4-BE49-F238E27FC236}">
                <a16:creationId xmlns:a16="http://schemas.microsoft.com/office/drawing/2014/main" id="{7E1A2353-FBD4-4E42-AE0E-D395E82C684F}"/>
              </a:ext>
            </a:extLst>
          </p:cNvPr>
          <p:cNvPicPr>
            <a:picLocks noChangeAspect="1"/>
          </p:cNvPicPr>
          <p:nvPr/>
        </p:nvPicPr>
        <p:blipFill>
          <a:blip r:embed="rId3"/>
          <a:stretch>
            <a:fillRect/>
          </a:stretch>
        </p:blipFill>
        <p:spPr>
          <a:xfrm>
            <a:off x="0" y="359411"/>
            <a:ext cx="12192000" cy="6139178"/>
          </a:xfrm>
          <a:prstGeom prst="rect">
            <a:avLst/>
          </a:prstGeom>
        </p:spPr>
      </p:pic>
      <p:sp>
        <p:nvSpPr>
          <p:cNvPr id="5" name="Rectangle: Rounded Corners 4">
            <a:extLst>
              <a:ext uri="{FF2B5EF4-FFF2-40B4-BE49-F238E27FC236}">
                <a16:creationId xmlns:a16="http://schemas.microsoft.com/office/drawing/2014/main" id="{7205C11C-BD65-42AD-913A-4DBD3CA98E01}"/>
              </a:ext>
            </a:extLst>
          </p:cNvPr>
          <p:cNvSpPr/>
          <p:nvPr/>
        </p:nvSpPr>
        <p:spPr>
          <a:xfrm>
            <a:off x="9484963" y="2758698"/>
            <a:ext cx="2695080" cy="3739891"/>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05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Title 1">
            <a:extLst>
              <a:ext uri="{FF2B5EF4-FFF2-40B4-BE49-F238E27FC236}">
                <a16:creationId xmlns:a16="http://schemas.microsoft.com/office/drawing/2014/main" id="{BD41C427-6313-445E-B2BD-64A5555AEEC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Form 477 Data Now - Currency</a:t>
            </a:r>
          </a:p>
        </p:txBody>
      </p:sp>
      <p:pic>
        <p:nvPicPr>
          <p:cNvPr id="5" name="Picture 4">
            <a:extLst>
              <a:ext uri="{FF2B5EF4-FFF2-40B4-BE49-F238E27FC236}">
                <a16:creationId xmlns:a16="http://schemas.microsoft.com/office/drawing/2014/main" id="{4533F9AF-F729-4B13-B7AF-E7B0B581060B}"/>
              </a:ext>
            </a:extLst>
          </p:cNvPr>
          <p:cNvPicPr>
            <a:picLocks noChangeAspect="1"/>
          </p:cNvPicPr>
          <p:nvPr/>
        </p:nvPicPr>
        <p:blipFill>
          <a:blip r:embed="rId3"/>
          <a:stretch>
            <a:fillRect/>
          </a:stretch>
        </p:blipFill>
        <p:spPr>
          <a:xfrm>
            <a:off x="2042697" y="1027906"/>
            <a:ext cx="8106606" cy="5081064"/>
          </a:xfrm>
          <a:prstGeom prst="rect">
            <a:avLst/>
          </a:prstGeom>
          <a:ln w="12700">
            <a:solidFill>
              <a:schemeClr val="accent1"/>
            </a:solidFill>
          </a:ln>
        </p:spPr>
      </p:pic>
      <p:sp>
        <p:nvSpPr>
          <p:cNvPr id="7" name="Oval 6">
            <a:extLst>
              <a:ext uri="{FF2B5EF4-FFF2-40B4-BE49-F238E27FC236}">
                <a16:creationId xmlns:a16="http://schemas.microsoft.com/office/drawing/2014/main" id="{9E537B3F-ED20-4A2B-9D50-F44D5203ADA0}"/>
              </a:ext>
            </a:extLst>
          </p:cNvPr>
          <p:cNvSpPr/>
          <p:nvPr/>
        </p:nvSpPr>
        <p:spPr>
          <a:xfrm>
            <a:off x="4563588" y="4826862"/>
            <a:ext cx="2008682" cy="7045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FEF8B4-1A30-41D4-AF3A-59EC6659B967}"/>
              </a:ext>
            </a:extLst>
          </p:cNvPr>
          <p:cNvSpPr txBox="1"/>
          <p:nvPr/>
        </p:nvSpPr>
        <p:spPr>
          <a:xfrm>
            <a:off x="423160" y="5338664"/>
            <a:ext cx="6964535" cy="1200329"/>
          </a:xfrm>
          <a:prstGeom prst="rect">
            <a:avLst/>
          </a:prstGeom>
          <a:solidFill>
            <a:schemeClr val="bg1"/>
          </a:solidFill>
          <a:ln>
            <a:solidFill>
              <a:schemeClr val="accent1"/>
            </a:solidFill>
          </a:ln>
        </p:spPr>
        <p:txBody>
          <a:bodyPr wrap="none" rtlCol="0">
            <a:spAutoFit/>
          </a:bodyPr>
          <a:lstStyle/>
          <a:p>
            <a:r>
              <a:rPr lang="en-US" dirty="0"/>
              <a:t>Source:</a:t>
            </a:r>
            <a:endParaRPr lang="en-US" dirty="0">
              <a:hlinkClick r:id="rId4"/>
            </a:endParaRPr>
          </a:p>
          <a:p>
            <a:r>
              <a:rPr lang="en-US" dirty="0">
                <a:hlinkClick r:id="rId4"/>
              </a:rPr>
              <a:t>https://www.fcc.gov/general/broadband-deployment-data-fcc-form-477</a:t>
            </a:r>
            <a:endParaRPr lang="en-US" dirty="0"/>
          </a:p>
          <a:p>
            <a:endParaRPr lang="en-US" dirty="0"/>
          </a:p>
          <a:p>
            <a:r>
              <a:rPr lang="en-US" dirty="0"/>
              <a:t>Accessed 10/24/2019</a:t>
            </a:r>
          </a:p>
        </p:txBody>
      </p:sp>
    </p:spTree>
    <p:extLst>
      <p:ext uri="{BB962C8B-B14F-4D97-AF65-F5344CB8AC3E}">
        <p14:creationId xmlns:p14="http://schemas.microsoft.com/office/powerpoint/2010/main" val="412506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Title 1">
            <a:extLst>
              <a:ext uri="{FF2B5EF4-FFF2-40B4-BE49-F238E27FC236}">
                <a16:creationId xmlns:a16="http://schemas.microsoft.com/office/drawing/2014/main" id="{3CBBFC6F-9B83-4642-AB73-0877E74FA4B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Form 477 Data Now – Resolution</a:t>
            </a:r>
            <a:endParaRPr lang="en-US" sz="4000" b="1" dirty="0">
              <a:solidFill>
                <a:srgbClr val="FF0000"/>
              </a:solidFill>
            </a:endParaRPr>
          </a:p>
        </p:txBody>
      </p:sp>
      <p:pic>
        <p:nvPicPr>
          <p:cNvPr id="5" name="Picture 4">
            <a:extLst>
              <a:ext uri="{FF2B5EF4-FFF2-40B4-BE49-F238E27FC236}">
                <a16:creationId xmlns:a16="http://schemas.microsoft.com/office/drawing/2014/main" id="{A31C5B64-2F01-4B22-9C51-ECDE8E97B74B}"/>
              </a:ext>
            </a:extLst>
          </p:cNvPr>
          <p:cNvPicPr>
            <a:picLocks noChangeAspect="1"/>
          </p:cNvPicPr>
          <p:nvPr/>
        </p:nvPicPr>
        <p:blipFill>
          <a:blip r:embed="rId3"/>
          <a:stretch>
            <a:fillRect/>
          </a:stretch>
        </p:blipFill>
        <p:spPr>
          <a:xfrm>
            <a:off x="777163" y="881381"/>
            <a:ext cx="8488834" cy="5320637"/>
          </a:xfrm>
          <a:prstGeom prst="rect">
            <a:avLst/>
          </a:prstGeom>
        </p:spPr>
      </p:pic>
      <p:pic>
        <p:nvPicPr>
          <p:cNvPr id="12" name="Picture 11">
            <a:extLst>
              <a:ext uri="{FF2B5EF4-FFF2-40B4-BE49-F238E27FC236}">
                <a16:creationId xmlns:a16="http://schemas.microsoft.com/office/drawing/2014/main" id="{17C2E296-6CE8-43DE-956A-4C937ADCCFD4}"/>
              </a:ext>
            </a:extLst>
          </p:cNvPr>
          <p:cNvPicPr>
            <a:picLocks noChangeAspect="1"/>
          </p:cNvPicPr>
          <p:nvPr/>
        </p:nvPicPr>
        <p:blipFill>
          <a:blip r:embed="rId4"/>
          <a:stretch>
            <a:fillRect/>
          </a:stretch>
        </p:blipFill>
        <p:spPr>
          <a:xfrm>
            <a:off x="1581334" y="1154399"/>
            <a:ext cx="7314286" cy="5047619"/>
          </a:xfrm>
          <a:prstGeom prst="rect">
            <a:avLst/>
          </a:prstGeom>
        </p:spPr>
      </p:pic>
      <p:grpSp>
        <p:nvGrpSpPr>
          <p:cNvPr id="2" name="Group 1">
            <a:extLst>
              <a:ext uri="{FF2B5EF4-FFF2-40B4-BE49-F238E27FC236}">
                <a16:creationId xmlns:a16="http://schemas.microsoft.com/office/drawing/2014/main" id="{C7043935-961B-4278-85B9-810B199BF9D6}"/>
              </a:ext>
            </a:extLst>
          </p:cNvPr>
          <p:cNvGrpSpPr/>
          <p:nvPr/>
        </p:nvGrpSpPr>
        <p:grpSpPr>
          <a:xfrm>
            <a:off x="2749109" y="1398734"/>
            <a:ext cx="6761905" cy="5095238"/>
            <a:chOff x="4480392" y="1886727"/>
            <a:chExt cx="6761905" cy="5095238"/>
          </a:xfrm>
        </p:grpSpPr>
        <p:pic>
          <p:nvPicPr>
            <p:cNvPr id="9" name="Picture 8">
              <a:extLst>
                <a:ext uri="{FF2B5EF4-FFF2-40B4-BE49-F238E27FC236}">
                  <a16:creationId xmlns:a16="http://schemas.microsoft.com/office/drawing/2014/main" id="{912AAED2-2AC7-4EEB-B31C-43C7630135E5}"/>
                </a:ext>
              </a:extLst>
            </p:cNvPr>
            <p:cNvPicPr>
              <a:picLocks noChangeAspect="1"/>
            </p:cNvPicPr>
            <p:nvPr/>
          </p:nvPicPr>
          <p:blipFill>
            <a:blip r:embed="rId5"/>
            <a:stretch>
              <a:fillRect/>
            </a:stretch>
          </p:blipFill>
          <p:spPr>
            <a:xfrm>
              <a:off x="4480392" y="1886727"/>
              <a:ext cx="6761905" cy="5095238"/>
            </a:xfrm>
            <a:prstGeom prst="rect">
              <a:avLst/>
            </a:prstGeom>
          </p:spPr>
        </p:pic>
        <p:sp>
          <p:nvSpPr>
            <p:cNvPr id="10" name="TextBox 9">
              <a:extLst>
                <a:ext uri="{FF2B5EF4-FFF2-40B4-BE49-F238E27FC236}">
                  <a16:creationId xmlns:a16="http://schemas.microsoft.com/office/drawing/2014/main" id="{E50D2BAF-BF2B-429C-A8F0-632E76EFBE14}"/>
                </a:ext>
              </a:extLst>
            </p:cNvPr>
            <p:cNvSpPr txBox="1"/>
            <p:nvPr/>
          </p:nvSpPr>
          <p:spPr>
            <a:xfrm>
              <a:off x="5809096" y="4011161"/>
              <a:ext cx="939168" cy="369332"/>
            </a:xfrm>
            <a:prstGeom prst="rect">
              <a:avLst/>
            </a:prstGeom>
            <a:noFill/>
          </p:spPr>
          <p:txBody>
            <a:bodyPr wrap="none" rtlCol="0">
              <a:spAutoFit/>
            </a:bodyPr>
            <a:lstStyle/>
            <a:p>
              <a:r>
                <a:rPr lang="en-US" dirty="0">
                  <a:solidFill>
                    <a:schemeClr val="bg1"/>
                  </a:solidFill>
                </a:rPr>
                <a:t>Monroe</a:t>
              </a:r>
            </a:p>
          </p:txBody>
        </p:sp>
        <p:sp>
          <p:nvSpPr>
            <p:cNvPr id="11" name="TextBox 10">
              <a:extLst>
                <a:ext uri="{FF2B5EF4-FFF2-40B4-BE49-F238E27FC236}">
                  <a16:creationId xmlns:a16="http://schemas.microsoft.com/office/drawing/2014/main" id="{4380C967-FF13-4BBB-AD3E-DCAD23F71F5F}"/>
                </a:ext>
              </a:extLst>
            </p:cNvPr>
            <p:cNvSpPr txBox="1"/>
            <p:nvPr/>
          </p:nvSpPr>
          <p:spPr>
            <a:xfrm>
              <a:off x="7861345" y="4548787"/>
              <a:ext cx="794513" cy="369332"/>
            </a:xfrm>
            <a:prstGeom prst="rect">
              <a:avLst/>
            </a:prstGeom>
            <a:noFill/>
          </p:spPr>
          <p:txBody>
            <a:bodyPr wrap="none" rtlCol="0">
              <a:spAutoFit/>
            </a:bodyPr>
            <a:lstStyle/>
            <a:p>
              <a:r>
                <a:rPr lang="en-US" dirty="0">
                  <a:solidFill>
                    <a:schemeClr val="bg1"/>
                  </a:solidFill>
                </a:rPr>
                <a:t>Lyman</a:t>
              </a:r>
            </a:p>
          </p:txBody>
        </p:sp>
      </p:grpSp>
    </p:spTree>
    <p:extLst>
      <p:ext uri="{BB962C8B-B14F-4D97-AF65-F5344CB8AC3E}">
        <p14:creationId xmlns:p14="http://schemas.microsoft.com/office/powerpoint/2010/main" val="9556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Title 1">
            <a:extLst>
              <a:ext uri="{FF2B5EF4-FFF2-40B4-BE49-F238E27FC236}">
                <a16:creationId xmlns:a16="http://schemas.microsoft.com/office/drawing/2014/main" id="{8A397F2F-E2DD-46F1-AAF1-4187E89C597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Form 477 Data Future –</a:t>
            </a:r>
          </a:p>
          <a:p>
            <a:pPr algn="ctr"/>
            <a:r>
              <a:rPr lang="en-US" sz="4000" b="1" dirty="0"/>
              <a:t>Modernizing the FCC Form 477 Data Program </a:t>
            </a:r>
          </a:p>
        </p:txBody>
      </p:sp>
      <p:sp>
        <p:nvSpPr>
          <p:cNvPr id="5" name="Content Placeholder 4">
            <a:extLst>
              <a:ext uri="{FF2B5EF4-FFF2-40B4-BE49-F238E27FC236}">
                <a16:creationId xmlns:a16="http://schemas.microsoft.com/office/drawing/2014/main" id="{46E3A6F3-5F14-4AC2-84B2-7160E0DE3BAB}"/>
              </a:ext>
            </a:extLst>
          </p:cNvPr>
          <p:cNvSpPr txBox="1">
            <a:spLocks/>
          </p:cNvSpPr>
          <p:nvPr/>
        </p:nvSpPr>
        <p:spPr>
          <a:xfrm>
            <a:off x="838200" y="1690688"/>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Same collection frequency - June/December of each year</a:t>
            </a:r>
          </a:p>
          <a:p>
            <a:pPr marL="0" indent="0">
              <a:buNone/>
            </a:pPr>
            <a:endParaRPr lang="en-US" sz="2400" dirty="0"/>
          </a:p>
          <a:p>
            <a:r>
              <a:rPr lang="en-US" sz="2400" dirty="0"/>
              <a:t>Same objectives - describes residential, fixed broadband coverage</a:t>
            </a:r>
          </a:p>
          <a:p>
            <a:pPr marL="0" indent="0">
              <a:buNone/>
            </a:pPr>
            <a:endParaRPr lang="en-US" sz="2400" dirty="0"/>
          </a:p>
          <a:p>
            <a:r>
              <a:rPr lang="en-US" sz="2400" dirty="0"/>
              <a:t>Potential improvement in resolution – directs providers to submit actual service area polygons vs. lists of census blocks</a:t>
            </a:r>
          </a:p>
          <a:p>
            <a:pPr marL="0" indent="0">
              <a:buNone/>
            </a:pPr>
            <a:endParaRPr lang="en-US" sz="2400" dirty="0"/>
          </a:p>
          <a:p>
            <a:r>
              <a:rPr lang="en-US" sz="2400" dirty="0"/>
              <a:t>Currency – streamlined efforts to review data, including easier mechanisms for public comment.  May reduce frequency to annual submission</a:t>
            </a:r>
          </a:p>
          <a:p>
            <a:endParaRPr lang="en-US" dirty="0"/>
          </a:p>
        </p:txBody>
      </p:sp>
    </p:spTree>
    <p:extLst>
      <p:ext uri="{BB962C8B-B14F-4D97-AF65-F5344CB8AC3E}">
        <p14:creationId xmlns:p14="http://schemas.microsoft.com/office/powerpoint/2010/main" val="236842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Title 1">
            <a:extLst>
              <a:ext uri="{FF2B5EF4-FFF2-40B4-BE49-F238E27FC236}">
                <a16:creationId xmlns:a16="http://schemas.microsoft.com/office/drawing/2014/main" id="{8C7983FC-F81F-42DA-A767-F9B4896C806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National Broadband Availability Map</a:t>
            </a:r>
          </a:p>
        </p:txBody>
      </p:sp>
      <p:sp>
        <p:nvSpPr>
          <p:cNvPr id="5" name="Content Placeholder 2">
            <a:extLst>
              <a:ext uri="{FF2B5EF4-FFF2-40B4-BE49-F238E27FC236}">
                <a16:creationId xmlns:a16="http://schemas.microsoft.com/office/drawing/2014/main" id="{311740CA-A00F-4E80-8E22-A7BEC565D7F8}"/>
              </a:ext>
            </a:extLst>
          </p:cNvPr>
          <p:cNvSpPr txBox="1">
            <a:spLocks/>
          </p:cNvSpPr>
          <p:nvPr/>
        </p:nvSpPr>
        <p:spPr>
          <a:xfrm>
            <a:off x="838200" y="89221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r>
              <a:rPr lang="en-US" dirty="0"/>
              <a:t>2018 Congressional appropriation to update the National Broadband Availability Map (NBAM)</a:t>
            </a:r>
          </a:p>
          <a:p>
            <a:pPr marL="0" indent="0">
              <a:buFont typeface="Arial" panose="020B0604020202020204" pitchFamily="34" charset="0"/>
              <a:buNone/>
            </a:pPr>
            <a:endParaRPr lang="en-US" dirty="0"/>
          </a:p>
          <a:p>
            <a:r>
              <a:rPr lang="en-US" dirty="0"/>
              <a:t>Incorporates data from Form 477 and available 3</a:t>
            </a:r>
            <a:r>
              <a:rPr lang="en-US" baseline="30000" dirty="0"/>
              <a:t>rd</a:t>
            </a:r>
            <a:r>
              <a:rPr lang="en-US" dirty="0"/>
              <a:t> party datasets</a:t>
            </a:r>
          </a:p>
          <a:p>
            <a:pPr marL="0" indent="0">
              <a:buFont typeface="Arial" panose="020B0604020202020204" pitchFamily="34" charset="0"/>
              <a:buNone/>
            </a:pPr>
            <a:endParaRPr lang="en-US" dirty="0"/>
          </a:p>
          <a:p>
            <a:r>
              <a:rPr lang="en-US" dirty="0"/>
              <a:t>6 pilot states:  </a:t>
            </a:r>
          </a:p>
        </p:txBody>
      </p:sp>
      <p:pic>
        <p:nvPicPr>
          <p:cNvPr id="6" name="Picture 5">
            <a:extLst>
              <a:ext uri="{FF2B5EF4-FFF2-40B4-BE49-F238E27FC236}">
                <a16:creationId xmlns:a16="http://schemas.microsoft.com/office/drawing/2014/main" id="{93EE461A-25B8-4FE4-B022-840B0EEA27B0}"/>
              </a:ext>
            </a:extLst>
          </p:cNvPr>
          <p:cNvPicPr>
            <a:picLocks noChangeAspect="1"/>
          </p:cNvPicPr>
          <p:nvPr/>
        </p:nvPicPr>
        <p:blipFill>
          <a:blip r:embed="rId3"/>
          <a:stretch>
            <a:fillRect/>
          </a:stretch>
        </p:blipFill>
        <p:spPr>
          <a:xfrm>
            <a:off x="3992854" y="3306836"/>
            <a:ext cx="3685637" cy="2843427"/>
          </a:xfrm>
          <a:prstGeom prst="rect">
            <a:avLst/>
          </a:prstGeom>
        </p:spPr>
      </p:pic>
    </p:spTree>
    <p:extLst>
      <p:ext uri="{BB962C8B-B14F-4D97-AF65-F5344CB8AC3E}">
        <p14:creationId xmlns:p14="http://schemas.microsoft.com/office/powerpoint/2010/main" val="137381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757932-B87C-4416-809E-8D5815AA8BA9}"/>
              </a:ext>
            </a:extLst>
          </p:cNvPr>
          <p:cNvSpPr txBox="1">
            <a:spLocks/>
          </p:cNvSpPr>
          <p:nvPr/>
        </p:nvSpPr>
        <p:spPr>
          <a:xfrm>
            <a:off x="592058" y="242671"/>
            <a:ext cx="113538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Mapping Economic Inclusion Asset Providers – </a:t>
            </a:r>
          </a:p>
          <a:p>
            <a:pPr algn="ctr"/>
            <a:r>
              <a:rPr lang="en-US" sz="3600" b="1" dirty="0"/>
              <a:t>New Hampshire School Connectivity Initiative Web Map</a:t>
            </a:r>
          </a:p>
        </p:txBody>
      </p:sp>
      <p:sp>
        <p:nvSpPr>
          <p:cNvPr id="8" name="Arrow: Right 7">
            <a:hlinkClick r:id="rId3"/>
            <a:extLst>
              <a:ext uri="{FF2B5EF4-FFF2-40B4-BE49-F238E27FC236}">
                <a16:creationId xmlns:a16="http://schemas.microsoft.com/office/drawing/2014/main" id="{E05986D1-AB8D-4819-9112-685BC32D05D0}"/>
              </a:ext>
            </a:extLst>
          </p:cNvPr>
          <p:cNvSpPr/>
          <p:nvPr/>
        </p:nvSpPr>
        <p:spPr>
          <a:xfrm>
            <a:off x="10287000" y="5348949"/>
            <a:ext cx="1277858" cy="630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98AD516-3164-4F0A-867A-CDEB6FF2B2FD}"/>
              </a:ext>
            </a:extLst>
          </p:cNvPr>
          <p:cNvPicPr>
            <a:picLocks noChangeAspect="1"/>
          </p:cNvPicPr>
          <p:nvPr/>
        </p:nvPicPr>
        <p:blipFill>
          <a:blip r:embed="rId4"/>
          <a:stretch>
            <a:fillRect/>
          </a:stretch>
        </p:blipFill>
        <p:spPr>
          <a:xfrm>
            <a:off x="3633911" y="1188295"/>
            <a:ext cx="5270094" cy="5029200"/>
          </a:xfrm>
          <a:prstGeom prst="rect">
            <a:avLst/>
          </a:prstGeom>
        </p:spPr>
      </p:pic>
    </p:spTree>
    <p:extLst>
      <p:ext uri="{BB962C8B-B14F-4D97-AF65-F5344CB8AC3E}">
        <p14:creationId xmlns:p14="http://schemas.microsoft.com/office/powerpoint/2010/main" val="48273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6D285D-8DDB-4078-8C0C-AA7C741F52CF}"/>
              </a:ext>
            </a:extLst>
          </p:cNvPr>
          <p:cNvPicPr>
            <a:picLocks noChangeAspect="1"/>
          </p:cNvPicPr>
          <p:nvPr/>
        </p:nvPicPr>
        <p:blipFill>
          <a:blip r:embed="rId3"/>
          <a:stretch>
            <a:fillRect/>
          </a:stretch>
        </p:blipFill>
        <p:spPr>
          <a:xfrm>
            <a:off x="1444919" y="-143435"/>
            <a:ext cx="7186492" cy="6858000"/>
          </a:xfrm>
          <a:prstGeom prst="rect">
            <a:avLst/>
          </a:prstGeom>
        </p:spPr>
      </p:pic>
      <p:pic>
        <p:nvPicPr>
          <p:cNvPr id="3" name="Picture 2">
            <a:extLst>
              <a:ext uri="{FF2B5EF4-FFF2-40B4-BE49-F238E27FC236}">
                <a16:creationId xmlns:a16="http://schemas.microsoft.com/office/drawing/2014/main" id="{F55D0C44-9D02-45EB-A630-5F7C5AA4E122}"/>
              </a:ext>
            </a:extLst>
          </p:cNvPr>
          <p:cNvPicPr>
            <a:picLocks noChangeAspect="1"/>
          </p:cNvPicPr>
          <p:nvPr/>
        </p:nvPicPr>
        <p:blipFill>
          <a:blip r:embed="rId4"/>
          <a:stretch>
            <a:fillRect/>
          </a:stretch>
        </p:blipFill>
        <p:spPr>
          <a:xfrm>
            <a:off x="1444919" y="0"/>
            <a:ext cx="7186492" cy="6858000"/>
          </a:xfrm>
          <a:prstGeom prst="rect">
            <a:avLst/>
          </a:prstGeom>
        </p:spPr>
      </p:pic>
      <p:pic>
        <p:nvPicPr>
          <p:cNvPr id="4" name="Picture 3">
            <a:extLst>
              <a:ext uri="{FF2B5EF4-FFF2-40B4-BE49-F238E27FC236}">
                <a16:creationId xmlns:a16="http://schemas.microsoft.com/office/drawing/2014/main" id="{96F23FFC-9074-44EB-A2B7-EF0CE14DAD3F}"/>
              </a:ext>
            </a:extLst>
          </p:cNvPr>
          <p:cNvPicPr>
            <a:picLocks noChangeAspect="1"/>
          </p:cNvPicPr>
          <p:nvPr/>
        </p:nvPicPr>
        <p:blipFill>
          <a:blip r:embed="rId5"/>
          <a:stretch>
            <a:fillRect/>
          </a:stretch>
        </p:blipFill>
        <p:spPr>
          <a:xfrm>
            <a:off x="1444919" y="-143435"/>
            <a:ext cx="7186492" cy="6858000"/>
          </a:xfrm>
          <a:prstGeom prst="rect">
            <a:avLst/>
          </a:prstGeom>
        </p:spPr>
      </p:pic>
    </p:spTree>
    <p:extLst>
      <p:ext uri="{BB962C8B-B14F-4D97-AF65-F5344CB8AC3E}">
        <p14:creationId xmlns:p14="http://schemas.microsoft.com/office/powerpoint/2010/main" val="334032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5E2AD9-9558-4F41-8792-83C97BE10213}"/>
              </a:ext>
            </a:extLst>
          </p:cNvPr>
          <p:cNvPicPr>
            <a:picLocks noChangeAspect="1"/>
          </p:cNvPicPr>
          <p:nvPr/>
        </p:nvPicPr>
        <p:blipFill>
          <a:blip r:embed="rId3"/>
          <a:stretch>
            <a:fillRect/>
          </a:stretch>
        </p:blipFill>
        <p:spPr>
          <a:xfrm>
            <a:off x="1479866" y="-108488"/>
            <a:ext cx="7186492" cy="6858000"/>
          </a:xfrm>
          <a:prstGeom prst="rect">
            <a:avLst/>
          </a:prstGeom>
        </p:spPr>
      </p:pic>
      <p:pic>
        <p:nvPicPr>
          <p:cNvPr id="3" name="Picture 2">
            <a:extLst>
              <a:ext uri="{FF2B5EF4-FFF2-40B4-BE49-F238E27FC236}">
                <a16:creationId xmlns:a16="http://schemas.microsoft.com/office/drawing/2014/main" id="{3910C90E-C920-499E-A9E5-E38AB9647D36}"/>
              </a:ext>
            </a:extLst>
          </p:cNvPr>
          <p:cNvPicPr>
            <a:picLocks noChangeAspect="1"/>
          </p:cNvPicPr>
          <p:nvPr/>
        </p:nvPicPr>
        <p:blipFill>
          <a:blip r:embed="rId4"/>
          <a:stretch>
            <a:fillRect/>
          </a:stretch>
        </p:blipFill>
        <p:spPr>
          <a:xfrm>
            <a:off x="1479866" y="0"/>
            <a:ext cx="7186492" cy="6858000"/>
          </a:xfrm>
          <a:prstGeom prst="rect">
            <a:avLst/>
          </a:prstGeom>
        </p:spPr>
      </p:pic>
      <p:pic>
        <p:nvPicPr>
          <p:cNvPr id="4" name="Picture 3">
            <a:extLst>
              <a:ext uri="{FF2B5EF4-FFF2-40B4-BE49-F238E27FC236}">
                <a16:creationId xmlns:a16="http://schemas.microsoft.com/office/drawing/2014/main" id="{3CE71601-F77E-4848-AD30-DAA9FDC4DA8F}"/>
              </a:ext>
            </a:extLst>
          </p:cNvPr>
          <p:cNvPicPr>
            <a:picLocks noChangeAspect="1"/>
          </p:cNvPicPr>
          <p:nvPr/>
        </p:nvPicPr>
        <p:blipFill>
          <a:blip r:embed="rId5"/>
          <a:stretch>
            <a:fillRect/>
          </a:stretch>
        </p:blipFill>
        <p:spPr>
          <a:xfrm>
            <a:off x="1479866" y="0"/>
            <a:ext cx="7186492" cy="6858000"/>
          </a:xfrm>
          <a:prstGeom prst="rect">
            <a:avLst/>
          </a:prstGeom>
        </p:spPr>
      </p:pic>
    </p:spTree>
    <p:extLst>
      <p:ext uri="{BB962C8B-B14F-4D97-AF65-F5344CB8AC3E}">
        <p14:creationId xmlns:p14="http://schemas.microsoft.com/office/powerpoint/2010/main" val="72237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CC497A-06BA-441A-A986-819ADBE9042B}"/>
              </a:ext>
            </a:extLst>
          </p:cNvPr>
          <p:cNvSpPr txBox="1">
            <a:spLocks/>
          </p:cNvSpPr>
          <p:nvPr/>
        </p:nvSpPr>
        <p:spPr>
          <a:xfrm>
            <a:off x="419100" y="419490"/>
            <a:ext cx="11353800" cy="5467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New Hampshire School Connectivity Initiative Web Map</a:t>
            </a:r>
          </a:p>
        </p:txBody>
      </p:sp>
      <p:graphicFrame>
        <p:nvGraphicFramePr>
          <p:cNvPr id="2" name="Table 6">
            <a:extLst>
              <a:ext uri="{FF2B5EF4-FFF2-40B4-BE49-F238E27FC236}">
                <a16:creationId xmlns:a16="http://schemas.microsoft.com/office/drawing/2014/main" id="{0E9EFE9B-05EC-457D-B109-3732037BC847}"/>
              </a:ext>
            </a:extLst>
          </p:cNvPr>
          <p:cNvGraphicFramePr>
            <a:graphicFrameLocks noGrp="1"/>
          </p:cNvGraphicFramePr>
          <p:nvPr>
            <p:extLst>
              <p:ext uri="{D42A27DB-BD31-4B8C-83A1-F6EECF244321}">
                <p14:modId xmlns:p14="http://schemas.microsoft.com/office/powerpoint/2010/main" val="3023794130"/>
              </p:ext>
            </p:extLst>
          </p:nvPr>
        </p:nvGraphicFramePr>
        <p:xfrm>
          <a:off x="1286359" y="1145066"/>
          <a:ext cx="9779432" cy="5039702"/>
        </p:xfrm>
        <a:graphic>
          <a:graphicData uri="http://schemas.openxmlformats.org/drawingml/2006/table">
            <a:tbl>
              <a:tblPr firstRow="1" bandRow="1">
                <a:tableStyleId>{5C22544A-7EE6-4342-B048-85BDC9FD1C3A}</a:tableStyleId>
              </a:tblPr>
              <a:tblGrid>
                <a:gridCol w="4889716">
                  <a:extLst>
                    <a:ext uri="{9D8B030D-6E8A-4147-A177-3AD203B41FA5}">
                      <a16:colId xmlns:a16="http://schemas.microsoft.com/office/drawing/2014/main" val="3766259488"/>
                    </a:ext>
                  </a:extLst>
                </a:gridCol>
                <a:gridCol w="4889716">
                  <a:extLst>
                    <a:ext uri="{9D8B030D-6E8A-4147-A177-3AD203B41FA5}">
                      <a16:colId xmlns:a16="http://schemas.microsoft.com/office/drawing/2014/main" val="3216777228"/>
                    </a:ext>
                  </a:extLst>
                </a:gridCol>
              </a:tblGrid>
              <a:tr h="481405">
                <a:tc>
                  <a:txBody>
                    <a:bodyPr/>
                    <a:lstStyle/>
                    <a:p>
                      <a:r>
                        <a:rPr lang="en-US" sz="2400" dirty="0"/>
                        <a:t>Data Layer</a:t>
                      </a:r>
                    </a:p>
                  </a:txBody>
                  <a:tcPr/>
                </a:tc>
                <a:tc>
                  <a:txBody>
                    <a:bodyPr/>
                    <a:lstStyle/>
                    <a:p>
                      <a:r>
                        <a:rPr lang="en-US" sz="2400" dirty="0"/>
                        <a:t>Source</a:t>
                      </a:r>
                    </a:p>
                  </a:txBody>
                  <a:tcPr/>
                </a:tc>
                <a:extLst>
                  <a:ext uri="{0D108BD9-81ED-4DB2-BD59-A6C34878D82A}">
                    <a16:rowId xmlns:a16="http://schemas.microsoft.com/office/drawing/2014/main" val="1938247707"/>
                  </a:ext>
                </a:extLst>
              </a:tr>
              <a:tr h="370840">
                <a:tc>
                  <a:txBody>
                    <a:bodyPr/>
                    <a:lstStyle/>
                    <a:p>
                      <a:r>
                        <a:rPr lang="en-US" sz="1800" dirty="0"/>
                        <a:t>NH Public Schools</a:t>
                      </a:r>
                    </a:p>
                  </a:txBody>
                  <a:tcPr/>
                </a:tc>
                <a:tc>
                  <a:txBody>
                    <a:bodyPr/>
                    <a:lstStyle/>
                    <a:p>
                      <a:r>
                        <a:rPr lang="en-US" sz="1800" dirty="0"/>
                        <a:t>NH Department of Education</a:t>
                      </a:r>
                    </a:p>
                  </a:txBody>
                  <a:tcPr/>
                </a:tc>
                <a:extLst>
                  <a:ext uri="{0D108BD9-81ED-4DB2-BD59-A6C34878D82A}">
                    <a16:rowId xmlns:a16="http://schemas.microsoft.com/office/drawing/2014/main" val="606448913"/>
                  </a:ext>
                </a:extLst>
              </a:tr>
              <a:tr h="370840">
                <a:tc>
                  <a:txBody>
                    <a:bodyPr/>
                    <a:lstStyle/>
                    <a:p>
                      <a:r>
                        <a:rPr lang="en-US" sz="1800" dirty="0"/>
                        <a:t>School Districts:</a:t>
                      </a:r>
                    </a:p>
                    <a:p>
                      <a:r>
                        <a:rPr lang="en-US" sz="1800" dirty="0"/>
                        <a:t>   Fiber Target School Districts</a:t>
                      </a:r>
                    </a:p>
                    <a:p>
                      <a:r>
                        <a:rPr lang="en-US" sz="1800" dirty="0"/>
                        <a:t>   Elementary School Districts</a:t>
                      </a:r>
                    </a:p>
                    <a:p>
                      <a:r>
                        <a:rPr lang="en-US" sz="1800" dirty="0"/>
                        <a:t>   Secondary School Districts</a:t>
                      </a:r>
                    </a:p>
                    <a:p>
                      <a:r>
                        <a:rPr lang="en-US" sz="1800" dirty="0"/>
                        <a:t>   Unified Schools Districts  </a:t>
                      </a:r>
                    </a:p>
                  </a:txBody>
                  <a:tcPr/>
                </a:tc>
                <a:tc>
                  <a:txBody>
                    <a:bodyPr/>
                    <a:lstStyle/>
                    <a:p>
                      <a:r>
                        <a:rPr lang="en-US" sz="1800" dirty="0"/>
                        <a:t>US Census Bureau; </a:t>
                      </a:r>
                    </a:p>
                    <a:p>
                      <a:r>
                        <a:rPr lang="en-US" sz="1800" dirty="0"/>
                        <a:t>E-Rate data provided by </a:t>
                      </a:r>
                      <a:r>
                        <a:rPr lang="en-US" sz="1800" dirty="0" err="1"/>
                        <a:t>EducationSuperHighway</a:t>
                      </a:r>
                      <a:endParaRPr lang="en-US" sz="1800" dirty="0"/>
                    </a:p>
                  </a:txBody>
                  <a:tcPr/>
                </a:tc>
                <a:extLst>
                  <a:ext uri="{0D108BD9-81ED-4DB2-BD59-A6C34878D82A}">
                    <a16:rowId xmlns:a16="http://schemas.microsoft.com/office/drawing/2014/main" val="1789301836"/>
                  </a:ext>
                </a:extLst>
              </a:tr>
              <a:tr h="370840">
                <a:tc>
                  <a:txBody>
                    <a:bodyPr/>
                    <a:lstStyle/>
                    <a:p>
                      <a:r>
                        <a:rPr lang="en-US" sz="1800" dirty="0"/>
                        <a:t>New Hampshire Bank Locations</a:t>
                      </a:r>
                    </a:p>
                  </a:txBody>
                  <a:tcPr/>
                </a:tc>
                <a:tc>
                  <a:txBody>
                    <a:bodyPr/>
                    <a:lstStyle/>
                    <a:p>
                      <a:r>
                        <a:rPr lang="en-US" sz="1800" dirty="0"/>
                        <a:t>FDIC tabular listing geocoded using ArcGIS World Geocode Services</a:t>
                      </a:r>
                    </a:p>
                  </a:txBody>
                  <a:tcPr/>
                </a:tc>
                <a:extLst>
                  <a:ext uri="{0D108BD9-81ED-4DB2-BD59-A6C34878D82A}">
                    <a16:rowId xmlns:a16="http://schemas.microsoft.com/office/drawing/2014/main" val="3789965779"/>
                  </a:ext>
                </a:extLst>
              </a:tr>
              <a:tr h="370840">
                <a:tc>
                  <a:txBody>
                    <a:bodyPr/>
                    <a:lstStyle/>
                    <a:p>
                      <a:r>
                        <a:rPr lang="en-US" sz="1800" dirty="0"/>
                        <a:t>Qualified Opportunity Zones</a:t>
                      </a:r>
                    </a:p>
                  </a:txBody>
                  <a:tcPr/>
                </a:tc>
                <a:tc>
                  <a:txBody>
                    <a:bodyPr/>
                    <a:lstStyle/>
                    <a:p>
                      <a:r>
                        <a:rPr lang="en-US" sz="1800" dirty="0"/>
                        <a:t>NH Department of Business and Economic Affairs</a:t>
                      </a:r>
                    </a:p>
                  </a:txBody>
                  <a:tcPr/>
                </a:tc>
                <a:extLst>
                  <a:ext uri="{0D108BD9-81ED-4DB2-BD59-A6C34878D82A}">
                    <a16:rowId xmlns:a16="http://schemas.microsoft.com/office/drawing/2014/main" val="219479085"/>
                  </a:ext>
                </a:extLst>
              </a:tr>
              <a:tr h="0">
                <a:tc>
                  <a:txBody>
                    <a:bodyPr/>
                    <a:lstStyle/>
                    <a:p>
                      <a:r>
                        <a:rPr lang="en-US" sz="1800" dirty="0"/>
                        <a:t>Income Data:</a:t>
                      </a:r>
                    </a:p>
                    <a:p>
                      <a:r>
                        <a:rPr lang="en-US" sz="1800" dirty="0"/>
                        <a:t>    Income Data, All Brackets</a:t>
                      </a:r>
                    </a:p>
                    <a:p>
                      <a:r>
                        <a:rPr lang="en-US" sz="1800" dirty="0"/>
                        <a:t>    LMI Tracts</a:t>
                      </a:r>
                    </a:p>
                    <a:p>
                      <a:r>
                        <a:rPr lang="en-US" sz="1800" dirty="0"/>
                        <a:t>    CRA Eligible Tracts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Downloaded from www.policymap. Income brackets are based on Census tract Median Family Income (MFI) as a percent of Metro Area MFI, as of 2017.</a:t>
                      </a:r>
                    </a:p>
                  </a:txBody>
                  <a:tcPr/>
                </a:tc>
                <a:extLst>
                  <a:ext uri="{0D108BD9-81ED-4DB2-BD59-A6C34878D82A}">
                    <a16:rowId xmlns:a16="http://schemas.microsoft.com/office/drawing/2014/main" val="1475687183"/>
                  </a:ext>
                </a:extLst>
              </a:tr>
              <a:tr h="524777">
                <a:tc>
                  <a:txBody>
                    <a:bodyPr/>
                    <a:lstStyle/>
                    <a:p>
                      <a:r>
                        <a:rPr lang="en-US" sz="2000" dirty="0"/>
                        <a:t>Census Tracts</a:t>
                      </a:r>
                    </a:p>
                  </a:txBody>
                  <a:tcPr/>
                </a:tc>
                <a:tc>
                  <a:txBody>
                    <a:bodyPr/>
                    <a:lstStyle/>
                    <a:p>
                      <a:r>
                        <a:rPr lang="en-US" sz="2000" dirty="0"/>
                        <a:t>Census Bureau, www.data.gov</a:t>
                      </a:r>
                    </a:p>
                  </a:txBody>
                  <a:tcPr/>
                </a:tc>
                <a:extLst>
                  <a:ext uri="{0D108BD9-81ED-4DB2-BD59-A6C34878D82A}">
                    <a16:rowId xmlns:a16="http://schemas.microsoft.com/office/drawing/2014/main" val="4126979786"/>
                  </a:ext>
                </a:extLst>
              </a:tr>
            </a:tbl>
          </a:graphicData>
        </a:graphic>
      </p:graphicFrame>
    </p:spTree>
    <p:extLst>
      <p:ext uri="{BB962C8B-B14F-4D97-AF65-F5344CB8AC3E}">
        <p14:creationId xmlns:p14="http://schemas.microsoft.com/office/powerpoint/2010/main" val="126922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TextBox 3">
            <a:extLst>
              <a:ext uri="{FF2B5EF4-FFF2-40B4-BE49-F238E27FC236}">
                <a16:creationId xmlns:a16="http://schemas.microsoft.com/office/drawing/2014/main" id="{7D73D531-37B2-4002-BABA-42E62EFF4C0D}"/>
              </a:ext>
            </a:extLst>
          </p:cNvPr>
          <p:cNvSpPr txBox="1"/>
          <p:nvPr/>
        </p:nvSpPr>
        <p:spPr>
          <a:xfrm>
            <a:off x="309186" y="308327"/>
            <a:ext cx="11772698" cy="6032421"/>
          </a:xfrm>
          <a:prstGeom prst="rect">
            <a:avLst/>
          </a:prstGeom>
          <a:noFill/>
        </p:spPr>
        <p:txBody>
          <a:bodyPr wrap="square" rtlCol="0">
            <a:spAutoFit/>
          </a:bodyPr>
          <a:lstStyle/>
          <a:p>
            <a:r>
              <a:rPr lang="en-US" sz="2600" dirty="0"/>
              <a:t>Digital Inclusion refers to the activities necessary to ensure that all individuals and communities, including the most disadvantaged, have access to and use of Information and Communication Technologies (ICTs).  This includes 5 elements: </a:t>
            </a:r>
          </a:p>
          <a:p>
            <a:endParaRPr lang="en-US" sz="2600" dirty="0"/>
          </a:p>
          <a:p>
            <a:pPr marL="342900" indent="-342900">
              <a:buAutoNum type="arabicParenR"/>
            </a:pPr>
            <a:r>
              <a:rPr lang="en-US" sz="2600" dirty="0"/>
              <a:t>affordable, robust broadband internet service; </a:t>
            </a:r>
          </a:p>
          <a:p>
            <a:pPr marL="342900" indent="-342900">
              <a:buAutoNum type="arabicParenR"/>
            </a:pPr>
            <a:r>
              <a:rPr lang="en-US" sz="2600" dirty="0"/>
              <a:t> internet-enabled devices that meet the needs of the user; </a:t>
            </a:r>
          </a:p>
          <a:p>
            <a:pPr marL="342900" indent="-342900">
              <a:buAutoNum type="arabicParenR"/>
            </a:pPr>
            <a:r>
              <a:rPr lang="en-US" sz="2600" dirty="0"/>
              <a:t>access to digital literacy training; </a:t>
            </a:r>
          </a:p>
          <a:p>
            <a:pPr marL="342900" indent="-342900">
              <a:buAutoNum type="arabicParenR"/>
            </a:pPr>
            <a:r>
              <a:rPr lang="en-US" sz="2600" dirty="0"/>
              <a:t>quality technical support; and </a:t>
            </a:r>
          </a:p>
          <a:p>
            <a:pPr marL="342900" indent="-342900">
              <a:buAutoNum type="arabicParenR"/>
            </a:pPr>
            <a:r>
              <a:rPr lang="en-US" sz="2600" dirty="0"/>
              <a:t>applications and online content designed to enable and encourage self-sufficiency, participation and collaboration. </a:t>
            </a:r>
          </a:p>
          <a:p>
            <a:endParaRPr lang="en-US" dirty="0"/>
          </a:p>
          <a:p>
            <a:endParaRPr lang="en-US" dirty="0"/>
          </a:p>
          <a:p>
            <a:endParaRPr lang="en-US" dirty="0"/>
          </a:p>
          <a:p>
            <a:endParaRPr lang="en-US" dirty="0"/>
          </a:p>
          <a:p>
            <a:endParaRPr lang="en-US" dirty="0"/>
          </a:p>
          <a:p>
            <a:r>
              <a:rPr lang="en-US" dirty="0"/>
              <a:t>Reference: </a:t>
            </a:r>
            <a:r>
              <a:rPr lang="en-US" dirty="0">
                <a:hlinkClick r:id="rId3"/>
              </a:rPr>
              <a:t>www.digitalinclusion.org/definitions/</a:t>
            </a:r>
            <a:endParaRPr lang="en-US" dirty="0"/>
          </a:p>
          <a:p>
            <a:endParaRPr lang="en-US" dirty="0"/>
          </a:p>
        </p:txBody>
      </p:sp>
      <p:sp>
        <p:nvSpPr>
          <p:cNvPr id="5" name="Rectangle: Rounded Corners 4">
            <a:extLst>
              <a:ext uri="{FF2B5EF4-FFF2-40B4-BE49-F238E27FC236}">
                <a16:creationId xmlns:a16="http://schemas.microsoft.com/office/drawing/2014/main" id="{957F1103-4A05-4DD0-ABFF-56687FC29B97}"/>
              </a:ext>
            </a:extLst>
          </p:cNvPr>
          <p:cNvSpPr/>
          <p:nvPr/>
        </p:nvSpPr>
        <p:spPr>
          <a:xfrm>
            <a:off x="309186" y="1770321"/>
            <a:ext cx="7334936" cy="574158"/>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89E37FF-8F72-470A-8BD6-BC7817797B17}"/>
              </a:ext>
            </a:extLst>
          </p:cNvPr>
          <p:cNvGrpSpPr/>
          <p:nvPr/>
        </p:nvGrpSpPr>
        <p:grpSpPr>
          <a:xfrm>
            <a:off x="2095776" y="4899398"/>
            <a:ext cx="7033424" cy="816649"/>
            <a:chOff x="-2057312" y="5154084"/>
            <a:chExt cx="10957097" cy="816649"/>
          </a:xfrm>
        </p:grpSpPr>
        <p:sp>
          <p:nvSpPr>
            <p:cNvPr id="2" name="Arrow: Right 1">
              <a:extLst>
                <a:ext uri="{FF2B5EF4-FFF2-40B4-BE49-F238E27FC236}">
                  <a16:creationId xmlns:a16="http://schemas.microsoft.com/office/drawing/2014/main" id="{EE440B2C-08DD-44DA-8070-23838E9A14BD}"/>
                </a:ext>
              </a:extLst>
            </p:cNvPr>
            <p:cNvSpPr/>
            <p:nvPr/>
          </p:nvSpPr>
          <p:spPr>
            <a:xfrm>
              <a:off x="2594089" y="5154084"/>
              <a:ext cx="1295949" cy="574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CC6D118-5916-4AB7-9DF2-8BC5DC45AE0B}"/>
                </a:ext>
              </a:extLst>
            </p:cNvPr>
            <p:cNvSpPr txBox="1"/>
            <p:nvPr/>
          </p:nvSpPr>
          <p:spPr>
            <a:xfrm>
              <a:off x="-2057312" y="5170514"/>
              <a:ext cx="10957097" cy="800219"/>
            </a:xfrm>
            <a:prstGeom prst="rect">
              <a:avLst/>
            </a:prstGeom>
            <a:noFill/>
          </p:spPr>
          <p:txBody>
            <a:bodyPr wrap="square" rtlCol="0">
              <a:spAutoFit/>
            </a:bodyPr>
            <a:lstStyle/>
            <a:p>
              <a:r>
                <a:rPr lang="en-US" sz="2800" b="1" dirty="0"/>
                <a:t>Digital Inclusion                        Digital Equity</a:t>
              </a:r>
            </a:p>
            <a:p>
              <a:endParaRPr lang="en-US" dirty="0"/>
            </a:p>
          </p:txBody>
        </p:sp>
      </p:grpSp>
    </p:spTree>
    <p:extLst>
      <p:ext uri="{BB962C8B-B14F-4D97-AF65-F5344CB8AC3E}">
        <p14:creationId xmlns:p14="http://schemas.microsoft.com/office/powerpoint/2010/main" val="73439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CC497A-06BA-441A-A986-819ADBE9042B}"/>
              </a:ext>
            </a:extLst>
          </p:cNvPr>
          <p:cNvSpPr txBox="1">
            <a:spLocks/>
          </p:cNvSpPr>
          <p:nvPr/>
        </p:nvSpPr>
        <p:spPr>
          <a:xfrm>
            <a:off x="419100" y="419490"/>
            <a:ext cx="2700618" cy="5467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National Center for Digital Equity Online Mapping Resource</a:t>
            </a:r>
          </a:p>
        </p:txBody>
      </p:sp>
      <p:pic>
        <p:nvPicPr>
          <p:cNvPr id="2" name="Picture 1">
            <a:extLst>
              <a:ext uri="{FF2B5EF4-FFF2-40B4-BE49-F238E27FC236}">
                <a16:creationId xmlns:a16="http://schemas.microsoft.com/office/drawing/2014/main" id="{4FE3B6A6-DAFC-4137-A319-4990EC3E1C2A}"/>
              </a:ext>
            </a:extLst>
          </p:cNvPr>
          <p:cNvPicPr>
            <a:picLocks noChangeAspect="1"/>
          </p:cNvPicPr>
          <p:nvPr/>
        </p:nvPicPr>
        <p:blipFill>
          <a:blip r:embed="rId3"/>
          <a:stretch>
            <a:fillRect/>
          </a:stretch>
        </p:blipFill>
        <p:spPr>
          <a:xfrm>
            <a:off x="4071649" y="-128721"/>
            <a:ext cx="4371429" cy="6828571"/>
          </a:xfrm>
          <a:prstGeom prst="rect">
            <a:avLst/>
          </a:prstGeom>
        </p:spPr>
      </p:pic>
    </p:spTree>
    <p:extLst>
      <p:ext uri="{BB962C8B-B14F-4D97-AF65-F5344CB8AC3E}">
        <p14:creationId xmlns:p14="http://schemas.microsoft.com/office/powerpoint/2010/main" val="58571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CC497A-06BA-441A-A986-819ADBE9042B}"/>
              </a:ext>
            </a:extLst>
          </p:cNvPr>
          <p:cNvSpPr txBox="1">
            <a:spLocks/>
          </p:cNvSpPr>
          <p:nvPr/>
        </p:nvSpPr>
        <p:spPr>
          <a:xfrm>
            <a:off x="419100" y="419490"/>
            <a:ext cx="2700618" cy="5467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National Center for Digital Equity Online Mapping Resource</a:t>
            </a:r>
          </a:p>
        </p:txBody>
      </p:sp>
      <p:pic>
        <p:nvPicPr>
          <p:cNvPr id="2" name="Picture 1">
            <a:extLst>
              <a:ext uri="{FF2B5EF4-FFF2-40B4-BE49-F238E27FC236}">
                <a16:creationId xmlns:a16="http://schemas.microsoft.com/office/drawing/2014/main" id="{4FE3B6A6-DAFC-4137-A319-4990EC3E1C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62692" y="247973"/>
            <a:ext cx="7084103" cy="5860537"/>
          </a:xfrm>
          <a:prstGeom prst="rect">
            <a:avLst/>
          </a:prstGeom>
        </p:spPr>
      </p:pic>
    </p:spTree>
    <p:extLst>
      <p:ext uri="{BB962C8B-B14F-4D97-AF65-F5344CB8AC3E}">
        <p14:creationId xmlns:p14="http://schemas.microsoft.com/office/powerpoint/2010/main" val="42414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Content Placeholder 1">
            <a:extLst>
              <a:ext uri="{FF2B5EF4-FFF2-40B4-BE49-F238E27FC236}">
                <a16:creationId xmlns:a16="http://schemas.microsoft.com/office/drawing/2014/main" id="{1DAE6B9C-2157-4FB9-8667-B42A2DCFA23C}"/>
              </a:ext>
            </a:extLst>
          </p:cNvPr>
          <p:cNvSpPr txBox="1">
            <a:spLocks/>
          </p:cNvSpPr>
          <p:nvPr/>
        </p:nvSpPr>
        <p:spPr>
          <a:xfrm>
            <a:off x="3581400" y="4247445"/>
            <a:ext cx="5029200" cy="1848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a:t>Fay Rubin</a:t>
            </a:r>
          </a:p>
          <a:p>
            <a:pPr marL="0" indent="0" algn="ctr">
              <a:buFont typeface="Arial" panose="020B0604020202020204" pitchFamily="34" charset="0"/>
              <a:buNone/>
            </a:pPr>
            <a:r>
              <a:rPr lang="en-US" sz="2400"/>
              <a:t>Project Director</a:t>
            </a:r>
          </a:p>
          <a:p>
            <a:pPr marL="0" indent="0" algn="ctr">
              <a:buFont typeface="Arial" panose="020B0604020202020204" pitchFamily="34" charset="0"/>
              <a:buNone/>
            </a:pPr>
            <a:r>
              <a:rPr lang="en-US" sz="2400"/>
              <a:t>603-862-4240</a:t>
            </a:r>
          </a:p>
          <a:p>
            <a:pPr marL="0" indent="0" algn="ctr">
              <a:spcBef>
                <a:spcPct val="0"/>
              </a:spcBef>
              <a:buFont typeface="Arial" panose="020B0604020202020204" pitchFamily="34" charset="0"/>
              <a:buNone/>
            </a:pPr>
            <a:r>
              <a:rPr lang="en-US" sz="2400" u="sng">
                <a:solidFill>
                  <a:srgbClr val="062F8C"/>
                </a:solidFill>
              </a:rPr>
              <a:t>fay.rubin@unh.edu</a:t>
            </a:r>
            <a:endParaRPr lang="en-US" sz="2400"/>
          </a:p>
          <a:p>
            <a:pPr marL="0" indent="0" algn="ctr">
              <a:buFont typeface="Arial" panose="020B0604020202020204" pitchFamily="34" charset="0"/>
              <a:buNone/>
            </a:pPr>
            <a:endParaRPr lang="en-US"/>
          </a:p>
          <a:p>
            <a:pPr marL="0" indent="0" algn="ctr">
              <a:spcBef>
                <a:spcPct val="0"/>
              </a:spcBef>
              <a:buFont typeface="Arial" panose="020B0604020202020204" pitchFamily="34" charset="0"/>
              <a:buNone/>
            </a:pPr>
            <a:endParaRPr lang="en-US" dirty="0"/>
          </a:p>
        </p:txBody>
      </p:sp>
      <p:sp>
        <p:nvSpPr>
          <p:cNvPr id="5" name="Title 2">
            <a:extLst>
              <a:ext uri="{FF2B5EF4-FFF2-40B4-BE49-F238E27FC236}">
                <a16:creationId xmlns:a16="http://schemas.microsoft.com/office/drawing/2014/main" id="{940C40EB-51F3-4270-B654-9DDE1426D212}"/>
              </a:ext>
            </a:extLst>
          </p:cNvPr>
          <p:cNvSpPr txBox="1">
            <a:spLocks/>
          </p:cNvSpPr>
          <p:nvPr/>
        </p:nvSpPr>
        <p:spPr>
          <a:xfrm>
            <a:off x="1388533" y="1202453"/>
            <a:ext cx="9144000" cy="6093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t>Thank You</a:t>
            </a:r>
            <a:endParaRPr lang="en-US" b="1" dirty="0"/>
          </a:p>
        </p:txBody>
      </p:sp>
      <p:pic>
        <p:nvPicPr>
          <p:cNvPr id="6" name="Content Placeholder 1" descr="questions-and-answers.jpg">
            <a:extLst>
              <a:ext uri="{FF2B5EF4-FFF2-40B4-BE49-F238E27FC236}">
                <a16:creationId xmlns:a16="http://schemas.microsoft.com/office/drawing/2014/main" id="{A75E7C09-2305-469D-8B8B-350B5CE1AB96}"/>
              </a:ext>
            </a:extLst>
          </p:cNvPr>
          <p:cNvPicPr>
            <a:picLocks noChangeAspect="1"/>
          </p:cNvPicPr>
          <p:nvPr/>
        </p:nvPicPr>
        <p:blipFill>
          <a:blip r:embed="rId3"/>
          <a:stretch>
            <a:fillRect/>
          </a:stretch>
        </p:blipFill>
        <p:spPr>
          <a:xfrm>
            <a:off x="4175871" y="2286000"/>
            <a:ext cx="3840258" cy="1738390"/>
          </a:xfrm>
          <a:prstGeom prst="rect">
            <a:avLst/>
          </a:prstGeom>
        </p:spPr>
      </p:pic>
    </p:spTree>
    <p:extLst>
      <p:ext uri="{BB962C8B-B14F-4D97-AF65-F5344CB8AC3E}">
        <p14:creationId xmlns:p14="http://schemas.microsoft.com/office/powerpoint/2010/main" val="212199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2554523"/>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dirty="0"/>
              <a:t>1.  What data sets are most important as we explore questions about digital equity?</a:t>
            </a:r>
          </a:p>
          <a:p>
            <a:endParaRPr lang="en-US" sz="3200" dirty="0"/>
          </a:p>
          <a:p>
            <a:r>
              <a:rPr lang="en-US" sz="3200" dirty="0"/>
              <a:t>2.  What is the most effective way to </a:t>
            </a:r>
            <a:r>
              <a:rPr lang="en-US" sz="3200"/>
              <a:t>present the data?</a:t>
            </a:r>
            <a:endParaRPr lang="en-US" sz="3200" dirty="0"/>
          </a:p>
        </p:txBody>
      </p:sp>
    </p:spTree>
    <p:extLst>
      <p:ext uri="{BB962C8B-B14F-4D97-AF65-F5344CB8AC3E}">
        <p14:creationId xmlns:p14="http://schemas.microsoft.com/office/powerpoint/2010/main" val="396116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1"/>
            <a:ext cx="11376158" cy="609398"/>
          </a:xfrm>
        </p:spPr>
        <p:txBody>
          <a:bodyPr vert="horz" wrap="square" lIns="0" tIns="0" rIns="0" bIns="0" rtlCol="0" anchor="t">
            <a:spAutoFit/>
          </a:bodyPr>
          <a:lstStyle/>
          <a:p>
            <a:pPr algn="ctr"/>
            <a:r>
              <a:rPr lang="en-US" b="1" dirty="0"/>
              <a:t>Broadband Technology Comparison</a:t>
            </a:r>
          </a:p>
        </p:txBody>
      </p:sp>
      <p:sp>
        <p:nvSpPr>
          <p:cNvPr id="5" name="Title 1"/>
          <p:cNvSpPr txBox="1">
            <a:spLocks/>
          </p:cNvSpPr>
          <p:nvPr/>
        </p:nvSpPr>
        <p:spPr>
          <a:xfrm>
            <a:off x="3656012" y="762000"/>
            <a:ext cx="7772400" cy="812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3200" dirty="0">
              <a:solidFill>
                <a:srgbClr val="FFFFFF"/>
              </a:solidFill>
              <a:latin typeface="Calibri"/>
            </a:endParaRPr>
          </a:p>
        </p:txBody>
      </p:sp>
      <p:sp>
        <p:nvSpPr>
          <p:cNvPr id="7" name="Rectangle 6"/>
          <p:cNvSpPr/>
          <p:nvPr/>
        </p:nvSpPr>
        <p:spPr>
          <a:xfrm>
            <a:off x="531018" y="1168401"/>
            <a:ext cx="4497388" cy="5078313"/>
          </a:xfrm>
          <a:prstGeom prst="rect">
            <a:avLst/>
          </a:prstGeom>
        </p:spPr>
        <p:txBody>
          <a:bodyPr wrap="square">
            <a:spAutoFit/>
          </a:bodyPr>
          <a:lstStyle/>
          <a:p>
            <a:pPr marL="342900" indent="-342900" defTabSz="914202">
              <a:buFont typeface="Arial" pitchFamily="34" charset="0"/>
              <a:buChar char="•"/>
              <a:defRPr/>
            </a:pPr>
            <a:r>
              <a:rPr lang="en-US" dirty="0">
                <a:solidFill>
                  <a:srgbClr val="000000"/>
                </a:solidFill>
                <a:latin typeface="Calibri"/>
              </a:rPr>
              <a:t>Dial-up</a:t>
            </a:r>
          </a:p>
          <a:p>
            <a:pPr marL="742950" lvl="1" indent="-285750" defTabSz="914202">
              <a:buFont typeface="Arial" pitchFamily="34" charset="0"/>
              <a:buChar char="•"/>
              <a:defRPr/>
            </a:pPr>
            <a:r>
              <a:rPr lang="en-US" dirty="0">
                <a:solidFill>
                  <a:srgbClr val="000000"/>
                </a:solidFill>
                <a:latin typeface="Calibri"/>
              </a:rPr>
              <a:t>56,000 bits per second (bps)</a:t>
            </a:r>
          </a:p>
          <a:p>
            <a:pPr marL="285750" indent="-285750" defTabSz="914202">
              <a:buFont typeface="Arial" pitchFamily="34" charset="0"/>
              <a:buChar char="•"/>
              <a:defRPr/>
            </a:pPr>
            <a:endParaRPr lang="en-US" dirty="0">
              <a:solidFill>
                <a:srgbClr val="000000"/>
              </a:solidFill>
              <a:latin typeface="Calibri"/>
            </a:endParaRPr>
          </a:p>
          <a:p>
            <a:pPr marL="342900" indent="-342900" defTabSz="914202">
              <a:buFont typeface="Arial" pitchFamily="34" charset="0"/>
              <a:buChar char="•"/>
              <a:defRPr/>
            </a:pPr>
            <a:r>
              <a:rPr lang="en-US" dirty="0">
                <a:solidFill>
                  <a:srgbClr val="000000"/>
                </a:solidFill>
                <a:latin typeface="Calibri"/>
              </a:rPr>
              <a:t>DSL –  within 18,000 feet</a:t>
            </a:r>
          </a:p>
          <a:p>
            <a:pPr marL="800100" lvl="1" indent="-342900" defTabSz="914202">
              <a:buFont typeface="Arial" pitchFamily="34" charset="0"/>
              <a:buChar char="•"/>
              <a:defRPr/>
            </a:pPr>
            <a:r>
              <a:rPr lang="en-US" dirty="0">
                <a:solidFill>
                  <a:srgbClr val="000000"/>
                </a:solidFill>
                <a:latin typeface="Calibri"/>
              </a:rPr>
              <a:t>1.5+ Million bps download (Mbps)</a:t>
            </a:r>
          </a:p>
          <a:p>
            <a:pPr marL="800100" lvl="1" indent="-342900" defTabSz="914202">
              <a:buFont typeface="Arial" pitchFamily="34" charset="0"/>
              <a:buChar char="•"/>
              <a:defRPr/>
            </a:pPr>
            <a:r>
              <a:rPr lang="en-US" dirty="0">
                <a:solidFill>
                  <a:srgbClr val="000000"/>
                </a:solidFill>
                <a:latin typeface="Calibri"/>
              </a:rPr>
              <a:t>1 Million bps upload (Mbps)</a:t>
            </a:r>
          </a:p>
          <a:p>
            <a:pPr marL="457102" lvl="1" defTabSz="914202">
              <a:defRPr/>
            </a:pPr>
            <a:endParaRPr lang="en-US" dirty="0">
              <a:solidFill>
                <a:srgbClr val="000000"/>
              </a:solidFill>
              <a:latin typeface="Calibri"/>
            </a:endParaRPr>
          </a:p>
          <a:p>
            <a:pPr marL="342900" indent="-342900" defTabSz="914202">
              <a:buFont typeface="Arial" pitchFamily="34" charset="0"/>
              <a:buChar char="•"/>
              <a:defRPr/>
            </a:pPr>
            <a:r>
              <a:rPr lang="en-US" dirty="0">
                <a:solidFill>
                  <a:srgbClr val="000000"/>
                </a:solidFill>
                <a:latin typeface="Calibri"/>
              </a:rPr>
              <a:t>VDSL – within 4,000 feet</a:t>
            </a:r>
          </a:p>
          <a:p>
            <a:pPr marL="800100" lvl="1" indent="-342900" defTabSz="914202">
              <a:buFont typeface="Arial" pitchFamily="34" charset="0"/>
              <a:buChar char="•"/>
              <a:defRPr/>
            </a:pPr>
            <a:r>
              <a:rPr lang="en-US" dirty="0">
                <a:solidFill>
                  <a:srgbClr val="000000"/>
                </a:solidFill>
                <a:latin typeface="Calibri"/>
              </a:rPr>
              <a:t>40+ Mbps download</a:t>
            </a:r>
          </a:p>
          <a:p>
            <a:pPr marL="800100" lvl="1" indent="-342900" defTabSz="914202">
              <a:buFont typeface="Arial" pitchFamily="34" charset="0"/>
              <a:buChar char="•"/>
              <a:defRPr/>
            </a:pPr>
            <a:r>
              <a:rPr lang="en-US" dirty="0">
                <a:solidFill>
                  <a:srgbClr val="000000"/>
                </a:solidFill>
                <a:latin typeface="Calibri"/>
              </a:rPr>
              <a:t>16 Mbps upload</a:t>
            </a:r>
          </a:p>
          <a:p>
            <a:pPr marL="342900" indent="-342900" defTabSz="914202">
              <a:buFont typeface="Arial" pitchFamily="34" charset="0"/>
              <a:buChar char="•"/>
              <a:defRPr/>
            </a:pPr>
            <a:endParaRPr lang="en-US" dirty="0">
              <a:solidFill>
                <a:srgbClr val="000000"/>
              </a:solidFill>
              <a:latin typeface="Calibri"/>
            </a:endParaRPr>
          </a:p>
          <a:p>
            <a:pPr marL="342900" indent="-342900" defTabSz="914202">
              <a:buFont typeface="Arial" pitchFamily="34" charset="0"/>
              <a:buChar char="•"/>
              <a:defRPr/>
            </a:pPr>
            <a:r>
              <a:rPr lang="en-US" dirty="0">
                <a:solidFill>
                  <a:srgbClr val="000000"/>
                </a:solidFill>
                <a:latin typeface="Calibri"/>
              </a:rPr>
              <a:t>Cable</a:t>
            </a:r>
          </a:p>
          <a:p>
            <a:pPr marL="800100" lvl="1" indent="-342900" defTabSz="914202">
              <a:buFont typeface="Arial" pitchFamily="34" charset="0"/>
              <a:buChar char="•"/>
              <a:defRPr/>
            </a:pPr>
            <a:r>
              <a:rPr lang="en-US" dirty="0">
                <a:solidFill>
                  <a:srgbClr val="000000"/>
                </a:solidFill>
                <a:latin typeface="Calibri"/>
              </a:rPr>
              <a:t>10-150+ Mbps download</a:t>
            </a:r>
          </a:p>
          <a:p>
            <a:pPr marL="800100" lvl="1" indent="-342900" defTabSz="914202">
              <a:buFont typeface="Arial" pitchFamily="34" charset="0"/>
              <a:buChar char="•"/>
              <a:defRPr/>
            </a:pPr>
            <a:r>
              <a:rPr lang="en-US" dirty="0">
                <a:solidFill>
                  <a:srgbClr val="000000"/>
                </a:solidFill>
                <a:latin typeface="Calibri"/>
              </a:rPr>
              <a:t>5-20 Mbps upload</a:t>
            </a:r>
          </a:p>
          <a:p>
            <a:pPr marL="342900" indent="-342900" defTabSz="914202">
              <a:buFont typeface="Arial" pitchFamily="34" charset="0"/>
              <a:buChar char="•"/>
              <a:defRPr/>
            </a:pPr>
            <a:endParaRPr lang="en-US" dirty="0">
              <a:solidFill>
                <a:srgbClr val="000000"/>
              </a:solidFill>
              <a:latin typeface="Calibri"/>
            </a:endParaRPr>
          </a:p>
          <a:p>
            <a:pPr marL="342900" indent="-342900" defTabSz="914202">
              <a:buFont typeface="Arial" pitchFamily="34" charset="0"/>
              <a:buChar char="•"/>
              <a:defRPr/>
            </a:pPr>
            <a:r>
              <a:rPr lang="en-US" dirty="0">
                <a:solidFill>
                  <a:srgbClr val="000000"/>
                </a:solidFill>
                <a:latin typeface="Calibri"/>
              </a:rPr>
              <a:t>4G LTE Cellular and Wi-Fi</a:t>
            </a:r>
          </a:p>
          <a:p>
            <a:pPr marL="800002" lvl="1" indent="-342900" defTabSz="914202">
              <a:buFont typeface="Arial" pitchFamily="34" charset="0"/>
              <a:buChar char="•"/>
              <a:defRPr/>
            </a:pPr>
            <a:r>
              <a:rPr lang="en-US" dirty="0">
                <a:solidFill>
                  <a:srgbClr val="000000"/>
                </a:solidFill>
                <a:latin typeface="Calibri"/>
              </a:rPr>
              <a:t>10 – 20 Mbps download</a:t>
            </a:r>
          </a:p>
          <a:p>
            <a:pPr marL="800100" lvl="1" indent="-342900" defTabSz="914202">
              <a:buFont typeface="Arial" pitchFamily="34" charset="0"/>
              <a:buChar char="•"/>
              <a:defRPr/>
            </a:pPr>
            <a:r>
              <a:rPr lang="en-US" dirty="0">
                <a:solidFill>
                  <a:srgbClr val="000000"/>
                </a:solidFill>
                <a:latin typeface="Calibri"/>
              </a:rPr>
              <a:t>3+ Mbps upload</a:t>
            </a:r>
          </a:p>
        </p:txBody>
      </p:sp>
      <p:sp>
        <p:nvSpPr>
          <p:cNvPr id="8" name="Rectangle 7"/>
          <p:cNvSpPr/>
          <p:nvPr/>
        </p:nvSpPr>
        <p:spPr>
          <a:xfrm>
            <a:off x="4875212" y="3178265"/>
            <a:ext cx="5334000" cy="1200329"/>
          </a:xfrm>
          <a:prstGeom prst="rect">
            <a:avLst/>
          </a:prstGeom>
        </p:spPr>
        <p:txBody>
          <a:bodyPr wrap="square">
            <a:spAutoFit/>
          </a:bodyPr>
          <a:lstStyle/>
          <a:p>
            <a:pPr marL="342900" indent="-342900" defTabSz="914202">
              <a:buFont typeface="Arial" pitchFamily="34" charset="0"/>
              <a:buChar char="•"/>
              <a:defRPr/>
            </a:pPr>
            <a:r>
              <a:rPr lang="en-US" dirty="0">
                <a:solidFill>
                  <a:srgbClr val="000000"/>
                </a:solidFill>
                <a:latin typeface="Calibri"/>
              </a:rPr>
              <a:t>Fiber – Best Scalability</a:t>
            </a:r>
          </a:p>
          <a:p>
            <a:pPr marL="742950" lvl="1" indent="-285750" defTabSz="914202">
              <a:buFont typeface="Arial" pitchFamily="34" charset="0"/>
              <a:buChar char="•"/>
              <a:defRPr/>
            </a:pPr>
            <a:r>
              <a:rPr lang="en-US" dirty="0">
                <a:solidFill>
                  <a:srgbClr val="000000"/>
                </a:solidFill>
                <a:latin typeface="Calibri"/>
              </a:rPr>
              <a:t>Dense Wave Division Multiplexing (DWDM)</a:t>
            </a:r>
          </a:p>
          <a:p>
            <a:pPr marL="742950" lvl="1" indent="-285750" defTabSz="914202">
              <a:buFont typeface="Arial" pitchFamily="34" charset="0"/>
              <a:buChar char="•"/>
              <a:defRPr/>
            </a:pPr>
            <a:r>
              <a:rPr lang="en-US" dirty="0">
                <a:solidFill>
                  <a:srgbClr val="000000"/>
                </a:solidFill>
                <a:latin typeface="Calibri"/>
              </a:rPr>
              <a:t>88 x 100 gigabit </a:t>
            </a:r>
            <a:r>
              <a:rPr lang="en-US" dirty="0" err="1">
                <a:solidFill>
                  <a:srgbClr val="000000"/>
                </a:solidFill>
                <a:latin typeface="Calibri"/>
              </a:rPr>
              <a:t>lightwaves</a:t>
            </a:r>
            <a:r>
              <a:rPr lang="en-US" dirty="0">
                <a:solidFill>
                  <a:srgbClr val="000000"/>
                </a:solidFill>
                <a:latin typeface="Calibri"/>
              </a:rPr>
              <a:t> on a single fiber</a:t>
            </a:r>
          </a:p>
          <a:p>
            <a:pPr marL="342900" indent="-342900" defTabSz="914202">
              <a:buFont typeface="Arial" pitchFamily="34" charset="0"/>
              <a:buChar char="•"/>
              <a:defRPr/>
            </a:pPr>
            <a:endParaRPr lang="en-US" dirty="0">
              <a:solidFill>
                <a:srgbClr val="000000"/>
              </a:solidFill>
              <a:latin typeface="Calibri"/>
            </a:endParaRPr>
          </a:p>
        </p:txBody>
      </p:sp>
      <p:pic>
        <p:nvPicPr>
          <p:cNvPr id="9" name="Picture 8"/>
          <p:cNvPicPr>
            <a:picLocks noChangeAspect="1"/>
          </p:cNvPicPr>
          <p:nvPr/>
        </p:nvPicPr>
        <p:blipFill>
          <a:blip r:embed="rId3"/>
          <a:stretch>
            <a:fillRect/>
          </a:stretch>
        </p:blipFill>
        <p:spPr>
          <a:xfrm>
            <a:off x="4795839" y="5137932"/>
            <a:ext cx="3886200" cy="1536184"/>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9677400" y="4730886"/>
            <a:ext cx="2362200" cy="1418838"/>
          </a:xfrm>
          <a:prstGeom prst="rect">
            <a:avLst/>
          </a:prstGeom>
        </p:spPr>
      </p:pic>
      <p:sp>
        <p:nvSpPr>
          <p:cNvPr id="11" name="Rectangle 10"/>
          <p:cNvSpPr/>
          <p:nvPr/>
        </p:nvSpPr>
        <p:spPr>
          <a:xfrm>
            <a:off x="4875212" y="4114801"/>
            <a:ext cx="5334000" cy="1200329"/>
          </a:xfrm>
          <a:prstGeom prst="rect">
            <a:avLst/>
          </a:prstGeom>
        </p:spPr>
        <p:txBody>
          <a:bodyPr wrap="square">
            <a:spAutoFit/>
          </a:bodyPr>
          <a:lstStyle/>
          <a:p>
            <a:pPr marL="342900" indent="-342900" defTabSz="914202">
              <a:buFont typeface="Arial" pitchFamily="34" charset="0"/>
              <a:buChar char="•"/>
              <a:defRPr/>
            </a:pPr>
            <a:r>
              <a:rPr lang="en-US" dirty="0">
                <a:solidFill>
                  <a:srgbClr val="000000"/>
                </a:solidFill>
                <a:latin typeface="Calibri"/>
              </a:rPr>
              <a:t>Broadband trend</a:t>
            </a:r>
          </a:p>
          <a:p>
            <a:pPr marL="742950" lvl="1" indent="-285750" defTabSz="914202">
              <a:buFont typeface="Arial" pitchFamily="34" charset="0"/>
              <a:buChar char="•"/>
              <a:defRPr/>
            </a:pPr>
            <a:r>
              <a:rPr lang="en-US" dirty="0">
                <a:solidFill>
                  <a:srgbClr val="000000"/>
                </a:solidFill>
                <a:latin typeface="Calibri"/>
              </a:rPr>
              <a:t>Expand fiber closer to neighborhood</a:t>
            </a:r>
          </a:p>
          <a:p>
            <a:pPr marL="742950" lvl="1" indent="-285750" defTabSz="914202">
              <a:buFont typeface="Arial" pitchFamily="34" charset="0"/>
              <a:buChar char="•"/>
              <a:defRPr/>
            </a:pPr>
            <a:r>
              <a:rPr lang="en-US" dirty="0">
                <a:solidFill>
                  <a:srgbClr val="000000"/>
                </a:solidFill>
                <a:latin typeface="Calibri"/>
              </a:rPr>
              <a:t>Use existing copper/wireless  for last mile</a:t>
            </a:r>
          </a:p>
          <a:p>
            <a:pPr marL="342900" indent="-342900" defTabSz="914202">
              <a:buFont typeface="Arial" pitchFamily="34" charset="0"/>
              <a:buChar char="•"/>
              <a:defRPr/>
            </a:pPr>
            <a:endParaRPr lang="en-US" dirty="0">
              <a:solidFill>
                <a:srgbClr val="000000"/>
              </a:solidFill>
              <a:latin typeface="Calibri"/>
            </a:endParaRPr>
          </a:p>
        </p:txBody>
      </p:sp>
      <p:sp>
        <p:nvSpPr>
          <p:cNvPr id="2" name="TextBox 1"/>
          <p:cNvSpPr txBox="1"/>
          <p:nvPr/>
        </p:nvSpPr>
        <p:spPr>
          <a:xfrm>
            <a:off x="4795840" y="1146940"/>
            <a:ext cx="6867521" cy="2031325"/>
          </a:xfrm>
          <a:prstGeom prst="rect">
            <a:avLst/>
          </a:prstGeom>
          <a:noFill/>
        </p:spPr>
        <p:txBody>
          <a:bodyPr wrap="none" rtlCol="0">
            <a:spAutoFit/>
          </a:bodyPr>
          <a:lstStyle/>
          <a:p>
            <a:pPr marL="285750" indent="-285750" defTabSz="914202">
              <a:buFont typeface="Arial" panose="020B0604020202020204" pitchFamily="34" charset="0"/>
              <a:buChar char="•"/>
              <a:defRPr/>
            </a:pPr>
            <a:r>
              <a:rPr lang="en-US" dirty="0">
                <a:solidFill>
                  <a:srgbClr val="7030A0"/>
                </a:solidFill>
                <a:latin typeface="Calibri"/>
              </a:rPr>
              <a:t>5G Wireless and Microcells (2020)</a:t>
            </a:r>
          </a:p>
          <a:p>
            <a:pPr marL="742852" lvl="1" indent="-285750" defTabSz="914202">
              <a:buFont typeface="Arial" panose="020B0604020202020204" pitchFamily="34" charset="0"/>
              <a:buChar char="•"/>
              <a:defRPr/>
            </a:pPr>
            <a:r>
              <a:rPr lang="en-US" dirty="0">
                <a:solidFill>
                  <a:srgbClr val="7030A0"/>
                </a:solidFill>
                <a:latin typeface="Calibri"/>
              </a:rPr>
              <a:t>One to 10Gbps connections to end points in the field</a:t>
            </a:r>
          </a:p>
          <a:p>
            <a:pPr marL="742852" lvl="1" indent="-285750" defTabSz="914202">
              <a:buFont typeface="Arial" panose="020B0604020202020204" pitchFamily="34" charset="0"/>
              <a:buChar char="•"/>
              <a:defRPr/>
            </a:pPr>
            <a:r>
              <a:rPr lang="en-US" dirty="0">
                <a:solidFill>
                  <a:srgbClr val="7030A0"/>
                </a:solidFill>
                <a:latin typeface="Calibri"/>
              </a:rPr>
              <a:t>One millisecond end-to-end round trip delay </a:t>
            </a:r>
          </a:p>
          <a:p>
            <a:pPr marL="742852" lvl="1" indent="-285750" defTabSz="914202">
              <a:buFont typeface="Arial" panose="020B0604020202020204" pitchFamily="34" charset="0"/>
              <a:buChar char="•"/>
              <a:defRPr/>
            </a:pPr>
            <a:r>
              <a:rPr lang="en-US" dirty="0">
                <a:solidFill>
                  <a:srgbClr val="7030A0"/>
                </a:solidFill>
                <a:latin typeface="Calibri"/>
              </a:rPr>
              <a:t>10 to 100x number of connected devices</a:t>
            </a:r>
          </a:p>
          <a:p>
            <a:pPr marL="742852" lvl="1" indent="-285750" defTabSz="914202">
              <a:buFont typeface="Arial" panose="020B0604020202020204" pitchFamily="34" charset="0"/>
              <a:buChar char="•"/>
              <a:defRPr/>
            </a:pPr>
            <a:r>
              <a:rPr lang="en-US" dirty="0">
                <a:solidFill>
                  <a:srgbClr val="7030A0"/>
                </a:solidFill>
                <a:latin typeface="Calibri"/>
              </a:rPr>
              <a:t>(Perception of) 100 percent coverage and 99.999 availability</a:t>
            </a:r>
          </a:p>
          <a:p>
            <a:pPr marL="742852" lvl="1" indent="-285750" defTabSz="914202">
              <a:buFont typeface="Arial" panose="020B0604020202020204" pitchFamily="34" charset="0"/>
              <a:buChar char="•"/>
              <a:defRPr/>
            </a:pPr>
            <a:r>
              <a:rPr lang="en-US" dirty="0">
                <a:solidFill>
                  <a:srgbClr val="7030A0"/>
                </a:solidFill>
                <a:latin typeface="Calibri"/>
              </a:rPr>
              <a:t>90 percent reduction in network energy usage</a:t>
            </a:r>
          </a:p>
          <a:p>
            <a:pPr marL="742852" lvl="1" indent="-285750" defTabSz="914202">
              <a:buFont typeface="Arial" panose="020B0604020202020204" pitchFamily="34" charset="0"/>
              <a:buChar char="•"/>
              <a:defRPr/>
            </a:pPr>
            <a:r>
              <a:rPr lang="en-US" dirty="0">
                <a:solidFill>
                  <a:srgbClr val="7030A0"/>
                </a:solidFill>
                <a:latin typeface="Calibri"/>
              </a:rPr>
              <a:t>Up to ten-year battery life for low power, machine-type devices</a:t>
            </a:r>
          </a:p>
        </p:txBody>
      </p:sp>
    </p:spTree>
    <p:extLst>
      <p:ext uri="{BB962C8B-B14F-4D97-AF65-F5344CB8AC3E}">
        <p14:creationId xmlns:p14="http://schemas.microsoft.com/office/powerpoint/2010/main" val="54965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fade">
                                      <p:cBhvr>
                                        <p:cTn id="13" dur="500"/>
                                        <p:tgtEl>
                                          <p:spTgt spid="7">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7" end="7"/>
                                            </p:txEl>
                                          </p:spTgt>
                                        </p:tgtEl>
                                        <p:attrNameLst>
                                          <p:attrName>style.visibility</p:attrName>
                                        </p:attrNameLst>
                                      </p:cBhvr>
                                      <p:to>
                                        <p:strVal val="visible"/>
                                      </p:to>
                                    </p:set>
                                    <p:animEffect transition="in" filter="fade">
                                      <p:cBhvr>
                                        <p:cTn id="16" dur="500"/>
                                        <p:tgtEl>
                                          <p:spTgt spid="7">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animEffect transition="in" filter="fade">
                                      <p:cBhvr>
                                        <p:cTn id="19" dur="500"/>
                                        <p:tgtEl>
                                          <p:spTgt spid="7">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9" end="9"/>
                                            </p:txEl>
                                          </p:spTgt>
                                        </p:tgtEl>
                                        <p:attrNameLst>
                                          <p:attrName>style.visibility</p:attrName>
                                        </p:attrNameLst>
                                      </p:cBhvr>
                                      <p:to>
                                        <p:strVal val="visible"/>
                                      </p:to>
                                    </p:set>
                                    <p:animEffect transition="in" filter="fade">
                                      <p:cBhvr>
                                        <p:cTn id="22" dur="500"/>
                                        <p:tgtEl>
                                          <p:spTgt spid="7">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animEffect transition="in" filter="fade">
                                      <p:cBhvr>
                                        <p:cTn id="27" dur="500"/>
                                        <p:tgtEl>
                                          <p:spTgt spid="7">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12" end="12"/>
                                            </p:txEl>
                                          </p:spTgt>
                                        </p:tgtEl>
                                        <p:attrNameLst>
                                          <p:attrName>style.visibility</p:attrName>
                                        </p:attrNameLst>
                                      </p:cBhvr>
                                      <p:to>
                                        <p:strVal val="visible"/>
                                      </p:to>
                                    </p:set>
                                    <p:animEffect transition="in" filter="fade">
                                      <p:cBhvr>
                                        <p:cTn id="30" dur="500"/>
                                        <p:tgtEl>
                                          <p:spTgt spid="7">
                                            <p:txEl>
                                              <p:pRg st="12" end="1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13" end="13"/>
                                            </p:txEl>
                                          </p:spTgt>
                                        </p:tgtEl>
                                        <p:attrNameLst>
                                          <p:attrName>style.visibility</p:attrName>
                                        </p:attrNameLst>
                                      </p:cBhvr>
                                      <p:to>
                                        <p:strVal val="visible"/>
                                      </p:to>
                                    </p:set>
                                    <p:animEffect transition="in" filter="fade">
                                      <p:cBhvr>
                                        <p:cTn id="33" dur="500"/>
                                        <p:tgtEl>
                                          <p:spTgt spid="7">
                                            <p:txEl>
                                              <p:pRg st="13" end="1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15" end="15"/>
                                            </p:txEl>
                                          </p:spTgt>
                                        </p:tgtEl>
                                        <p:attrNameLst>
                                          <p:attrName>style.visibility</p:attrName>
                                        </p:attrNameLst>
                                      </p:cBhvr>
                                      <p:to>
                                        <p:strVal val="visible"/>
                                      </p:to>
                                    </p:set>
                                    <p:animEffect transition="in" filter="fade">
                                      <p:cBhvr>
                                        <p:cTn id="38" dur="800"/>
                                        <p:tgtEl>
                                          <p:spTgt spid="7">
                                            <p:txEl>
                                              <p:pRg st="15" end="1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16" end="16"/>
                                            </p:txEl>
                                          </p:spTgt>
                                        </p:tgtEl>
                                        <p:attrNameLst>
                                          <p:attrName>style.visibility</p:attrName>
                                        </p:attrNameLst>
                                      </p:cBhvr>
                                      <p:to>
                                        <p:strVal val="visible"/>
                                      </p:to>
                                    </p:set>
                                    <p:animEffect transition="in" filter="fade">
                                      <p:cBhvr>
                                        <p:cTn id="41" dur="500"/>
                                        <p:tgtEl>
                                          <p:spTgt spid="7">
                                            <p:txEl>
                                              <p:pRg st="16" end="1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
                                            <p:txEl>
                                              <p:pRg st="17" end="17"/>
                                            </p:txEl>
                                          </p:spTgt>
                                        </p:tgtEl>
                                        <p:attrNameLst>
                                          <p:attrName>style.visibility</p:attrName>
                                        </p:attrNameLst>
                                      </p:cBhvr>
                                      <p:to>
                                        <p:strVal val="visible"/>
                                      </p:to>
                                    </p:set>
                                    <p:animEffect transition="in" filter="fade">
                                      <p:cBhvr>
                                        <p:cTn id="44" dur="500"/>
                                        <p:tgtEl>
                                          <p:spTgt spid="7">
                                            <p:txEl>
                                              <p:pRg st="17" end="1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
                                            <p:txEl>
                                              <p:pRg st="4" end="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xEl>
                                              <p:pRg st="5" end="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par>
                                <p:cTn id="66" presetID="10" presetClass="entr" presetSubtype="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par>
                                <p:cTn id="69" presetID="10" presetClass="entr" presetSubtype="0"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034" y="28309"/>
            <a:ext cx="10969943" cy="664797"/>
          </a:xfrm>
        </p:spPr>
        <p:txBody>
          <a:bodyPr>
            <a:normAutofit fontScale="90000"/>
          </a:bodyPr>
          <a:lstStyle/>
          <a:p>
            <a:pPr algn="ctr"/>
            <a:r>
              <a:rPr lang="en-US" b="1" dirty="0"/>
              <a:t>New Hampshire School Connectivity Initiative </a:t>
            </a:r>
          </a:p>
        </p:txBody>
      </p:sp>
      <p:sp>
        <p:nvSpPr>
          <p:cNvPr id="5" name="Rectangle 4"/>
          <p:cNvSpPr/>
          <p:nvPr/>
        </p:nvSpPr>
        <p:spPr>
          <a:xfrm>
            <a:off x="514801" y="1143603"/>
            <a:ext cx="11655564" cy="2486812"/>
          </a:xfrm>
          <a:prstGeom prst="rect">
            <a:avLst/>
          </a:prstGeom>
        </p:spPr>
        <p:txBody>
          <a:bodyPr wrap="square" lIns="91420" tIns="45709" rIns="91420" bIns="45709">
            <a:spAutoFit/>
          </a:bodyPr>
          <a:lstStyle/>
          <a:p>
            <a:pPr marL="571500" indent="-571500" defTabSz="913892">
              <a:lnSpc>
                <a:spcPct val="90000"/>
              </a:lnSpc>
              <a:spcBef>
                <a:spcPct val="20000"/>
              </a:spcBef>
              <a:buFont typeface="Arial" panose="020B0604020202020204" pitchFamily="34" charset="0"/>
              <a:buChar char="•"/>
              <a:defRPr/>
            </a:pPr>
            <a:r>
              <a:rPr lang="en-US" sz="3600" dirty="0">
                <a:solidFill>
                  <a:srgbClr val="000000"/>
                </a:solidFill>
                <a:latin typeface="Calibri"/>
              </a:rPr>
              <a:t>The goals of the NHSCI are:</a:t>
            </a:r>
          </a:p>
          <a:p>
            <a:pPr marL="918826" lvl="1" indent="-461724" defTabSz="913892">
              <a:lnSpc>
                <a:spcPct val="90000"/>
              </a:lnSpc>
              <a:spcBef>
                <a:spcPct val="20000"/>
              </a:spcBef>
              <a:buFont typeface="Arial" panose="020B0604020202020204" pitchFamily="34" charset="0"/>
              <a:buChar char="•"/>
              <a:defRPr/>
            </a:pPr>
            <a:r>
              <a:rPr lang="en-US" sz="2800" dirty="0">
                <a:solidFill>
                  <a:srgbClr val="000000"/>
                </a:solidFill>
                <a:latin typeface="Calibri"/>
              </a:rPr>
              <a:t>Facilitate fiber connectivity to all of our K-12 school buildings</a:t>
            </a:r>
          </a:p>
          <a:p>
            <a:pPr marL="918826" lvl="1" indent="-461724" defTabSz="913892">
              <a:lnSpc>
                <a:spcPct val="90000"/>
              </a:lnSpc>
              <a:spcBef>
                <a:spcPct val="20000"/>
              </a:spcBef>
              <a:buFont typeface="Arial" panose="020B0604020202020204" pitchFamily="34" charset="0"/>
              <a:buChar char="•"/>
              <a:defRPr/>
            </a:pPr>
            <a:r>
              <a:rPr lang="en-US" sz="2800" dirty="0">
                <a:solidFill>
                  <a:srgbClr val="000000"/>
                </a:solidFill>
                <a:latin typeface="Calibri"/>
              </a:rPr>
              <a:t>Increase statewide utilization of E-Rate funds</a:t>
            </a:r>
          </a:p>
          <a:p>
            <a:pPr marL="918826" lvl="1" indent="-461724" defTabSz="913892">
              <a:lnSpc>
                <a:spcPct val="90000"/>
              </a:lnSpc>
              <a:spcBef>
                <a:spcPct val="20000"/>
              </a:spcBef>
              <a:buFont typeface="Arial" panose="020B0604020202020204" pitchFamily="34" charset="0"/>
              <a:buChar char="•"/>
              <a:defRPr/>
            </a:pPr>
            <a:r>
              <a:rPr lang="en-US" sz="2800" dirty="0">
                <a:solidFill>
                  <a:srgbClr val="000000"/>
                </a:solidFill>
                <a:latin typeface="Calibri"/>
              </a:rPr>
              <a:t>Facilitate enhanced Wi-Fi deployment in schools</a:t>
            </a:r>
          </a:p>
          <a:p>
            <a:pPr marL="918826" lvl="1" indent="-461724" defTabSz="913892">
              <a:lnSpc>
                <a:spcPct val="90000"/>
              </a:lnSpc>
              <a:spcBef>
                <a:spcPct val="20000"/>
              </a:spcBef>
              <a:buFont typeface="Arial" panose="020B0604020202020204" pitchFamily="34" charset="0"/>
              <a:buChar char="•"/>
              <a:defRPr/>
            </a:pPr>
            <a:r>
              <a:rPr lang="en-US" sz="2800" dirty="0">
                <a:solidFill>
                  <a:srgbClr val="000000"/>
                </a:solidFill>
                <a:latin typeface="Calibri"/>
              </a:rPr>
              <a:t>Educate and Assist with level broadband pricing options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923" y="4266552"/>
            <a:ext cx="2593253" cy="686449"/>
          </a:xfrm>
          <a:prstGeom prst="rect">
            <a:avLst/>
          </a:prstGeom>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1" y="4692990"/>
            <a:ext cx="4342767" cy="1113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EducationSuperHighway"/>
          <p:cNvSpPr>
            <a:spLocks noChangeAspect="1" noChangeArrowheads="1"/>
          </p:cNvSpPr>
          <p:nvPr/>
        </p:nvSpPr>
        <p:spPr bwMode="auto">
          <a:xfrm>
            <a:off x="1571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02">
              <a:defRPr/>
            </a:pPr>
            <a:endParaRPr lang="en-US">
              <a:solidFill>
                <a:srgbClr val="FFFFFF"/>
              </a:solidFill>
              <a:latin typeface="Calibri"/>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6509" y="4987160"/>
            <a:ext cx="3122612" cy="1021557"/>
          </a:xfrm>
          <a:prstGeom prst="rect">
            <a:avLst/>
          </a:prstGeom>
        </p:spPr>
      </p:pic>
      <p:pic>
        <p:nvPicPr>
          <p:cNvPr id="1029" name="Picture 5" descr="Image result for state of nh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7400" y="3776578"/>
            <a:ext cx="2074968" cy="2066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17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815" r="2759"/>
          <a:stretch/>
        </p:blipFill>
        <p:spPr>
          <a:xfrm>
            <a:off x="304800" y="1219201"/>
            <a:ext cx="2644042" cy="4700795"/>
          </a:xfrm>
          <a:prstGeom prst="rect">
            <a:avLst/>
          </a:prstGeom>
          <a:ln w="76200">
            <a:solidFill>
              <a:srgbClr val="FFC000"/>
            </a:solidFill>
          </a:ln>
        </p:spPr>
      </p:pic>
      <p:sp>
        <p:nvSpPr>
          <p:cNvPr id="19" name="Title 2"/>
          <p:cNvSpPr txBox="1">
            <a:spLocks/>
          </p:cNvSpPr>
          <p:nvPr/>
        </p:nvSpPr>
        <p:spPr>
          <a:xfrm>
            <a:off x="381001" y="76385"/>
            <a:ext cx="11199975" cy="664797"/>
          </a:xfrm>
          <a:prstGeom prst="rect">
            <a:avLst/>
          </a:prstGeom>
        </p:spPr>
        <p:txBody>
          <a:bodyPr vert="horz" wrap="square" lIns="0" tIns="0" rIns="0" bIns="0" rtlCol="0" anchor="t">
            <a:spAutoFit/>
          </a:bodyPr>
          <a:lstStyle>
            <a:lvl1pPr algn="ctr" defTabSz="914165">
              <a:lnSpc>
                <a:spcPct val="90000"/>
              </a:lnSpc>
              <a:spcBef>
                <a:spcPct val="0"/>
              </a:spcBef>
              <a:buNone/>
              <a:defRPr lang="en-US" sz="4800" b="0" cap="none" spc="-150" dirty="0">
                <a:ln w="3175">
                  <a:noFill/>
                </a:ln>
                <a:gradFill flip="none" rotWithShape="1">
                  <a:gsLst>
                    <a:gs pos="0">
                      <a:schemeClr val="accent2">
                        <a:lumMod val="50000"/>
                      </a:schemeClr>
                    </a:gs>
                    <a:gs pos="36000">
                      <a:schemeClr val="accent2">
                        <a:lumMod val="75000"/>
                      </a:schemeClr>
                    </a:gs>
                    <a:gs pos="86000">
                      <a:schemeClr val="accent2">
                        <a:lumMod val="50000"/>
                      </a:schemeClr>
                    </a:gs>
                  </a:gsLst>
                  <a:lin ang="5400000" scaled="0"/>
                  <a:tileRect/>
                </a:gradFill>
                <a:effectLst/>
                <a:latin typeface="+mj-lt"/>
                <a:cs typeface="Arial" charset="0"/>
              </a:defRPr>
            </a:lvl1pPr>
          </a:lstStyle>
          <a:p>
            <a:pPr>
              <a:defRPr/>
            </a:pPr>
            <a:r>
              <a:rPr lang="en-US" b="1" dirty="0">
                <a:gradFill flip="none" rotWithShape="1">
                  <a:gsLst>
                    <a:gs pos="0">
                      <a:srgbClr val="4F6E9B">
                        <a:lumMod val="50000"/>
                      </a:srgbClr>
                    </a:gs>
                    <a:gs pos="36000">
                      <a:srgbClr val="4F6E9B">
                        <a:lumMod val="75000"/>
                      </a:srgbClr>
                    </a:gs>
                    <a:gs pos="86000">
                      <a:srgbClr val="4F6E9B">
                        <a:lumMod val="50000"/>
                      </a:srgbClr>
                    </a:gs>
                  </a:gsLst>
                  <a:lin ang="5400000" scaled="0"/>
                  <a:tileRect/>
                </a:gradFill>
                <a:latin typeface="Calibri"/>
              </a:rPr>
              <a:t>Fiber Upgrades</a:t>
            </a:r>
          </a:p>
        </p:txBody>
      </p:sp>
      <p:sp>
        <p:nvSpPr>
          <p:cNvPr id="3" name="Rectangle 2"/>
          <p:cNvSpPr/>
          <p:nvPr/>
        </p:nvSpPr>
        <p:spPr>
          <a:xfrm>
            <a:off x="3124200" y="1143001"/>
            <a:ext cx="8305800" cy="4247317"/>
          </a:xfrm>
          <a:prstGeom prst="rect">
            <a:avLst/>
          </a:prstGeom>
        </p:spPr>
        <p:txBody>
          <a:bodyPr wrap="square">
            <a:spAutoFit/>
          </a:bodyPr>
          <a:lstStyle/>
          <a:p>
            <a:pPr defTabSz="914202">
              <a:defRPr/>
            </a:pPr>
            <a:r>
              <a:rPr lang="en-US" b="1" dirty="0">
                <a:solidFill>
                  <a:srgbClr val="000000"/>
                </a:solidFill>
                <a:latin typeface="Calibri"/>
              </a:rPr>
              <a:t>10 school districts have filed for fiber upgrades</a:t>
            </a:r>
          </a:p>
          <a:p>
            <a:pPr defTabSz="914202">
              <a:defRPr/>
            </a:pPr>
            <a:endParaRPr lang="en-US" b="1" dirty="0">
              <a:solidFill>
                <a:srgbClr val="000000"/>
              </a:solidFill>
              <a:latin typeface="Calibri"/>
            </a:endParaRPr>
          </a:p>
          <a:p>
            <a:pPr defTabSz="914202">
              <a:defRPr/>
            </a:pPr>
            <a:endParaRPr lang="en-US" b="1" dirty="0">
              <a:solidFill>
                <a:srgbClr val="000000"/>
              </a:solidFill>
              <a:latin typeface="Calibri"/>
            </a:endParaRPr>
          </a:p>
          <a:p>
            <a:pPr defTabSz="914202">
              <a:defRPr/>
            </a:pPr>
            <a:endParaRPr lang="en-US" b="1" dirty="0">
              <a:solidFill>
                <a:srgbClr val="000000"/>
              </a:solidFill>
              <a:latin typeface="Calibri"/>
            </a:endParaRPr>
          </a:p>
          <a:p>
            <a:pPr defTabSz="914202">
              <a:defRPr/>
            </a:pPr>
            <a:endParaRPr lang="en-US" b="1" dirty="0">
              <a:solidFill>
                <a:srgbClr val="000000"/>
              </a:solidFill>
              <a:latin typeface="Calibri"/>
            </a:endParaRPr>
          </a:p>
          <a:p>
            <a:pPr defTabSz="914202">
              <a:defRPr/>
            </a:pPr>
            <a:endParaRPr lang="en-US" b="1" dirty="0">
              <a:solidFill>
                <a:srgbClr val="000000"/>
              </a:solidFill>
              <a:latin typeface="Calibri"/>
            </a:endParaRPr>
          </a:p>
          <a:p>
            <a:pPr defTabSz="914202">
              <a:defRPr/>
            </a:pPr>
            <a:endParaRPr lang="en-US" b="1" dirty="0">
              <a:solidFill>
                <a:srgbClr val="000000"/>
              </a:solidFill>
              <a:latin typeface="Calibri"/>
            </a:endParaRPr>
          </a:p>
          <a:p>
            <a:pPr defTabSz="914202">
              <a:defRPr/>
            </a:pPr>
            <a:r>
              <a:rPr lang="en-US" b="1" dirty="0">
                <a:solidFill>
                  <a:srgbClr val="000000"/>
                </a:solidFill>
                <a:latin typeface="Calibri"/>
              </a:rPr>
              <a:t>6 school districts/consortiums applied for E-rate state match money through the NH Infrastructure Fund</a:t>
            </a:r>
          </a:p>
          <a:p>
            <a:pPr marL="742852" lvl="1" indent="-285750" defTabSz="914202">
              <a:buFont typeface="Arial" panose="020B0604020202020204" pitchFamily="34" charset="0"/>
              <a:buChar char="•"/>
              <a:defRPr/>
            </a:pPr>
            <a:r>
              <a:rPr lang="en-US" b="1" dirty="0">
                <a:solidFill>
                  <a:srgbClr val="000000"/>
                </a:solidFill>
                <a:latin typeface="Calibri"/>
              </a:rPr>
              <a:t>Goffstown</a:t>
            </a:r>
          </a:p>
          <a:p>
            <a:pPr marL="742852" lvl="1" indent="-285750" defTabSz="914202">
              <a:buFont typeface="Arial" panose="020B0604020202020204" pitchFamily="34" charset="0"/>
              <a:buChar char="•"/>
              <a:defRPr/>
            </a:pPr>
            <a:r>
              <a:rPr lang="en-US" b="1" dirty="0" err="1">
                <a:solidFill>
                  <a:srgbClr val="000000"/>
                </a:solidFill>
                <a:latin typeface="Calibri"/>
              </a:rPr>
              <a:t>Mascoma</a:t>
            </a:r>
            <a:endParaRPr lang="en-US" b="1" dirty="0">
              <a:solidFill>
                <a:srgbClr val="000000"/>
              </a:solidFill>
              <a:latin typeface="Calibri"/>
            </a:endParaRPr>
          </a:p>
          <a:p>
            <a:pPr marL="742852" lvl="1" indent="-285750" defTabSz="914202">
              <a:buFont typeface="Arial" panose="020B0604020202020204" pitchFamily="34" charset="0"/>
              <a:buChar char="•"/>
              <a:defRPr/>
            </a:pPr>
            <a:r>
              <a:rPr lang="en-US" b="1" dirty="0">
                <a:solidFill>
                  <a:srgbClr val="000000"/>
                </a:solidFill>
                <a:latin typeface="Calibri"/>
              </a:rPr>
              <a:t>Manchester Consortium</a:t>
            </a:r>
          </a:p>
          <a:p>
            <a:pPr marL="742852" lvl="1" indent="-285750" defTabSz="914202">
              <a:buFont typeface="Arial" panose="020B0604020202020204" pitchFamily="34" charset="0"/>
              <a:buChar char="•"/>
              <a:defRPr/>
            </a:pPr>
            <a:r>
              <a:rPr lang="en-US" b="1" dirty="0" err="1">
                <a:solidFill>
                  <a:srgbClr val="000000"/>
                </a:solidFill>
                <a:latin typeface="Calibri"/>
              </a:rPr>
              <a:t>Landaff</a:t>
            </a:r>
            <a:endParaRPr lang="en-US" b="1" dirty="0">
              <a:solidFill>
                <a:srgbClr val="000000"/>
              </a:solidFill>
              <a:latin typeface="Calibri"/>
            </a:endParaRPr>
          </a:p>
          <a:p>
            <a:pPr marL="742852" lvl="1" indent="-285750" defTabSz="914202">
              <a:buFont typeface="Arial" panose="020B0604020202020204" pitchFamily="34" charset="0"/>
              <a:buChar char="•"/>
              <a:defRPr/>
            </a:pPr>
            <a:r>
              <a:rPr lang="en-US" b="1" dirty="0">
                <a:solidFill>
                  <a:srgbClr val="000000"/>
                </a:solidFill>
                <a:latin typeface="Calibri"/>
              </a:rPr>
              <a:t>Hampstead</a:t>
            </a:r>
          </a:p>
          <a:p>
            <a:pPr marL="742852" lvl="1" indent="-285750" defTabSz="914202">
              <a:buFont typeface="Arial" panose="020B0604020202020204" pitchFamily="34" charset="0"/>
              <a:buChar char="•"/>
              <a:defRPr/>
            </a:pPr>
            <a:r>
              <a:rPr lang="en-US" b="1" dirty="0">
                <a:solidFill>
                  <a:srgbClr val="000000"/>
                </a:solidFill>
                <a:latin typeface="Calibri"/>
              </a:rPr>
              <a:t>Unity</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1" y="6276330"/>
            <a:ext cx="2133600" cy="55111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6252742"/>
            <a:ext cx="1828800" cy="598289"/>
          </a:xfrm>
          <a:prstGeom prst="rect">
            <a:avLst/>
          </a:prstGeom>
        </p:spPr>
      </p:pic>
      <p:sp>
        <p:nvSpPr>
          <p:cNvPr id="2" name="TextBox 1"/>
          <p:cNvSpPr txBox="1"/>
          <p:nvPr/>
        </p:nvSpPr>
        <p:spPr>
          <a:xfrm>
            <a:off x="3124200" y="1409458"/>
            <a:ext cx="2703432" cy="1477328"/>
          </a:xfrm>
          <a:prstGeom prst="rect">
            <a:avLst/>
          </a:prstGeom>
          <a:noFill/>
        </p:spPr>
        <p:txBody>
          <a:bodyPr wrap="none" rtlCol="0">
            <a:spAutoFit/>
          </a:bodyPr>
          <a:lstStyle/>
          <a:p>
            <a:pPr marL="742852" lvl="1" indent="-285750" defTabSz="914202">
              <a:buFont typeface="Arial" panose="020B0604020202020204" pitchFamily="34" charset="0"/>
              <a:buChar char="•"/>
              <a:defRPr/>
            </a:pPr>
            <a:r>
              <a:rPr lang="en-US" b="1" dirty="0">
                <a:solidFill>
                  <a:srgbClr val="000000"/>
                </a:solidFill>
                <a:latin typeface="Calibri"/>
              </a:rPr>
              <a:t>Contoocook Valley</a:t>
            </a:r>
          </a:p>
          <a:p>
            <a:pPr marL="742852" lvl="1" indent="-285750" defTabSz="914202">
              <a:buFont typeface="Arial" panose="020B0604020202020204" pitchFamily="34" charset="0"/>
              <a:buChar char="•"/>
              <a:defRPr/>
            </a:pPr>
            <a:r>
              <a:rPr lang="en-US" b="1" dirty="0">
                <a:solidFill>
                  <a:srgbClr val="000000"/>
                </a:solidFill>
                <a:latin typeface="Calibri"/>
              </a:rPr>
              <a:t>Dover</a:t>
            </a:r>
          </a:p>
          <a:p>
            <a:pPr marL="742852" lvl="1" indent="-285750" defTabSz="914202">
              <a:buFont typeface="Arial" panose="020B0604020202020204" pitchFamily="34" charset="0"/>
              <a:buChar char="•"/>
              <a:defRPr/>
            </a:pPr>
            <a:r>
              <a:rPr lang="en-US" b="1" dirty="0">
                <a:solidFill>
                  <a:srgbClr val="000000"/>
                </a:solidFill>
                <a:latin typeface="Calibri"/>
              </a:rPr>
              <a:t>Farmington</a:t>
            </a:r>
          </a:p>
          <a:p>
            <a:pPr marL="742852" lvl="1" indent="-285750" defTabSz="914202">
              <a:buFont typeface="Arial" panose="020B0604020202020204" pitchFamily="34" charset="0"/>
              <a:buChar char="•"/>
              <a:defRPr/>
            </a:pPr>
            <a:r>
              <a:rPr lang="en-US" b="1" dirty="0">
                <a:solidFill>
                  <a:srgbClr val="000000"/>
                </a:solidFill>
                <a:latin typeface="Calibri"/>
              </a:rPr>
              <a:t>Grantham</a:t>
            </a:r>
          </a:p>
          <a:p>
            <a:pPr marL="742852" lvl="1" indent="-285750" defTabSz="914202">
              <a:buFont typeface="Arial" panose="020B0604020202020204" pitchFamily="34" charset="0"/>
              <a:buChar char="•"/>
              <a:defRPr/>
            </a:pPr>
            <a:r>
              <a:rPr lang="en-US" b="1" dirty="0" err="1">
                <a:solidFill>
                  <a:srgbClr val="000000"/>
                </a:solidFill>
                <a:latin typeface="Calibri"/>
              </a:rPr>
              <a:t>Landaff</a:t>
            </a:r>
            <a:endParaRPr lang="en-US" b="1" dirty="0">
              <a:solidFill>
                <a:srgbClr val="000000"/>
              </a:solidFill>
              <a:latin typeface="Calibri"/>
            </a:endParaRPr>
          </a:p>
        </p:txBody>
      </p:sp>
      <p:sp>
        <p:nvSpPr>
          <p:cNvPr id="17" name="TextBox 16"/>
          <p:cNvSpPr txBox="1"/>
          <p:nvPr/>
        </p:nvSpPr>
        <p:spPr>
          <a:xfrm>
            <a:off x="5715000" y="1409459"/>
            <a:ext cx="2438488" cy="1754326"/>
          </a:xfrm>
          <a:prstGeom prst="rect">
            <a:avLst/>
          </a:prstGeom>
          <a:noFill/>
        </p:spPr>
        <p:txBody>
          <a:bodyPr wrap="none" rtlCol="0">
            <a:spAutoFit/>
          </a:bodyPr>
          <a:lstStyle/>
          <a:p>
            <a:pPr marL="742852" lvl="1" indent="-285750" defTabSz="914202">
              <a:buFont typeface="Arial" panose="020B0604020202020204" pitchFamily="34" charset="0"/>
              <a:buChar char="•"/>
              <a:defRPr/>
            </a:pPr>
            <a:r>
              <a:rPr lang="en-US" b="1" dirty="0" err="1">
                <a:solidFill>
                  <a:srgbClr val="000000"/>
                </a:solidFill>
                <a:latin typeface="Calibri"/>
              </a:rPr>
              <a:t>Lempster</a:t>
            </a:r>
            <a:endParaRPr lang="en-US" b="1" dirty="0">
              <a:solidFill>
                <a:srgbClr val="000000"/>
              </a:solidFill>
              <a:latin typeface="Calibri"/>
            </a:endParaRPr>
          </a:p>
          <a:p>
            <a:pPr marL="742852" lvl="1" indent="-285750" defTabSz="914202">
              <a:buFont typeface="Arial" panose="020B0604020202020204" pitchFamily="34" charset="0"/>
              <a:buChar char="•"/>
              <a:defRPr/>
            </a:pPr>
            <a:r>
              <a:rPr lang="en-US" b="1" dirty="0">
                <a:solidFill>
                  <a:srgbClr val="000000"/>
                </a:solidFill>
                <a:latin typeface="Calibri"/>
              </a:rPr>
              <a:t>Newfound Area</a:t>
            </a:r>
          </a:p>
          <a:p>
            <a:pPr marL="742852" lvl="1" indent="-285750" defTabSz="914202">
              <a:buFont typeface="Arial" panose="020B0604020202020204" pitchFamily="34" charset="0"/>
              <a:buChar char="•"/>
              <a:defRPr/>
            </a:pPr>
            <a:r>
              <a:rPr lang="en-US" b="1" dirty="0">
                <a:solidFill>
                  <a:srgbClr val="000000"/>
                </a:solidFill>
                <a:latin typeface="Calibri"/>
              </a:rPr>
              <a:t>Shaker</a:t>
            </a:r>
          </a:p>
          <a:p>
            <a:pPr marL="742852" lvl="1" indent="-285750" defTabSz="914202">
              <a:buFont typeface="Arial" panose="020B0604020202020204" pitchFamily="34" charset="0"/>
              <a:buChar char="•"/>
              <a:defRPr/>
            </a:pPr>
            <a:r>
              <a:rPr lang="en-US" b="1" dirty="0" err="1">
                <a:solidFill>
                  <a:srgbClr val="000000"/>
                </a:solidFill>
                <a:latin typeface="Calibri"/>
              </a:rPr>
              <a:t>Timberlane</a:t>
            </a:r>
            <a:endParaRPr lang="en-US" b="1" dirty="0">
              <a:solidFill>
                <a:srgbClr val="000000"/>
              </a:solidFill>
              <a:latin typeface="Calibri"/>
            </a:endParaRPr>
          </a:p>
          <a:p>
            <a:pPr marL="742852" lvl="1" indent="-285750" defTabSz="914202">
              <a:buFont typeface="Arial" panose="020B0604020202020204" pitchFamily="34" charset="0"/>
              <a:buChar char="•"/>
              <a:defRPr/>
            </a:pPr>
            <a:r>
              <a:rPr lang="en-US" b="1" dirty="0">
                <a:solidFill>
                  <a:srgbClr val="000000"/>
                </a:solidFill>
                <a:latin typeface="Calibri"/>
              </a:rPr>
              <a:t>Unity</a:t>
            </a:r>
          </a:p>
          <a:p>
            <a:pPr defTabSz="914202">
              <a:defRPr/>
            </a:pPr>
            <a:endParaRPr lang="en-US" dirty="0" err="1">
              <a:solidFill>
                <a:srgbClr val="000000"/>
              </a:solidFill>
              <a:latin typeface="Calibri"/>
            </a:endParaRPr>
          </a:p>
        </p:txBody>
      </p:sp>
      <p:sp>
        <p:nvSpPr>
          <p:cNvPr id="5" name="7-Point Star 4"/>
          <p:cNvSpPr/>
          <p:nvPr/>
        </p:nvSpPr>
        <p:spPr bwMode="auto">
          <a:xfrm>
            <a:off x="2141171" y="4983082"/>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18" name="7-Point Star 17"/>
          <p:cNvSpPr/>
          <p:nvPr/>
        </p:nvSpPr>
        <p:spPr bwMode="auto">
          <a:xfrm>
            <a:off x="1535982" y="3741512"/>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0" name="7-Point Star 19"/>
          <p:cNvSpPr/>
          <p:nvPr/>
        </p:nvSpPr>
        <p:spPr bwMode="auto">
          <a:xfrm>
            <a:off x="1307382" y="3854652"/>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1" name="7-Point Star 20"/>
          <p:cNvSpPr/>
          <p:nvPr/>
        </p:nvSpPr>
        <p:spPr bwMode="auto">
          <a:xfrm>
            <a:off x="798022" y="4499490"/>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2" name="7-Point Star 21"/>
          <p:cNvSpPr/>
          <p:nvPr/>
        </p:nvSpPr>
        <p:spPr bwMode="auto">
          <a:xfrm>
            <a:off x="697782" y="3946048"/>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3" name="7-Point Star 22"/>
          <p:cNvSpPr/>
          <p:nvPr/>
        </p:nvSpPr>
        <p:spPr bwMode="auto">
          <a:xfrm>
            <a:off x="1385717" y="4552021"/>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4" name="7-Point Star 23"/>
          <p:cNvSpPr/>
          <p:nvPr/>
        </p:nvSpPr>
        <p:spPr bwMode="auto">
          <a:xfrm>
            <a:off x="1348642" y="3565048"/>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5" name="7-Point Star 24"/>
          <p:cNvSpPr/>
          <p:nvPr/>
        </p:nvSpPr>
        <p:spPr bwMode="auto">
          <a:xfrm>
            <a:off x="838200" y="4038600"/>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6" name="7-Point Star 25"/>
          <p:cNvSpPr/>
          <p:nvPr/>
        </p:nvSpPr>
        <p:spPr bwMode="auto">
          <a:xfrm>
            <a:off x="1295400" y="2630480"/>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7" name="7-Point Star 26"/>
          <p:cNvSpPr/>
          <p:nvPr/>
        </p:nvSpPr>
        <p:spPr bwMode="auto">
          <a:xfrm>
            <a:off x="2053492" y="5165564"/>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8" name="7-Point Star 27"/>
          <p:cNvSpPr/>
          <p:nvPr/>
        </p:nvSpPr>
        <p:spPr bwMode="auto">
          <a:xfrm>
            <a:off x="1451463" y="4803760"/>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9" name="7-Point Star 28"/>
          <p:cNvSpPr/>
          <p:nvPr/>
        </p:nvSpPr>
        <p:spPr bwMode="auto">
          <a:xfrm>
            <a:off x="1729642" y="4796367"/>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0" name="7-Point Star 29"/>
          <p:cNvSpPr/>
          <p:nvPr/>
        </p:nvSpPr>
        <p:spPr bwMode="auto">
          <a:xfrm>
            <a:off x="2360149" y="4419600"/>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1" name="7-Point Star 30"/>
          <p:cNvSpPr/>
          <p:nvPr/>
        </p:nvSpPr>
        <p:spPr bwMode="auto">
          <a:xfrm>
            <a:off x="2438400" y="4800600"/>
            <a:ext cx="381000" cy="381000"/>
          </a:xfrm>
          <a:prstGeom prst="star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2" name="Rectangle 31"/>
          <p:cNvSpPr/>
          <p:nvPr/>
        </p:nvSpPr>
        <p:spPr>
          <a:xfrm>
            <a:off x="7772400" y="3649598"/>
            <a:ext cx="4191000" cy="2308324"/>
          </a:xfrm>
          <a:prstGeom prst="rect">
            <a:avLst/>
          </a:prstGeom>
          <a:ln w="76200">
            <a:solidFill>
              <a:srgbClr val="FFC000"/>
            </a:solidFill>
          </a:ln>
        </p:spPr>
        <p:txBody>
          <a:bodyPr wrap="square">
            <a:spAutoFit/>
          </a:bodyPr>
          <a:lstStyle/>
          <a:p>
            <a:pPr defTabSz="914202">
              <a:defRPr/>
            </a:pPr>
            <a:r>
              <a:rPr lang="en-US" b="1" dirty="0">
                <a:solidFill>
                  <a:srgbClr val="000000"/>
                </a:solidFill>
                <a:latin typeface="Calibri"/>
              </a:rPr>
              <a:t>7 school districts did not file this year</a:t>
            </a:r>
          </a:p>
          <a:p>
            <a:pPr marL="742852" lvl="1" indent="-285750" defTabSz="914202">
              <a:buFont typeface="Arial" panose="020B0604020202020204" pitchFamily="34" charset="0"/>
              <a:buChar char="•"/>
              <a:defRPr/>
            </a:pPr>
            <a:r>
              <a:rPr lang="en-US" b="1" dirty="0">
                <a:solidFill>
                  <a:srgbClr val="000000"/>
                </a:solidFill>
                <a:latin typeface="Calibri"/>
              </a:rPr>
              <a:t>Candia</a:t>
            </a:r>
          </a:p>
          <a:p>
            <a:pPr marL="742852" lvl="1" indent="-285750" defTabSz="914202">
              <a:buFont typeface="Arial" panose="020B0604020202020204" pitchFamily="34" charset="0"/>
              <a:buChar char="•"/>
              <a:defRPr/>
            </a:pPr>
            <a:r>
              <a:rPr lang="en-US" b="1" dirty="0">
                <a:solidFill>
                  <a:srgbClr val="000000"/>
                </a:solidFill>
                <a:latin typeface="Calibri"/>
              </a:rPr>
              <a:t>Cornish</a:t>
            </a:r>
          </a:p>
          <a:p>
            <a:pPr marL="742852" lvl="1" indent="-285750" defTabSz="914202">
              <a:buFont typeface="Arial" panose="020B0604020202020204" pitchFamily="34" charset="0"/>
              <a:buChar char="•"/>
              <a:defRPr/>
            </a:pPr>
            <a:r>
              <a:rPr lang="en-US" b="1" dirty="0">
                <a:solidFill>
                  <a:srgbClr val="000000"/>
                </a:solidFill>
                <a:latin typeface="Calibri"/>
              </a:rPr>
              <a:t>Greenland</a:t>
            </a:r>
          </a:p>
          <a:p>
            <a:pPr marL="742852" lvl="1" indent="-285750" defTabSz="914202">
              <a:buFont typeface="Arial" panose="020B0604020202020204" pitchFamily="34" charset="0"/>
              <a:buChar char="•"/>
              <a:defRPr/>
            </a:pPr>
            <a:r>
              <a:rPr lang="en-US" b="1" dirty="0">
                <a:solidFill>
                  <a:srgbClr val="000000"/>
                </a:solidFill>
                <a:latin typeface="Calibri"/>
              </a:rPr>
              <a:t>Hooksett</a:t>
            </a:r>
          </a:p>
          <a:p>
            <a:pPr marL="742852" lvl="1" indent="-285750" defTabSz="914202">
              <a:buFont typeface="Arial" panose="020B0604020202020204" pitchFamily="34" charset="0"/>
              <a:buChar char="•"/>
              <a:defRPr/>
            </a:pPr>
            <a:r>
              <a:rPr lang="en-US" b="1" dirty="0">
                <a:solidFill>
                  <a:srgbClr val="000000"/>
                </a:solidFill>
                <a:latin typeface="Calibri"/>
              </a:rPr>
              <a:t>Freemont</a:t>
            </a:r>
          </a:p>
          <a:p>
            <a:pPr marL="742852" lvl="1" indent="-285750" defTabSz="914202">
              <a:buFont typeface="Arial" panose="020B0604020202020204" pitchFamily="34" charset="0"/>
              <a:buChar char="•"/>
              <a:defRPr/>
            </a:pPr>
            <a:r>
              <a:rPr lang="en-US" b="1" dirty="0">
                <a:solidFill>
                  <a:srgbClr val="000000"/>
                </a:solidFill>
                <a:latin typeface="Calibri"/>
              </a:rPr>
              <a:t>Sanborn</a:t>
            </a:r>
          </a:p>
          <a:p>
            <a:pPr marL="742852" lvl="1" indent="-285750" defTabSz="914202">
              <a:buFont typeface="Arial" panose="020B0604020202020204" pitchFamily="34" charset="0"/>
              <a:buChar char="•"/>
              <a:defRPr/>
            </a:pPr>
            <a:r>
              <a:rPr lang="en-US" b="1" dirty="0">
                <a:solidFill>
                  <a:srgbClr val="000000"/>
                </a:solidFill>
                <a:latin typeface="Calibri"/>
              </a:rPr>
              <a:t>Derry (already on fiber)</a:t>
            </a:r>
          </a:p>
        </p:txBody>
      </p:sp>
      <p:sp>
        <p:nvSpPr>
          <p:cNvPr id="6" name="Oval 5"/>
          <p:cNvSpPr/>
          <p:nvPr/>
        </p:nvSpPr>
        <p:spPr bwMode="auto">
          <a:xfrm>
            <a:off x="2020191" y="4880491"/>
            <a:ext cx="381001" cy="400883"/>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3" name="Oval 32"/>
          <p:cNvSpPr/>
          <p:nvPr/>
        </p:nvSpPr>
        <p:spPr bwMode="auto">
          <a:xfrm>
            <a:off x="2426370" y="5001308"/>
            <a:ext cx="381001" cy="400883"/>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4" name="Oval 33"/>
          <p:cNvSpPr/>
          <p:nvPr/>
        </p:nvSpPr>
        <p:spPr bwMode="auto">
          <a:xfrm>
            <a:off x="2167696" y="4736390"/>
            <a:ext cx="381001" cy="400883"/>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5" name="Oval 34"/>
          <p:cNvSpPr/>
          <p:nvPr/>
        </p:nvSpPr>
        <p:spPr bwMode="auto">
          <a:xfrm>
            <a:off x="1842764" y="4833305"/>
            <a:ext cx="381001" cy="400883"/>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6" name="Oval 35"/>
          <p:cNvSpPr/>
          <p:nvPr/>
        </p:nvSpPr>
        <p:spPr bwMode="auto">
          <a:xfrm>
            <a:off x="2000251" y="4591509"/>
            <a:ext cx="381001" cy="400883"/>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7" name="Oval 36"/>
          <p:cNvSpPr/>
          <p:nvPr/>
        </p:nvSpPr>
        <p:spPr bwMode="auto">
          <a:xfrm>
            <a:off x="589743" y="4235653"/>
            <a:ext cx="381001" cy="400883"/>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8" name="Oval 37"/>
          <p:cNvSpPr/>
          <p:nvPr/>
        </p:nvSpPr>
        <p:spPr bwMode="auto">
          <a:xfrm>
            <a:off x="1604785" y="5159307"/>
            <a:ext cx="381001" cy="400883"/>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8722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p:cNvSpPr txBox="1">
            <a:spLocks/>
          </p:cNvSpPr>
          <p:nvPr/>
        </p:nvSpPr>
        <p:spPr>
          <a:xfrm>
            <a:off x="381001" y="76384"/>
            <a:ext cx="11199975" cy="553998"/>
          </a:xfrm>
          <a:prstGeom prst="rect">
            <a:avLst/>
          </a:prstGeom>
          <a:solidFill>
            <a:schemeClr val="tx1"/>
          </a:solidFill>
        </p:spPr>
        <p:txBody>
          <a:bodyPr vert="horz" wrap="square" lIns="0" tIns="0" rIns="0" bIns="0" rtlCol="0" anchor="t">
            <a:spAutoFit/>
          </a:bodyPr>
          <a:lstStyle>
            <a:lvl1pPr algn="l" defTabSz="914297" rtl="0" eaLnBrk="1" latinLnBrk="0" hangingPunct="1">
              <a:lnSpc>
                <a:spcPct val="90000"/>
              </a:lnSpc>
              <a:spcBef>
                <a:spcPct val="0"/>
              </a:spcBef>
              <a:buNone/>
              <a:defRPr lang="en-US" sz="4800" b="0" kern="1200" cap="none" spc="-150" dirty="0">
                <a:ln w="3175">
                  <a:noFill/>
                </a:ln>
                <a:gradFill flip="none" rotWithShape="1">
                  <a:gsLst>
                    <a:gs pos="0">
                      <a:schemeClr val="accent2">
                        <a:lumMod val="50000"/>
                      </a:schemeClr>
                    </a:gs>
                    <a:gs pos="36000">
                      <a:schemeClr val="accent2">
                        <a:lumMod val="75000"/>
                      </a:schemeClr>
                    </a:gs>
                    <a:gs pos="86000">
                      <a:schemeClr val="accent2">
                        <a:lumMod val="50000"/>
                      </a:schemeClr>
                    </a:gs>
                  </a:gsLst>
                  <a:lin ang="5400000" scaled="0"/>
                  <a:tileRect/>
                </a:gradFill>
                <a:effectLst/>
                <a:latin typeface="+mj-lt"/>
                <a:ea typeface="+mn-ea"/>
                <a:cs typeface="Arial" charset="0"/>
              </a:defRPr>
            </a:lvl1pPr>
          </a:lstStyle>
          <a:p>
            <a:pPr algn="ctr">
              <a:defRPr/>
            </a:pPr>
            <a:r>
              <a:rPr lang="en-US" sz="4000" b="1" dirty="0">
                <a:gradFill flip="none" rotWithShape="1">
                  <a:gsLst>
                    <a:gs pos="0">
                      <a:srgbClr val="4F6E9B">
                        <a:lumMod val="50000"/>
                      </a:srgbClr>
                    </a:gs>
                    <a:gs pos="36000">
                      <a:srgbClr val="4F6E9B">
                        <a:lumMod val="75000"/>
                      </a:srgbClr>
                    </a:gs>
                    <a:gs pos="86000">
                      <a:srgbClr val="4F6E9B">
                        <a:lumMod val="50000"/>
                      </a:srgbClr>
                    </a:gs>
                  </a:gsLst>
                  <a:lin ang="5400000" scaled="0"/>
                  <a:tileRect/>
                </a:gradFill>
                <a:latin typeface="Calibri"/>
              </a:rPr>
              <a:t>Districts in the same region pay very different costs</a:t>
            </a:r>
            <a:endParaRPr lang="en-US" sz="2800" b="1" dirty="0">
              <a:gradFill flip="none" rotWithShape="1">
                <a:gsLst>
                  <a:gs pos="0">
                    <a:srgbClr val="4F6E9B">
                      <a:lumMod val="50000"/>
                    </a:srgbClr>
                  </a:gs>
                  <a:gs pos="36000">
                    <a:srgbClr val="4F6E9B">
                      <a:lumMod val="75000"/>
                    </a:srgbClr>
                  </a:gs>
                  <a:gs pos="86000">
                    <a:srgbClr val="4F6E9B">
                      <a:lumMod val="50000"/>
                    </a:srgbClr>
                  </a:gs>
                </a:gsLst>
                <a:lin ang="5400000" scaled="0"/>
                <a:tileRect/>
              </a:gradFill>
              <a:latin typeface="Calibri"/>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1" y="6276330"/>
            <a:ext cx="2133600" cy="55111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8152" y="6264247"/>
            <a:ext cx="1950049" cy="568527"/>
          </a:xfrm>
          <a:prstGeom prst="rect">
            <a:avLst/>
          </a:prstGeom>
        </p:spPr>
      </p:pic>
      <p:pic>
        <p:nvPicPr>
          <p:cNvPr id="12" name="Picture 11"/>
          <p:cNvPicPr>
            <a:picLocks noChangeAspect="1"/>
          </p:cNvPicPr>
          <p:nvPr/>
        </p:nvPicPr>
        <p:blipFill>
          <a:blip r:embed="rId5"/>
          <a:stretch>
            <a:fillRect/>
          </a:stretch>
        </p:blipFill>
        <p:spPr>
          <a:xfrm>
            <a:off x="1165076" y="1526366"/>
            <a:ext cx="5343074" cy="3884729"/>
          </a:xfrm>
          <a:prstGeom prst="rect">
            <a:avLst/>
          </a:prstGeom>
          <a:ln w="76200">
            <a:solidFill>
              <a:srgbClr val="FFC000"/>
            </a:solidFill>
          </a:ln>
        </p:spPr>
      </p:pic>
      <p:pic>
        <p:nvPicPr>
          <p:cNvPr id="13" name="Picture 12"/>
          <p:cNvPicPr>
            <a:picLocks noChangeAspect="1"/>
          </p:cNvPicPr>
          <p:nvPr/>
        </p:nvPicPr>
        <p:blipFill>
          <a:blip r:embed="rId6"/>
          <a:stretch>
            <a:fillRect/>
          </a:stretch>
        </p:blipFill>
        <p:spPr>
          <a:xfrm>
            <a:off x="8077200" y="1526366"/>
            <a:ext cx="3095252" cy="3884729"/>
          </a:xfrm>
          <a:prstGeom prst="rect">
            <a:avLst/>
          </a:prstGeom>
          <a:ln w="76200">
            <a:solidFill>
              <a:srgbClr val="FFC000"/>
            </a:solidFill>
          </a:ln>
        </p:spPr>
      </p:pic>
      <p:sp>
        <p:nvSpPr>
          <p:cNvPr id="14" name="TextBox 13"/>
          <p:cNvSpPr txBox="1"/>
          <p:nvPr/>
        </p:nvSpPr>
        <p:spPr>
          <a:xfrm>
            <a:off x="8097730" y="5525069"/>
            <a:ext cx="3103670" cy="369332"/>
          </a:xfrm>
          <a:prstGeom prst="rect">
            <a:avLst/>
          </a:prstGeom>
          <a:noFill/>
        </p:spPr>
        <p:txBody>
          <a:bodyPr wrap="none" rtlCol="0">
            <a:spAutoFit/>
          </a:bodyPr>
          <a:lstStyle/>
          <a:p>
            <a:pPr defTabSz="914202">
              <a:defRPr/>
            </a:pPr>
            <a:r>
              <a:rPr lang="en-US" b="1" dirty="0">
                <a:solidFill>
                  <a:srgbClr val="FF0000"/>
                </a:solidFill>
                <a:latin typeface="Calibri"/>
              </a:rPr>
              <a:t>Double the BW at 1/3 the Cost</a:t>
            </a:r>
          </a:p>
        </p:txBody>
      </p:sp>
      <p:sp>
        <p:nvSpPr>
          <p:cNvPr id="16" name="TextBox 15"/>
          <p:cNvSpPr txBox="1"/>
          <p:nvPr/>
        </p:nvSpPr>
        <p:spPr>
          <a:xfrm>
            <a:off x="3646845" y="2891239"/>
            <a:ext cx="2101601" cy="369332"/>
          </a:xfrm>
          <a:prstGeom prst="rect">
            <a:avLst/>
          </a:prstGeom>
          <a:noFill/>
        </p:spPr>
        <p:txBody>
          <a:bodyPr wrap="none" rtlCol="0">
            <a:spAutoFit/>
          </a:bodyPr>
          <a:lstStyle/>
          <a:p>
            <a:pPr defTabSz="914202">
              <a:defRPr/>
            </a:pPr>
            <a:r>
              <a:rPr lang="en-US" b="1" dirty="0">
                <a:solidFill>
                  <a:srgbClr val="FF0000"/>
                </a:solidFill>
                <a:latin typeface="Calibri"/>
              </a:rPr>
              <a:t>3X BW at lower cost</a:t>
            </a:r>
          </a:p>
        </p:txBody>
      </p:sp>
      <p:sp>
        <p:nvSpPr>
          <p:cNvPr id="17" name="TextBox 16"/>
          <p:cNvSpPr txBox="1"/>
          <p:nvPr/>
        </p:nvSpPr>
        <p:spPr>
          <a:xfrm>
            <a:off x="2861715" y="4800600"/>
            <a:ext cx="2333139" cy="369332"/>
          </a:xfrm>
          <a:prstGeom prst="rect">
            <a:avLst/>
          </a:prstGeom>
          <a:noFill/>
        </p:spPr>
        <p:txBody>
          <a:bodyPr wrap="none" rtlCol="0">
            <a:spAutoFit/>
          </a:bodyPr>
          <a:lstStyle/>
          <a:p>
            <a:pPr defTabSz="914202">
              <a:defRPr/>
            </a:pPr>
            <a:r>
              <a:rPr lang="en-US" b="1" dirty="0">
                <a:solidFill>
                  <a:srgbClr val="FF0000"/>
                </a:solidFill>
                <a:latin typeface="Calibri"/>
              </a:rPr>
              <a:t>Same BW @ 1.5 x Cost</a:t>
            </a:r>
          </a:p>
        </p:txBody>
      </p:sp>
    </p:spTree>
    <p:extLst>
      <p:ext uri="{BB962C8B-B14F-4D97-AF65-F5344CB8AC3E}">
        <p14:creationId xmlns:p14="http://schemas.microsoft.com/office/powerpoint/2010/main" val="171517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599" y="685800"/>
            <a:ext cx="3521659" cy="120447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01" y="1786886"/>
            <a:ext cx="3301321" cy="4038600"/>
          </a:xfrm>
          <a:prstGeom prst="rect">
            <a:avLst/>
          </a:prstGeom>
        </p:spPr>
      </p:pic>
      <p:sp>
        <p:nvSpPr>
          <p:cNvPr id="5" name="Rectangle 4">
            <a:extLst>
              <a:ext uri="{FF2B5EF4-FFF2-40B4-BE49-F238E27FC236}">
                <a16:creationId xmlns:a16="http://schemas.microsoft.com/office/drawing/2014/main" id="{7081E9EB-E2B9-4274-ADE2-CB1F382D195A}"/>
              </a:ext>
            </a:extLst>
          </p:cNvPr>
          <p:cNvSpPr/>
          <p:nvPr/>
        </p:nvSpPr>
        <p:spPr>
          <a:xfrm>
            <a:off x="1065212" y="2057400"/>
            <a:ext cx="9220199" cy="3600964"/>
          </a:xfrm>
          <a:prstGeom prst="rect">
            <a:avLst/>
          </a:prstGeom>
        </p:spPr>
        <p:txBody>
          <a:bodyPr wrap="square" lIns="91420" tIns="45709" rIns="91420" bIns="45709">
            <a:spAutoFit/>
          </a:bodyPr>
          <a:lstStyle/>
          <a:p>
            <a:r>
              <a:rPr lang="en-US" sz="3200" b="1" dirty="0"/>
              <a:t>BTOP – State Broadband Initiative</a:t>
            </a:r>
          </a:p>
          <a:p>
            <a:r>
              <a:rPr lang="en-US" sz="3200" b="1" dirty="0"/>
              <a:t>5-Year Project 2010 -2015, funded by NTIA</a:t>
            </a:r>
          </a:p>
          <a:p>
            <a:endParaRPr lang="en-US" sz="3200" dirty="0"/>
          </a:p>
          <a:p>
            <a:pPr marL="571500" indent="-571500">
              <a:buFont typeface="Arial" panose="020B0604020202020204" pitchFamily="34" charset="0"/>
              <a:buChar char="•"/>
            </a:pPr>
            <a:r>
              <a:rPr lang="en-US" sz="3200" dirty="0"/>
              <a:t>Mapping</a:t>
            </a:r>
          </a:p>
          <a:p>
            <a:pPr marL="571500" indent="-571500">
              <a:buFont typeface="Arial" panose="020B0604020202020204" pitchFamily="34" charset="0"/>
              <a:buChar char="•"/>
            </a:pPr>
            <a:r>
              <a:rPr lang="en-US" sz="3200" dirty="0"/>
              <a:t>Planning</a:t>
            </a:r>
          </a:p>
          <a:p>
            <a:pPr marL="571500" indent="-571500">
              <a:buFont typeface="Arial" panose="020B0604020202020204" pitchFamily="34" charset="0"/>
              <a:buChar char="•"/>
            </a:pPr>
            <a:r>
              <a:rPr lang="en-US" sz="3200" dirty="0"/>
              <a:t>Technical Assistance</a:t>
            </a:r>
          </a:p>
          <a:p>
            <a:pPr marL="571500" indent="-571500">
              <a:buFont typeface="Arial" panose="020B0604020202020204" pitchFamily="34" charset="0"/>
              <a:buChar char="•"/>
            </a:pPr>
            <a:r>
              <a:rPr lang="en-US" sz="3200" dirty="0"/>
              <a:t>Capacity Building</a:t>
            </a:r>
          </a:p>
        </p:txBody>
      </p:sp>
    </p:spTree>
    <p:extLst>
      <p:ext uri="{BB962C8B-B14F-4D97-AF65-F5344CB8AC3E}">
        <p14:creationId xmlns:p14="http://schemas.microsoft.com/office/powerpoint/2010/main" val="85872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1" y="3048000"/>
            <a:ext cx="9220199" cy="2123636"/>
          </a:xfrm>
          <a:prstGeom prst="rect">
            <a:avLst/>
          </a:prstGeom>
        </p:spPr>
        <p:txBody>
          <a:bodyPr wrap="square" lIns="91420" tIns="45709" rIns="91420" bIns="45709">
            <a:spAutoFit/>
          </a:bodyPr>
          <a:lstStyle/>
          <a:p>
            <a:pPr algn="ctr"/>
            <a:r>
              <a:rPr lang="en-US" sz="3600" b="1" dirty="0"/>
              <a:t>Broadband in Coos County (NBRC1), 2015-2016</a:t>
            </a:r>
          </a:p>
          <a:p>
            <a:pPr algn="ctr"/>
            <a:r>
              <a:rPr lang="en-US" sz="3600" b="1" dirty="0"/>
              <a:t>Broadband in Northern NH (NBRC2)</a:t>
            </a:r>
          </a:p>
          <a:p>
            <a:pPr algn="ctr"/>
            <a:endParaRPr lang="en-US" sz="3600" dirty="0"/>
          </a:p>
          <a:p>
            <a:pPr algn="ctr"/>
            <a:r>
              <a:rPr lang="en-US" sz="2400" dirty="0">
                <a:solidFill>
                  <a:schemeClr val="bg1"/>
                </a:solidFill>
                <a:hlinkClick r:id="rId3"/>
              </a:rPr>
              <a:t>http://iwantbroadbandnh.org/completed-projects</a:t>
            </a:r>
            <a:endParaRPr lang="en-US" sz="2400"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108" y="685799"/>
            <a:ext cx="3606416" cy="1233465"/>
          </a:xfrm>
          <a:prstGeom prst="rect">
            <a:avLst/>
          </a:prstGeom>
        </p:spPr>
      </p:pic>
      <p:pic>
        <p:nvPicPr>
          <p:cNvPr id="8" name="Picture 7"/>
          <p:cNvPicPr>
            <a:picLocks noChangeAspect="1"/>
          </p:cNvPicPr>
          <p:nvPr/>
        </p:nvPicPr>
        <p:blipFill>
          <a:blip r:embed="rId5"/>
          <a:stretch>
            <a:fillRect/>
          </a:stretch>
        </p:blipFill>
        <p:spPr>
          <a:xfrm>
            <a:off x="6400801" y="685800"/>
            <a:ext cx="5257649" cy="1049002"/>
          </a:xfrm>
          <a:prstGeom prst="rect">
            <a:avLst/>
          </a:prstGeom>
        </p:spPr>
      </p:pic>
    </p:spTree>
    <p:extLst>
      <p:ext uri="{BB962C8B-B14F-4D97-AF65-F5344CB8AC3E}">
        <p14:creationId xmlns:p14="http://schemas.microsoft.com/office/powerpoint/2010/main" val="297887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Title 1">
            <a:extLst>
              <a:ext uri="{FF2B5EF4-FFF2-40B4-BE49-F238E27FC236}">
                <a16:creationId xmlns:a16="http://schemas.microsoft.com/office/drawing/2014/main" id="{18D8CAB2-C23D-4DD4-B4D4-94DA95F437EE}"/>
              </a:ext>
            </a:extLst>
          </p:cNvPr>
          <p:cNvSpPr txBox="1">
            <a:spLocks/>
          </p:cNvSpPr>
          <p:nvPr/>
        </p:nvSpPr>
        <p:spPr>
          <a:xfrm>
            <a:off x="416672" y="378766"/>
            <a:ext cx="3704851" cy="262665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600" b="1" dirty="0"/>
              <a:t>Mapping Broadband </a:t>
            </a:r>
            <a:br>
              <a:rPr lang="en-US" sz="4600" b="1" dirty="0"/>
            </a:br>
            <a:r>
              <a:rPr lang="en-US" sz="4600" b="1" dirty="0"/>
              <a:t>Availability</a:t>
            </a:r>
            <a:endParaRPr lang="en-US" sz="4600" dirty="0"/>
          </a:p>
        </p:txBody>
      </p:sp>
      <p:pic>
        <p:nvPicPr>
          <p:cNvPr id="5" name="Picture 4">
            <a:extLst>
              <a:ext uri="{FF2B5EF4-FFF2-40B4-BE49-F238E27FC236}">
                <a16:creationId xmlns:a16="http://schemas.microsoft.com/office/drawing/2014/main" id="{1F199939-7818-41AC-8AA0-77A25F1435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9683" y="96292"/>
            <a:ext cx="4983500" cy="6449234"/>
          </a:xfrm>
          <a:prstGeom prst="rect">
            <a:avLst/>
          </a:prstGeom>
        </p:spPr>
      </p:pic>
    </p:spTree>
    <p:extLst>
      <p:ext uri="{BB962C8B-B14F-4D97-AF65-F5344CB8AC3E}">
        <p14:creationId xmlns:p14="http://schemas.microsoft.com/office/powerpoint/2010/main" val="157532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6" name="Title 1">
            <a:extLst>
              <a:ext uri="{FF2B5EF4-FFF2-40B4-BE49-F238E27FC236}">
                <a16:creationId xmlns:a16="http://schemas.microsoft.com/office/drawing/2014/main" id="{4205291C-CE17-4487-9758-16AC46F1E6CC}"/>
              </a:ext>
            </a:extLst>
          </p:cNvPr>
          <p:cNvSpPr txBox="1">
            <a:spLocks/>
          </p:cNvSpPr>
          <p:nvPr/>
        </p:nvSpPr>
        <p:spPr>
          <a:xfrm>
            <a:off x="517525" y="76206"/>
            <a:ext cx="11165020" cy="609398"/>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Broadband Availability – Consumer Service</a:t>
            </a:r>
            <a:endParaRPr lang="en-US" dirty="0"/>
          </a:p>
        </p:txBody>
      </p:sp>
      <p:pic>
        <p:nvPicPr>
          <p:cNvPr id="7" name="Picture 6">
            <a:extLst>
              <a:ext uri="{FF2B5EF4-FFF2-40B4-BE49-F238E27FC236}">
                <a16:creationId xmlns:a16="http://schemas.microsoft.com/office/drawing/2014/main" id="{13D24C3D-5E4C-43CF-894E-26CE2DA78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62" y="1120477"/>
            <a:ext cx="7992884" cy="4876800"/>
          </a:xfrm>
          <a:prstGeom prst="rect">
            <a:avLst/>
          </a:prstGeom>
        </p:spPr>
      </p:pic>
      <p:sp>
        <p:nvSpPr>
          <p:cNvPr id="8" name="Rectangle: Rounded Corners 7">
            <a:extLst>
              <a:ext uri="{FF2B5EF4-FFF2-40B4-BE49-F238E27FC236}">
                <a16:creationId xmlns:a16="http://schemas.microsoft.com/office/drawing/2014/main" id="{06B0746A-7079-4E69-9089-E67BFD1FB3C1}"/>
              </a:ext>
            </a:extLst>
          </p:cNvPr>
          <p:cNvSpPr/>
          <p:nvPr/>
        </p:nvSpPr>
        <p:spPr>
          <a:xfrm>
            <a:off x="1009557" y="3415079"/>
            <a:ext cx="7888389" cy="493243"/>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94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sp>
        <p:nvSpPr>
          <p:cNvPr id="4" name="Content Placeholder 4">
            <a:extLst>
              <a:ext uri="{FF2B5EF4-FFF2-40B4-BE49-F238E27FC236}">
                <a16:creationId xmlns:a16="http://schemas.microsoft.com/office/drawing/2014/main" id="{2D4D190A-B08A-41F5-B495-02DFE49E5DBE}"/>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Collected from providers in June/December of each year</a:t>
            </a:r>
          </a:p>
          <a:p>
            <a:endParaRPr lang="en-US" dirty="0"/>
          </a:p>
          <a:p>
            <a:r>
              <a:rPr lang="en-US" dirty="0"/>
              <a:t>Describes residential, fixed broadband coverage</a:t>
            </a:r>
          </a:p>
          <a:p>
            <a:endParaRPr lang="en-US" dirty="0"/>
          </a:p>
          <a:p>
            <a:r>
              <a:rPr lang="en-US" dirty="0"/>
              <a:t>Available for public access:</a:t>
            </a:r>
          </a:p>
          <a:p>
            <a:pPr marL="457200" lvl="1" indent="0">
              <a:buNone/>
            </a:pPr>
            <a:r>
              <a:rPr lang="en-US" dirty="0">
                <a:hlinkClick r:id="rId3"/>
              </a:rPr>
              <a:t>https://broadbandmap.fcc.gov</a:t>
            </a:r>
            <a:endParaRPr lang="en-US" dirty="0"/>
          </a:p>
        </p:txBody>
      </p:sp>
      <p:sp>
        <p:nvSpPr>
          <p:cNvPr id="5" name="Title 1">
            <a:extLst>
              <a:ext uri="{FF2B5EF4-FFF2-40B4-BE49-F238E27FC236}">
                <a16:creationId xmlns:a16="http://schemas.microsoft.com/office/drawing/2014/main" id="{1A2EB63E-420F-4A9C-BD34-8B8180F0C192}"/>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Form 477 Data Now</a:t>
            </a:r>
          </a:p>
        </p:txBody>
      </p:sp>
    </p:spTree>
    <p:extLst>
      <p:ext uri="{BB962C8B-B14F-4D97-AF65-F5344CB8AC3E}">
        <p14:creationId xmlns:p14="http://schemas.microsoft.com/office/powerpoint/2010/main" val="233041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pic>
        <p:nvPicPr>
          <p:cNvPr id="2" name="Picture 1">
            <a:extLst>
              <a:ext uri="{FF2B5EF4-FFF2-40B4-BE49-F238E27FC236}">
                <a16:creationId xmlns:a16="http://schemas.microsoft.com/office/drawing/2014/main" id="{030B636D-B3FD-4AE3-8379-20516562C116}"/>
              </a:ext>
            </a:extLst>
          </p:cNvPr>
          <p:cNvPicPr>
            <a:picLocks noChangeAspect="1"/>
          </p:cNvPicPr>
          <p:nvPr/>
        </p:nvPicPr>
        <p:blipFill>
          <a:blip r:embed="rId3"/>
          <a:stretch>
            <a:fillRect/>
          </a:stretch>
        </p:blipFill>
        <p:spPr>
          <a:xfrm>
            <a:off x="1228241" y="111097"/>
            <a:ext cx="9735518" cy="6178171"/>
          </a:xfrm>
          <a:prstGeom prst="rect">
            <a:avLst/>
          </a:prstGeom>
        </p:spPr>
      </p:pic>
    </p:spTree>
    <p:extLst>
      <p:ext uri="{BB962C8B-B14F-4D97-AF65-F5344CB8AC3E}">
        <p14:creationId xmlns:p14="http://schemas.microsoft.com/office/powerpoint/2010/main" val="245783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1" y="2057400"/>
            <a:ext cx="9220199" cy="3600964"/>
          </a:xfrm>
          <a:prstGeom prst="rect">
            <a:avLst/>
          </a:prstGeom>
        </p:spPr>
        <p:txBody>
          <a:bodyPr wrap="square" lIns="91420" tIns="45709" rIns="91420" bIns="45709">
            <a:spAutoFit/>
          </a:bodyPr>
          <a:lstStyle/>
          <a:p>
            <a:r>
              <a:rPr lang="en-US" sz="3200" b="1" dirty="0">
                <a:solidFill>
                  <a:schemeClr val="bg1"/>
                </a:solidFill>
              </a:rPr>
              <a:t>BTOP – State Broadband Initiative</a:t>
            </a:r>
          </a:p>
          <a:p>
            <a:r>
              <a:rPr lang="en-US" sz="3200" b="1" dirty="0">
                <a:solidFill>
                  <a:schemeClr val="bg1"/>
                </a:solidFill>
              </a:rPr>
              <a:t>5-Year Project 2010 -2015</a:t>
            </a:r>
          </a:p>
          <a:p>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Mapping</a:t>
            </a:r>
          </a:p>
          <a:p>
            <a:pPr marL="571500" indent="-571500">
              <a:buFont typeface="Arial" panose="020B0604020202020204" pitchFamily="34" charset="0"/>
              <a:buChar char="•"/>
            </a:pPr>
            <a:r>
              <a:rPr lang="en-US" sz="3200" dirty="0">
                <a:solidFill>
                  <a:schemeClr val="bg1"/>
                </a:solidFill>
              </a:rPr>
              <a:t>Planning</a:t>
            </a:r>
          </a:p>
          <a:p>
            <a:pPr marL="571500" indent="-571500">
              <a:buFont typeface="Arial" panose="020B0604020202020204" pitchFamily="34" charset="0"/>
              <a:buChar char="•"/>
            </a:pPr>
            <a:r>
              <a:rPr lang="en-US" sz="3200" dirty="0">
                <a:solidFill>
                  <a:schemeClr val="bg1"/>
                </a:solidFill>
              </a:rPr>
              <a:t>Technical Assistance</a:t>
            </a:r>
          </a:p>
          <a:p>
            <a:pPr marL="571500" indent="-571500">
              <a:buFont typeface="Arial" panose="020B0604020202020204" pitchFamily="34" charset="0"/>
              <a:buChar char="•"/>
            </a:pPr>
            <a:r>
              <a:rPr lang="en-US" sz="3200" dirty="0">
                <a:solidFill>
                  <a:schemeClr val="bg1"/>
                </a:solidFill>
              </a:rPr>
              <a:t>Capacity Building</a:t>
            </a:r>
          </a:p>
        </p:txBody>
      </p:sp>
      <p:pic>
        <p:nvPicPr>
          <p:cNvPr id="4" name="Picture 3">
            <a:extLst>
              <a:ext uri="{FF2B5EF4-FFF2-40B4-BE49-F238E27FC236}">
                <a16:creationId xmlns:a16="http://schemas.microsoft.com/office/drawing/2014/main" id="{51E19DC6-B911-4344-AC45-68D792B8951C}"/>
              </a:ext>
            </a:extLst>
          </p:cNvPr>
          <p:cNvPicPr>
            <a:picLocks noChangeAspect="1"/>
          </p:cNvPicPr>
          <p:nvPr/>
        </p:nvPicPr>
        <p:blipFill>
          <a:blip r:embed="rId3"/>
          <a:stretch>
            <a:fillRect/>
          </a:stretch>
        </p:blipFill>
        <p:spPr>
          <a:xfrm>
            <a:off x="123986" y="379067"/>
            <a:ext cx="12192000" cy="6099866"/>
          </a:xfrm>
          <a:prstGeom prst="rect">
            <a:avLst/>
          </a:prstGeom>
        </p:spPr>
      </p:pic>
    </p:spTree>
    <p:extLst>
      <p:ext uri="{BB962C8B-B14F-4D97-AF65-F5344CB8AC3E}">
        <p14:creationId xmlns:p14="http://schemas.microsoft.com/office/powerpoint/2010/main" val="28340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3486</TotalTime>
  <Words>3469</Words>
  <Application>Microsoft Office PowerPoint</Application>
  <PresentationFormat>Widescreen</PresentationFormat>
  <Paragraphs>382</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Segoe</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Broadband Technology Comparison</vt:lpstr>
      <vt:lpstr>New Hampshire School Connectivity Initiative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fay</dc:creator>
  <cp:lastModifiedBy>fay</cp:lastModifiedBy>
  <cp:revision>58</cp:revision>
  <dcterms:created xsi:type="dcterms:W3CDTF">2019-10-22T15:49:59Z</dcterms:created>
  <dcterms:modified xsi:type="dcterms:W3CDTF">2019-10-27T17:05:40Z</dcterms:modified>
</cp:coreProperties>
</file>