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370" r:id="rId2"/>
    <p:sldId id="382" r:id="rId3"/>
    <p:sldId id="378" r:id="rId4"/>
    <p:sldId id="381" r:id="rId5"/>
    <p:sldId id="380" r:id="rId6"/>
    <p:sldId id="379" r:id="rId7"/>
    <p:sldId id="384" r:id="rId8"/>
    <p:sldId id="383" r:id="rId9"/>
    <p:sldId id="385" r:id="rId10"/>
    <p:sldId id="386" r:id="rId11"/>
    <p:sldId id="387" r:id="rId12"/>
    <p:sldId id="388" r:id="rId13"/>
    <p:sldId id="356" r:id="rId14"/>
    <p:sldId id="357" r:id="rId15"/>
    <p:sldId id="359" r:id="rId16"/>
    <p:sldId id="37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Latham" initials="ML" lastIdx="2" clrIdx="0">
    <p:extLst>
      <p:ext uri="{19B8F6BF-5375-455C-9EA6-DF929625EA0E}">
        <p15:presenceInfo xmlns:p15="http://schemas.microsoft.com/office/powerpoint/2012/main" userId="S-1-5-21-178507646-1929344511-1389288473-1605" providerId="AD"/>
      </p:ext>
    </p:extLst>
  </p:cmAuthor>
  <p:cmAuthor id="2" name="keasterly@NHCDFA.org" initials="k" lastIdx="1" clrIdx="1">
    <p:extLst>
      <p:ext uri="{19B8F6BF-5375-455C-9EA6-DF929625EA0E}">
        <p15:presenceInfo xmlns:p15="http://schemas.microsoft.com/office/powerpoint/2012/main" userId="S-1-5-21-178507646-1929344511-1389288473-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D4F"/>
    <a:srgbClr val="AE132A"/>
    <a:srgbClr val="AF2F3A"/>
    <a:srgbClr val="043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3685" autoAdjust="0"/>
  </p:normalViewPr>
  <p:slideViewPr>
    <p:cSldViewPr snapToGrid="0" snapToObjects="1">
      <p:cViewPr varScale="1">
        <p:scale>
          <a:sx n="92" d="100"/>
          <a:sy n="92" d="100"/>
        </p:scale>
        <p:origin x="1158"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81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D0976-0CB8-4F33-88D5-9D4EF79CB3B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941B2480-0F24-4ED3-8D35-0130D0EC7FA2}">
      <dgm:prSet/>
      <dgm:spPr/>
      <dgm:t>
        <a:bodyPr/>
        <a:lstStyle/>
        <a:p>
          <a:r>
            <a:rPr lang="en-US" b="1" i="0" baseline="0" dirty="0"/>
            <a:t>PolicyMap</a:t>
          </a:r>
          <a:endParaRPr lang="en-US" dirty="0"/>
        </a:p>
      </dgm:t>
    </dgm:pt>
    <dgm:pt modelId="{A7102A74-7395-41CB-ACA5-E3A17572D1E2}" type="parTrans" cxnId="{3B708C5F-4E2F-461E-B581-B5EE44CCA7AF}">
      <dgm:prSet/>
      <dgm:spPr/>
      <dgm:t>
        <a:bodyPr/>
        <a:lstStyle/>
        <a:p>
          <a:endParaRPr lang="en-US"/>
        </a:p>
      </dgm:t>
    </dgm:pt>
    <dgm:pt modelId="{A6733199-6932-425C-B97B-ACC7B2056287}" type="sibTrans" cxnId="{3B708C5F-4E2F-461E-B581-B5EE44CCA7AF}">
      <dgm:prSet/>
      <dgm:spPr/>
      <dgm:t>
        <a:bodyPr/>
        <a:lstStyle/>
        <a:p>
          <a:endParaRPr lang="en-US"/>
        </a:p>
      </dgm:t>
    </dgm:pt>
    <dgm:pt modelId="{A1A804A4-F768-4F3C-9E5B-306B9D67A388}">
      <dgm:prSet/>
      <dgm:spPr/>
      <dgm:t>
        <a:bodyPr/>
        <a:lstStyle/>
        <a:p>
          <a:pPr algn="l">
            <a:buNone/>
          </a:pPr>
          <a:r>
            <a:rPr lang="en-US" b="0" i="0" baseline="0" dirty="0"/>
            <a:t>	An online mapping and data application. </a:t>
          </a:r>
          <a:r>
            <a:rPr lang="en-US" b="0" i="0" baseline="0" dirty="0" err="1"/>
            <a:t>PolicyMap</a:t>
          </a:r>
          <a:r>
            <a:rPr lang="en-US" b="0" i="0" baseline="0" dirty="0"/>
            <a:t> is fully web-based and comes pre-loaded with over numerous data layers, single-point datasets, and other indicators relating to several areas of policy, including demographics, housing, income, quality of life, and education.</a:t>
          </a:r>
          <a:endParaRPr lang="en-US" dirty="0"/>
        </a:p>
      </dgm:t>
    </dgm:pt>
    <dgm:pt modelId="{63670D5B-8F09-408C-B3B5-37162F7B7FA8}" type="parTrans" cxnId="{30281482-E440-4162-A804-33E716A86C6B}">
      <dgm:prSet/>
      <dgm:spPr/>
      <dgm:t>
        <a:bodyPr/>
        <a:lstStyle/>
        <a:p>
          <a:endParaRPr lang="en-US"/>
        </a:p>
      </dgm:t>
    </dgm:pt>
    <dgm:pt modelId="{90201BE1-A69C-40C8-97A0-0003C81AED46}" type="sibTrans" cxnId="{30281482-E440-4162-A804-33E716A86C6B}">
      <dgm:prSet/>
      <dgm:spPr/>
      <dgm:t>
        <a:bodyPr/>
        <a:lstStyle/>
        <a:p>
          <a:endParaRPr lang="en-US"/>
        </a:p>
      </dgm:t>
    </dgm:pt>
    <dgm:pt modelId="{890295FA-8D91-4DBB-84F8-8A96379F7AE1}">
      <dgm:prSet/>
      <dgm:spPr/>
      <dgm:t>
        <a:bodyPr/>
        <a:lstStyle/>
        <a:p>
          <a:r>
            <a:rPr lang="en-US" b="1" i="0" baseline="0" dirty="0"/>
            <a:t>Tableau</a:t>
          </a:r>
          <a:endParaRPr lang="en-US" dirty="0"/>
        </a:p>
      </dgm:t>
    </dgm:pt>
    <dgm:pt modelId="{F4BC0319-1AA4-45F1-BD1D-B53031DB65AB}" type="parTrans" cxnId="{C3471F43-6BAD-40C9-A5AA-0C185897B688}">
      <dgm:prSet/>
      <dgm:spPr/>
      <dgm:t>
        <a:bodyPr/>
        <a:lstStyle/>
        <a:p>
          <a:endParaRPr lang="en-US"/>
        </a:p>
      </dgm:t>
    </dgm:pt>
    <dgm:pt modelId="{ADA282DD-801E-46F4-8AAE-50F3A422EC0F}" type="sibTrans" cxnId="{C3471F43-6BAD-40C9-A5AA-0C185897B688}">
      <dgm:prSet/>
      <dgm:spPr/>
      <dgm:t>
        <a:bodyPr/>
        <a:lstStyle/>
        <a:p>
          <a:endParaRPr lang="en-US"/>
        </a:p>
      </dgm:t>
    </dgm:pt>
    <dgm:pt modelId="{F2E56F35-ACE6-486C-996C-3441BE5F8C40}">
      <dgm:prSet/>
      <dgm:spPr/>
      <dgm:t>
        <a:bodyPr/>
        <a:lstStyle/>
        <a:p>
          <a:pPr>
            <a:buNone/>
          </a:pPr>
          <a:r>
            <a:rPr lang="en-US" b="0" i="0" baseline="0" dirty="0"/>
            <a:t>	A data analytics and visualization tool. Tableau has both web-based and desktop-based applications. Both can be used to generate maps, charts, graphs, and other visuals (</a:t>
          </a:r>
          <a:r>
            <a:rPr lang="en-US" b="0" i="0" baseline="0" dirty="0" err="1"/>
            <a:t>vizzes</a:t>
          </a:r>
          <a:r>
            <a:rPr lang="en-US" b="0" i="0" baseline="0" dirty="0"/>
            <a:t>) to better display and understand data. </a:t>
          </a:r>
          <a:endParaRPr lang="en-US" dirty="0"/>
        </a:p>
      </dgm:t>
    </dgm:pt>
    <dgm:pt modelId="{54ECC968-E6E4-4BE9-86A5-24203D11A2E9}" type="parTrans" cxnId="{4193F069-E389-4CA4-987A-C716DBFD81D7}">
      <dgm:prSet/>
      <dgm:spPr/>
      <dgm:t>
        <a:bodyPr/>
        <a:lstStyle/>
        <a:p>
          <a:endParaRPr lang="en-US"/>
        </a:p>
      </dgm:t>
    </dgm:pt>
    <dgm:pt modelId="{B7EBE85B-2EC2-44AD-8B80-5194F8F712CC}" type="sibTrans" cxnId="{4193F069-E389-4CA4-987A-C716DBFD81D7}">
      <dgm:prSet/>
      <dgm:spPr/>
      <dgm:t>
        <a:bodyPr/>
        <a:lstStyle/>
        <a:p>
          <a:endParaRPr lang="en-US"/>
        </a:p>
      </dgm:t>
    </dgm:pt>
    <dgm:pt modelId="{07E2CF57-B758-44C6-91BE-C4C09334DFAC}">
      <dgm:prSet/>
      <dgm:spPr/>
      <dgm:t>
        <a:bodyPr/>
        <a:lstStyle/>
        <a:p>
          <a:r>
            <a:rPr lang="en-US" b="1" i="0" baseline="0" dirty="0"/>
            <a:t>ArcGIS</a:t>
          </a:r>
          <a:endParaRPr lang="en-US" dirty="0"/>
        </a:p>
      </dgm:t>
    </dgm:pt>
    <dgm:pt modelId="{63EDA8C9-77F5-4820-A4A0-F290448B8B08}" type="parTrans" cxnId="{C797E249-CC5C-4AD0-AD25-51A7E34096A3}">
      <dgm:prSet/>
      <dgm:spPr/>
      <dgm:t>
        <a:bodyPr/>
        <a:lstStyle/>
        <a:p>
          <a:endParaRPr lang="en-US"/>
        </a:p>
      </dgm:t>
    </dgm:pt>
    <dgm:pt modelId="{B4D82037-753E-4335-8F51-1DB891481A6C}" type="sibTrans" cxnId="{C797E249-CC5C-4AD0-AD25-51A7E34096A3}">
      <dgm:prSet/>
      <dgm:spPr/>
      <dgm:t>
        <a:bodyPr/>
        <a:lstStyle/>
        <a:p>
          <a:endParaRPr lang="en-US"/>
        </a:p>
      </dgm:t>
    </dgm:pt>
    <dgm:pt modelId="{20EFAE3B-A590-4927-89C9-DB23DFE27228}">
      <dgm:prSet/>
      <dgm:spPr/>
      <dgm:t>
        <a:bodyPr/>
        <a:lstStyle/>
        <a:p>
          <a:pPr>
            <a:buNone/>
          </a:pPr>
          <a:r>
            <a:rPr lang="en-US" b="0" i="0" baseline="0" dirty="0"/>
            <a:t>	A platform for the creation, visualization, and analysis of spatial and geographic data. Data can be displayed through interactive maps and through visualizations, including story maps, graphs, and charts.</a:t>
          </a:r>
          <a:endParaRPr lang="en-US" dirty="0"/>
        </a:p>
      </dgm:t>
    </dgm:pt>
    <dgm:pt modelId="{30169AC2-3317-4B6E-B6B2-499B0831A38C}" type="parTrans" cxnId="{C41BD94A-1F6B-4182-94C8-526EF9504243}">
      <dgm:prSet/>
      <dgm:spPr/>
      <dgm:t>
        <a:bodyPr/>
        <a:lstStyle/>
        <a:p>
          <a:endParaRPr lang="en-US"/>
        </a:p>
      </dgm:t>
    </dgm:pt>
    <dgm:pt modelId="{07F862B2-F791-490A-829A-421F797A291B}" type="sibTrans" cxnId="{C41BD94A-1F6B-4182-94C8-526EF9504243}">
      <dgm:prSet/>
      <dgm:spPr/>
      <dgm:t>
        <a:bodyPr/>
        <a:lstStyle/>
        <a:p>
          <a:endParaRPr lang="en-US"/>
        </a:p>
      </dgm:t>
    </dgm:pt>
    <dgm:pt modelId="{8419600C-2088-4F6A-A2C7-4BE799CDCEFF}" type="pres">
      <dgm:prSet presAssocID="{F32D0976-0CB8-4F33-88D5-9D4EF79CB3B1}" presName="Name0" presStyleCnt="0">
        <dgm:presLayoutVars>
          <dgm:dir/>
          <dgm:animLvl val="lvl"/>
          <dgm:resizeHandles val="exact"/>
        </dgm:presLayoutVars>
      </dgm:prSet>
      <dgm:spPr/>
      <dgm:t>
        <a:bodyPr/>
        <a:lstStyle/>
        <a:p>
          <a:endParaRPr lang="en-US"/>
        </a:p>
      </dgm:t>
    </dgm:pt>
    <dgm:pt modelId="{F3D549F9-084A-4D7E-B457-6F246E64256C}" type="pres">
      <dgm:prSet presAssocID="{941B2480-0F24-4ED3-8D35-0130D0EC7FA2}" presName="linNode" presStyleCnt="0"/>
      <dgm:spPr/>
    </dgm:pt>
    <dgm:pt modelId="{CC6F8BF5-BACE-46B1-B986-A2031D75B446}" type="pres">
      <dgm:prSet presAssocID="{941B2480-0F24-4ED3-8D35-0130D0EC7FA2}" presName="parentText" presStyleLbl="node1" presStyleIdx="0" presStyleCnt="3" custScaleX="63014">
        <dgm:presLayoutVars>
          <dgm:chMax val="1"/>
          <dgm:bulletEnabled val="1"/>
        </dgm:presLayoutVars>
      </dgm:prSet>
      <dgm:spPr/>
      <dgm:t>
        <a:bodyPr/>
        <a:lstStyle/>
        <a:p>
          <a:endParaRPr lang="en-US"/>
        </a:p>
      </dgm:t>
    </dgm:pt>
    <dgm:pt modelId="{32062DFE-C519-4707-97E0-017F0B77A9BE}" type="pres">
      <dgm:prSet presAssocID="{941B2480-0F24-4ED3-8D35-0130D0EC7FA2}" presName="descendantText" presStyleLbl="alignAccFollowNode1" presStyleIdx="0" presStyleCnt="3" custScaleX="120226" custScaleY="120688">
        <dgm:presLayoutVars>
          <dgm:bulletEnabled val="1"/>
        </dgm:presLayoutVars>
      </dgm:prSet>
      <dgm:spPr/>
      <dgm:t>
        <a:bodyPr/>
        <a:lstStyle/>
        <a:p>
          <a:endParaRPr lang="en-US"/>
        </a:p>
      </dgm:t>
    </dgm:pt>
    <dgm:pt modelId="{F5824B65-678C-464F-9E9F-586DAD985D5B}" type="pres">
      <dgm:prSet presAssocID="{A6733199-6932-425C-B97B-ACC7B2056287}" presName="sp" presStyleCnt="0"/>
      <dgm:spPr/>
    </dgm:pt>
    <dgm:pt modelId="{322512C0-6974-4222-AB0D-01AC757F7115}" type="pres">
      <dgm:prSet presAssocID="{890295FA-8D91-4DBB-84F8-8A96379F7AE1}" presName="linNode" presStyleCnt="0"/>
      <dgm:spPr/>
    </dgm:pt>
    <dgm:pt modelId="{43B59006-32CA-4BAA-8AF9-23D3EB32CF54}" type="pres">
      <dgm:prSet presAssocID="{890295FA-8D91-4DBB-84F8-8A96379F7AE1}" presName="parentText" presStyleLbl="node1" presStyleIdx="1" presStyleCnt="3" custScaleX="63014">
        <dgm:presLayoutVars>
          <dgm:chMax val="1"/>
          <dgm:bulletEnabled val="1"/>
        </dgm:presLayoutVars>
      </dgm:prSet>
      <dgm:spPr/>
      <dgm:t>
        <a:bodyPr/>
        <a:lstStyle/>
        <a:p>
          <a:endParaRPr lang="en-US"/>
        </a:p>
      </dgm:t>
    </dgm:pt>
    <dgm:pt modelId="{9D14CEC2-5844-4ED8-8CD8-12403684F9A4}" type="pres">
      <dgm:prSet presAssocID="{890295FA-8D91-4DBB-84F8-8A96379F7AE1}" presName="descendantText" presStyleLbl="alignAccFollowNode1" presStyleIdx="1" presStyleCnt="3" custScaleX="122030" custScaleY="86647">
        <dgm:presLayoutVars>
          <dgm:bulletEnabled val="1"/>
        </dgm:presLayoutVars>
      </dgm:prSet>
      <dgm:spPr/>
      <dgm:t>
        <a:bodyPr/>
        <a:lstStyle/>
        <a:p>
          <a:endParaRPr lang="en-US"/>
        </a:p>
      </dgm:t>
    </dgm:pt>
    <dgm:pt modelId="{E7AC42D7-E6A7-432F-A264-0F9D373DC271}" type="pres">
      <dgm:prSet presAssocID="{ADA282DD-801E-46F4-8AAE-50F3A422EC0F}" presName="sp" presStyleCnt="0"/>
      <dgm:spPr/>
    </dgm:pt>
    <dgm:pt modelId="{B64CF55E-CF85-45DB-AA6E-9CFFFABCF21B}" type="pres">
      <dgm:prSet presAssocID="{07E2CF57-B758-44C6-91BE-C4C09334DFAC}" presName="linNode" presStyleCnt="0"/>
      <dgm:spPr/>
    </dgm:pt>
    <dgm:pt modelId="{2AA5C7DF-D046-4265-845F-FA4A7365DB69}" type="pres">
      <dgm:prSet presAssocID="{07E2CF57-B758-44C6-91BE-C4C09334DFAC}" presName="parentText" presStyleLbl="node1" presStyleIdx="2" presStyleCnt="3" custScaleX="64321">
        <dgm:presLayoutVars>
          <dgm:chMax val="1"/>
          <dgm:bulletEnabled val="1"/>
        </dgm:presLayoutVars>
      </dgm:prSet>
      <dgm:spPr/>
      <dgm:t>
        <a:bodyPr/>
        <a:lstStyle/>
        <a:p>
          <a:endParaRPr lang="en-US"/>
        </a:p>
      </dgm:t>
    </dgm:pt>
    <dgm:pt modelId="{642C6030-2A1D-469C-B8B9-6E617CCA2CC6}" type="pres">
      <dgm:prSet presAssocID="{07E2CF57-B758-44C6-91BE-C4C09334DFAC}" presName="descendantText" presStyleLbl="alignAccFollowNode1" presStyleIdx="2" presStyleCnt="3" custScaleX="130103" custScaleY="109643">
        <dgm:presLayoutVars>
          <dgm:bulletEnabled val="1"/>
        </dgm:presLayoutVars>
      </dgm:prSet>
      <dgm:spPr/>
      <dgm:t>
        <a:bodyPr/>
        <a:lstStyle/>
        <a:p>
          <a:endParaRPr lang="en-US"/>
        </a:p>
      </dgm:t>
    </dgm:pt>
  </dgm:ptLst>
  <dgm:cxnLst>
    <dgm:cxn modelId="{3B708C5F-4E2F-461E-B581-B5EE44CCA7AF}" srcId="{F32D0976-0CB8-4F33-88D5-9D4EF79CB3B1}" destId="{941B2480-0F24-4ED3-8D35-0130D0EC7FA2}" srcOrd="0" destOrd="0" parTransId="{A7102A74-7395-41CB-ACA5-E3A17572D1E2}" sibTransId="{A6733199-6932-425C-B97B-ACC7B2056287}"/>
    <dgm:cxn modelId="{C797E249-CC5C-4AD0-AD25-51A7E34096A3}" srcId="{F32D0976-0CB8-4F33-88D5-9D4EF79CB3B1}" destId="{07E2CF57-B758-44C6-91BE-C4C09334DFAC}" srcOrd="2" destOrd="0" parTransId="{63EDA8C9-77F5-4820-A4A0-F290448B8B08}" sibTransId="{B4D82037-753E-4335-8F51-1DB891481A6C}"/>
    <dgm:cxn modelId="{3735AB99-A0FA-443E-BA80-9B1544065C15}" type="presOf" srcId="{F32D0976-0CB8-4F33-88D5-9D4EF79CB3B1}" destId="{8419600C-2088-4F6A-A2C7-4BE799CDCEFF}" srcOrd="0" destOrd="0" presId="urn:microsoft.com/office/officeart/2005/8/layout/vList5"/>
    <dgm:cxn modelId="{35BD6DF4-6C98-4EE5-BCD0-0D0BE096B277}" type="presOf" srcId="{20EFAE3B-A590-4927-89C9-DB23DFE27228}" destId="{642C6030-2A1D-469C-B8B9-6E617CCA2CC6}" srcOrd="0" destOrd="0" presId="urn:microsoft.com/office/officeart/2005/8/layout/vList5"/>
    <dgm:cxn modelId="{4363FD13-CCA9-47C5-9415-2D810AF7D999}" type="presOf" srcId="{F2E56F35-ACE6-486C-996C-3441BE5F8C40}" destId="{9D14CEC2-5844-4ED8-8CD8-12403684F9A4}" srcOrd="0" destOrd="0" presId="urn:microsoft.com/office/officeart/2005/8/layout/vList5"/>
    <dgm:cxn modelId="{C3471F43-6BAD-40C9-A5AA-0C185897B688}" srcId="{F32D0976-0CB8-4F33-88D5-9D4EF79CB3B1}" destId="{890295FA-8D91-4DBB-84F8-8A96379F7AE1}" srcOrd="1" destOrd="0" parTransId="{F4BC0319-1AA4-45F1-BD1D-B53031DB65AB}" sibTransId="{ADA282DD-801E-46F4-8AAE-50F3A422EC0F}"/>
    <dgm:cxn modelId="{461E6E24-C313-45E0-B287-ED9815596470}" type="presOf" srcId="{07E2CF57-B758-44C6-91BE-C4C09334DFAC}" destId="{2AA5C7DF-D046-4265-845F-FA4A7365DB69}" srcOrd="0" destOrd="0" presId="urn:microsoft.com/office/officeart/2005/8/layout/vList5"/>
    <dgm:cxn modelId="{5456C0B6-13B0-4457-AF70-B439473FE479}" type="presOf" srcId="{890295FA-8D91-4DBB-84F8-8A96379F7AE1}" destId="{43B59006-32CA-4BAA-8AF9-23D3EB32CF54}" srcOrd="0" destOrd="0" presId="urn:microsoft.com/office/officeart/2005/8/layout/vList5"/>
    <dgm:cxn modelId="{C41BD94A-1F6B-4182-94C8-526EF9504243}" srcId="{07E2CF57-B758-44C6-91BE-C4C09334DFAC}" destId="{20EFAE3B-A590-4927-89C9-DB23DFE27228}" srcOrd="0" destOrd="0" parTransId="{30169AC2-3317-4B6E-B6B2-499B0831A38C}" sibTransId="{07F862B2-F791-490A-829A-421F797A291B}"/>
    <dgm:cxn modelId="{4193F069-E389-4CA4-987A-C716DBFD81D7}" srcId="{890295FA-8D91-4DBB-84F8-8A96379F7AE1}" destId="{F2E56F35-ACE6-486C-996C-3441BE5F8C40}" srcOrd="0" destOrd="0" parTransId="{54ECC968-E6E4-4BE9-86A5-24203D11A2E9}" sibTransId="{B7EBE85B-2EC2-44AD-8B80-5194F8F712CC}"/>
    <dgm:cxn modelId="{30281482-E440-4162-A804-33E716A86C6B}" srcId="{941B2480-0F24-4ED3-8D35-0130D0EC7FA2}" destId="{A1A804A4-F768-4F3C-9E5B-306B9D67A388}" srcOrd="0" destOrd="0" parTransId="{63670D5B-8F09-408C-B3B5-37162F7B7FA8}" sibTransId="{90201BE1-A69C-40C8-97A0-0003C81AED46}"/>
    <dgm:cxn modelId="{C7AB9E3C-EB98-4E6F-B0E7-43C9FEDD755E}" type="presOf" srcId="{A1A804A4-F768-4F3C-9E5B-306B9D67A388}" destId="{32062DFE-C519-4707-97E0-017F0B77A9BE}" srcOrd="0" destOrd="0" presId="urn:microsoft.com/office/officeart/2005/8/layout/vList5"/>
    <dgm:cxn modelId="{3FB4070B-3DA7-4479-B624-96411C7BF05D}" type="presOf" srcId="{941B2480-0F24-4ED3-8D35-0130D0EC7FA2}" destId="{CC6F8BF5-BACE-46B1-B986-A2031D75B446}" srcOrd="0" destOrd="0" presId="urn:microsoft.com/office/officeart/2005/8/layout/vList5"/>
    <dgm:cxn modelId="{6AA98EFD-4340-49F7-9F0A-31F61C3D0B6A}" type="presParOf" srcId="{8419600C-2088-4F6A-A2C7-4BE799CDCEFF}" destId="{F3D549F9-084A-4D7E-B457-6F246E64256C}" srcOrd="0" destOrd="0" presId="urn:microsoft.com/office/officeart/2005/8/layout/vList5"/>
    <dgm:cxn modelId="{82BC7CB7-94E7-43F5-A029-07DA1DAFF53C}" type="presParOf" srcId="{F3D549F9-084A-4D7E-B457-6F246E64256C}" destId="{CC6F8BF5-BACE-46B1-B986-A2031D75B446}" srcOrd="0" destOrd="0" presId="urn:microsoft.com/office/officeart/2005/8/layout/vList5"/>
    <dgm:cxn modelId="{BEC76D3D-F601-41C7-B29A-D61AE47A7326}" type="presParOf" srcId="{F3D549F9-084A-4D7E-B457-6F246E64256C}" destId="{32062DFE-C519-4707-97E0-017F0B77A9BE}" srcOrd="1" destOrd="0" presId="urn:microsoft.com/office/officeart/2005/8/layout/vList5"/>
    <dgm:cxn modelId="{66D40D73-0750-41BD-B984-50621ECFF4D7}" type="presParOf" srcId="{8419600C-2088-4F6A-A2C7-4BE799CDCEFF}" destId="{F5824B65-678C-464F-9E9F-586DAD985D5B}" srcOrd="1" destOrd="0" presId="urn:microsoft.com/office/officeart/2005/8/layout/vList5"/>
    <dgm:cxn modelId="{42486EA8-2BD2-4F8C-BF41-C6C6FA255F72}" type="presParOf" srcId="{8419600C-2088-4F6A-A2C7-4BE799CDCEFF}" destId="{322512C0-6974-4222-AB0D-01AC757F7115}" srcOrd="2" destOrd="0" presId="urn:microsoft.com/office/officeart/2005/8/layout/vList5"/>
    <dgm:cxn modelId="{0B4C7840-960C-4C19-B0B3-19260FC877E9}" type="presParOf" srcId="{322512C0-6974-4222-AB0D-01AC757F7115}" destId="{43B59006-32CA-4BAA-8AF9-23D3EB32CF54}" srcOrd="0" destOrd="0" presId="urn:microsoft.com/office/officeart/2005/8/layout/vList5"/>
    <dgm:cxn modelId="{00B34C2B-1A32-4D73-A1FE-D2F2510F819C}" type="presParOf" srcId="{322512C0-6974-4222-AB0D-01AC757F7115}" destId="{9D14CEC2-5844-4ED8-8CD8-12403684F9A4}" srcOrd="1" destOrd="0" presId="urn:microsoft.com/office/officeart/2005/8/layout/vList5"/>
    <dgm:cxn modelId="{E090D26D-887B-400B-9294-7CBFAF800110}" type="presParOf" srcId="{8419600C-2088-4F6A-A2C7-4BE799CDCEFF}" destId="{E7AC42D7-E6A7-432F-A264-0F9D373DC271}" srcOrd="3" destOrd="0" presId="urn:microsoft.com/office/officeart/2005/8/layout/vList5"/>
    <dgm:cxn modelId="{E6096CE3-064D-4B27-831B-8AFC8234B055}" type="presParOf" srcId="{8419600C-2088-4F6A-A2C7-4BE799CDCEFF}" destId="{B64CF55E-CF85-45DB-AA6E-9CFFFABCF21B}" srcOrd="4" destOrd="0" presId="urn:microsoft.com/office/officeart/2005/8/layout/vList5"/>
    <dgm:cxn modelId="{30429FD3-072B-4849-9B86-FB7C9874A32E}" type="presParOf" srcId="{B64CF55E-CF85-45DB-AA6E-9CFFFABCF21B}" destId="{2AA5C7DF-D046-4265-845F-FA4A7365DB69}" srcOrd="0" destOrd="0" presId="urn:microsoft.com/office/officeart/2005/8/layout/vList5"/>
    <dgm:cxn modelId="{5A83FF68-3AF9-40FF-8E5E-063FC704C775}" type="presParOf" srcId="{B64CF55E-CF85-45DB-AA6E-9CFFFABCF21B}" destId="{642C6030-2A1D-469C-B8B9-6E617CCA2C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62DFE-C519-4707-97E0-017F0B77A9BE}">
      <dsp:nvSpPr>
        <dsp:cNvPr id="0" name=""/>
        <dsp:cNvSpPr/>
      </dsp:nvSpPr>
      <dsp:spPr>
        <a:xfrm rot="5400000">
          <a:off x="6060571" y="-3518978"/>
          <a:ext cx="1432135" cy="8525755"/>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baseline="0" dirty="0"/>
            <a:t>	An online mapping and data application. </a:t>
          </a:r>
          <a:r>
            <a:rPr lang="en-US" sz="1900" b="0" i="0" kern="1200" baseline="0" dirty="0" err="1"/>
            <a:t>PolicyMap</a:t>
          </a:r>
          <a:r>
            <a:rPr lang="en-US" sz="1900" b="0" i="0" kern="1200" baseline="0" dirty="0"/>
            <a:t> is fully web-based and comes pre-loaded with over numerous data layers, single-point datasets, and other indicators relating to several areas of policy, including demographics, housing, income, quality of life, and education.</a:t>
          </a:r>
          <a:endParaRPr lang="en-US" sz="1900" kern="1200" dirty="0"/>
        </a:p>
      </dsp:txBody>
      <dsp:txXfrm rot="-5400000">
        <a:off x="2513762" y="97742"/>
        <a:ext cx="8455844" cy="1292313"/>
      </dsp:txXfrm>
    </dsp:sp>
    <dsp:sp modelId="{CC6F8BF5-BACE-46B1-B986-A2031D75B446}">
      <dsp:nvSpPr>
        <dsp:cNvPr id="0" name=""/>
        <dsp:cNvSpPr/>
      </dsp:nvSpPr>
      <dsp:spPr>
        <a:xfrm>
          <a:off x="173" y="2247"/>
          <a:ext cx="2513587" cy="14833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i="0" kern="1200" baseline="0" dirty="0"/>
            <a:t>PolicyMap</a:t>
          </a:r>
          <a:endParaRPr lang="en-US" sz="3600" kern="1200" dirty="0"/>
        </a:p>
      </dsp:txBody>
      <dsp:txXfrm>
        <a:off x="72582" y="74656"/>
        <a:ext cx="2368769" cy="1338485"/>
      </dsp:txXfrm>
    </dsp:sp>
    <dsp:sp modelId="{9D14CEC2-5844-4ED8-8CD8-12403684F9A4}">
      <dsp:nvSpPr>
        <dsp:cNvPr id="0" name=""/>
        <dsp:cNvSpPr/>
      </dsp:nvSpPr>
      <dsp:spPr>
        <a:xfrm rot="5400000">
          <a:off x="6273067" y="-1991670"/>
          <a:ext cx="1028190" cy="8586078"/>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baseline="0" dirty="0"/>
            <a:t>	A data analytics and visualization tool. Tableau has both web-based and desktop-based applications. Both can be used to generate maps, charts, graphs, and other visuals (</a:t>
          </a:r>
          <a:r>
            <a:rPr lang="en-US" sz="1900" b="0" i="0" kern="1200" baseline="0" dirty="0" err="1"/>
            <a:t>vizzes</a:t>
          </a:r>
          <a:r>
            <a:rPr lang="en-US" sz="1900" b="0" i="0" kern="1200" baseline="0" dirty="0"/>
            <a:t>) to better display and understand data. </a:t>
          </a:r>
          <a:endParaRPr lang="en-US" sz="1900" kern="1200" dirty="0"/>
        </a:p>
      </dsp:txBody>
      <dsp:txXfrm rot="-5400000">
        <a:off x="2494123" y="1837466"/>
        <a:ext cx="8535886" cy="927806"/>
      </dsp:txXfrm>
    </dsp:sp>
    <dsp:sp modelId="{43B59006-32CA-4BAA-8AF9-23D3EB32CF54}">
      <dsp:nvSpPr>
        <dsp:cNvPr id="0" name=""/>
        <dsp:cNvSpPr/>
      </dsp:nvSpPr>
      <dsp:spPr>
        <a:xfrm>
          <a:off x="173" y="1559716"/>
          <a:ext cx="2493950" cy="148330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i="0" kern="1200" baseline="0" dirty="0"/>
            <a:t>Tableau</a:t>
          </a:r>
          <a:endParaRPr lang="en-US" sz="3600" kern="1200" dirty="0"/>
        </a:p>
      </dsp:txBody>
      <dsp:txXfrm>
        <a:off x="72582" y="1632125"/>
        <a:ext cx="2349132" cy="1338485"/>
      </dsp:txXfrm>
    </dsp:sp>
    <dsp:sp modelId="{642C6030-2A1D-469C-B8B9-6E617CCA2CC6}">
      <dsp:nvSpPr>
        <dsp:cNvPr id="0" name=""/>
        <dsp:cNvSpPr/>
      </dsp:nvSpPr>
      <dsp:spPr>
        <a:xfrm rot="5400000">
          <a:off x="6093795" y="-474942"/>
          <a:ext cx="1301071" cy="8667560"/>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baseline="0" dirty="0"/>
            <a:t>	A platform for the creation, visualization, and analysis of spatial and geographic data. Data can be displayed through interactive maps and through visualizations, including story maps, graphs, and charts.</a:t>
          </a:r>
          <a:endParaRPr lang="en-US" sz="1900" kern="1200" dirty="0"/>
        </a:p>
      </dsp:txBody>
      <dsp:txXfrm rot="-5400000">
        <a:off x="2410551" y="3271815"/>
        <a:ext cx="8604047" cy="1174045"/>
      </dsp:txXfrm>
    </dsp:sp>
    <dsp:sp modelId="{2AA5C7DF-D046-4265-845F-FA4A7365DB69}">
      <dsp:nvSpPr>
        <dsp:cNvPr id="0" name=""/>
        <dsp:cNvSpPr/>
      </dsp:nvSpPr>
      <dsp:spPr>
        <a:xfrm>
          <a:off x="173" y="3117185"/>
          <a:ext cx="2410376" cy="148330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i="0" kern="1200" baseline="0" dirty="0"/>
            <a:t>ArcGIS</a:t>
          </a:r>
          <a:endParaRPr lang="en-US" sz="3600" kern="1200" dirty="0"/>
        </a:p>
      </dsp:txBody>
      <dsp:txXfrm>
        <a:off x="72582" y="3189594"/>
        <a:ext cx="2265558" cy="13384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FF4722C6-6C67-D840-92CE-89343E80C61D}" type="datetimeFigureOut">
              <a:rPr lang="en-US" smtClean="0"/>
              <a:t>10/24/2019</a:t>
            </a:fld>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72" tIns="46587" rIns="93172" bIns="46587" rtlCol="0" anchor="b"/>
          <a:lstStyle>
            <a:lvl1pPr algn="r">
              <a:defRPr sz="1200"/>
            </a:lvl1pPr>
          </a:lstStyle>
          <a:p>
            <a:fld id="{54DB41C0-EF38-2D48-988A-771E7401379B}" type="slidenum">
              <a:rPr lang="en-US" smtClean="0"/>
              <a:t>‹#›</a:t>
            </a:fld>
            <a:endParaRPr lang="en-US" dirty="0"/>
          </a:p>
        </p:txBody>
      </p:sp>
    </p:spTree>
    <p:extLst>
      <p:ext uri="{BB962C8B-B14F-4D97-AF65-F5344CB8AC3E}">
        <p14:creationId xmlns:p14="http://schemas.microsoft.com/office/powerpoint/2010/main" val="208229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E90912E5-6D75-6042-89A9-C553C6CFF6E5}" type="datetimeFigureOut">
              <a:rPr lang="en-US" smtClean="0"/>
              <a:t>10/24/2019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2" tIns="46587" rIns="93172" bIns="46587" rtlCol="0" anchor="b"/>
          <a:lstStyle>
            <a:lvl1pPr algn="r">
              <a:defRPr sz="1200"/>
            </a:lvl1pPr>
          </a:lstStyle>
          <a:p>
            <a:fld id="{181C5A41-F8E1-EB47-829F-F537594EBF20}" type="slidenum">
              <a:rPr lang="en-US" smtClean="0"/>
              <a:t>‹#›</a:t>
            </a:fld>
            <a:endParaRPr lang="en-US" dirty="0"/>
          </a:p>
        </p:txBody>
      </p:sp>
    </p:spTree>
    <p:extLst>
      <p:ext uri="{BB962C8B-B14F-4D97-AF65-F5344CB8AC3E}">
        <p14:creationId xmlns:p14="http://schemas.microsoft.com/office/powerpoint/2010/main" val="142960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olicymap.com/map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808038"/>
            <a:ext cx="5575300" cy="31369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Thank you for the opportunity to provide a very broad overview of CDFA’s current data efforts.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part of our responsibility to gather and use data to inform deployment of resources, and in line with our Strategic Plan, CDFA is looking to expand our capacity to gather, track, utilize and present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t>
            </a:r>
            <a:r>
              <a:rPr lang="en-US" sz="1200" b="0" i="0" u="none" strike="noStrike" kern="1200" baseline="0" dirty="0" smtClean="0">
                <a:solidFill>
                  <a:schemeClr val="tx1"/>
                </a:solidFill>
                <a:latin typeface="+mn-lt"/>
                <a:ea typeface="+mn-ea"/>
                <a:cs typeface="+mn-cs"/>
              </a:rPr>
              <a:t>have been working with the NH Fiscal </a:t>
            </a:r>
            <a:r>
              <a:rPr lang="en-US" sz="1200" b="0" i="0" u="none" strike="noStrike" kern="1200" baseline="0" dirty="0" smtClean="0">
                <a:solidFill>
                  <a:schemeClr val="tx1"/>
                </a:solidFill>
                <a:latin typeface="+mn-lt"/>
                <a:ea typeface="+mn-ea"/>
                <a:cs typeface="+mn-cs"/>
              </a:rPr>
              <a:t>Policy Institute </a:t>
            </a:r>
            <a:r>
              <a:rPr lang="en-US" sz="1200" b="0" i="0" u="none" strike="noStrike" kern="1200" baseline="0" dirty="0" smtClean="0">
                <a:solidFill>
                  <a:schemeClr val="tx1"/>
                </a:solidFill>
                <a:latin typeface="+mn-lt"/>
                <a:ea typeface="+mn-ea"/>
                <a:cs typeface="+mn-cs"/>
              </a:rPr>
              <a:t>over the past several months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1C5A41-F8E1-EB47-829F-F537594EBF20}" type="slidenum">
              <a:rPr lang="en-US" smtClean="0"/>
              <a:t>1</a:t>
            </a:fld>
            <a:endParaRPr lang="en-US" dirty="0"/>
          </a:p>
        </p:txBody>
      </p:sp>
    </p:spTree>
    <p:extLst>
      <p:ext uri="{BB962C8B-B14F-4D97-AF65-F5344CB8AC3E}">
        <p14:creationId xmlns:p14="http://schemas.microsoft.com/office/powerpoint/2010/main" val="403145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Data fellow looked at three different data visualization platforms. Each one offers a pretty powerful way to show information in a graphic way.  There are benefits and drawbacks to each, and we will be exploring each more deeply in the coming months.  We likely will use one of these tools on our new web site in 2020.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F4159-018B-455F-AA9D-7AF38EB56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170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This is </a:t>
            </a:r>
            <a:r>
              <a:rPr lang="en-US" dirty="0" err="1"/>
              <a:t>PolicyMap’s</a:t>
            </a:r>
            <a:r>
              <a:rPr lang="en-US" dirty="0"/>
              <a:t> public </a:t>
            </a:r>
            <a:r>
              <a:rPr lang="en-US" dirty="0" err="1"/>
              <a:t>userface</a:t>
            </a:r>
            <a:r>
              <a:rPr lang="en-US" dirty="0"/>
              <a:t>. </a:t>
            </a:r>
          </a:p>
          <a:p>
            <a:pPr marL="228600" indent="-228600">
              <a:buFont typeface="+mj-lt"/>
              <a:buAutoNum type="arabicPeriod"/>
            </a:pPr>
            <a:r>
              <a:rPr lang="en-US" dirty="0"/>
              <a:t>Paid members can upload their own point datasets here and view 1-3 layer maps.</a:t>
            </a:r>
          </a:p>
          <a:p>
            <a:pPr marL="228600" indent="-228600">
              <a:buFont typeface="+mj-lt"/>
              <a:buAutoNum type="arabicPeriod"/>
            </a:pPr>
            <a:r>
              <a:rPr lang="en-US" dirty="0"/>
              <a:t>Data can be downloaded in to excel file format and exported as tables and reports. </a:t>
            </a:r>
          </a:p>
          <a:p>
            <a:pPr marL="228600" indent="-228600">
              <a:buFont typeface="+mj-lt"/>
              <a:buAutoNum type="arabicPeriod"/>
            </a:pPr>
            <a:r>
              <a:rPr lang="en-US" dirty="0"/>
              <a:t>There is a print function</a:t>
            </a:r>
          </a:p>
          <a:p>
            <a:pPr marL="228600" indent="-228600">
              <a:buFont typeface="+mj-lt"/>
              <a:buAutoNum type="arabicPeriod"/>
            </a:pPr>
            <a:r>
              <a:rPr lang="en-US" dirty="0"/>
              <a:t>Data layers can be sent to PolicyMap to be uploaded into the tool.</a:t>
            </a:r>
          </a:p>
          <a:p>
            <a:pPr marL="228600" indent="-228600">
              <a:buFont typeface="+mj-lt"/>
              <a:buAutoNum type="arabicPeriod"/>
            </a:pPr>
            <a:r>
              <a:rPr lang="en-US" dirty="0"/>
              <a:t>Over 15,000 data sets uploaded in PolicyMap</a:t>
            </a:r>
          </a:p>
          <a:p>
            <a:pPr marL="685800" lvl="1" indent="-228600">
              <a:buFont typeface="+mj-lt"/>
              <a:buAutoNum type="arabicPeriod"/>
            </a:pPr>
            <a:r>
              <a:rPr lang="en-US" dirty="0"/>
              <a:t>Demographics, Incomes &amp; Spending, Housing, Lending, Quality of Life, Economy, Education, Health, </a:t>
            </a:r>
            <a:r>
              <a:rPr lang="en-US" dirty="0" err="1"/>
              <a:t>Ect</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F4159-018B-455F-AA9D-7AF38EB56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99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bg1"/>
                </a:solidFill>
              </a:rPr>
              <a:t>The widget will show only data selected by client. </a:t>
            </a:r>
          </a:p>
          <a:p>
            <a:pPr marL="171450" indent="-171450">
              <a:buFont typeface="Arial" panose="020B0604020202020204" pitchFamily="34" charset="0"/>
              <a:buChar char="•"/>
            </a:pPr>
            <a:r>
              <a:rPr lang="en-US" sz="1200" dirty="0">
                <a:solidFill>
                  <a:schemeClr val="bg1"/>
                </a:solidFill>
              </a:rPr>
              <a:t>Widgets are created by the PolicyMap team for clients</a:t>
            </a:r>
          </a:p>
          <a:p>
            <a:pPr marL="171450" indent="-171450">
              <a:buFont typeface="Arial" panose="020B0604020202020204" pitchFamily="34" charset="0"/>
              <a:buChar char="•"/>
            </a:pPr>
            <a:r>
              <a:rPr lang="en-US" sz="1200" dirty="0">
                <a:solidFill>
                  <a:schemeClr val="bg1"/>
                </a:solidFill>
              </a:rPr>
              <a:t>30 data layers and 8 data point sets can be included in one widget</a:t>
            </a:r>
          </a:p>
          <a:p>
            <a:pPr marL="171450" indent="-171450">
              <a:buFont typeface="Arial" panose="020B0604020202020204" pitchFamily="34" charset="0"/>
              <a:buChar char="•"/>
            </a:pPr>
            <a:r>
              <a:rPr lang="en-US" sz="1200" dirty="0">
                <a:solidFill>
                  <a:schemeClr val="bg1"/>
                </a:solidFill>
              </a:rPr>
              <a:t>It is embedded in a client website and can be accessed by anyone. </a:t>
            </a:r>
          </a:p>
          <a:p>
            <a:pPr marL="171450" indent="-171450">
              <a:buFont typeface="Arial" panose="020B0604020202020204" pitchFamily="34" charset="0"/>
              <a:buChar char="•"/>
            </a:pPr>
            <a:r>
              <a:rPr lang="en-US" sz="1200" dirty="0" err="1">
                <a:solidFill>
                  <a:schemeClr val="bg1"/>
                </a:solidFill>
              </a:rPr>
              <a:t>RIHousing</a:t>
            </a:r>
            <a:r>
              <a:rPr lang="en-US" sz="1200" dirty="0">
                <a:solidFill>
                  <a:schemeClr val="bg1"/>
                </a:solidFill>
              </a:rPr>
              <a:t> also allows users to generate reports outside of the map function which costs additional funds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F4159-018B-455F-AA9D-7AF38EB56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92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 precursor to the Carsey Fellow project with NHFPI this past summer, we found a number of other data indices.  Here is one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Social Progress Index is a global data-aggregation platform that uses three major categories and dozens of data sets to create a kind of alternative to the traditional Gross Domestic Product index.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see that there are a number of subsets under Basic Human Needs, Foundations of Well-being and Opportunity.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index has been applied to more than 100 countries.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of these sub-categories are quite relevant to New Hampshire communities and measures that CDFA currently uses; others not so much</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1C5A41-F8E1-EB47-829F-F537594EBF20}" type="slidenum">
              <a:rPr lang="en-US" smtClean="0"/>
              <a:t>13</a:t>
            </a:fld>
            <a:endParaRPr lang="en-US" dirty="0"/>
          </a:p>
        </p:txBody>
      </p:sp>
    </p:spTree>
    <p:extLst>
      <p:ext uri="{BB962C8B-B14F-4D97-AF65-F5344CB8AC3E}">
        <p14:creationId xmlns:p14="http://schemas.microsoft.com/office/powerpoint/2010/main" val="32603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US, the index is being deployed in California to evaluate social progress at the county level.  This is an example of the index for LA County.  The blue dots are high ratings, the orange dots are low ratings, and yellow dots are average – all in comparison to other California counties with similar median household incomes.</a:t>
            </a:r>
          </a:p>
        </p:txBody>
      </p:sp>
      <p:sp>
        <p:nvSpPr>
          <p:cNvPr id="4" name="Slide Number Placeholder 3"/>
          <p:cNvSpPr>
            <a:spLocks noGrp="1"/>
          </p:cNvSpPr>
          <p:nvPr>
            <p:ph type="sldNum" sz="quarter" idx="10"/>
          </p:nvPr>
        </p:nvSpPr>
        <p:spPr/>
        <p:txBody>
          <a:bodyPr/>
          <a:lstStyle/>
          <a:p>
            <a:fld id="{181C5A41-F8E1-EB47-829F-F537594EBF20}" type="slidenum">
              <a:rPr lang="en-US" smtClean="0"/>
              <a:t>14</a:t>
            </a:fld>
            <a:endParaRPr lang="en-US" dirty="0"/>
          </a:p>
        </p:txBody>
      </p:sp>
    </p:spTree>
    <p:extLst>
      <p:ext uri="{BB962C8B-B14F-4D97-AF65-F5344CB8AC3E}">
        <p14:creationId xmlns:p14="http://schemas.microsoft.com/office/powerpoint/2010/main" val="384572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784225"/>
            <a:ext cx="5575300" cy="3136900"/>
          </a:xfrm>
        </p:spPr>
      </p:sp>
      <p:sp>
        <p:nvSpPr>
          <p:cNvPr id="3" name="Notes Placeholder 2"/>
          <p:cNvSpPr>
            <a:spLocks noGrp="1"/>
          </p:cNvSpPr>
          <p:nvPr>
            <p:ph type="body" idx="1"/>
          </p:nvPr>
        </p:nvSpPr>
        <p:spPr>
          <a:xfrm>
            <a:off x="701040" y="4211002"/>
            <a:ext cx="5608320" cy="4041458"/>
          </a:xfrm>
        </p:spPr>
        <p:txBody>
          <a:bodyPr/>
          <a:lstStyle/>
          <a:p>
            <a:r>
              <a:rPr lang="en-US" sz="1200" b="0" i="0" u="none" strike="noStrike" kern="1200" baseline="0" dirty="0" smtClean="0">
                <a:solidFill>
                  <a:schemeClr val="tx1"/>
                </a:solidFill>
                <a:latin typeface="+mn-lt"/>
                <a:ea typeface="+mn-ea"/>
                <a:cs typeface="+mn-cs"/>
              </a:rPr>
              <a:t>The Social Policy Index for California shows the relative progress for each county – this is a Tableau-version visual application of the county-level index (details for LA County in your handout).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have not seen this index deployed at the municipal level.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Tableau also was used by NH Fiscal Policy Institute to produce the maps and charts in their municipalities report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great visualization tool is Policy Map, which enables visual representation of literally hundreds of different data sets, at various geographic scales—depending on the data set, you may be able to see data by state, county, municipality or census tract.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Here is an example.</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https://www.policymap.com/maps</a:t>
            </a:r>
            <a:r>
              <a:rPr lang="en-US" sz="1200" kern="1200" dirty="0" smtClean="0">
                <a:solidFill>
                  <a:schemeClr val="tx1"/>
                </a:solidFill>
                <a:effectLst/>
                <a:latin typeface="+mn-lt"/>
                <a:ea typeface="+mn-ea"/>
                <a:cs typeface="+mn-cs"/>
              </a:rPr>
              <a:t>  Income/Spending, Housing Cost Burdens, Renter Cost Burdens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Policy</a:t>
            </a:r>
            <a:r>
              <a:rPr lang="en-US" sz="1200" kern="1200" baseline="0" dirty="0" smtClean="0">
                <a:solidFill>
                  <a:schemeClr val="tx1"/>
                </a:solidFill>
                <a:effectLst/>
                <a:latin typeface="+mn-lt"/>
                <a:ea typeface="+mn-ea"/>
                <a:cs typeface="+mn-cs"/>
              </a:rPr>
              <a:t> Map lets you aggregate up to 30 different data sets, several of which can be ‘custom’ data sets that you upload.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1C5A41-F8E1-EB47-829F-F537594EBF20}" type="slidenum">
              <a:rPr lang="en-US" smtClean="0"/>
              <a:t>15</a:t>
            </a:fld>
            <a:endParaRPr lang="en-US" dirty="0"/>
          </a:p>
        </p:txBody>
      </p:sp>
    </p:spTree>
    <p:extLst>
      <p:ext uri="{BB962C8B-B14F-4D97-AF65-F5344CB8AC3E}">
        <p14:creationId xmlns:p14="http://schemas.microsoft.com/office/powerpoint/2010/main" val="394855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a:t>
            </a:r>
            <a:r>
              <a:rPr lang="en-US" baseline="0" dirty="0" smtClean="0"/>
              <a:t> the beginning of CDFA’s effort to gather, use and display data in a transparent and accessible way. Stay tuned as we continue the journey in 2020 and beyond.</a:t>
            </a:r>
            <a:endParaRPr lang="en-US" dirty="0"/>
          </a:p>
        </p:txBody>
      </p:sp>
      <p:sp>
        <p:nvSpPr>
          <p:cNvPr id="4" name="Slide Number Placeholder 3"/>
          <p:cNvSpPr>
            <a:spLocks noGrp="1"/>
          </p:cNvSpPr>
          <p:nvPr>
            <p:ph type="sldNum" sz="quarter" idx="10"/>
          </p:nvPr>
        </p:nvSpPr>
        <p:spPr/>
        <p:txBody>
          <a:bodyPr/>
          <a:lstStyle/>
          <a:p>
            <a:fld id="{181C5A41-F8E1-EB47-829F-F537594EBF20}" type="slidenum">
              <a:rPr lang="en-US" smtClean="0"/>
              <a:t>16</a:t>
            </a:fld>
            <a:endParaRPr lang="en-US" dirty="0"/>
          </a:p>
        </p:txBody>
      </p:sp>
    </p:spTree>
    <p:extLst>
      <p:ext uri="{BB962C8B-B14F-4D97-AF65-F5344CB8AC3E}">
        <p14:creationId xmlns:p14="http://schemas.microsoft.com/office/powerpoint/2010/main" val="91131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year, presentation by NHFPI to our board that highlighted data at the municipal level.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I’ll show</a:t>
            </a:r>
            <a:r>
              <a:rPr lang="en-US" baseline="0" dirty="0" smtClean="0"/>
              <a:t> you some of the maps generated by the Fiscal Policy Institute that provide visualizations of some of the data they explored for this report.  The report is online at www.nhfpi.org.</a:t>
            </a:r>
            <a:endParaRPr lang="en-US" dirty="0" smtClean="0"/>
          </a:p>
        </p:txBody>
      </p:sp>
      <p:sp>
        <p:nvSpPr>
          <p:cNvPr id="4" name="Slide Number Placeholder 3"/>
          <p:cNvSpPr>
            <a:spLocks noGrp="1"/>
          </p:cNvSpPr>
          <p:nvPr>
            <p:ph type="sldNum" sz="quarter" idx="10"/>
          </p:nvPr>
        </p:nvSpPr>
        <p:spPr/>
        <p:txBody>
          <a:bodyPr/>
          <a:lstStyle/>
          <a:p>
            <a:fld id="{181C5A41-F8E1-EB47-829F-F537594EBF20}" type="slidenum">
              <a:rPr lang="en-US" smtClean="0"/>
              <a:t>2</a:t>
            </a:fld>
            <a:endParaRPr lang="en-US" dirty="0"/>
          </a:p>
        </p:txBody>
      </p:sp>
    </p:spTree>
    <p:extLst>
      <p:ext uri="{BB962C8B-B14F-4D97-AF65-F5344CB8AC3E}">
        <p14:creationId xmlns:p14="http://schemas.microsoft.com/office/powerpoint/2010/main" val="47448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F4159-018B-455F-AA9D-7AF38EB56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22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F4159-018B-455F-AA9D-7AF38EB56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44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F4159-018B-455F-AA9D-7AF38EB56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46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NHFPI</a:t>
            </a:r>
            <a:r>
              <a:rPr lang="en-US" baseline="0" dirty="0" smtClean="0"/>
              <a:t> presentation gave us a strong sense of new capacity for gathering and analyzing data on the municipal level.</a:t>
            </a:r>
          </a:p>
          <a:p>
            <a:endParaRPr lang="en-US" baseline="0" dirty="0" smtClean="0"/>
          </a:p>
          <a:p>
            <a:r>
              <a:rPr lang="en-US" baseline="0" dirty="0" smtClean="0"/>
              <a:t>CDFA challenge – using data when State Administrative Rules for CDBG program limited our ability to modify the program </a:t>
            </a:r>
          </a:p>
          <a:p>
            <a:endParaRPr lang="en-US" baseline="0" dirty="0"/>
          </a:p>
          <a:p>
            <a:r>
              <a:rPr lang="en-US" baseline="0" dirty="0" smtClean="0"/>
              <a:t>In the recent legislative session, we sought and received exemption for these rules.</a:t>
            </a:r>
          </a:p>
          <a:p>
            <a:endParaRPr lang="en-US" baseline="0" dirty="0" smtClean="0"/>
          </a:p>
          <a:p>
            <a:r>
              <a:rPr lang="en-US" baseline="0" dirty="0" smtClean="0"/>
              <a:t>In anticipation of that change, we embarked on an effort with NHFPI to update our data sources and analysis capability.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F4159-018B-455F-AA9D-7AF38EB56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58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We worked with NHFPI to engage a Fellow from the Carsey</a:t>
            </a:r>
            <a:r>
              <a:rPr lang="en-US" sz="1200" baseline="0" dirty="0" smtClean="0">
                <a:latin typeface="Tahoma" panose="020B0604030504040204" pitchFamily="34" charset="0"/>
                <a:ea typeface="Tahoma" panose="020B0604030504040204" pitchFamily="34" charset="0"/>
                <a:cs typeface="Tahoma" panose="020B0604030504040204" pitchFamily="34" charset="0"/>
              </a:rPr>
              <a:t> School of Public Policy at UNH to do two things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Tahoma" panose="020B0604030504040204" pitchFamily="34" charset="0"/>
                <a:ea typeface="Tahoma" panose="020B0604030504040204" pitchFamily="34" charset="0"/>
                <a:cs typeface="Tahoma" panose="020B0604030504040204" pitchFamily="34" charset="0"/>
              </a:rPr>
              <a:t>Examine possible data sets that we could use to replace the data we had been using from the 2010 Census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Tahoma" panose="020B0604030504040204" pitchFamily="34" charset="0"/>
                <a:ea typeface="Tahoma" panose="020B0604030504040204" pitchFamily="34" charset="0"/>
                <a:cs typeface="Tahoma" panose="020B0604030504040204" pitchFamily="34" charset="0"/>
              </a:rPr>
              <a:t>Explore different ways to display those data and make our data work more accessible and transparent to our stakeholders.</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Based</a:t>
            </a:r>
            <a:r>
              <a:rPr lang="en-US" sz="1200" baseline="0" dirty="0" smtClean="0">
                <a:latin typeface="Tahoma" panose="020B0604030504040204" pitchFamily="34" charset="0"/>
                <a:ea typeface="Tahoma" panose="020B0604030504040204" pitchFamily="34" charset="0"/>
                <a:cs typeface="Tahoma" panose="020B0604030504040204" pitchFamily="34" charset="0"/>
              </a:rPr>
              <a:t> on NHFPI’s earlier report on municipalities, and the CDBG orientation to individual municipalities, we focused on municipal-level data.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informs analyses by providing insight beyond county level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helps inform local government decisions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many data lack certainty, are based on surveys or modeling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SO,</a:t>
            </a:r>
            <a:r>
              <a:rPr lang="en-US" sz="1200" baseline="0" dirty="0" smtClean="0">
                <a:latin typeface="Tahoma" panose="020B0604030504040204" pitchFamily="34" charset="0"/>
                <a:ea typeface="Tahoma" panose="020B0604030504040204" pitchFamily="34" charset="0"/>
                <a:cs typeface="Tahoma" panose="020B0604030504040204" pitchFamily="34" charset="0"/>
              </a:rPr>
              <a:t> we needed to be careful, and to use County data where it was more reliable</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FFAF4159-018B-455F-AA9D-7AF38EB56D84}" type="slidenum">
              <a:rPr lang="en-US" smtClean="0"/>
              <a:t>7</a:t>
            </a:fld>
            <a:endParaRPr lang="en-US"/>
          </a:p>
        </p:txBody>
      </p:sp>
    </p:spTree>
    <p:extLst>
      <p:ext uri="{BB962C8B-B14F-4D97-AF65-F5344CB8AC3E}">
        <p14:creationId xmlns:p14="http://schemas.microsoft.com/office/powerpoint/2010/main" val="67509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were divided into</a:t>
            </a:r>
            <a:r>
              <a:rPr lang="en-US" baseline="0" dirty="0" smtClean="0"/>
              <a:t> three basic categories to be consistent with CDFA’s strategic plan to meet basic human needs, increase access to opportunity, and build stronger community sustainability and vibrancy.</a:t>
            </a:r>
          </a:p>
          <a:p>
            <a:endParaRPr lang="en-US" baseline="0" dirty="0" smtClean="0"/>
          </a:p>
          <a:p>
            <a:r>
              <a:rPr lang="en-US" baseline="0" dirty="0" smtClean="0"/>
              <a:t>The data sets were most focused on the first two categories.  We still have some work to do to flesh out the third category.</a:t>
            </a:r>
            <a:endParaRPr lang="en-US" dirty="0"/>
          </a:p>
        </p:txBody>
      </p:sp>
      <p:sp>
        <p:nvSpPr>
          <p:cNvPr id="4" name="Slide Number Placeholder 3"/>
          <p:cNvSpPr>
            <a:spLocks noGrp="1"/>
          </p:cNvSpPr>
          <p:nvPr>
            <p:ph type="sldNum" sz="quarter" idx="10"/>
          </p:nvPr>
        </p:nvSpPr>
        <p:spPr/>
        <p:txBody>
          <a:bodyPr/>
          <a:lstStyle/>
          <a:p>
            <a:fld id="{FFAF4159-018B-455F-AA9D-7AF38EB56D84}" type="slidenum">
              <a:rPr lang="en-US" smtClean="0"/>
              <a:t>8</a:t>
            </a:fld>
            <a:endParaRPr lang="en-US"/>
          </a:p>
        </p:txBody>
      </p:sp>
    </p:spTree>
    <p:extLst>
      <p:ext uri="{BB962C8B-B14F-4D97-AF65-F5344CB8AC3E}">
        <p14:creationId xmlns:p14="http://schemas.microsoft.com/office/powerpoint/2010/main" val="284895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We</a:t>
            </a:r>
            <a:r>
              <a:rPr lang="en-US" sz="1200" baseline="0" dirty="0" smtClean="0">
                <a:latin typeface="Tahoma" panose="020B0604030504040204" pitchFamily="34" charset="0"/>
                <a:ea typeface="Tahoma" panose="020B0604030504040204" pitchFamily="34" charset="0"/>
                <a:cs typeface="Tahoma" panose="020B0604030504040204" pitchFamily="34" charset="0"/>
              </a:rPr>
              <a:t> now have NHFPI’s recommended data sets, which we are using to craft anew “Core Data Index” on community well being.  This data index will replace the old, 2010 Census data that we have been using for the past decade.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anose="020B0604030504040204" pitchFamily="34" charset="0"/>
                <a:ea typeface="Tahoma" panose="020B0604030504040204" pitchFamily="34" charset="0"/>
                <a:cs typeface="Tahoma" panose="020B0604030504040204" pitchFamily="34" charset="0"/>
              </a:rPr>
              <a:t>Updated annually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anose="020B0604030504040204" pitchFamily="34" charset="0"/>
                <a:ea typeface="Tahoma" panose="020B0604030504040204" pitchFamily="34" charset="0"/>
                <a:cs typeface="Tahoma" panose="020B0604030504040204" pitchFamily="34" charset="0"/>
              </a:rPr>
              <a:t>Going forward, we hope to expand our data work to look at other factors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anose="020B0604030504040204" pitchFamily="34" charset="0"/>
                <a:ea typeface="Tahoma" panose="020B0604030504040204" pitchFamily="34" charset="0"/>
                <a:cs typeface="Tahoma" panose="020B0604030504040204" pitchFamily="34" charset="0"/>
              </a:rPr>
              <a:t>AND, we want to make our work accessible and transparent—displayed on our Web site, downloadable and usable in other platforms, such as ArcGIS used by regional planning commissions.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anose="020B0604030504040204" pitchFamily="34" charset="0"/>
                <a:ea typeface="Tahoma" panose="020B0604030504040204" pitchFamily="34" charset="0"/>
                <a:cs typeface="Tahoma" panose="020B0604030504040204" pitchFamily="34" charset="0"/>
              </a:rPr>
              <a:t>And a way for communities to add their own data to the mix if appropriate.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anose="020B0604030504040204" pitchFamily="34" charset="0"/>
                <a:ea typeface="Tahoma" panose="020B0604030504040204" pitchFamily="34" charset="0"/>
                <a:cs typeface="Tahoma" panose="020B0604030504040204" pitchFamily="34" charset="0"/>
              </a:rPr>
              <a:t>Finally, we are working closely with other agencies and organizations in the state that collect, analyze and display data.  Hoping to be able to collaborate with them going forward.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anose="020B0604030504040204" pitchFamily="34" charset="0"/>
                <a:ea typeface="Tahoma" panose="020B0604030504040204" pitchFamily="34" charset="0"/>
                <a:cs typeface="Tahoma" panose="020B0604030504040204" pitchFamily="34" charset="0"/>
              </a:rPr>
              <a:t>I’ll turn now to the visualization element of our data work.</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FFAF4159-018B-455F-AA9D-7AF38EB56D84}" type="slidenum">
              <a:rPr lang="en-US" smtClean="0"/>
              <a:t>9</a:t>
            </a:fld>
            <a:endParaRPr lang="en-US"/>
          </a:p>
        </p:txBody>
      </p:sp>
    </p:spTree>
    <p:extLst>
      <p:ext uri="{BB962C8B-B14F-4D97-AF65-F5344CB8AC3E}">
        <p14:creationId xmlns:p14="http://schemas.microsoft.com/office/powerpoint/2010/main" val="420552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A46ED-9C6F-814E-9E08-3822116ECD2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72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A46ED-9C6F-814E-9E08-3822116ECD2B}" type="slidenum">
              <a:rPr lang="en-US" smtClean="0"/>
              <a:t>‹#›</a:t>
            </a:fld>
            <a:endParaRPr lang="en-US" dirty="0"/>
          </a:p>
        </p:txBody>
      </p:sp>
    </p:spTree>
    <p:extLst>
      <p:ext uri="{BB962C8B-B14F-4D97-AF65-F5344CB8AC3E}">
        <p14:creationId xmlns:p14="http://schemas.microsoft.com/office/powerpoint/2010/main" val="184225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A46ED-9C6F-814E-9E08-3822116ECD2B}" type="slidenum">
              <a:rPr lang="en-US" smtClean="0"/>
              <a:t>‹#›</a:t>
            </a:fld>
            <a:endParaRPr lang="en-US" dirty="0"/>
          </a:p>
        </p:txBody>
      </p:sp>
    </p:spTree>
    <p:extLst>
      <p:ext uri="{BB962C8B-B14F-4D97-AF65-F5344CB8AC3E}">
        <p14:creationId xmlns:p14="http://schemas.microsoft.com/office/powerpoint/2010/main" val="37121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A46ED-9C6F-814E-9E08-3822116ECD2B}" type="slidenum">
              <a:rPr lang="en-US" smtClean="0"/>
              <a:t>‹#›</a:t>
            </a:fld>
            <a:endParaRPr lang="en-US" dirty="0"/>
          </a:p>
        </p:txBody>
      </p:sp>
    </p:spTree>
    <p:extLst>
      <p:ext uri="{BB962C8B-B14F-4D97-AF65-F5344CB8AC3E}">
        <p14:creationId xmlns:p14="http://schemas.microsoft.com/office/powerpoint/2010/main" val="173063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A46ED-9C6F-814E-9E08-3822116ECD2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79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A46ED-9C6F-814E-9E08-3822116ECD2B}" type="slidenum">
              <a:rPr lang="en-US" smtClean="0"/>
              <a:t>‹#›</a:t>
            </a:fld>
            <a:endParaRPr lang="en-US" dirty="0"/>
          </a:p>
        </p:txBody>
      </p:sp>
    </p:spTree>
    <p:extLst>
      <p:ext uri="{BB962C8B-B14F-4D97-AF65-F5344CB8AC3E}">
        <p14:creationId xmlns:p14="http://schemas.microsoft.com/office/powerpoint/2010/main" val="169413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7A46ED-9C6F-814E-9E08-3822116ECD2B}" type="slidenum">
              <a:rPr lang="en-US" smtClean="0"/>
              <a:t>‹#›</a:t>
            </a:fld>
            <a:endParaRPr lang="en-US" dirty="0"/>
          </a:p>
        </p:txBody>
      </p:sp>
    </p:spTree>
    <p:extLst>
      <p:ext uri="{BB962C8B-B14F-4D97-AF65-F5344CB8AC3E}">
        <p14:creationId xmlns:p14="http://schemas.microsoft.com/office/powerpoint/2010/main" val="191918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7A46ED-9C6F-814E-9E08-3822116ECD2B}" type="slidenum">
              <a:rPr lang="en-US" smtClean="0"/>
              <a:t>‹#›</a:t>
            </a:fld>
            <a:endParaRPr lang="en-US" dirty="0"/>
          </a:p>
        </p:txBody>
      </p:sp>
    </p:spTree>
    <p:extLst>
      <p:ext uri="{BB962C8B-B14F-4D97-AF65-F5344CB8AC3E}">
        <p14:creationId xmlns:p14="http://schemas.microsoft.com/office/powerpoint/2010/main" val="60348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37A46ED-9C6F-814E-9E08-3822116ECD2B}" type="slidenum">
              <a:rPr lang="en-US" smtClean="0"/>
              <a:t>‹#›</a:t>
            </a:fld>
            <a:endParaRPr lang="en-US" dirty="0"/>
          </a:p>
        </p:txBody>
      </p:sp>
    </p:spTree>
    <p:extLst>
      <p:ext uri="{BB962C8B-B14F-4D97-AF65-F5344CB8AC3E}">
        <p14:creationId xmlns:p14="http://schemas.microsoft.com/office/powerpoint/2010/main" val="14270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14B15B-DA6B-2542-91E8-99DA7890E5DC}" type="datetimeFigureOut">
              <a:rPr lang="en-US" smtClean="0"/>
              <a:t>10/24/2019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7A46ED-9C6F-814E-9E08-3822116ECD2B}" type="slidenum">
              <a:rPr lang="en-US" smtClean="0"/>
              <a:t>‹#›</a:t>
            </a:fld>
            <a:endParaRPr lang="en-US" dirty="0"/>
          </a:p>
        </p:txBody>
      </p:sp>
    </p:spTree>
    <p:extLst>
      <p:ext uri="{BB962C8B-B14F-4D97-AF65-F5344CB8AC3E}">
        <p14:creationId xmlns:p14="http://schemas.microsoft.com/office/powerpoint/2010/main" val="191821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4B15B-DA6B-2542-91E8-99DA7890E5DC}"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A46ED-9C6F-814E-9E08-3822116ECD2B}" type="slidenum">
              <a:rPr lang="en-US" smtClean="0"/>
              <a:t>‹#›</a:t>
            </a:fld>
            <a:endParaRPr lang="en-US" dirty="0"/>
          </a:p>
        </p:txBody>
      </p:sp>
    </p:spTree>
    <p:extLst>
      <p:ext uri="{BB962C8B-B14F-4D97-AF65-F5344CB8AC3E}">
        <p14:creationId xmlns:p14="http://schemas.microsoft.com/office/powerpoint/2010/main" val="135220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14B15B-DA6B-2542-91E8-99DA7890E5DC}" type="datetimeFigureOut">
              <a:rPr lang="en-US" smtClean="0"/>
              <a:t>10/24/2019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7A46ED-9C6F-814E-9E08-3822116ECD2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752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hcdfa.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161" y="1747093"/>
            <a:ext cx="10529676" cy="2706920"/>
          </a:xfrm>
        </p:spPr>
        <p:txBody>
          <a:bodyPr>
            <a:normAutofit/>
          </a:bodyPr>
          <a:lstStyle/>
          <a:p>
            <a:pPr algn="ctr">
              <a:lnSpc>
                <a:spcPct val="150000"/>
              </a:lnSpc>
            </a:pPr>
            <a:r>
              <a:rPr lang="en-US" sz="3200" b="1" dirty="0" smtClean="0">
                <a:solidFill>
                  <a:schemeClr val="tx1"/>
                </a:solidFill>
                <a:latin typeface="Arial" panose="020B0604020202020204" pitchFamily="34" charset="0"/>
                <a:cs typeface="Arial" panose="020B0604020202020204" pitchFamily="34" charset="0"/>
              </a:rPr>
              <a:t>COMMUNITY DEVELOPMENT FINANCE AUTHORITY</a:t>
            </a:r>
            <a:br>
              <a:rPr lang="en-US" sz="3200" b="1" dirty="0" smtClean="0">
                <a:solidFill>
                  <a:schemeClr val="tx1"/>
                </a:solidFill>
                <a:latin typeface="Arial" panose="020B0604020202020204" pitchFamily="34" charset="0"/>
                <a:cs typeface="Arial" panose="020B0604020202020204" pitchFamily="34" charset="0"/>
              </a:rPr>
            </a:br>
            <a:r>
              <a:rPr lang="en-US" sz="3200" b="1" dirty="0" smtClean="0">
                <a:solidFill>
                  <a:schemeClr val="tx1"/>
                </a:solidFill>
                <a:latin typeface="Arial" panose="020B0604020202020204" pitchFamily="34" charset="0"/>
                <a:cs typeface="Arial" panose="020B0604020202020204" pitchFamily="34" charset="0"/>
              </a:rPr>
              <a:t>Data </a:t>
            </a:r>
            <a:r>
              <a:rPr lang="en-US" sz="3200" b="1" dirty="0" smtClean="0">
                <a:solidFill>
                  <a:schemeClr val="tx1"/>
                </a:solidFill>
                <a:latin typeface="Arial" panose="020B0604020202020204" pitchFamily="34" charset="0"/>
                <a:cs typeface="Arial" panose="020B0604020202020204" pitchFamily="34" charset="0"/>
              </a:rPr>
              <a:t>Initiative</a:t>
            </a:r>
            <a:r>
              <a:rPr lang="en-US" sz="3200" dirty="0" smtClean="0">
                <a:solidFill>
                  <a:schemeClr val="tx1"/>
                </a:solidFill>
              </a:rPr>
              <a:t/>
            </a:r>
            <a:br>
              <a:rPr lang="en-US" sz="3200" dirty="0" smtClean="0">
                <a:solidFill>
                  <a:schemeClr val="tx1"/>
                </a:solidFill>
              </a:rPr>
            </a:br>
            <a:r>
              <a:rPr lang="en-US" sz="3200" dirty="0">
                <a:solidFill>
                  <a:schemeClr val="tx1"/>
                </a:solidFill>
              </a:rPr>
              <a:t> NH Summit on Economic Inclusion and Digital Equity</a:t>
            </a:r>
            <a:endParaRPr lang="en-US" sz="3200" b="1" dirty="0">
              <a:solidFill>
                <a:schemeClr val="tx1"/>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723341" y="4909226"/>
            <a:ext cx="10745315" cy="907212"/>
          </a:xfrm>
        </p:spPr>
        <p:txBody>
          <a:bodyPr>
            <a:normAutofit lnSpcReduction="10000"/>
          </a:bodyPr>
          <a:lstStyle/>
          <a:p>
            <a:pPr algn="ctr"/>
            <a:r>
              <a:rPr lang="en-US" dirty="0" smtClean="0">
                <a:solidFill>
                  <a:schemeClr val="tx1"/>
                </a:solidFill>
                <a:latin typeface="Arial" panose="020B0604020202020204" pitchFamily="34" charset="0"/>
                <a:cs typeface="Arial" panose="020B0604020202020204" pitchFamily="34" charset="0"/>
              </a:rPr>
              <a:t>OCTOBER28, </a:t>
            </a:r>
            <a:r>
              <a:rPr lang="en-US" dirty="0" smtClean="0">
                <a:solidFill>
                  <a:schemeClr val="tx1"/>
                </a:solidFill>
                <a:latin typeface="Arial" panose="020B0604020202020204" pitchFamily="34" charset="0"/>
                <a:cs typeface="Arial" panose="020B0604020202020204" pitchFamily="34" charset="0"/>
              </a:rPr>
              <a:t>2019</a:t>
            </a:r>
          </a:p>
          <a:p>
            <a:pPr algn="ctr"/>
            <a:r>
              <a:rPr lang="en-US" dirty="0" smtClean="0">
                <a:solidFill>
                  <a:schemeClr val="tx1"/>
                </a:solidFill>
                <a:latin typeface="Arial" panose="020B0604020202020204" pitchFamily="34" charset="0"/>
                <a:cs typeface="Arial" panose="020B0604020202020204" pitchFamily="34" charset="0"/>
              </a:rPr>
              <a:t>Kevin Peterson, director of economic Development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251" y="299532"/>
            <a:ext cx="2429497" cy="2048253"/>
          </a:xfrm>
          <a:prstGeom prst="rect">
            <a:avLst/>
          </a:prstGeom>
        </p:spPr>
      </p:pic>
    </p:spTree>
    <p:extLst>
      <p:ext uri="{BB962C8B-B14F-4D97-AF65-F5344CB8AC3E}">
        <p14:creationId xmlns:p14="http://schemas.microsoft.com/office/powerpoint/2010/main" val="166383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90457" y="6453386"/>
            <a:ext cx="1596292" cy="404614"/>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14B771B-01B2-405C-9362-83718DB16CF0}" type="slidenum">
              <a:rPr kumimoji="0" lang="en-US" sz="1200" b="0" i="0" u="none" strike="noStrike" kern="1200" cap="none" spc="0" normalizeH="0" baseline="0" noProof="0" smtClean="0">
                <a:ln>
                  <a:noFill/>
                </a:ln>
                <a:solidFill>
                  <a:srgbClr val="4F6F19"/>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srgbClr val="4F6F19"/>
              </a:solidFill>
              <a:effectLst/>
              <a:uLnTx/>
              <a:uFillTx/>
              <a:latin typeface="Franklin Gothic Book" panose="020B0503020102020204"/>
              <a:ea typeface="+mn-ea"/>
              <a:cs typeface="+mn-cs"/>
            </a:endParaRPr>
          </a:p>
        </p:txBody>
      </p:sp>
      <p:graphicFrame>
        <p:nvGraphicFramePr>
          <p:cNvPr id="11" name="Content Placeholder 2">
            <a:extLst>
              <a:ext uri="{FF2B5EF4-FFF2-40B4-BE49-F238E27FC236}">
                <a16:creationId xmlns:a16="http://schemas.microsoft.com/office/drawing/2014/main" id="{E149B675-E73E-4447-B66B-3617B329F9E5}"/>
              </a:ext>
            </a:extLst>
          </p:cNvPr>
          <p:cNvGraphicFramePr/>
          <p:nvPr>
            <p:extLst/>
          </p:nvPr>
        </p:nvGraphicFramePr>
        <p:xfrm>
          <a:off x="522515" y="1690487"/>
          <a:ext cx="11080376" cy="460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F9D717D4-9D85-42D8-AF83-11E14F7785F6}"/>
              </a:ext>
            </a:extLst>
          </p:cNvPr>
          <p:cNvSpPr txBox="1">
            <a:spLocks/>
          </p:cNvSpPr>
          <p:nvPr/>
        </p:nvSpPr>
        <p:spPr>
          <a:xfrm>
            <a:off x="628204" y="524472"/>
            <a:ext cx="10705369" cy="60258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ctr" defTabSz="914400" rtl="0" eaLnBrk="1" fontAlgn="auto" latinLnBrk="0" hangingPunct="1">
              <a:lnSpc>
                <a:spcPct val="89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4F6F19"/>
                </a:solidFill>
                <a:effectLst/>
                <a:uLnTx/>
                <a:uFillTx/>
                <a:latin typeface="Tahoma" panose="020B0604030504040204" pitchFamily="34" charset="0"/>
                <a:ea typeface="Tahoma" panose="020B0604030504040204" pitchFamily="34" charset="0"/>
                <a:cs typeface="Tahoma" panose="020B0604030504040204" pitchFamily="34" charset="0"/>
              </a:rPr>
              <a:t>Data Visualization Tools Overview</a:t>
            </a:r>
          </a:p>
        </p:txBody>
      </p:sp>
      <p:pic>
        <p:nvPicPr>
          <p:cNvPr id="12" name="Picture 11">
            <a:extLst>
              <a:ext uri="{FF2B5EF4-FFF2-40B4-BE49-F238E27FC236}">
                <a16:creationId xmlns:a16="http://schemas.microsoft.com/office/drawing/2014/main" id="{E1DB1E2F-AB6A-46FF-B661-975C46F118E4}"/>
              </a:ext>
            </a:extLst>
          </p:cNvPr>
          <p:cNvPicPr>
            <a:picLocks noChangeAspect="1"/>
          </p:cNvPicPr>
          <p:nvPr/>
        </p:nvPicPr>
        <p:blipFill>
          <a:blip r:embed="rId8"/>
          <a:stretch>
            <a:fillRect/>
          </a:stretch>
        </p:blipFill>
        <p:spPr>
          <a:xfrm>
            <a:off x="1244329" y="6464102"/>
            <a:ext cx="6279424" cy="402371"/>
          </a:xfrm>
          <a:prstGeom prst="rect">
            <a:avLst/>
          </a:prstGeom>
        </p:spPr>
      </p:pic>
    </p:spTree>
    <p:extLst>
      <p:ext uri="{BB962C8B-B14F-4D97-AF65-F5344CB8AC3E}">
        <p14:creationId xmlns:p14="http://schemas.microsoft.com/office/powerpoint/2010/main" val="385577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371600" y="6453386"/>
            <a:ext cx="6280830" cy="4046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rPr>
              <a:t>New Hampshire Fiscal Policy Institute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B771B-01B2-405C-9362-83718DB16CF0}" type="slidenum">
              <a:rPr kumimoji="0" lang="en-US" sz="1200" b="0" i="0" u="none" strike="noStrike" kern="1200" cap="none" spc="0" normalizeH="0" baseline="0" noProof="0" smtClean="0">
                <a:ln>
                  <a:noFill/>
                </a:ln>
                <a:solidFill>
                  <a:srgbClr val="4F6F19"/>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endParaRPr>
          </a:p>
        </p:txBody>
      </p:sp>
      <p:pic>
        <p:nvPicPr>
          <p:cNvPr id="6" name="Content Placeholder 3" descr="A close up of a map&#10;&#10;Description automatically generated">
            <a:extLst>
              <a:ext uri="{FF2B5EF4-FFF2-40B4-BE49-F238E27FC236}">
                <a16:creationId xmlns:a16="http://schemas.microsoft.com/office/drawing/2014/main" id="{E6ED8B52-AE15-4B5F-B8C3-703246E90BF3}"/>
              </a:ext>
            </a:extLst>
          </p:cNvPr>
          <p:cNvPicPr>
            <a:picLocks noChangeAspect="1"/>
          </p:cNvPicPr>
          <p:nvPr/>
        </p:nvPicPr>
        <p:blipFill rotWithShape="1">
          <a:blip r:embed="rId3"/>
          <a:srcRect r="4890" b="1"/>
          <a:stretch/>
        </p:blipFill>
        <p:spPr>
          <a:xfrm>
            <a:off x="1000125" y="580972"/>
            <a:ext cx="10563225" cy="5941815"/>
          </a:xfrm>
          <a:prstGeom prst="rect">
            <a:avLst/>
          </a:prstGeom>
        </p:spPr>
      </p:pic>
      <p:pic>
        <p:nvPicPr>
          <p:cNvPr id="7" name="Picture 6">
            <a:extLst>
              <a:ext uri="{FF2B5EF4-FFF2-40B4-BE49-F238E27FC236}">
                <a16:creationId xmlns:a16="http://schemas.microsoft.com/office/drawing/2014/main" id="{22F1BB75-9903-4E6A-9592-568CBAF6C670}"/>
              </a:ext>
            </a:extLst>
          </p:cNvPr>
          <p:cNvPicPr>
            <a:picLocks noChangeAspect="1"/>
          </p:cNvPicPr>
          <p:nvPr/>
        </p:nvPicPr>
        <p:blipFill rotWithShape="1">
          <a:blip r:embed="rId4"/>
          <a:srcRect r="7812" b="95248"/>
          <a:stretch/>
        </p:blipFill>
        <p:spPr>
          <a:xfrm>
            <a:off x="1000124" y="113207"/>
            <a:ext cx="10563225" cy="265104"/>
          </a:xfrm>
          <a:prstGeom prst="rect">
            <a:avLst/>
          </a:prstGeom>
        </p:spPr>
      </p:pic>
    </p:spTree>
    <p:extLst>
      <p:ext uri="{BB962C8B-B14F-4D97-AF65-F5344CB8AC3E}">
        <p14:creationId xmlns:p14="http://schemas.microsoft.com/office/powerpoint/2010/main" val="419517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AE02E-C7E4-4B54-A82A-F444A50E1612}"/>
              </a:ext>
            </a:extLst>
          </p:cNvPr>
          <p:cNvPicPr>
            <a:picLocks noChangeAspect="1"/>
          </p:cNvPicPr>
          <p:nvPr/>
        </p:nvPicPr>
        <p:blipFill>
          <a:blip r:embed="rId3"/>
          <a:stretch>
            <a:fillRect/>
          </a:stretch>
        </p:blipFill>
        <p:spPr>
          <a:xfrm>
            <a:off x="1297492" y="6459866"/>
            <a:ext cx="6279424" cy="402371"/>
          </a:xfrm>
          <a:prstGeom prst="rect">
            <a:avLst/>
          </a:prstGeom>
        </p:spPr>
      </p:pic>
      <p:sp>
        <p:nvSpPr>
          <p:cNvPr id="9" name="Slide Number Placeholder 4">
            <a:extLst>
              <a:ext uri="{FF2B5EF4-FFF2-40B4-BE49-F238E27FC236}">
                <a16:creationId xmlns:a16="http://schemas.microsoft.com/office/drawing/2014/main" id="{4A235B91-F3C5-46A6-9D97-079F6EBE4549}"/>
              </a:ext>
            </a:extLst>
          </p:cNvPr>
          <p:cNvSpPr>
            <a:spLocks noGrp="1"/>
          </p:cNvSpPr>
          <p:nvPr>
            <p:ph type="sldNum" sz="quarter" idx="12"/>
          </p:nvPr>
        </p:nvSpPr>
        <p:spPr>
          <a:xfrm>
            <a:off x="9472736" y="6453386"/>
            <a:ext cx="1596292" cy="4046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B771B-01B2-405C-9362-83718DB16CF0}" type="slidenum">
              <a:rPr kumimoji="0" lang="en-US" sz="1200" b="0" i="0" u="none" strike="noStrike" kern="1200" cap="none" spc="0" normalizeH="0" baseline="0" noProof="0" smtClean="0">
                <a:ln>
                  <a:noFill/>
                </a:ln>
                <a:solidFill>
                  <a:srgbClr val="4F6F19"/>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endParaRPr>
          </a:p>
        </p:txBody>
      </p:sp>
      <p:sp>
        <p:nvSpPr>
          <p:cNvPr id="10" name="Title 2">
            <a:extLst>
              <a:ext uri="{FF2B5EF4-FFF2-40B4-BE49-F238E27FC236}">
                <a16:creationId xmlns:a16="http://schemas.microsoft.com/office/drawing/2014/main" id="{8C4532E7-6EF9-4640-BF99-5EA7B2EC0938}"/>
              </a:ext>
            </a:extLst>
          </p:cNvPr>
          <p:cNvSpPr txBox="1">
            <a:spLocks/>
          </p:cNvSpPr>
          <p:nvPr/>
        </p:nvSpPr>
        <p:spPr>
          <a:xfrm>
            <a:off x="628204" y="524472"/>
            <a:ext cx="10705369" cy="60258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ctr" defTabSz="914400" rtl="0" eaLnBrk="1" fontAlgn="auto" latinLnBrk="0" hangingPunct="1">
              <a:lnSpc>
                <a:spcPct val="89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4F6F19"/>
                </a:solidFill>
                <a:effectLst/>
                <a:uLnTx/>
                <a:uFillTx/>
                <a:latin typeface="Tahoma" panose="020B0604030504040204" pitchFamily="34" charset="0"/>
                <a:ea typeface="Tahoma" panose="020B0604030504040204" pitchFamily="34" charset="0"/>
                <a:cs typeface="Tahoma" panose="020B0604030504040204" pitchFamily="34" charset="0"/>
              </a:rPr>
              <a:t>Widget Example – Rhode Island Housing</a:t>
            </a:r>
          </a:p>
        </p:txBody>
      </p:sp>
      <p:pic>
        <p:nvPicPr>
          <p:cNvPr id="15" name="Picture 14">
            <a:extLst>
              <a:ext uri="{FF2B5EF4-FFF2-40B4-BE49-F238E27FC236}">
                <a16:creationId xmlns:a16="http://schemas.microsoft.com/office/drawing/2014/main" id="{571AACBD-AF6A-4993-9FBF-5F629C6A6273}"/>
              </a:ext>
            </a:extLst>
          </p:cNvPr>
          <p:cNvPicPr>
            <a:picLocks noChangeAspect="1"/>
          </p:cNvPicPr>
          <p:nvPr/>
        </p:nvPicPr>
        <p:blipFill>
          <a:blip r:embed="rId4"/>
          <a:stretch>
            <a:fillRect/>
          </a:stretch>
        </p:blipFill>
        <p:spPr>
          <a:xfrm>
            <a:off x="1447555" y="1222240"/>
            <a:ext cx="9296889" cy="5241862"/>
          </a:xfrm>
          <a:prstGeom prst="rect">
            <a:avLst/>
          </a:prstGeom>
        </p:spPr>
      </p:pic>
    </p:spTree>
    <p:extLst>
      <p:ext uri="{BB962C8B-B14F-4D97-AF65-F5344CB8AC3E}">
        <p14:creationId xmlns:p14="http://schemas.microsoft.com/office/powerpoint/2010/main" val="182889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2"/>
          <p:cNvSpPr txBox="1">
            <a:spLocks/>
          </p:cNvSpPr>
          <p:nvPr/>
        </p:nvSpPr>
        <p:spPr>
          <a:xfrm>
            <a:off x="1061657" y="922216"/>
            <a:ext cx="9696886" cy="1101747"/>
          </a:xfrm>
          <a:prstGeom prst="rect">
            <a:avLst/>
          </a:prstGeom>
          <a:no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4800" b="1" dirty="0" smtClean="0">
                <a:solidFill>
                  <a:schemeClr val="bg1"/>
                </a:solidFill>
              </a:rPr>
              <a:t>VALUES </a:t>
            </a:r>
          </a:p>
          <a:p>
            <a:pPr marL="0" indent="0">
              <a:lnSpc>
                <a:spcPct val="100000"/>
              </a:lnSpc>
              <a:spcBef>
                <a:spcPts val="0"/>
              </a:spcBef>
              <a:spcAft>
                <a:spcPts val="0"/>
              </a:spcAft>
              <a:buNone/>
            </a:pPr>
            <a:endParaRPr lang="en-US" sz="4500" b="1" dirty="0" smtClean="0">
              <a:solidFill>
                <a:schemeClr val="bg1"/>
              </a:solidFill>
            </a:endParaRPr>
          </a:p>
        </p:txBody>
      </p:sp>
      <p:sp>
        <p:nvSpPr>
          <p:cNvPr id="9" name="TextBox 8"/>
          <p:cNvSpPr txBox="1"/>
          <p:nvPr/>
        </p:nvSpPr>
        <p:spPr>
          <a:xfrm>
            <a:off x="5058978" y="3375759"/>
            <a:ext cx="4348177" cy="3416320"/>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INTEGRITY</a:t>
            </a:r>
          </a:p>
          <a:p>
            <a:r>
              <a:rPr lang="en-US" sz="3600" b="1" dirty="0" smtClean="0">
                <a:solidFill>
                  <a:schemeClr val="bg1"/>
                </a:solidFill>
                <a:latin typeface="Arial" panose="020B0604020202020204" pitchFamily="34" charset="0"/>
                <a:cs typeface="Arial" panose="020B0604020202020204" pitchFamily="34" charset="0"/>
              </a:rPr>
              <a:t>COLLABORATION</a:t>
            </a:r>
          </a:p>
          <a:p>
            <a:r>
              <a:rPr lang="en-US" sz="3600" b="1" dirty="0" smtClean="0">
                <a:solidFill>
                  <a:schemeClr val="bg1"/>
                </a:solidFill>
                <a:latin typeface="Arial" panose="020B0604020202020204" pitchFamily="34" charset="0"/>
                <a:cs typeface="Arial" panose="020B0604020202020204" pitchFamily="34" charset="0"/>
              </a:rPr>
              <a:t>ADAPTABILITY</a:t>
            </a:r>
          </a:p>
          <a:p>
            <a:r>
              <a:rPr lang="en-US" sz="3600" b="1" dirty="0" smtClean="0">
                <a:solidFill>
                  <a:schemeClr val="bg1"/>
                </a:solidFill>
                <a:latin typeface="Arial" panose="020B0604020202020204" pitchFamily="34" charset="0"/>
                <a:cs typeface="Arial" panose="020B0604020202020204" pitchFamily="34" charset="0"/>
              </a:rPr>
              <a:t>RESPECT</a:t>
            </a:r>
          </a:p>
          <a:p>
            <a:r>
              <a:rPr lang="en-US" sz="3600" b="1" dirty="0" smtClean="0">
                <a:solidFill>
                  <a:schemeClr val="bg1"/>
                </a:solidFill>
                <a:latin typeface="Arial" panose="020B0604020202020204" pitchFamily="34" charset="0"/>
                <a:cs typeface="Arial" panose="020B0604020202020204" pitchFamily="34" charset="0"/>
              </a:rPr>
              <a:t>FOCUS</a:t>
            </a:r>
          </a:p>
          <a:p>
            <a:r>
              <a:rPr lang="en-US" sz="3600" b="1" dirty="0" smtClean="0">
                <a:solidFill>
                  <a:schemeClr val="bg1"/>
                </a:solidFill>
                <a:latin typeface="Arial" panose="020B0604020202020204" pitchFamily="34" charset="0"/>
                <a:cs typeface="Arial" panose="020B0604020202020204" pitchFamily="34" charset="0"/>
              </a:rPr>
              <a:t>PROSPERITY</a:t>
            </a:r>
          </a:p>
        </p:txBody>
      </p:sp>
      <p:sp>
        <p:nvSpPr>
          <p:cNvPr id="5" name="Rectangle 4"/>
          <p:cNvSpPr/>
          <p:nvPr/>
        </p:nvSpPr>
        <p:spPr>
          <a:xfrm>
            <a:off x="3048000" y="3105835"/>
            <a:ext cx="6096000" cy="646331"/>
          </a:xfrm>
          <a:prstGeom prst="rect">
            <a:avLst/>
          </a:prstGeom>
        </p:spPr>
        <p:txBody>
          <a:bodyPr>
            <a:spAutoFit/>
          </a:bodyPr>
          <a:lstStyle/>
          <a:p>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Just finished some additional review of the MEDC CDBG-ED application.</a:t>
            </a:r>
            <a:endParaRPr lang="en-US" dirty="0">
              <a:latin typeface="Calibri" panose="020F0502020204030204" pitchFamily="34" charset="0"/>
              <a:ea typeface="Calibri" panose="020F0502020204030204" pitchFamily="34" charset="0"/>
            </a:endParaRPr>
          </a:p>
        </p:txBody>
      </p:sp>
      <p:pic>
        <p:nvPicPr>
          <p:cNvPr id="8" name="Content Placeholder 7" descr="https://www.socialprogress.org/assets/images/framework-questions-full-0e5b4ec5b4.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p:spPr>
      </p:pic>
      <p:pic>
        <p:nvPicPr>
          <p:cNvPr id="7" name="Picture 6" descr="An image showing the Social Progress Index Categories"/>
          <p:cNvPicPr/>
          <p:nvPr/>
        </p:nvPicPr>
        <p:blipFill>
          <a:blip r:embed="rId4">
            <a:extLst>
              <a:ext uri="{28A0092B-C50C-407E-A947-70E740481C1C}">
                <a14:useLocalDpi xmlns:a14="http://schemas.microsoft.com/office/drawing/2010/main" val="0"/>
              </a:ext>
            </a:extLst>
          </a:blip>
          <a:srcRect/>
          <a:stretch>
            <a:fillRect/>
          </a:stretch>
        </p:blipFill>
        <p:spPr bwMode="auto">
          <a:xfrm>
            <a:off x="-289242" y="-228600"/>
            <a:ext cx="12770485" cy="7315200"/>
          </a:xfrm>
          <a:prstGeom prst="rect">
            <a:avLst/>
          </a:prstGeom>
          <a:noFill/>
          <a:ln>
            <a:noFill/>
          </a:ln>
        </p:spPr>
      </p:pic>
    </p:spTree>
    <p:extLst>
      <p:ext uri="{BB962C8B-B14F-4D97-AF65-F5344CB8AC3E}">
        <p14:creationId xmlns:p14="http://schemas.microsoft.com/office/powerpoint/2010/main" val="2851967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1061657" y="922216"/>
            <a:ext cx="9696886" cy="1101747"/>
          </a:xfrm>
          <a:prstGeom prst="rect">
            <a:avLst/>
          </a:prstGeom>
          <a:no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endParaRPr lang="en-US" sz="4500" b="1" dirty="0" smtClean="0">
              <a:solidFill>
                <a:schemeClr val="bg1"/>
              </a:solidFill>
            </a:endParaRPr>
          </a:p>
        </p:txBody>
      </p:sp>
      <p:sp>
        <p:nvSpPr>
          <p:cNvPr id="9" name="TextBox 8"/>
          <p:cNvSpPr txBox="1"/>
          <p:nvPr/>
        </p:nvSpPr>
        <p:spPr>
          <a:xfrm>
            <a:off x="5058978" y="3375759"/>
            <a:ext cx="4348177" cy="3416320"/>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INTEGRITY</a:t>
            </a:r>
          </a:p>
          <a:p>
            <a:r>
              <a:rPr lang="en-US" sz="3600" b="1" dirty="0" smtClean="0">
                <a:solidFill>
                  <a:schemeClr val="bg1"/>
                </a:solidFill>
                <a:latin typeface="Arial" panose="020B0604020202020204" pitchFamily="34" charset="0"/>
                <a:cs typeface="Arial" panose="020B0604020202020204" pitchFamily="34" charset="0"/>
              </a:rPr>
              <a:t>COLLABORATION</a:t>
            </a:r>
          </a:p>
          <a:p>
            <a:r>
              <a:rPr lang="en-US" sz="3600" b="1" dirty="0" smtClean="0">
                <a:solidFill>
                  <a:schemeClr val="bg1"/>
                </a:solidFill>
                <a:latin typeface="Arial" panose="020B0604020202020204" pitchFamily="34" charset="0"/>
                <a:cs typeface="Arial" panose="020B0604020202020204" pitchFamily="34" charset="0"/>
              </a:rPr>
              <a:t>ADAPTABILITY</a:t>
            </a:r>
          </a:p>
          <a:p>
            <a:r>
              <a:rPr lang="en-US" sz="3600" b="1" dirty="0" smtClean="0">
                <a:solidFill>
                  <a:schemeClr val="bg1"/>
                </a:solidFill>
                <a:latin typeface="Arial" panose="020B0604020202020204" pitchFamily="34" charset="0"/>
                <a:cs typeface="Arial" panose="020B0604020202020204" pitchFamily="34" charset="0"/>
              </a:rPr>
              <a:t>RESPECT</a:t>
            </a:r>
          </a:p>
          <a:p>
            <a:r>
              <a:rPr lang="en-US" sz="3600" b="1" dirty="0" smtClean="0">
                <a:solidFill>
                  <a:schemeClr val="bg1"/>
                </a:solidFill>
                <a:latin typeface="Arial" panose="020B0604020202020204" pitchFamily="34" charset="0"/>
                <a:cs typeface="Arial" panose="020B0604020202020204" pitchFamily="34" charset="0"/>
              </a:rPr>
              <a:t>FOCUS</a:t>
            </a:r>
          </a:p>
          <a:p>
            <a:r>
              <a:rPr lang="en-US" sz="3600" b="1" dirty="0" smtClean="0">
                <a:solidFill>
                  <a:schemeClr val="bg1"/>
                </a:solidFill>
                <a:latin typeface="Arial" panose="020B0604020202020204" pitchFamily="34" charset="0"/>
                <a:cs typeface="Arial" panose="020B0604020202020204" pitchFamily="34" charset="0"/>
              </a:rPr>
              <a:t>PROSPERITY</a:t>
            </a:r>
          </a:p>
        </p:txBody>
      </p:sp>
      <p:sp>
        <p:nvSpPr>
          <p:cNvPr id="5" name="Rectangle 4"/>
          <p:cNvSpPr/>
          <p:nvPr/>
        </p:nvSpPr>
        <p:spPr>
          <a:xfrm>
            <a:off x="3048000" y="3105835"/>
            <a:ext cx="6096000" cy="646331"/>
          </a:xfrm>
          <a:prstGeom prst="rect">
            <a:avLst/>
          </a:prstGeom>
        </p:spPr>
        <p:txBody>
          <a:bodyPr>
            <a:spAutoFit/>
          </a:bodyPr>
          <a:lstStyle/>
          <a:p>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Just finished some additional review of the MEDC CDBG-ED application.</a:t>
            </a:r>
            <a:endParaRPr lang="en-US" dirty="0">
              <a:latin typeface="Calibri" panose="020F0502020204030204" pitchFamily="34" charset="0"/>
              <a:ea typeface="Calibri" panose="020F0502020204030204" pitchFamily="34" charset="0"/>
            </a:endParaRPr>
          </a:p>
        </p:txBody>
      </p:sp>
      <p:pic>
        <p:nvPicPr>
          <p:cNvPr id="11" name="Picture 10"/>
          <p:cNvPicPr>
            <a:picLocks noChangeAspect="1"/>
          </p:cNvPicPr>
          <p:nvPr/>
        </p:nvPicPr>
        <p:blipFill>
          <a:blip r:embed="rId3"/>
          <a:stretch>
            <a:fillRect/>
          </a:stretch>
        </p:blipFill>
        <p:spPr>
          <a:xfrm>
            <a:off x="1259763" y="1450"/>
            <a:ext cx="9672473" cy="6856550"/>
          </a:xfrm>
          <a:prstGeom prst="rect">
            <a:avLst/>
          </a:prstGeom>
        </p:spPr>
      </p:pic>
    </p:spTree>
    <p:extLst>
      <p:ext uri="{BB962C8B-B14F-4D97-AF65-F5344CB8AC3E}">
        <p14:creationId xmlns:p14="http://schemas.microsoft.com/office/powerpoint/2010/main" val="826322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1061657" y="922216"/>
            <a:ext cx="9696886" cy="1101747"/>
          </a:xfrm>
          <a:prstGeom prst="rect">
            <a:avLst/>
          </a:prstGeom>
          <a:no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endParaRPr lang="en-US" sz="4500" b="1" dirty="0" smtClean="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112" y="0"/>
            <a:ext cx="6125775" cy="6858000"/>
          </a:xfrm>
          <a:prstGeom prst="rect">
            <a:avLst/>
          </a:prstGeom>
        </p:spPr>
      </p:pic>
    </p:spTree>
    <p:extLst>
      <p:ext uri="{BB962C8B-B14F-4D97-AF65-F5344CB8AC3E}">
        <p14:creationId xmlns:p14="http://schemas.microsoft.com/office/powerpoint/2010/main" val="2690435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8590" y="3153007"/>
            <a:ext cx="9785564" cy="2585323"/>
          </a:xfrm>
          <a:prstGeom prst="rect">
            <a:avLst/>
          </a:prstGeom>
          <a:noFill/>
        </p:spPr>
        <p:txBody>
          <a:bodyPr wrap="none" rtlCol="0">
            <a:spAutoFit/>
          </a:bodyPr>
          <a:lstStyle/>
          <a:p>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Community Development Finance Authority</a:t>
            </a:r>
          </a:p>
          <a:p>
            <a:r>
              <a:rPr lang="en-US" sz="3600" b="1" dirty="0" smtClean="0">
                <a:latin typeface="Arial" panose="020B0604020202020204" pitchFamily="34" charset="0"/>
                <a:cs typeface="Arial" panose="020B0604020202020204" pitchFamily="34" charset="0"/>
                <a:hlinkClick r:id="rId3"/>
              </a:rPr>
              <a:t>www.nhcdfa.org</a:t>
            </a:r>
            <a:r>
              <a:rPr lang="en-US" sz="3600" b="1" dirty="0">
                <a:latin typeface="Arial" panose="020B0604020202020204" pitchFamily="34" charset="0"/>
                <a:cs typeface="Arial" panose="020B0604020202020204" pitchFamily="34" charset="0"/>
              </a:rPr>
              <a:t> </a:t>
            </a:r>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kp@nhcdfa.org</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590" y="729529"/>
            <a:ext cx="2745059" cy="2314296"/>
          </a:xfrm>
          <a:prstGeom prst="rect">
            <a:avLst/>
          </a:prstGeom>
        </p:spPr>
      </p:pic>
      <p:sp>
        <p:nvSpPr>
          <p:cNvPr id="2" name="Rectangle 1"/>
          <p:cNvSpPr/>
          <p:nvPr/>
        </p:nvSpPr>
        <p:spPr>
          <a:xfrm>
            <a:off x="5268037" y="1480023"/>
            <a:ext cx="4653886" cy="830997"/>
          </a:xfrm>
          <a:prstGeom prst="rect">
            <a:avLst/>
          </a:prstGeom>
        </p:spPr>
        <p:txBody>
          <a:bodyPr wrap="square">
            <a:spAutoFit/>
          </a:bodyPr>
          <a:lstStyle/>
          <a:p>
            <a:r>
              <a:rPr lang="en-US" sz="4800" b="1" kern="0" dirty="0" smtClean="0">
                <a:latin typeface="Arial" panose="020B0604020202020204" pitchFamily="34" charset="0"/>
                <a:cs typeface="Arial" panose="020B0604020202020204" pitchFamily="34" charset="0"/>
              </a:rPr>
              <a:t>QUESTIONS</a:t>
            </a:r>
            <a:endParaRPr lang="en-US" sz="4800" b="1" dirty="0"/>
          </a:p>
        </p:txBody>
      </p:sp>
    </p:spTree>
    <p:extLst>
      <p:ext uri="{BB962C8B-B14F-4D97-AF65-F5344CB8AC3E}">
        <p14:creationId xmlns:p14="http://schemas.microsoft.com/office/powerpoint/2010/main" val="73568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941"/>
            <a:ext cx="12207938" cy="6849059"/>
          </a:xfrm>
          <a:prstGeom prst="rect">
            <a:avLst/>
          </a:prstGeom>
        </p:spPr>
      </p:pic>
    </p:spTree>
    <p:extLst>
      <p:ext uri="{BB962C8B-B14F-4D97-AF65-F5344CB8AC3E}">
        <p14:creationId xmlns:p14="http://schemas.microsoft.com/office/powerpoint/2010/main" val="341903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C372BD-AD0A-4E9C-B1C0-942E883B766B}"/>
              </a:ext>
            </a:extLst>
          </p:cNvPr>
          <p:cNvSpPr>
            <a:spLocks noGrp="1"/>
          </p:cNvSpPr>
          <p:nvPr>
            <p:ph type="title"/>
          </p:nvPr>
        </p:nvSpPr>
        <p:spPr>
          <a:xfrm>
            <a:off x="1295400" y="198308"/>
            <a:ext cx="9594273" cy="799220"/>
          </a:xfrm>
        </p:spPr>
        <p:txBody>
          <a:bodyPr>
            <a:normAutofit/>
          </a:bodyPr>
          <a:lstStyle/>
          <a:p>
            <a:pPr algn="ctr"/>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New Hampshire Population Distribution, </a:t>
            </a:r>
            <a:b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Median Ages, and Property Valuations</a:t>
            </a:r>
          </a:p>
        </p:txBody>
      </p:sp>
      <p:sp>
        <p:nvSpPr>
          <p:cNvPr id="4" name="Footer Placeholder 3"/>
          <p:cNvSpPr>
            <a:spLocks noGrp="1"/>
          </p:cNvSpPr>
          <p:nvPr>
            <p:ph type="ftr" sz="quarter" idx="11"/>
          </p:nvPr>
        </p:nvSpPr>
        <p:spPr>
          <a:xfrm>
            <a:off x="1395884" y="6453386"/>
            <a:ext cx="6280830" cy="4046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rPr>
              <a:t>New Hampshire Fiscal Policy Institute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B771B-01B2-405C-9362-83718DB16CF0}" type="slidenum">
              <a:rPr kumimoji="0" lang="en-US" sz="1200" b="0" i="0" u="none" strike="noStrike" kern="1200" cap="none" spc="0" normalizeH="0" baseline="0" noProof="0" smtClean="0">
                <a:ln>
                  <a:noFill/>
                </a:ln>
                <a:solidFill>
                  <a:srgbClr val="4F6F19"/>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endParaRPr>
          </a:p>
        </p:txBody>
      </p:sp>
      <p:pic>
        <p:nvPicPr>
          <p:cNvPr id="2" name="Picture 1">
            <a:extLst>
              <a:ext uri="{FF2B5EF4-FFF2-40B4-BE49-F238E27FC236}">
                <a16:creationId xmlns:a16="http://schemas.microsoft.com/office/drawing/2014/main" id="{9AF3314E-6A21-45D7-997C-9A42B3ABA0EF}"/>
              </a:ext>
            </a:extLst>
          </p:cNvPr>
          <p:cNvPicPr>
            <a:picLocks noChangeAspect="1"/>
          </p:cNvPicPr>
          <p:nvPr/>
        </p:nvPicPr>
        <p:blipFill>
          <a:blip r:embed="rId3"/>
          <a:stretch>
            <a:fillRect/>
          </a:stretch>
        </p:blipFill>
        <p:spPr>
          <a:xfrm>
            <a:off x="4268326" y="1157297"/>
            <a:ext cx="3655348" cy="5394228"/>
          </a:xfrm>
          <a:prstGeom prst="rect">
            <a:avLst/>
          </a:prstGeom>
        </p:spPr>
      </p:pic>
      <p:pic>
        <p:nvPicPr>
          <p:cNvPr id="3" name="Picture 2">
            <a:extLst>
              <a:ext uri="{FF2B5EF4-FFF2-40B4-BE49-F238E27FC236}">
                <a16:creationId xmlns:a16="http://schemas.microsoft.com/office/drawing/2014/main" id="{B7E4B1C1-E8CE-40EC-93BE-BE3FB21AC46E}"/>
              </a:ext>
            </a:extLst>
          </p:cNvPr>
          <p:cNvPicPr>
            <a:picLocks noChangeAspect="1"/>
          </p:cNvPicPr>
          <p:nvPr/>
        </p:nvPicPr>
        <p:blipFill>
          <a:blip r:embed="rId4"/>
          <a:stretch>
            <a:fillRect/>
          </a:stretch>
        </p:blipFill>
        <p:spPr>
          <a:xfrm>
            <a:off x="560394" y="1157297"/>
            <a:ext cx="3583937" cy="5394228"/>
          </a:xfrm>
          <a:prstGeom prst="rect">
            <a:avLst/>
          </a:prstGeom>
        </p:spPr>
      </p:pic>
      <p:pic>
        <p:nvPicPr>
          <p:cNvPr id="6" name="Picture 5">
            <a:extLst>
              <a:ext uri="{FF2B5EF4-FFF2-40B4-BE49-F238E27FC236}">
                <a16:creationId xmlns:a16="http://schemas.microsoft.com/office/drawing/2014/main" id="{9EF3486F-761A-4053-A947-A34D1E4407AD}"/>
              </a:ext>
            </a:extLst>
          </p:cNvPr>
          <p:cNvPicPr>
            <a:picLocks noChangeAspect="1"/>
          </p:cNvPicPr>
          <p:nvPr/>
        </p:nvPicPr>
        <p:blipFill>
          <a:blip r:embed="rId5"/>
          <a:stretch>
            <a:fillRect/>
          </a:stretch>
        </p:blipFill>
        <p:spPr>
          <a:xfrm>
            <a:off x="7938024" y="1132226"/>
            <a:ext cx="3583936" cy="5321160"/>
          </a:xfrm>
          <a:prstGeom prst="rect">
            <a:avLst/>
          </a:prstGeom>
        </p:spPr>
      </p:pic>
    </p:spTree>
    <p:extLst>
      <p:ext uri="{BB962C8B-B14F-4D97-AF65-F5344CB8AC3E}">
        <p14:creationId xmlns:p14="http://schemas.microsoft.com/office/powerpoint/2010/main" val="81589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C372BD-AD0A-4E9C-B1C0-942E883B766B}"/>
              </a:ext>
            </a:extLst>
          </p:cNvPr>
          <p:cNvSpPr>
            <a:spLocks noGrp="1"/>
          </p:cNvSpPr>
          <p:nvPr>
            <p:ph type="title"/>
          </p:nvPr>
        </p:nvSpPr>
        <p:spPr>
          <a:xfrm>
            <a:off x="1295400" y="156545"/>
            <a:ext cx="9601200" cy="435737"/>
          </a:xfrm>
        </p:spPr>
        <p:txBody>
          <a:bodyPr>
            <a:normAutofit/>
          </a:bodyPr>
          <a:lstStyle/>
          <a:p>
            <a:pPr algn="ctr"/>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Resident Income at the Municipal Level</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B771B-01B2-405C-9362-83718DB16CF0}" type="slidenum">
              <a:rPr kumimoji="0" lang="en-US" sz="1200" b="0" i="0" u="none" strike="noStrike" kern="1200" cap="none" spc="0" normalizeH="0" baseline="0" noProof="0" smtClean="0">
                <a:ln>
                  <a:noFill/>
                </a:ln>
                <a:solidFill>
                  <a:srgbClr val="4F6F19"/>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endParaRPr>
          </a:p>
        </p:txBody>
      </p:sp>
      <p:pic>
        <p:nvPicPr>
          <p:cNvPr id="8" name="Picture 7">
            <a:extLst>
              <a:ext uri="{FF2B5EF4-FFF2-40B4-BE49-F238E27FC236}">
                <a16:creationId xmlns:a16="http://schemas.microsoft.com/office/drawing/2014/main" id="{57257D1D-0F20-4560-9C68-4E0C9F0C0FAC}"/>
              </a:ext>
            </a:extLst>
          </p:cNvPr>
          <p:cNvPicPr>
            <a:picLocks noChangeAspect="1"/>
          </p:cNvPicPr>
          <p:nvPr/>
        </p:nvPicPr>
        <p:blipFill>
          <a:blip r:embed="rId3"/>
          <a:stretch>
            <a:fillRect/>
          </a:stretch>
        </p:blipFill>
        <p:spPr>
          <a:xfrm>
            <a:off x="1917313" y="594178"/>
            <a:ext cx="8357373" cy="6128740"/>
          </a:xfrm>
          <a:prstGeom prst="rect">
            <a:avLst/>
          </a:prstGeom>
        </p:spPr>
      </p:pic>
    </p:spTree>
    <p:extLst>
      <p:ext uri="{BB962C8B-B14F-4D97-AF65-F5344CB8AC3E}">
        <p14:creationId xmlns:p14="http://schemas.microsoft.com/office/powerpoint/2010/main" val="159880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371600" y="6453386"/>
            <a:ext cx="6280830" cy="4046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rPr>
              <a:t>New Hampshire Fiscal Policy Institute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B771B-01B2-405C-9362-83718DB16CF0}" type="slidenum">
              <a:rPr kumimoji="0" lang="en-US" sz="1200" b="0" i="0" u="none" strike="noStrike" kern="1200" cap="none" spc="0" normalizeH="0" baseline="0" noProof="0" smtClean="0">
                <a:ln>
                  <a:noFill/>
                </a:ln>
                <a:solidFill>
                  <a:srgbClr val="4F6F19"/>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endParaRPr>
          </a:p>
        </p:txBody>
      </p:sp>
      <p:pic>
        <p:nvPicPr>
          <p:cNvPr id="2" name="Picture 1">
            <a:extLst>
              <a:ext uri="{FF2B5EF4-FFF2-40B4-BE49-F238E27FC236}">
                <a16:creationId xmlns:a16="http://schemas.microsoft.com/office/drawing/2014/main" id="{FE8A1BD7-47A2-4774-8E07-9931AC3D20FC}"/>
              </a:ext>
            </a:extLst>
          </p:cNvPr>
          <p:cNvPicPr>
            <a:picLocks noChangeAspect="1"/>
          </p:cNvPicPr>
          <p:nvPr/>
        </p:nvPicPr>
        <p:blipFill>
          <a:blip r:embed="rId3"/>
          <a:stretch>
            <a:fillRect/>
          </a:stretch>
        </p:blipFill>
        <p:spPr>
          <a:xfrm>
            <a:off x="582710" y="605711"/>
            <a:ext cx="6435835" cy="5855703"/>
          </a:xfrm>
          <a:prstGeom prst="rect">
            <a:avLst/>
          </a:prstGeom>
        </p:spPr>
      </p:pic>
      <p:pic>
        <p:nvPicPr>
          <p:cNvPr id="3" name="Picture 2">
            <a:extLst>
              <a:ext uri="{FF2B5EF4-FFF2-40B4-BE49-F238E27FC236}">
                <a16:creationId xmlns:a16="http://schemas.microsoft.com/office/drawing/2014/main" id="{1105F0F3-AEB0-4826-8789-A4E8A59D807E}"/>
              </a:ext>
            </a:extLst>
          </p:cNvPr>
          <p:cNvPicPr>
            <a:picLocks noChangeAspect="1"/>
          </p:cNvPicPr>
          <p:nvPr/>
        </p:nvPicPr>
        <p:blipFill>
          <a:blip r:embed="rId4"/>
          <a:stretch>
            <a:fillRect/>
          </a:stretch>
        </p:blipFill>
        <p:spPr>
          <a:xfrm>
            <a:off x="7190973" y="605710"/>
            <a:ext cx="3891163" cy="5965911"/>
          </a:xfrm>
          <a:prstGeom prst="rect">
            <a:avLst/>
          </a:prstGeom>
        </p:spPr>
      </p:pic>
      <p:sp>
        <p:nvSpPr>
          <p:cNvPr id="7" name="Title 6">
            <a:extLst>
              <a:ext uri="{FF2B5EF4-FFF2-40B4-BE49-F238E27FC236}">
                <a16:creationId xmlns:a16="http://schemas.microsoft.com/office/drawing/2014/main" id="{B025AA60-FFAF-484E-A96F-90530596E7D6}"/>
              </a:ext>
            </a:extLst>
          </p:cNvPr>
          <p:cNvSpPr txBox="1">
            <a:spLocks/>
          </p:cNvSpPr>
          <p:nvPr/>
        </p:nvSpPr>
        <p:spPr>
          <a:xfrm>
            <a:off x="1447800" y="226073"/>
            <a:ext cx="9601200" cy="38724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Anti-Poverty Program Enrollment by Municipality</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256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371600" y="6453386"/>
            <a:ext cx="6280830" cy="4046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rPr>
              <a:t>New Hampshire Fiscal Policy Institute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B771B-01B2-405C-9362-83718DB16CF0}" type="slidenum">
              <a:rPr kumimoji="0" lang="en-US" sz="1200" b="0" i="0" u="none" strike="noStrike" kern="1200" cap="none" spc="0" normalizeH="0" baseline="0" noProof="0" smtClean="0">
                <a:ln>
                  <a:noFill/>
                </a:ln>
                <a:solidFill>
                  <a:srgbClr val="4F6F19"/>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F6F19"/>
              </a:solidFill>
              <a:effectLst/>
              <a:uLnTx/>
              <a:uFillTx/>
              <a:latin typeface="Franklin Gothic Book" panose="020B0503020102020204"/>
              <a:ea typeface="+mn-ea"/>
              <a:cs typeface="+mn-cs"/>
            </a:endParaRPr>
          </a:p>
        </p:txBody>
      </p:sp>
      <p:sp>
        <p:nvSpPr>
          <p:cNvPr id="6" name="Title 6">
            <a:extLst>
              <a:ext uri="{FF2B5EF4-FFF2-40B4-BE49-F238E27FC236}">
                <a16:creationId xmlns:a16="http://schemas.microsoft.com/office/drawing/2014/main" id="{B025AA60-FFAF-484E-A96F-90530596E7D6}"/>
              </a:ext>
            </a:extLst>
          </p:cNvPr>
          <p:cNvSpPr>
            <a:spLocks noGrp="1"/>
          </p:cNvSpPr>
          <p:nvPr>
            <p:ph type="title"/>
          </p:nvPr>
        </p:nvSpPr>
        <p:spPr>
          <a:xfrm>
            <a:off x="1295400" y="156545"/>
            <a:ext cx="9601200" cy="1485900"/>
          </a:xfrm>
        </p:spPr>
        <p:txBody>
          <a:bodyPr>
            <a:normAutofit/>
          </a:bodyPr>
          <a:lstStyle/>
          <a:p>
            <a:pPr algn="ctr"/>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Municipal Disparities in Fiscal Capacity</a:t>
            </a:r>
          </a:p>
        </p:txBody>
      </p:sp>
      <p:pic>
        <p:nvPicPr>
          <p:cNvPr id="7" name="Picture 6">
            <a:extLst>
              <a:ext uri="{FF2B5EF4-FFF2-40B4-BE49-F238E27FC236}">
                <a16:creationId xmlns:a16="http://schemas.microsoft.com/office/drawing/2014/main" id="{D0A7C153-7706-4E77-B50E-78F156E59F2A}"/>
              </a:ext>
            </a:extLst>
          </p:cNvPr>
          <p:cNvPicPr>
            <a:picLocks noChangeAspect="1"/>
          </p:cNvPicPr>
          <p:nvPr/>
        </p:nvPicPr>
        <p:blipFill>
          <a:blip r:embed="rId3"/>
          <a:stretch>
            <a:fillRect/>
          </a:stretch>
        </p:blipFill>
        <p:spPr>
          <a:xfrm>
            <a:off x="2029766" y="537314"/>
            <a:ext cx="4066233" cy="5916072"/>
          </a:xfrm>
          <a:prstGeom prst="rect">
            <a:avLst/>
          </a:prstGeom>
        </p:spPr>
      </p:pic>
      <p:pic>
        <p:nvPicPr>
          <p:cNvPr id="8" name="Picture 7">
            <a:extLst>
              <a:ext uri="{FF2B5EF4-FFF2-40B4-BE49-F238E27FC236}">
                <a16:creationId xmlns:a16="http://schemas.microsoft.com/office/drawing/2014/main" id="{B31EE97C-336A-4925-AA52-0696D47A6858}"/>
              </a:ext>
            </a:extLst>
          </p:cNvPr>
          <p:cNvPicPr>
            <a:picLocks noChangeAspect="1"/>
          </p:cNvPicPr>
          <p:nvPr/>
        </p:nvPicPr>
        <p:blipFill>
          <a:blip r:embed="rId4"/>
          <a:stretch>
            <a:fillRect/>
          </a:stretch>
        </p:blipFill>
        <p:spPr>
          <a:xfrm>
            <a:off x="6200253" y="667600"/>
            <a:ext cx="3817953" cy="5645941"/>
          </a:xfrm>
          <a:prstGeom prst="rect">
            <a:avLst/>
          </a:prstGeom>
        </p:spPr>
      </p:pic>
      <p:sp>
        <p:nvSpPr>
          <p:cNvPr id="9" name="Title 6">
            <a:extLst>
              <a:ext uri="{FF2B5EF4-FFF2-40B4-BE49-F238E27FC236}">
                <a16:creationId xmlns:a16="http://schemas.microsoft.com/office/drawing/2014/main" id="{B025AA60-FFAF-484E-A96F-90530596E7D6}"/>
              </a:ext>
            </a:extLst>
          </p:cNvPr>
          <p:cNvSpPr txBox="1">
            <a:spLocks/>
          </p:cNvSpPr>
          <p:nvPr/>
        </p:nvSpPr>
        <p:spPr>
          <a:xfrm>
            <a:off x="1399653" y="156545"/>
            <a:ext cx="9601200" cy="43920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Municipal Disparities in Fiscal Capacity</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600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14B771B-01B2-405C-9362-83718DB16CF0}" type="slidenum">
              <a:rPr lang="en-US" smtClean="0">
                <a:solidFill>
                  <a:schemeClr val="accent4"/>
                </a:solidFill>
              </a:rPr>
              <a:t>7</a:t>
            </a:fld>
            <a:endParaRPr lang="en-US" dirty="0">
              <a:solidFill>
                <a:schemeClr val="accent4"/>
              </a:solidFill>
            </a:endParaRPr>
          </a:p>
        </p:txBody>
      </p:sp>
      <p:sp>
        <p:nvSpPr>
          <p:cNvPr id="6" name="Title 2">
            <a:extLst>
              <a:ext uri="{FF2B5EF4-FFF2-40B4-BE49-F238E27FC236}">
                <a16:creationId xmlns:a16="http://schemas.microsoft.com/office/drawing/2014/main" id="{DED31AC1-2D91-40F9-AA77-D45123C217DF}"/>
              </a:ext>
            </a:extLst>
          </p:cNvPr>
          <p:cNvSpPr>
            <a:spLocks noGrp="1"/>
          </p:cNvSpPr>
          <p:nvPr>
            <p:ph type="title"/>
          </p:nvPr>
        </p:nvSpPr>
        <p:spPr>
          <a:xfrm>
            <a:off x="628204" y="524472"/>
            <a:ext cx="10705369" cy="628920"/>
          </a:xfrm>
        </p:spPr>
        <p:txBody>
          <a:bodyPr>
            <a:normAutofit/>
          </a:bodyPr>
          <a:lstStyle/>
          <a:p>
            <a:pPr algn="ct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Exploring and Vetting Available Core Data Sets</a:t>
            </a:r>
          </a:p>
        </p:txBody>
      </p:sp>
      <p:sp>
        <p:nvSpPr>
          <p:cNvPr id="7" name="TextBox 6">
            <a:extLst>
              <a:ext uri="{FF2B5EF4-FFF2-40B4-BE49-F238E27FC236}">
                <a16:creationId xmlns:a16="http://schemas.microsoft.com/office/drawing/2014/main" id="{E473B1EA-E8F2-47BE-B685-85DAB8541CF9}"/>
              </a:ext>
            </a:extLst>
          </p:cNvPr>
          <p:cNvSpPr txBox="1"/>
          <p:nvPr/>
        </p:nvSpPr>
        <p:spPr>
          <a:xfrm>
            <a:off x="446567" y="1228397"/>
            <a:ext cx="10887006" cy="4708981"/>
          </a:xfrm>
          <a:prstGeom prst="rect">
            <a:avLst/>
          </a:prstGeom>
          <a:noFill/>
        </p:spPr>
        <p:txBody>
          <a:bodyPr wrap="square" rtlCol="0">
            <a:spAutoFit/>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b="1" dirty="0" smtClean="0">
                <a:latin typeface="Tahoma" panose="020B0604030504040204" pitchFamily="34" charset="0"/>
                <a:ea typeface="Tahoma" panose="020B0604030504040204" pitchFamily="34" charset="0"/>
                <a:cs typeface="Tahoma" panose="020B0604030504040204" pitchFamily="34" charset="0"/>
              </a:rPr>
              <a:t>FOCUS:  Municipal-level data</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Study i</a:t>
            </a:r>
            <a:r>
              <a:rPr lang="en-US" sz="2800" dirty="0" smtClean="0">
                <a:latin typeface="Tahoma" panose="020B0604030504040204" pitchFamily="34" charset="0"/>
                <a:ea typeface="Tahoma" panose="020B0604030504040204" pitchFamily="34" charset="0"/>
                <a:cs typeface="Tahoma" panose="020B0604030504040204" pitchFamily="34" charset="0"/>
              </a:rPr>
              <a:t>dentified </a:t>
            </a:r>
            <a:r>
              <a:rPr lang="en-US" sz="2800" dirty="0">
                <a:latin typeface="Tahoma" panose="020B0604030504040204" pitchFamily="34" charset="0"/>
                <a:ea typeface="Tahoma" panose="020B0604030504040204" pitchFamily="34" charset="0"/>
                <a:cs typeface="Tahoma" panose="020B0604030504040204" pitchFamily="34" charset="0"/>
              </a:rPr>
              <a:t>over </a:t>
            </a:r>
            <a:r>
              <a:rPr lang="en-US" sz="2800" b="1" dirty="0">
                <a:latin typeface="Tahoma" panose="020B0604030504040204" pitchFamily="34" charset="0"/>
                <a:ea typeface="Tahoma" panose="020B0604030504040204" pitchFamily="34" charset="0"/>
                <a:cs typeface="Tahoma" panose="020B0604030504040204" pitchFamily="34" charset="0"/>
              </a:rPr>
              <a:t>100 data </a:t>
            </a:r>
            <a:r>
              <a:rPr lang="en-US" sz="2800" b="1" dirty="0" smtClean="0">
                <a:latin typeface="Tahoma" panose="020B0604030504040204" pitchFamily="34" charset="0"/>
                <a:ea typeface="Tahoma" panose="020B0604030504040204" pitchFamily="34" charset="0"/>
                <a:cs typeface="Tahoma" panose="020B0604030504040204" pitchFamily="34" charset="0"/>
              </a:rPr>
              <a:t>sets</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NHFPI recommended </a:t>
            </a:r>
            <a:r>
              <a:rPr lang="en-US" sz="2800" b="1" dirty="0" smtClean="0">
                <a:latin typeface="Tahoma" panose="020B0604030504040204" pitchFamily="34" charset="0"/>
                <a:ea typeface="Tahoma" panose="020B0604030504040204" pitchFamily="34" charset="0"/>
                <a:cs typeface="Tahoma" panose="020B0604030504040204" pitchFamily="34" charset="0"/>
              </a:rPr>
              <a:t>key data sets </a:t>
            </a:r>
            <a:r>
              <a:rPr lang="en-US" sz="2800" dirty="0" smtClean="0">
                <a:latin typeface="Tahoma" panose="020B0604030504040204" pitchFamily="34" charset="0"/>
                <a:ea typeface="Tahoma" panose="020B0604030504040204" pitchFamily="34" charset="0"/>
                <a:cs typeface="Tahoma" panose="020B0604030504040204" pitchFamily="34" charset="0"/>
              </a:rPr>
              <a:t>(weighted and tiered)</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Municipal and county data </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Applied consistently</a:t>
            </a:r>
          </a:p>
          <a:p>
            <a:pPr marL="742950" lvl="1"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Regularly updated (annual if possible)</a:t>
            </a:r>
          </a:p>
          <a:p>
            <a:pPr marL="742950" lvl="1"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Readily accessible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118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803572" y="6464408"/>
            <a:ext cx="2914175" cy="404614"/>
          </a:xfrm>
        </p:spPr>
        <p:txBody>
          <a:bodyPr/>
          <a:lstStyle/>
          <a:p>
            <a:r>
              <a:rPr lang="en-US" dirty="0">
                <a:solidFill>
                  <a:schemeClr val="accent4"/>
                </a:solidFill>
              </a:rPr>
              <a:t>New Hampshire Fiscal Policy Institute</a:t>
            </a:r>
          </a:p>
        </p:txBody>
      </p:sp>
      <p:sp>
        <p:nvSpPr>
          <p:cNvPr id="5" name="Slide Number Placeholder 4"/>
          <p:cNvSpPr>
            <a:spLocks noGrp="1"/>
          </p:cNvSpPr>
          <p:nvPr>
            <p:ph type="sldNum" sz="quarter" idx="12"/>
          </p:nvPr>
        </p:nvSpPr>
        <p:spPr/>
        <p:txBody>
          <a:bodyPr/>
          <a:lstStyle/>
          <a:p>
            <a:fld id="{814B771B-01B2-405C-9362-83718DB16CF0}" type="slidenum">
              <a:rPr lang="en-US" smtClean="0">
                <a:solidFill>
                  <a:schemeClr val="accent4"/>
                </a:solidFill>
              </a:rPr>
              <a:t>8</a:t>
            </a:fld>
            <a:endParaRPr lang="en-US" dirty="0">
              <a:solidFill>
                <a:schemeClr val="accent4"/>
              </a:solidFill>
            </a:endParaRPr>
          </a:p>
        </p:txBody>
      </p:sp>
      <p:sp>
        <p:nvSpPr>
          <p:cNvPr id="6" name="Title 2">
            <a:extLst>
              <a:ext uri="{FF2B5EF4-FFF2-40B4-BE49-F238E27FC236}">
                <a16:creationId xmlns:a16="http://schemas.microsoft.com/office/drawing/2014/main" id="{DED31AC1-2D91-40F9-AA77-D45123C217DF}"/>
              </a:ext>
            </a:extLst>
          </p:cNvPr>
          <p:cNvSpPr>
            <a:spLocks noGrp="1"/>
          </p:cNvSpPr>
          <p:nvPr>
            <p:ph type="title"/>
          </p:nvPr>
        </p:nvSpPr>
        <p:spPr>
          <a:xfrm>
            <a:off x="628204" y="126682"/>
            <a:ext cx="10705369" cy="635527"/>
          </a:xfrm>
        </p:spPr>
        <p:txBody>
          <a:bodyPr>
            <a:normAutofit/>
          </a:bodyPr>
          <a:lstStyle/>
          <a:p>
            <a:pPr algn="ct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Three Broad Categories</a:t>
            </a:r>
          </a:p>
        </p:txBody>
      </p:sp>
      <p:sp>
        <p:nvSpPr>
          <p:cNvPr id="7" name="TextBox 6">
            <a:extLst>
              <a:ext uri="{FF2B5EF4-FFF2-40B4-BE49-F238E27FC236}">
                <a16:creationId xmlns:a16="http://schemas.microsoft.com/office/drawing/2014/main" id="{E473B1EA-E8F2-47BE-B685-85DAB8541CF9}"/>
              </a:ext>
            </a:extLst>
          </p:cNvPr>
          <p:cNvSpPr txBox="1"/>
          <p:nvPr/>
        </p:nvSpPr>
        <p:spPr>
          <a:xfrm>
            <a:off x="858427" y="1251962"/>
            <a:ext cx="9307340" cy="5201424"/>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Basic Human Needs</a:t>
            </a:r>
            <a:endParaRPr lang="en-US" sz="2000" b="1" dirty="0">
              <a:solidFill>
                <a:srgbClr val="008FC5"/>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Poverty</a:t>
            </a: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Housing</a:t>
            </a: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Access to Health Care</a:t>
            </a: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Population Composition</a:t>
            </a:r>
          </a:p>
          <a:p>
            <a:pPr marL="285750" indent="-285750">
              <a:buFont typeface="Arial" panose="020B0604020202020204" pitchFamily="34" charset="0"/>
              <a:buChar char="•"/>
            </a:pPr>
            <a:endParaRPr lang="en-US" sz="2000" b="1" dirty="0">
              <a:solidFill>
                <a:srgbClr val="008FC5"/>
              </a:solidFill>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Access to Opportunity</a:t>
            </a: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Income</a:t>
            </a: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Municipal Fiscal Capacity</a:t>
            </a: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Economic Growth</a:t>
            </a: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Opportunity for Children</a:t>
            </a:r>
          </a:p>
          <a:p>
            <a:pPr marL="285750" indent="-285750">
              <a:buFont typeface="Arial" panose="020B0604020202020204" pitchFamily="34" charset="0"/>
              <a:buChar char="•"/>
            </a:pPr>
            <a:endParaRPr lang="en-US" sz="2000" b="1" dirty="0">
              <a:solidFill>
                <a:srgbClr val="008FC5"/>
              </a:solidFill>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Community Sustainability and Vibrancy</a:t>
            </a:r>
            <a:endParaRPr lang="en-US" sz="2400" b="1" dirty="0">
              <a:solidFill>
                <a:srgbClr val="008FC5"/>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Population Growth</a:t>
            </a:r>
          </a:p>
          <a:p>
            <a:pPr marL="285750" indent="-285750">
              <a:buFont typeface="Arial" panose="020B0604020202020204" pitchFamily="34" charset="0"/>
              <a:buChar char="•"/>
            </a:pPr>
            <a:r>
              <a:rPr lang="en-US" sz="2000" dirty="0">
                <a:solidFill>
                  <a:srgbClr val="008FC5"/>
                </a:solidFill>
                <a:latin typeface="Tahoma" panose="020B0604030504040204" pitchFamily="34" charset="0"/>
                <a:ea typeface="Tahoma" panose="020B0604030504040204" pitchFamily="34" charset="0"/>
                <a:cs typeface="Tahoma" panose="020B0604030504040204" pitchFamily="34" charset="0"/>
              </a:rPr>
              <a:t>Community Infrastructure</a:t>
            </a:r>
          </a:p>
          <a:p>
            <a:endParaRPr lang="en-US" sz="2000" b="1" dirty="0">
              <a:solidFill>
                <a:srgbClr val="008FC5"/>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9C6000E8-F787-4562-9F63-A28BE3AC9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449" y="993372"/>
            <a:ext cx="3730467" cy="5600375"/>
          </a:xfrm>
          <a:prstGeom prst="rect">
            <a:avLst/>
          </a:prstGeom>
        </p:spPr>
      </p:pic>
    </p:spTree>
    <p:extLst>
      <p:ext uri="{BB962C8B-B14F-4D97-AF65-F5344CB8AC3E}">
        <p14:creationId xmlns:p14="http://schemas.microsoft.com/office/powerpoint/2010/main" val="281326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14B771B-01B2-405C-9362-83718DB16CF0}" type="slidenum">
              <a:rPr lang="en-US" smtClean="0">
                <a:solidFill>
                  <a:schemeClr val="accent4"/>
                </a:solidFill>
              </a:rPr>
              <a:t>9</a:t>
            </a:fld>
            <a:endParaRPr lang="en-US" dirty="0">
              <a:solidFill>
                <a:schemeClr val="accent4"/>
              </a:solidFill>
            </a:endParaRPr>
          </a:p>
        </p:txBody>
      </p:sp>
      <p:sp>
        <p:nvSpPr>
          <p:cNvPr id="6" name="Title 2">
            <a:extLst>
              <a:ext uri="{FF2B5EF4-FFF2-40B4-BE49-F238E27FC236}">
                <a16:creationId xmlns:a16="http://schemas.microsoft.com/office/drawing/2014/main" id="{DED31AC1-2D91-40F9-AA77-D45123C217DF}"/>
              </a:ext>
            </a:extLst>
          </p:cNvPr>
          <p:cNvSpPr>
            <a:spLocks noGrp="1"/>
          </p:cNvSpPr>
          <p:nvPr>
            <p:ph type="title"/>
          </p:nvPr>
        </p:nvSpPr>
        <p:spPr>
          <a:xfrm>
            <a:off x="628204" y="524472"/>
            <a:ext cx="10705369" cy="628920"/>
          </a:xfrm>
        </p:spPr>
        <p:txBody>
          <a:bodyPr>
            <a:normAutofit/>
          </a:bodyPr>
          <a:lstStyle/>
          <a:p>
            <a:pPr algn="ctr"/>
            <a:r>
              <a:rPr lang="en-US"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CDFA Core Data Index</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E473B1EA-E8F2-47BE-B685-85DAB8541CF9}"/>
              </a:ext>
            </a:extLst>
          </p:cNvPr>
          <p:cNvSpPr txBox="1"/>
          <p:nvPr/>
        </p:nvSpPr>
        <p:spPr>
          <a:xfrm>
            <a:off x="446567" y="1228397"/>
            <a:ext cx="10887006" cy="4708981"/>
          </a:xfrm>
          <a:prstGeom prst="rect">
            <a:avLst/>
          </a:prstGeom>
          <a:noFill/>
        </p:spPr>
        <p:txBody>
          <a:bodyPr wrap="square" rtlCol="0">
            <a:spAutoFit/>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b="1" dirty="0" smtClean="0">
                <a:latin typeface="Tahoma" panose="020B0604030504040204" pitchFamily="34" charset="0"/>
                <a:ea typeface="Tahoma" panose="020B0604030504040204" pitchFamily="34" charset="0"/>
                <a:cs typeface="Tahoma" panose="020B0604030504040204" pitchFamily="34" charset="0"/>
              </a:rPr>
              <a:t>Part of CDBG Scoring</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Updated </a:t>
            </a:r>
            <a:r>
              <a:rPr lang="en-US" sz="2800" b="1" dirty="0" smtClean="0">
                <a:latin typeface="Tahoma" panose="020B0604030504040204" pitchFamily="34" charset="0"/>
                <a:ea typeface="Tahoma" panose="020B0604030504040204" pitchFamily="34" charset="0"/>
                <a:cs typeface="Tahoma" panose="020B0604030504040204" pitchFamily="34" charset="0"/>
              </a:rPr>
              <a:t>annually</a:t>
            </a:r>
            <a:endParaRPr lang="en-US" sz="2800" b="1" dirty="0" smtClean="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Part of </a:t>
            </a:r>
            <a:r>
              <a:rPr lang="en-US" sz="2800" b="1" dirty="0" smtClean="0">
                <a:latin typeface="Tahoma" panose="020B0604030504040204" pitchFamily="34" charset="0"/>
                <a:ea typeface="Tahoma" panose="020B0604030504040204" pitchFamily="34" charset="0"/>
                <a:cs typeface="Tahoma" panose="020B0604030504040204" pitchFamily="34" charset="0"/>
              </a:rPr>
              <a:t>broader data initiative</a:t>
            </a:r>
            <a:endParaRPr lang="en-US" sz="2800" b="1"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Community need</a:t>
            </a:r>
          </a:p>
          <a:p>
            <a:pPr marL="742950" lvl="1"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Opportunity and vibrancy</a:t>
            </a:r>
          </a:p>
          <a:p>
            <a:pPr marL="742950" lvl="1"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Places to focus additional capacity</a:t>
            </a:r>
          </a:p>
          <a:p>
            <a:pPr marL="742950" lvl="1" indent="-285750">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Local input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5553685"/>
      </p:ext>
    </p:extLst>
  </p:cSld>
  <p:clrMapOvr>
    <a:masterClrMapping/>
  </p:clrMapOvr>
</p:sld>
</file>

<file path=ppt/theme/theme1.xml><?xml version="1.0" encoding="utf-8"?>
<a:theme xmlns:a="http://schemas.openxmlformats.org/drawingml/2006/main" name="Retrospect">
  <a:themeElements>
    <a:clrScheme name="CDFA 1">
      <a:dk1>
        <a:sysClr val="windowText" lastClr="000000"/>
      </a:dk1>
      <a:lt1>
        <a:sysClr val="window" lastClr="FFFFFF"/>
      </a:lt1>
      <a:dk2>
        <a:srgbClr val="44546A"/>
      </a:dk2>
      <a:lt2>
        <a:srgbClr val="E7E6E6"/>
      </a:lt2>
      <a:accent1>
        <a:srgbClr val="AE132A"/>
      </a:accent1>
      <a:accent2>
        <a:srgbClr val="043673"/>
      </a:accent2>
      <a:accent3>
        <a:srgbClr val="82C341"/>
      </a:accent3>
      <a:accent4>
        <a:srgbClr val="728DBD"/>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25727</TotalTime>
  <Words>1332</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Franklin Gothic Book</vt:lpstr>
      <vt:lpstr>Tahoma</vt:lpstr>
      <vt:lpstr>Times New Roman</vt:lpstr>
      <vt:lpstr>Retrospect</vt:lpstr>
      <vt:lpstr>COMMUNITY DEVELOPMENT FINANCE AUTHORITY Data Initiative  NH Summit on Economic Inclusion and Digital Equity</vt:lpstr>
      <vt:lpstr>PowerPoint Presentation</vt:lpstr>
      <vt:lpstr>New Hampshire Population Distribution,  Median Ages, and Property Valuations</vt:lpstr>
      <vt:lpstr>Resident Income at the Municipal Level</vt:lpstr>
      <vt:lpstr>PowerPoint Presentation</vt:lpstr>
      <vt:lpstr>Municipal Disparities in Fiscal Capacity</vt:lpstr>
      <vt:lpstr>Exploring and Vetting Available Core Data Sets</vt:lpstr>
      <vt:lpstr>Three Broad Categories</vt:lpstr>
      <vt:lpstr>CDFA Core Data 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2016/2017</dc:title>
  <dc:creator>Taylor Caswell</dc:creator>
  <cp:lastModifiedBy>Kevin Peterson</cp:lastModifiedBy>
  <cp:revision>320</cp:revision>
  <cp:lastPrinted>2019-06-10T18:59:08Z</cp:lastPrinted>
  <dcterms:created xsi:type="dcterms:W3CDTF">2016-09-09T12:57:31Z</dcterms:created>
  <dcterms:modified xsi:type="dcterms:W3CDTF">2019-10-24T21:10:04Z</dcterms:modified>
</cp:coreProperties>
</file>