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43"/>
  </p:notesMasterIdLst>
  <p:handoutMasterIdLst>
    <p:handoutMasterId r:id="rId44"/>
  </p:handoutMasterIdLst>
  <p:sldIdLst>
    <p:sldId id="272" r:id="rId5"/>
    <p:sldId id="417" r:id="rId6"/>
    <p:sldId id="379" r:id="rId7"/>
    <p:sldId id="406" r:id="rId8"/>
    <p:sldId id="440" r:id="rId9"/>
    <p:sldId id="426" r:id="rId10"/>
    <p:sldId id="434" r:id="rId11"/>
    <p:sldId id="441" r:id="rId12"/>
    <p:sldId id="451" r:id="rId13"/>
    <p:sldId id="452" r:id="rId14"/>
    <p:sldId id="449" r:id="rId15"/>
    <p:sldId id="442" r:id="rId16"/>
    <p:sldId id="419" r:id="rId17"/>
    <p:sldId id="461" r:id="rId18"/>
    <p:sldId id="455" r:id="rId19"/>
    <p:sldId id="420" r:id="rId20"/>
    <p:sldId id="421" r:id="rId21"/>
    <p:sldId id="457" r:id="rId22"/>
    <p:sldId id="463" r:id="rId23"/>
    <p:sldId id="460" r:id="rId24"/>
    <p:sldId id="424" r:id="rId25"/>
    <p:sldId id="435" r:id="rId26"/>
    <p:sldId id="464" r:id="rId27"/>
    <p:sldId id="375" r:id="rId28"/>
    <p:sldId id="377" r:id="rId29"/>
    <p:sldId id="439" r:id="rId30"/>
    <p:sldId id="392" r:id="rId31"/>
    <p:sldId id="416" r:id="rId32"/>
    <p:sldId id="393" r:id="rId33"/>
    <p:sldId id="397" r:id="rId34"/>
    <p:sldId id="398" r:id="rId35"/>
    <p:sldId id="399" r:id="rId36"/>
    <p:sldId id="437" r:id="rId37"/>
    <p:sldId id="401" r:id="rId38"/>
    <p:sldId id="402" r:id="rId39"/>
    <p:sldId id="418" r:id="rId40"/>
    <p:sldId id="403" r:id="rId41"/>
    <p:sldId id="466" r:id="rId4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kaspers" initials="d" lastIdx="1" clrIdx="0"/>
  <p:cmAuthor id="1" name="sterlinglm" initials="LM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ADFF"/>
    <a:srgbClr val="CB5801"/>
    <a:srgbClr val="0078AE"/>
    <a:srgbClr val="FFFF99"/>
    <a:srgbClr val="FFFFCC"/>
    <a:srgbClr val="0000F2"/>
    <a:srgbClr val="DDDEDF"/>
    <a:srgbClr val="EF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7614" autoAdjust="0"/>
    <p:restoredTop sz="83472" autoAdjust="0"/>
  </p:normalViewPr>
  <p:slideViewPr>
    <p:cSldViewPr snapToObjects="1">
      <p:cViewPr varScale="1">
        <p:scale>
          <a:sx n="82" d="100"/>
          <a:sy n="82" d="100"/>
        </p:scale>
        <p:origin x="-7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4BE62-BC03-47BE-A7C2-E50BF2845C20}" type="datetimeFigureOut">
              <a:rPr lang="en-US" smtClean="0"/>
              <a:pPr/>
              <a:t>9/21/2011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56446-EDD0-4E99-81D0-23F447B988F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50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2097" cy="464205"/>
          </a:xfrm>
          <a:prstGeom prst="rect">
            <a:avLst/>
          </a:prstGeom>
        </p:spPr>
        <p:txBody>
          <a:bodyPr vert="horz" lIns="88124" tIns="44062" rIns="88124" bIns="44062" rtlCol="0"/>
          <a:lstStyle>
            <a:lvl1pPr algn="l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5" y="3"/>
            <a:ext cx="2972097" cy="464205"/>
          </a:xfrm>
          <a:prstGeom prst="rect">
            <a:avLst/>
          </a:prstGeom>
        </p:spPr>
        <p:txBody>
          <a:bodyPr vert="horz" lIns="88124" tIns="44062" rIns="88124" bIns="44062" rtlCol="0"/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085AD6E3-7F48-46E3-B9CD-AC7515679BE8}" type="datetimeFigureOut">
              <a:rPr lang="en-US"/>
              <a:pPr>
                <a:defRPr/>
              </a:pPr>
              <a:t>9/21/2011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24" tIns="44062" rIns="88124" bIns="4406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01" y="4416101"/>
            <a:ext cx="5485804" cy="4182457"/>
          </a:xfrm>
          <a:prstGeom prst="rect">
            <a:avLst/>
          </a:prstGeom>
        </p:spPr>
        <p:txBody>
          <a:bodyPr vert="horz" lIns="88124" tIns="44062" rIns="88124" bIns="4406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0660"/>
            <a:ext cx="2972097" cy="464205"/>
          </a:xfrm>
          <a:prstGeom prst="rect">
            <a:avLst/>
          </a:prstGeom>
        </p:spPr>
        <p:txBody>
          <a:bodyPr vert="horz" lIns="88124" tIns="44062" rIns="88124" bIns="44062" rtlCol="0" anchor="b"/>
          <a:lstStyle>
            <a:lvl1pPr algn="l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5" y="8830660"/>
            <a:ext cx="2972097" cy="464205"/>
          </a:xfrm>
          <a:prstGeom prst="rect">
            <a:avLst/>
          </a:prstGeom>
        </p:spPr>
        <p:txBody>
          <a:bodyPr vert="horz" lIns="88124" tIns="44062" rIns="88124" bIns="44062" rtlCol="0" anchor="b"/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738661BD-4DDB-4E6B-9205-27091AA679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09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Fay – Slides </a:t>
            </a:r>
            <a:r>
              <a:rPr lang="en-US" dirty="0" smtClean="0"/>
              <a:t>1-7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7A8E2-E4D2-4717-AD5E-A1A8CA68EB83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B5791-F1FF-49D8-88E7-274C67563FB5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60211-6D24-4EF5-921E-6CF3410C1922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Discuss </a:t>
            </a:r>
            <a:r>
              <a:rPr lang="en-US" dirty="0" smtClean="0"/>
              <a:t>PM50 – why we are doing coastal analysis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9001"/>
            <a:fld id="{8F8F40A2-033C-474C-84A3-4149D03B25E9}" type="slidenum">
              <a:rPr lang="en-US" smtClean="0"/>
              <a:pPr defTabSz="889001"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6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19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3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63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0618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Fay</a:t>
            </a:r>
          </a:p>
          <a:p>
            <a:pPr defTabSz="920618"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Map Mod focused on production of digital FIRMs at the county level for 92 percent of Nation’s population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43ACAF-4E4E-4796-AD1C-2AAF18141F63}" type="slidenum">
              <a:rPr lang="en-US" smtClean="0">
                <a:latin typeface="Arial" pitchFamily="34" charset="0"/>
              </a:rPr>
              <a:pPr/>
              <a:t>2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52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60000"/>
              </a:lnSpc>
              <a:buFontTx/>
              <a:buNone/>
            </a:pPr>
            <a:r>
              <a:rPr lang="en-US" sz="1400" dirty="0" smtClean="0"/>
              <a:t>Fay – Slides </a:t>
            </a:r>
            <a:r>
              <a:rPr lang="en-US" sz="1400" dirty="0" smtClean="0"/>
              <a:t>22-25</a:t>
            </a:r>
            <a:endParaRPr lang="en-US" sz="1400" dirty="0" smtClean="0"/>
          </a:p>
          <a:p>
            <a:pPr>
              <a:lnSpc>
                <a:spcPct val="60000"/>
              </a:lnSpc>
              <a:buFontTx/>
              <a:buNone/>
            </a:pPr>
            <a:r>
              <a:rPr lang="en-US" sz="1400" dirty="0" smtClean="0"/>
              <a:t>Distribution </a:t>
            </a:r>
            <a:r>
              <a:rPr lang="en-US" sz="1400" dirty="0"/>
              <a:t>through existing mechanisms (MSC</a:t>
            </a:r>
            <a:r>
              <a:rPr lang="en-US" sz="1400" dirty="0" smtClean="0"/>
              <a:t>).  </a:t>
            </a:r>
          </a:p>
          <a:p>
            <a:pPr>
              <a:lnSpc>
                <a:spcPct val="60000"/>
              </a:lnSpc>
              <a:buFontTx/>
              <a:buNone/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58655-132F-644A-A862-9307324FB922}" type="slidenum">
              <a:rPr lang="en-US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1400" b="1" dirty="0" smtClean="0"/>
              <a:t>Objective:  Align FIRM DB with other Regulatory Products and advance data development to promote more automated map making.</a:t>
            </a:r>
            <a:r>
              <a:rPr lang="en-US" sz="1400" dirty="0" smtClean="0"/>
              <a:t> </a:t>
            </a:r>
          </a:p>
          <a:p>
            <a:pPr>
              <a:defRPr/>
            </a:pPr>
            <a:r>
              <a:rPr lang="en-US" sz="1400" dirty="0" smtClean="0"/>
              <a:t>--Reduces restudy costs, increases automation, improves communication, clarifies previous guidance </a:t>
            </a:r>
          </a:p>
          <a:p>
            <a:pPr>
              <a:lnSpc>
                <a:spcPct val="60000"/>
              </a:lnSpc>
              <a:buFontTx/>
              <a:buNone/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58655-132F-644A-A862-9307324FB922}" type="slidenum">
              <a:rPr lang="en-US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006699"/>
                </a:solidFill>
                <a:latin typeface="Calibri" pitchFamily="26" charset="0"/>
              </a:rPr>
              <a:t>Changes Since Last Map Product Objective: To enable improved outreach, increase transparency and trust, and to reduce potential delays.</a:t>
            </a:r>
            <a:r>
              <a:rPr lang="en-US" sz="1400" dirty="0" smtClean="0"/>
              <a:t> </a:t>
            </a:r>
          </a:p>
          <a:p>
            <a:pPr>
              <a:buFontTx/>
              <a:buNone/>
            </a:pPr>
            <a:r>
              <a:rPr lang="en-US" sz="1400" dirty="0" smtClean="0"/>
              <a:t>Basic Products - </a:t>
            </a:r>
            <a:r>
              <a:rPr lang="en-US" dirty="0" smtClean="0"/>
              <a:t>SFHA Changes Highlighted, Identifies Impacted Structures, Study Type</a:t>
            </a:r>
          </a:p>
          <a:p>
            <a:pPr defTabSz="914109">
              <a:defRPr/>
            </a:pPr>
            <a:endParaRPr lang="en-US" b="1" dirty="0" smtClean="0">
              <a:solidFill>
                <a:srgbClr val="006699"/>
              </a:solidFill>
              <a:latin typeface="Calibri" pitchFamily="26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400" dirty="0" smtClean="0"/>
              <a:t>Digital data provided to quickly highlight where the SFHA has changed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400" dirty="0" smtClean="0"/>
              <a:t>If building footprint data is available, structures experiencing a change can be symbolized accordingly; otherwise, use National Datasets to estimate impacted structures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1400" dirty="0" smtClean="0"/>
              <a:t>Information on potential structures/population affected is included in the Watershed Flood Risk Report, available at the community level</a:t>
            </a:r>
          </a:p>
          <a:p>
            <a:pPr marL="0" lvl="1">
              <a:lnSpc>
                <a:spcPct val="80000"/>
              </a:lnSpc>
              <a:buFontTx/>
              <a:buChar char="•"/>
            </a:pPr>
            <a:r>
              <a:rPr lang="en-US" dirty="0" smtClean="0"/>
              <a:t>Study processes are uniquely identified (e.g. detailed versus re-delineation)</a:t>
            </a:r>
          </a:p>
          <a:p>
            <a:endParaRPr lang="en-US" dirty="0" smtClean="0"/>
          </a:p>
          <a:p>
            <a:pPr defTabSz="914109">
              <a:defRPr/>
            </a:pPr>
            <a:r>
              <a:rPr lang="en-US" b="1" dirty="0" smtClean="0">
                <a:solidFill>
                  <a:srgbClr val="006699"/>
                </a:solidFill>
                <a:latin typeface="Calibri" pitchFamily="26" charset="0"/>
              </a:rPr>
              <a:t>Multi-Frequency Depth Grid Product Objective:  To allow homeowners to comprehend true risk and make better decisions, and enable Benefit Cost Analysis</a:t>
            </a:r>
          </a:p>
          <a:p>
            <a:pPr defTabSz="914109">
              <a:defRPr/>
            </a:pPr>
            <a:r>
              <a:rPr lang="en-US" dirty="0" smtClean="0"/>
              <a:t>Profiles Delivered: 10%, 2%, 1%, 1%+ (confidence interval), 0.5%, and 0.2% Annual Chance</a:t>
            </a:r>
          </a:p>
          <a:p>
            <a:pPr defTabSz="914109">
              <a:defRPr/>
            </a:pPr>
            <a:endParaRPr lang="en-US" b="1" dirty="0" smtClean="0">
              <a:latin typeface="Calibri" pitchFamily="26" charset="0"/>
            </a:endParaRPr>
          </a:p>
          <a:p>
            <a:pPr defTabSz="914109">
              <a:defRPr/>
            </a:pPr>
            <a:r>
              <a:rPr lang="en-US" dirty="0" smtClean="0"/>
              <a:t>Depth grids will help stakeholders better understand their risk. Highlights the fact that there are areas within the SFHA that experience more than 3 feet of flooding even in the 10% annual chance event.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5DEAF-9847-426A-98CF-1D4A7A8FF48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51A5B0F-A43C-3D4D-A6F2-9F753B191A47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Risk MAP flood map updates focus on the engineering data supporting the maps;   FEMA is working towards identifying, planning, and producing Risk MAP flood map updates at the </a:t>
            </a:r>
            <a:r>
              <a:rPr lang="en-US" i="1" dirty="0" smtClean="0">
                <a:solidFill>
                  <a:schemeClr val="bg2"/>
                </a:solidFill>
              </a:rPr>
              <a:t>study</a:t>
            </a:r>
            <a:r>
              <a:rPr lang="en-US" i="1" baseline="0" dirty="0" smtClean="0">
                <a:solidFill>
                  <a:schemeClr val="bg2"/>
                </a:solidFill>
              </a:rPr>
              <a:t> level</a:t>
            </a:r>
            <a:endParaRPr lang="en-US" dirty="0" smtClean="0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Users </a:t>
            </a:r>
            <a:r>
              <a:rPr lang="en-US" dirty="0">
                <a:solidFill>
                  <a:schemeClr val="bg2"/>
                </a:solidFill>
              </a:rPr>
              <a:t>receive a flood risk report spanning entire </a:t>
            </a:r>
            <a:r>
              <a:rPr lang="en-US" dirty="0" smtClean="0">
                <a:solidFill>
                  <a:schemeClr val="bg2"/>
                </a:solidFill>
              </a:rPr>
              <a:t>study area. 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Ivy slides </a:t>
            </a:r>
            <a:r>
              <a:rPr lang="en-US" dirty="0" smtClean="0"/>
              <a:t>26-29:</a:t>
            </a:r>
            <a:endParaRPr lang="en-US" dirty="0" smtClean="0"/>
          </a:p>
          <a:p>
            <a:r>
              <a:rPr lang="en-US" dirty="0" smtClean="0"/>
              <a:t>FEMA Planner to discuss where Mitigation Planning comes into play during the Risk</a:t>
            </a:r>
            <a:r>
              <a:rPr lang="en-US" baseline="0" dirty="0" smtClean="0"/>
              <a:t> MAP </a:t>
            </a:r>
            <a:r>
              <a:rPr lang="en-US" dirty="0" smtClean="0"/>
              <a:t>schedule (i.e Resilience Meeting)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Coastal Schedule</a:t>
            </a:r>
          </a:p>
          <a:p>
            <a:r>
              <a:rPr lang="en-US" baseline="0" dirty="0" smtClean="0"/>
              <a:t>Prelims –May, 2013</a:t>
            </a:r>
          </a:p>
          <a:p>
            <a:r>
              <a:rPr lang="en-US" baseline="0" dirty="0" smtClean="0"/>
              <a:t>LFD – December 2013</a:t>
            </a:r>
          </a:p>
          <a:p>
            <a:r>
              <a:rPr lang="en-US" baseline="0" dirty="0" smtClean="0"/>
              <a:t>Flood Study Review Meeting ( a couple months before preliminary):  After the engineering analysis is completed to present initial mapping results and draft risk assessment products. Presented in work map format</a:t>
            </a:r>
          </a:p>
          <a:p>
            <a:r>
              <a:rPr lang="en-US" baseline="0" dirty="0" smtClean="0"/>
              <a:t>CCO Meeting</a:t>
            </a:r>
          </a:p>
          <a:p>
            <a:r>
              <a:rPr lang="en-US" baseline="0" dirty="0" smtClean="0"/>
              <a:t>Resilience Meeting:  Between LFD and effective Date  Focus  on hazard mitigation plan implementation and available resources.  Flood Risk products are again discussed.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-111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BD79F8-E2A1-418F-9F82-CCE301FBB7D6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Mitigation</a:t>
            </a:r>
            <a:r>
              <a:rPr lang="en-US" baseline="0" dirty="0" smtClean="0"/>
              <a:t> Status of NH Coastal Communities</a:t>
            </a: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43ACAF-4E4E-4796-AD1C-2AAF18141F63}" type="slidenum">
              <a:rPr lang="en-US" smtClean="0">
                <a:latin typeface="Arial" pitchFamily="34" charset="0"/>
              </a:rPr>
              <a:pPr/>
              <a:t>28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dirty="0" smtClean="0">
                <a:ea typeface="ＭＳ Ｐゴシック" pitchFamily="-111" charset="-128"/>
              </a:rPr>
              <a:t>Fay</a:t>
            </a:r>
          </a:p>
          <a:p>
            <a:r>
              <a:rPr lang="en-US" dirty="0" smtClean="0">
                <a:ea typeface="ＭＳ Ｐゴシック" pitchFamily="-111" charset="-128"/>
              </a:rPr>
              <a:t>Discovery also involves collecting information that allows for a holistic understanding of a community’s risk and flood mitigation actions that the community may implement. </a:t>
            </a:r>
          </a:p>
          <a:p>
            <a:endParaRPr lang="en-US" dirty="0" smtClean="0">
              <a:ea typeface="ＭＳ Ｐゴシック" pitchFamily="-111" charset="-128"/>
            </a:endParaRPr>
          </a:p>
          <a:p>
            <a:r>
              <a:rPr lang="en-US" dirty="0" smtClean="0">
                <a:ea typeface="ＭＳ Ｐゴシック" pitchFamily="-111" charset="-128"/>
              </a:rPr>
              <a:t>Discovery is the collection of data and information for not only a flood study update, flood risk assessment, and/or mitigation planning technical assistance project, but also for developing a communication strategy that leads to increased flood risk awareness in the community and actionable flood hazard mitigation planning. </a:t>
            </a:r>
          </a:p>
          <a:p>
            <a:endParaRPr lang="en-US" dirty="0" smtClean="0">
              <a:ea typeface="ＭＳ Ｐゴシック" pitchFamily="-111" charset="-128"/>
            </a:endParaRPr>
          </a:p>
          <a:p>
            <a:r>
              <a:rPr lang="en-US" dirty="0" smtClean="0">
                <a:ea typeface="ＭＳ Ｐゴシック" pitchFamily="-111" charset="-128"/>
              </a:rPr>
              <a:t>When does Discovery occur?</a:t>
            </a:r>
          </a:p>
          <a:p>
            <a:endParaRPr lang="en-US" dirty="0" smtClean="0">
              <a:ea typeface="ＭＳ Ｐゴシック" pitchFamily="-111" charset="-128"/>
            </a:endParaRPr>
          </a:p>
          <a:p>
            <a:r>
              <a:rPr lang="en-US" dirty="0" smtClean="0">
                <a:ea typeface="ＭＳ Ｐゴシック" pitchFamily="-111" charset="-128"/>
              </a:rPr>
              <a:t>It is required… but also flexible, and can be tailored to the specific project needs.</a:t>
            </a:r>
          </a:p>
          <a:p>
            <a:endParaRPr lang="en-US" dirty="0" smtClean="0">
              <a:ea typeface="ＭＳ Ｐゴシック" pitchFamily="-111" charset="-128"/>
            </a:endParaRPr>
          </a:p>
          <a:p>
            <a:r>
              <a:rPr lang="en-US" dirty="0" smtClean="0">
                <a:ea typeface="ＭＳ Ｐゴシック" pitchFamily="-111" charset="-128"/>
              </a:rPr>
              <a:t>The purpose is not only to define the project scope and get buy-in from the local officials, but to increase visibility of flood risk for all stakeholders. This provides a great opportunity to educate organizations and officials about options for mitigation and to stimulate local discussion. </a:t>
            </a:r>
          </a:p>
          <a:p>
            <a:endParaRPr lang="en-US" dirty="0" smtClean="0">
              <a:ea typeface="ＭＳ Ｐゴシック" pitchFamily="-111" charset="-128"/>
            </a:endParaRPr>
          </a:p>
          <a:p>
            <a:endParaRPr lang="en-US" dirty="0" smtClean="0">
              <a:ea typeface="ＭＳ Ｐゴシック" pitchFamily="-111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1BAC8C-0FC9-481B-B054-5F8E8ABEA64E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100" dirty="0" smtClean="0"/>
              <a:t>Laura Keating Slides </a:t>
            </a:r>
            <a:r>
              <a:rPr lang="en-US" sz="1100" dirty="0" smtClean="0"/>
              <a:t>30-33</a:t>
            </a:r>
            <a:endParaRPr lang="en-US" sz="1100" dirty="0" smtClean="0"/>
          </a:p>
          <a:p>
            <a:pPr lvl="0"/>
            <a:r>
              <a:rPr lang="en-US" sz="1100" dirty="0" smtClean="0"/>
              <a:t>Discuss the importance of regular communication, data sharing, and feedback between FEMA and the communities</a:t>
            </a:r>
          </a:p>
          <a:p>
            <a:pPr lvl="0"/>
            <a:r>
              <a:rPr lang="en-US" sz="1100" dirty="0" smtClean="0"/>
              <a:t>Discuss coordination with and related resources available from other Federal Agencies, State agencies, and associations</a:t>
            </a:r>
          </a:p>
          <a:p>
            <a:pPr lvl="0"/>
            <a:r>
              <a:rPr lang="en-US" sz="1100" dirty="0" smtClean="0"/>
              <a:t>Highlight the role of each community in keeping their communities informed of their flood risk, steps they can take to protect themselves and their property, and study progress</a:t>
            </a:r>
          </a:p>
          <a:p>
            <a:pPr lvl="0"/>
            <a:r>
              <a:rPr lang="en-US" sz="1100" dirty="0" smtClean="0"/>
              <a:t>Describe the communication tools available to help communities communicate about risk</a:t>
            </a:r>
          </a:p>
          <a:p>
            <a:r>
              <a:rPr lang="en-US" dirty="0" smtClean="0"/>
              <a:t>Enhances local capabilities to communicate effectively with constituents about risk</a:t>
            </a:r>
          </a:p>
          <a:p>
            <a:r>
              <a:rPr lang="en-US" dirty="0" smtClean="0"/>
              <a:t>Provides customizable communications plans, key messages, and materials to communities</a:t>
            </a:r>
          </a:p>
          <a:p>
            <a:pPr lvl="0"/>
            <a:endParaRPr lang="en-US" sz="11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98106F-0F93-49DF-852F-0E1F993FC563}" type="slidenum">
              <a:rPr lang="en-US" smtClean="0">
                <a:latin typeface="Arial" pitchFamily="34" charset="0"/>
              </a:rPr>
              <a:pPr/>
              <a:t>30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</a:t>
            </a:r>
            <a:r>
              <a:rPr lang="en-US" baseline="0" dirty="0" smtClean="0"/>
              <a:t> Outreach Plan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Pre-preliminary templates</a:t>
            </a:r>
          </a:p>
          <a:p>
            <a:r>
              <a:rPr lang="en-US" dirty="0" smtClean="0"/>
              <a:t>Post-preliminary templates</a:t>
            </a:r>
          </a:p>
          <a:p>
            <a:r>
              <a:rPr lang="en-US" dirty="0" smtClean="0"/>
              <a:t>Changes since last map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Laura to talk about upcoming Risk MAP meetings and where additional coordination will occur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Coastal Schedule</a:t>
            </a:r>
          </a:p>
          <a:p>
            <a:r>
              <a:rPr lang="en-US" baseline="0" dirty="0" smtClean="0"/>
              <a:t>Prelims –May, 2013</a:t>
            </a:r>
          </a:p>
          <a:p>
            <a:r>
              <a:rPr lang="en-US" baseline="0" dirty="0" smtClean="0"/>
              <a:t>LFD – December 2013</a:t>
            </a:r>
          </a:p>
          <a:p>
            <a:r>
              <a:rPr lang="en-US" baseline="0" dirty="0" smtClean="0"/>
              <a:t>Flood Study Review Meeting ( a couple months before preliminary):  After the engineering analysis is completed to present initial mapping results and draft risk assessment products. Presented in work map format</a:t>
            </a:r>
          </a:p>
          <a:p>
            <a:r>
              <a:rPr lang="en-US" baseline="0" dirty="0" smtClean="0"/>
              <a:t>CCO Meeting</a:t>
            </a:r>
          </a:p>
          <a:p>
            <a:r>
              <a:rPr lang="en-US" baseline="0" dirty="0" smtClean="0"/>
              <a:t>Resilience Meeting:  Between LFD and effective Date  Focus  on hazard mitigation plan implementation and available resources.  Flood Risk products are again discussed.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Fay – </a:t>
            </a:r>
            <a:r>
              <a:rPr lang="en-US" dirty="0" smtClean="0"/>
              <a:t>34-36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Fay to discuss Data request</a:t>
            </a:r>
          </a:p>
          <a:p>
            <a:r>
              <a:rPr lang="en-US" dirty="0" smtClean="0"/>
              <a:t>(mr): add areas of recent or future development to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91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Fay</a:t>
            </a:r>
          </a:p>
          <a:p>
            <a:r>
              <a:rPr lang="en-US" baseline="0" dirty="0" smtClean="0"/>
              <a:t>Coastal Schedule</a:t>
            </a:r>
          </a:p>
          <a:p>
            <a:r>
              <a:rPr lang="en-US" baseline="0" dirty="0" smtClean="0"/>
              <a:t>Prelims –May, 2013</a:t>
            </a:r>
          </a:p>
          <a:p>
            <a:r>
              <a:rPr lang="en-US" baseline="0" dirty="0" smtClean="0"/>
              <a:t>LFD – December 2013</a:t>
            </a:r>
          </a:p>
          <a:p>
            <a:r>
              <a:rPr lang="en-US" baseline="0" dirty="0" smtClean="0"/>
              <a:t>Flood Study Review Meeting ( a couple months before preliminary):  After the engineering analysis is completed to present initial mapping results and draft risk assessment products. Presented in work map format</a:t>
            </a:r>
          </a:p>
          <a:p>
            <a:r>
              <a:rPr lang="en-US" baseline="0" dirty="0" smtClean="0"/>
              <a:t>CCO Meeting</a:t>
            </a:r>
          </a:p>
          <a:p>
            <a:r>
              <a:rPr lang="en-US" baseline="0" dirty="0" smtClean="0"/>
              <a:t>Resilience Meeting:  Between LFD and effective Date  Focus  on hazard mitigation plan implementation and available resources.  Flood Risk products are again discussed.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Fay</a:t>
            </a:r>
          </a:p>
          <a:p>
            <a:r>
              <a:rPr lang="en-US" baseline="0" dirty="0" smtClean="0"/>
              <a:t>Coastal Schedule</a:t>
            </a:r>
          </a:p>
          <a:p>
            <a:r>
              <a:rPr lang="en-US" baseline="0" dirty="0" smtClean="0"/>
              <a:t>Prelims –May, 2013</a:t>
            </a:r>
          </a:p>
          <a:p>
            <a:r>
              <a:rPr lang="en-US" baseline="0" dirty="0" smtClean="0"/>
              <a:t>LFD – December 2013</a:t>
            </a:r>
          </a:p>
          <a:p>
            <a:r>
              <a:rPr lang="en-US" baseline="0" dirty="0" smtClean="0"/>
              <a:t>Flood Study Review Meeting ( a couple months before preliminary):  After the engineering analysis is completed to present initial mapping results and draft risk assessment products. Presented in work map format</a:t>
            </a:r>
          </a:p>
          <a:p>
            <a:r>
              <a:rPr lang="en-US" baseline="0" dirty="0" smtClean="0"/>
              <a:t>CCO Meeting</a:t>
            </a:r>
          </a:p>
          <a:p>
            <a:r>
              <a:rPr lang="en-US" baseline="0" dirty="0" smtClean="0"/>
              <a:t>Resilience Meeting:  Between LFD and effective Date  Focus  on hazard mitigation plan implementation and available resources.  Flood Risk products are again discussed.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Fay</a:t>
            </a:r>
          </a:p>
          <a:p>
            <a:pPr eaLnBrk="1" hangingPunct="1"/>
            <a:r>
              <a:rPr lang="en-US" dirty="0" smtClean="0"/>
              <a:t>Best </a:t>
            </a:r>
            <a:r>
              <a:rPr lang="en-US" dirty="0" smtClean="0"/>
              <a:t>available data:</a:t>
            </a:r>
            <a:r>
              <a:rPr lang="en-US" baseline="0" dirty="0" smtClean="0"/>
              <a:t> </a:t>
            </a:r>
          </a:p>
          <a:p>
            <a:pPr eaLnBrk="1" hangingPunct="1"/>
            <a:r>
              <a:rPr lang="en-US" dirty="0" smtClean="0"/>
              <a:t>Lidar</a:t>
            </a:r>
            <a:r>
              <a:rPr lang="en-US" baseline="0" dirty="0" smtClean="0"/>
              <a:t> –acquisition underway and data will be available Fall of 2011</a:t>
            </a:r>
          </a:p>
          <a:p>
            <a:pPr eaLnBrk="1" hangingPunct="1"/>
            <a:r>
              <a:rPr lang="en-US" baseline="0" dirty="0" smtClean="0"/>
              <a:t>Orthos – latest from NH GRANIT</a:t>
            </a:r>
          </a:p>
          <a:p>
            <a:pPr eaLnBrk="1" hangingPunct="1"/>
            <a:r>
              <a:rPr lang="en-US" baseline="0" dirty="0" smtClean="0"/>
              <a:t>Data collected as part of field visits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43ACAF-4E4E-4796-AD1C-2AAF18141F63}" type="slidenum">
              <a:rPr lang="en-US" smtClean="0">
                <a:latin typeface="Arial" pitchFamily="34" charset="0"/>
              </a:rPr>
              <a:pPr/>
              <a:t>6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Fay</a:t>
            </a:r>
          </a:p>
          <a:p>
            <a:r>
              <a:rPr lang="en-US" dirty="0" err="1" smtClean="0"/>
              <a:t>LiDAR</a:t>
            </a:r>
            <a:r>
              <a:rPr lang="en-US" dirty="0" smtClean="0"/>
              <a:t> </a:t>
            </a:r>
            <a:r>
              <a:rPr lang="en-US" dirty="0" smtClean="0"/>
              <a:t>will be available for </a:t>
            </a:r>
            <a:r>
              <a:rPr lang="en-US" dirty="0" smtClean="0"/>
              <a:t>entire study </a:t>
            </a:r>
            <a:r>
              <a:rPr lang="en-US" dirty="0" smtClean="0"/>
              <a:t>area:</a:t>
            </a:r>
          </a:p>
          <a:p>
            <a:r>
              <a:rPr lang="en-US" dirty="0" smtClean="0"/>
              <a:t>– Nominal Point Spacing &lt; 2 </a:t>
            </a:r>
            <a:r>
              <a:rPr lang="en-US" dirty="0" smtClean="0"/>
              <a:t>meters</a:t>
            </a:r>
          </a:p>
          <a:p>
            <a:r>
              <a:rPr lang="en-US" dirty="0" smtClean="0"/>
              <a:t>- 3-meter DEM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NSSDA vertical</a:t>
            </a:r>
            <a:r>
              <a:rPr lang="en-US" baseline="0" dirty="0" smtClean="0"/>
              <a:t> accuracy at 95% confidence level = 30 cm, based on RMSE of 15 cm in open terrain category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2-foot contour capable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8661BD-4DDB-4E6B-9205-27091AA6793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70A42-0255-43A4-9DF4-44262F9A4F05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Brent – slides</a:t>
            </a:r>
            <a:r>
              <a:rPr lang="en-US" baseline="0" dirty="0" smtClean="0"/>
              <a:t> 8-21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66669-1201-4C5B-B9DA-346C194863AA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5638800"/>
            <a:ext cx="6427788" cy="1219200"/>
          </a:xfrm>
          <a:prstGeom prst="rect">
            <a:avLst/>
          </a:prstGeom>
          <a:solidFill>
            <a:srgbClr val="EFEF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grpSp>
        <p:nvGrpSpPr>
          <p:cNvPr id="6" name="Group 26"/>
          <p:cNvGrpSpPr>
            <a:grpSpLocks/>
          </p:cNvGrpSpPr>
          <p:nvPr userDrawn="1"/>
        </p:nvGrpSpPr>
        <p:grpSpPr bwMode="auto">
          <a:xfrm>
            <a:off x="6426200" y="5638800"/>
            <a:ext cx="2736850" cy="1219200"/>
            <a:chOff x="4048" y="3552"/>
            <a:chExt cx="1724" cy="768"/>
          </a:xfrm>
        </p:grpSpPr>
        <p:pic>
          <p:nvPicPr>
            <p:cNvPr id="7" name="Picture 24" descr="Cover graphic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48" y="3552"/>
              <a:ext cx="172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17"/>
            <p:cNvSpPr>
              <a:spLocks noChangeShapeType="1"/>
            </p:cNvSpPr>
            <p:nvPr userDrawn="1"/>
          </p:nvSpPr>
          <p:spPr bwMode="auto">
            <a:xfrm>
              <a:off x="4050" y="3554"/>
              <a:ext cx="0" cy="766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9" name="Line 18"/>
            <p:cNvSpPr>
              <a:spLocks noChangeShapeType="1"/>
            </p:cNvSpPr>
            <p:nvPr userDrawn="1"/>
          </p:nvSpPr>
          <p:spPr bwMode="auto">
            <a:xfrm>
              <a:off x="5772" y="3554"/>
              <a:ext cx="0" cy="766"/>
            </a:xfrm>
            <a:prstGeom prst="line">
              <a:avLst/>
            </a:prstGeom>
            <a:noFill/>
            <a:ln w="222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</p:grpSp>
      <p:pic>
        <p:nvPicPr>
          <p:cNvPr id="10" name="Picture 21" descr="Fema logo reversed 33 perce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" y="352425"/>
            <a:ext cx="17732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RiskMap type 42 percent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463" y="5935663"/>
            <a:ext cx="20701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990600"/>
            <a:ext cx="8229600" cy="2667000"/>
          </a:xfrm>
        </p:spPr>
        <p:txBody>
          <a:bodyPr bIns="228600"/>
          <a:lstStyle>
            <a:lvl1pPr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57600"/>
            <a:ext cx="8229600" cy="1524000"/>
          </a:xfrm>
        </p:spPr>
        <p:txBody>
          <a:bodyPr lIns="100584" tIns="182880"/>
          <a:lstStyle>
            <a:lvl1pPr marL="0" indent="0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  <a:defRPr sz="2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6038"/>
            <a:ext cx="2057400" cy="6235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038"/>
            <a:ext cx="6019800" cy="6235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54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3025"/>
            <a:ext cx="4038600" cy="4938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4938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54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4938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43025"/>
            <a:ext cx="4038600" cy="4938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154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49387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4938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4938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/>
          <p:cNvSpPr>
            <a:spLocks noChangeArrowheads="1"/>
          </p:cNvSpPr>
          <p:nvPr userDrawn="1"/>
        </p:nvSpPr>
        <p:spPr bwMode="auto">
          <a:xfrm>
            <a:off x="0" y="6386513"/>
            <a:ext cx="9144000" cy="471487"/>
          </a:xfrm>
          <a:prstGeom prst="rect">
            <a:avLst/>
          </a:prstGeom>
          <a:solidFill>
            <a:srgbClr val="DDDED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 userDrawn="1"/>
        </p:nvSpPr>
        <p:spPr bwMode="auto">
          <a:xfrm>
            <a:off x="3810000" y="6608763"/>
            <a:ext cx="152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843B5140-06D0-4B44-ABCA-7BDECC9EF2D3}" type="slidenum">
              <a:rPr lang="en-US" sz="900">
                <a:solidFill>
                  <a:schemeClr val="bg2"/>
                </a:solidFill>
                <a:latin typeface="Franklin Gothic Demi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900" dirty="0">
              <a:solidFill>
                <a:schemeClr val="bg2"/>
              </a:solidFill>
              <a:latin typeface="Franklin Gothic Demi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038"/>
            <a:ext cx="82296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20" descr="Fema logo 19 percent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33388" y="6437313"/>
            <a:ext cx="102076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1" descr="RiskMap type 20 percent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02550" y="6469063"/>
            <a:ext cx="984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Joanna MT Std SemiBold" pitchFamily="18" charset="0"/>
        </a:defRPr>
      </a:lvl9pPr>
    </p:titleStyle>
    <p:bodyStyle>
      <a:lvl1pPr marL="231775" indent="-231775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SzPct val="90000"/>
        <a:buChar char="•"/>
        <a:defRPr sz="1600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spcBef>
          <a:spcPct val="25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260475" indent="-230188" algn="l" rtl="0" eaLnBrk="0" fontAlgn="base" hangingPunct="0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4pPr>
      <a:lvl5pPr marL="1544638" indent="-168275" algn="l" rtl="0" eaLnBrk="0" fontAlgn="base" hangingPunct="0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20018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4590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9162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373438" indent="-168275" algn="l" rtl="0" fontAlgn="base">
        <a:spcBef>
          <a:spcPct val="20000"/>
        </a:spcBef>
        <a:spcAft>
          <a:spcPct val="0"/>
        </a:spcAft>
        <a:buClr>
          <a:srgbClr val="C1C2C4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bpa.org/news/newsroom_09BN0922_coastal_hazards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john.grace@dhs.gov" TargetMode="External"/><Relationship Id="rId3" Type="http://schemas.openxmlformats.org/officeDocument/2006/relationships/hyperlink" Target="mailto:jennifer.gilbert@nh.gov" TargetMode="External"/><Relationship Id="rId7" Type="http://schemas.openxmlformats.org/officeDocument/2006/relationships/hyperlink" Target="mailto:brent.mccarthy@aecom.co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fay.rubin@unh.edu" TargetMode="External"/><Relationship Id="rId5" Type="http://schemas.openxmlformats.org/officeDocument/2006/relationships/hyperlink" Target="mailto:laura.keating@starr-team.com" TargetMode="External"/><Relationship Id="rId10" Type="http://schemas.openxmlformats.org/officeDocument/2006/relationships/hyperlink" Target="mailto:marilyn.Hilliard@dhs.gov" TargetMode="External"/><Relationship Id="rId4" Type="http://schemas.openxmlformats.org/officeDocument/2006/relationships/hyperlink" Target="mailto:lance.harbour@dos.nh.gov" TargetMode="External"/><Relationship Id="rId9" Type="http://schemas.openxmlformats.org/officeDocument/2006/relationships/hyperlink" Target="mailto:david.mendelsohn@dhs.gov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FEMAMapSpecialist@riskmapcds.co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floodsmart.gov/floodsmart/" TargetMode="External"/><Relationship Id="rId4" Type="http://schemas.openxmlformats.org/officeDocument/2006/relationships/hyperlink" Target="http://www.msc.fema.gov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Discovery Meeting</a:t>
            </a:r>
            <a:br>
              <a:rPr lang="en-US" dirty="0" smtClean="0"/>
            </a:br>
            <a:r>
              <a:rPr lang="en-US" sz="3200" dirty="0" smtClean="0"/>
              <a:t>NH Piscataqua/Salmon Falls Basin </a:t>
            </a:r>
            <a:br>
              <a:rPr lang="en-US" sz="3200" dirty="0" smtClean="0"/>
            </a:br>
            <a:r>
              <a:rPr lang="en-US" sz="3200" dirty="0" smtClean="0"/>
              <a:t>Coastal Project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657600"/>
            <a:ext cx="8382000" cy="1524000"/>
          </a:xfrm>
        </p:spPr>
        <p:txBody>
          <a:bodyPr/>
          <a:lstStyle/>
          <a:p>
            <a:pPr eaLnBrk="1" hangingPunct="1"/>
            <a:r>
              <a:rPr lang="en-US" dirty="0" smtClean="0"/>
              <a:t>September 22,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1029" descr="access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905000"/>
            <a:ext cx="3810000" cy="2116138"/>
          </a:xfrm>
          <a:noFill/>
        </p:spPr>
      </p:pic>
      <p:sp>
        <p:nvSpPr>
          <p:cNvPr id="52228" name="Rectangle 1028"/>
          <p:cNvSpPr>
            <a:spLocks noGrp="1" noChangeArrowheads="1"/>
          </p:cNvSpPr>
          <p:nvPr>
            <p:ph sz="half" idx="2"/>
          </p:nvPr>
        </p:nvSpPr>
        <p:spPr>
          <a:xfrm>
            <a:off x="4724400" y="2133600"/>
            <a:ext cx="3810000" cy="3505200"/>
          </a:xfrm>
        </p:spPr>
        <p:txBody>
          <a:bodyPr/>
          <a:lstStyle/>
          <a:p>
            <a:pPr>
              <a:buClr>
                <a:srgbClr val="00007E"/>
              </a:buClr>
            </a:pPr>
            <a:r>
              <a:rPr lang="en-US" sz="2000" dirty="0" smtClean="0">
                <a:solidFill>
                  <a:srgbClr val="00007E"/>
                </a:solidFill>
                <a:effectLst/>
                <a:latin typeface="Times New Roman" charset="0"/>
                <a:cs typeface="Times New Roman" charset="0"/>
              </a:rPr>
              <a:t>Used to Update Effective Mapping with new Terrain Data</a:t>
            </a:r>
          </a:p>
          <a:p>
            <a:pPr>
              <a:buClr>
                <a:srgbClr val="00007E"/>
              </a:buClr>
            </a:pPr>
            <a:r>
              <a:rPr lang="en-US" sz="2000" dirty="0" smtClean="0">
                <a:solidFill>
                  <a:srgbClr val="00007E"/>
                </a:solidFill>
                <a:effectLst/>
                <a:latin typeface="Times New Roman" charset="0"/>
                <a:cs typeface="Times New Roman" charset="0"/>
              </a:rPr>
              <a:t>Foundation is the FEMA Profile</a:t>
            </a:r>
          </a:p>
          <a:p>
            <a:pPr>
              <a:buClr>
                <a:srgbClr val="00007E"/>
              </a:buClr>
              <a:buNone/>
            </a:pPr>
            <a:endParaRPr lang="en-US" sz="2000" dirty="0" smtClean="0">
              <a:solidFill>
                <a:srgbClr val="00007E"/>
              </a:solidFill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5222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EC36D862-67F1-4410-A5E5-FA27DB173947}" type="slidenum">
              <a:rPr lang="en-US" smtClean="0"/>
              <a:pPr/>
              <a:t>10</a:t>
            </a:fld>
            <a:endParaRPr lang="en-US" dirty="0" smtClean="0"/>
          </a:p>
        </p:txBody>
      </p:sp>
      <p:pic>
        <p:nvPicPr>
          <p:cNvPr id="52230" name="Picture 1030" descr="access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667000"/>
            <a:ext cx="33528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1031" descr="Tag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4419600"/>
            <a:ext cx="2438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Revisions Due to Updated Topography (Redelineation)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54864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Riverine Zone A Basic Studies</a:t>
            </a:r>
          </a:p>
        </p:txBody>
      </p:sp>
      <p:pic>
        <p:nvPicPr>
          <p:cNvPr id="4915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2209800"/>
            <a:ext cx="3810000" cy="2486025"/>
          </a:xfrm>
          <a:noFill/>
        </p:spPr>
      </p:pic>
      <p:sp>
        <p:nvSpPr>
          <p:cNvPr id="1955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371600"/>
            <a:ext cx="4267200" cy="4191000"/>
          </a:xfrm>
        </p:spPr>
        <p:txBody>
          <a:bodyPr/>
          <a:lstStyle/>
          <a:p>
            <a:pPr>
              <a:buClr>
                <a:srgbClr val="00007E"/>
              </a:buClr>
            </a:pPr>
            <a:r>
              <a:rPr lang="en-US" sz="2400" dirty="0" smtClean="0">
                <a:solidFill>
                  <a:srgbClr val="00007E"/>
                </a:solidFill>
                <a:latin typeface="Times New Roman" charset="0"/>
                <a:cs typeface="Times New Roman" charset="0"/>
              </a:rPr>
              <a:t>Replaces Unnumbered A Zones</a:t>
            </a:r>
          </a:p>
          <a:p>
            <a:pPr>
              <a:buClr>
                <a:srgbClr val="00007E"/>
              </a:buClr>
            </a:pPr>
            <a:r>
              <a:rPr lang="en-US" sz="2400" dirty="0" smtClean="0">
                <a:solidFill>
                  <a:srgbClr val="00007E"/>
                </a:solidFill>
                <a:latin typeface="Times New Roman" charset="0"/>
                <a:cs typeface="Times New Roman" charset="0"/>
              </a:rPr>
              <a:t>Much more automated approach</a:t>
            </a:r>
          </a:p>
          <a:p>
            <a:pPr>
              <a:buClr>
                <a:srgbClr val="00007E"/>
              </a:buClr>
            </a:pPr>
            <a:r>
              <a:rPr lang="en-US" sz="2400" dirty="0" smtClean="0">
                <a:solidFill>
                  <a:srgbClr val="00007E"/>
                </a:solidFill>
                <a:latin typeface="Times New Roman" charset="0"/>
                <a:cs typeface="Times New Roman" charset="0"/>
              </a:rPr>
              <a:t>Hydrology from Regional Equations</a:t>
            </a:r>
          </a:p>
          <a:p>
            <a:pPr>
              <a:buClr>
                <a:srgbClr val="00007E"/>
              </a:buClr>
            </a:pPr>
            <a:r>
              <a:rPr lang="en-US" sz="2400" dirty="0" smtClean="0">
                <a:solidFill>
                  <a:srgbClr val="00007E"/>
                </a:solidFill>
                <a:latin typeface="Times New Roman" charset="0"/>
                <a:cs typeface="Times New Roman" charset="0"/>
              </a:rPr>
              <a:t>Hydraulic Models Developed </a:t>
            </a:r>
            <a:endParaRPr lang="en-US" sz="2400" dirty="0" smtClean="0">
              <a:solidFill>
                <a:srgbClr val="00007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7E"/>
              </a:buClr>
              <a:defRPr/>
            </a:pPr>
            <a:r>
              <a:rPr lang="en-US" sz="2600" dirty="0" smtClean="0">
                <a:solidFill>
                  <a:srgbClr val="00007E"/>
                </a:solidFill>
                <a:effectLst/>
                <a:latin typeface="Times New Roman" pitchFamily="18" charset="0"/>
                <a:cs typeface="Times New Roman" pitchFamily="18" charset="0"/>
              </a:rPr>
              <a:t>Flood boundaries mapped from model output</a:t>
            </a:r>
            <a:endParaRPr lang="en-US" sz="2200" dirty="0" smtClean="0">
              <a:solidFill>
                <a:srgbClr val="00007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7E"/>
              </a:buClr>
            </a:pPr>
            <a:endParaRPr lang="en-US" sz="2400" dirty="0" smtClean="0">
              <a:solidFill>
                <a:srgbClr val="00007E"/>
              </a:solidFill>
              <a:latin typeface="Times New Roman" charset="0"/>
              <a:cs typeface="Times New Roman" charset="0"/>
            </a:endParaRPr>
          </a:p>
          <a:p>
            <a:pPr>
              <a:defRPr/>
            </a:pPr>
            <a:endParaRPr lang="en-US" sz="2400" dirty="0" smtClean="0"/>
          </a:p>
        </p:txBody>
      </p:sp>
      <p:sp>
        <p:nvSpPr>
          <p:cNvPr id="4915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3045BC3F-8E88-4511-BD33-20BC2707C762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9342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Riverine Zone AE Enhanced Study</a:t>
            </a:r>
          </a:p>
        </p:txBody>
      </p:sp>
      <p:pic>
        <p:nvPicPr>
          <p:cNvPr id="4198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8518" t="9877" r="19753" b="7819"/>
          <a:stretch>
            <a:fillRect/>
          </a:stretch>
        </p:blipFill>
        <p:spPr>
          <a:xfrm>
            <a:off x="304800" y="1981200"/>
            <a:ext cx="3276600" cy="3276600"/>
          </a:xfrm>
          <a:noFill/>
        </p:spPr>
      </p:pic>
      <p:sp>
        <p:nvSpPr>
          <p:cNvPr id="1925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114800" y="1981200"/>
            <a:ext cx="4800600" cy="45720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7E"/>
              </a:buClr>
              <a:defRPr/>
            </a:pPr>
            <a:r>
              <a:rPr lang="en-US" sz="2400" dirty="0" smtClean="0">
                <a:solidFill>
                  <a:srgbClr val="00007E"/>
                </a:solidFill>
                <a:effectLst/>
                <a:latin typeface="Times New Roman" pitchFamily="18" charset="0"/>
                <a:cs typeface="Times New Roman" pitchFamily="18" charset="0"/>
              </a:rPr>
              <a:t>Traditional Detail Study</a:t>
            </a:r>
          </a:p>
          <a:p>
            <a:pPr>
              <a:lnSpc>
                <a:spcPct val="80000"/>
              </a:lnSpc>
              <a:buClr>
                <a:srgbClr val="00007E"/>
              </a:buClr>
              <a:defRPr/>
            </a:pPr>
            <a:r>
              <a:rPr lang="en-US" sz="2400" dirty="0" smtClean="0">
                <a:solidFill>
                  <a:srgbClr val="00007E"/>
                </a:solidFill>
                <a:effectLst/>
                <a:latin typeface="Times New Roman" pitchFamily="18" charset="0"/>
                <a:cs typeface="Times New Roman" pitchFamily="18" charset="0"/>
              </a:rPr>
              <a:t>Sections Field Surveyed</a:t>
            </a:r>
            <a:endParaRPr lang="en-US" sz="2000" dirty="0" smtClean="0">
              <a:solidFill>
                <a:srgbClr val="00007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00007E"/>
              </a:buClr>
              <a:defRPr/>
            </a:pPr>
            <a:r>
              <a:rPr lang="en-US" sz="2400" dirty="0" smtClean="0">
                <a:solidFill>
                  <a:srgbClr val="00007E"/>
                </a:solidFill>
                <a:effectLst/>
                <a:latin typeface="Times New Roman" pitchFamily="18" charset="0"/>
                <a:cs typeface="Times New Roman" pitchFamily="18" charset="0"/>
              </a:rPr>
              <a:t>All Hydraulic Structures Surveyed</a:t>
            </a:r>
          </a:p>
          <a:p>
            <a:pPr>
              <a:lnSpc>
                <a:spcPct val="80000"/>
              </a:lnSpc>
              <a:buClr>
                <a:srgbClr val="00007E"/>
              </a:buClr>
              <a:defRPr/>
            </a:pPr>
            <a:r>
              <a:rPr lang="en-US" sz="2400" dirty="0" smtClean="0">
                <a:solidFill>
                  <a:srgbClr val="00007E"/>
                </a:solidFill>
                <a:effectLst/>
                <a:latin typeface="Times New Roman" pitchFamily="18" charset="0"/>
                <a:cs typeface="Times New Roman" pitchFamily="18" charset="0"/>
              </a:rPr>
              <a:t>Detailed Hydrologic Analysis  </a:t>
            </a:r>
          </a:p>
          <a:p>
            <a:pPr>
              <a:lnSpc>
                <a:spcPct val="80000"/>
              </a:lnSpc>
              <a:buClr>
                <a:srgbClr val="00007E"/>
              </a:buClr>
              <a:defRPr/>
            </a:pPr>
            <a:r>
              <a:rPr lang="en-US" sz="2400" dirty="0" smtClean="0">
                <a:solidFill>
                  <a:srgbClr val="00007E"/>
                </a:solidFill>
                <a:effectLst/>
                <a:latin typeface="Times New Roman" pitchFamily="18" charset="0"/>
                <a:cs typeface="Times New Roman" pitchFamily="18" charset="0"/>
              </a:rPr>
              <a:t>Traditional Mapping</a:t>
            </a:r>
          </a:p>
          <a:p>
            <a:pPr lvl="1">
              <a:lnSpc>
                <a:spcPct val="90000"/>
              </a:lnSpc>
              <a:buClr>
                <a:srgbClr val="00007E"/>
              </a:buClr>
              <a:defRPr/>
            </a:pPr>
            <a:r>
              <a:rPr lang="en-US" sz="2000" dirty="0" smtClean="0">
                <a:solidFill>
                  <a:srgbClr val="00007E"/>
                </a:solidFill>
                <a:effectLst/>
                <a:latin typeface="Times New Roman" pitchFamily="18" charset="0"/>
                <a:cs typeface="Times New Roman" pitchFamily="18" charset="0"/>
              </a:rPr>
              <a:t>Floodways</a:t>
            </a:r>
          </a:p>
          <a:p>
            <a:pPr lvl="1">
              <a:lnSpc>
                <a:spcPct val="90000"/>
              </a:lnSpc>
              <a:buClr>
                <a:srgbClr val="00007E"/>
              </a:buClr>
              <a:defRPr/>
            </a:pPr>
            <a:r>
              <a:rPr lang="en-US" sz="2000" dirty="0" smtClean="0">
                <a:solidFill>
                  <a:srgbClr val="00007E"/>
                </a:solidFill>
                <a:effectLst/>
                <a:latin typeface="Times New Roman" pitchFamily="18" charset="0"/>
                <a:cs typeface="Times New Roman" pitchFamily="18" charset="0"/>
              </a:rPr>
              <a:t>Floodway Data Table</a:t>
            </a:r>
          </a:p>
          <a:p>
            <a:pPr lvl="1">
              <a:lnSpc>
                <a:spcPct val="90000"/>
              </a:lnSpc>
              <a:buClr>
                <a:srgbClr val="00007E"/>
              </a:buClr>
              <a:defRPr/>
            </a:pPr>
            <a:r>
              <a:rPr lang="en-US" sz="2000" dirty="0" smtClean="0">
                <a:solidFill>
                  <a:srgbClr val="00007E"/>
                </a:solidFill>
                <a:effectLst/>
                <a:latin typeface="Times New Roman" pitchFamily="18" charset="0"/>
                <a:cs typeface="Times New Roman" pitchFamily="18" charset="0"/>
              </a:rPr>
              <a:t>Flood Profile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4198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F4F20C78-5D1A-4246-95A4-C2AEA143626E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915400" cy="457200"/>
          </a:xfrm>
        </p:spPr>
        <p:txBody>
          <a:bodyPr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Coastal Study: History of Coastal Floodplain Mapping</a:t>
            </a:r>
          </a:p>
        </p:txBody>
      </p:sp>
      <p:sp>
        <p:nvSpPr>
          <p:cNvPr id="528389" name="Line 5"/>
          <p:cNvSpPr>
            <a:spLocks noChangeShapeType="1"/>
          </p:cNvSpPr>
          <p:nvPr/>
        </p:nvSpPr>
        <p:spPr bwMode="auto">
          <a:xfrm>
            <a:off x="304800" y="3733800"/>
            <a:ext cx="8534400" cy="0"/>
          </a:xfrm>
          <a:prstGeom prst="line">
            <a:avLst/>
          </a:prstGeom>
          <a:noFill/>
          <a:ln w="50800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220" name="Oval 6"/>
          <p:cNvSpPr>
            <a:spLocks noChangeArrowheads="1"/>
          </p:cNvSpPr>
          <p:nvPr/>
        </p:nvSpPr>
        <p:spPr bwMode="auto">
          <a:xfrm>
            <a:off x="2286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1" name="Oval 7"/>
          <p:cNvSpPr>
            <a:spLocks noChangeArrowheads="1"/>
          </p:cNvSpPr>
          <p:nvPr/>
        </p:nvSpPr>
        <p:spPr bwMode="auto">
          <a:xfrm>
            <a:off x="9906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2" name="Oval 8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3" name="Oval 9"/>
          <p:cNvSpPr>
            <a:spLocks noChangeArrowheads="1"/>
          </p:cNvSpPr>
          <p:nvPr/>
        </p:nvSpPr>
        <p:spPr bwMode="auto">
          <a:xfrm>
            <a:off x="20574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4" name="Oval 10"/>
          <p:cNvSpPr>
            <a:spLocks noChangeArrowheads="1"/>
          </p:cNvSpPr>
          <p:nvPr/>
        </p:nvSpPr>
        <p:spPr bwMode="auto">
          <a:xfrm>
            <a:off x="25146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5" name="Oval 11"/>
          <p:cNvSpPr>
            <a:spLocks noChangeArrowheads="1"/>
          </p:cNvSpPr>
          <p:nvPr/>
        </p:nvSpPr>
        <p:spPr bwMode="auto">
          <a:xfrm>
            <a:off x="36576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6" name="Oval 12"/>
          <p:cNvSpPr>
            <a:spLocks noChangeArrowheads="1"/>
          </p:cNvSpPr>
          <p:nvPr/>
        </p:nvSpPr>
        <p:spPr bwMode="auto">
          <a:xfrm>
            <a:off x="43434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8" name="Oval 14"/>
          <p:cNvSpPr>
            <a:spLocks noChangeArrowheads="1"/>
          </p:cNvSpPr>
          <p:nvPr/>
        </p:nvSpPr>
        <p:spPr bwMode="auto">
          <a:xfrm>
            <a:off x="6019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29" name="Oval 15"/>
          <p:cNvSpPr>
            <a:spLocks noChangeArrowheads="1"/>
          </p:cNvSpPr>
          <p:nvPr/>
        </p:nvSpPr>
        <p:spPr bwMode="auto">
          <a:xfrm>
            <a:off x="6781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0" name="Oval 16"/>
          <p:cNvSpPr>
            <a:spLocks noChangeArrowheads="1"/>
          </p:cNvSpPr>
          <p:nvPr/>
        </p:nvSpPr>
        <p:spPr bwMode="auto">
          <a:xfrm>
            <a:off x="73914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1" name="Oval 17"/>
          <p:cNvSpPr>
            <a:spLocks noChangeArrowheads="1"/>
          </p:cNvSpPr>
          <p:nvPr/>
        </p:nvSpPr>
        <p:spPr bwMode="auto">
          <a:xfrm>
            <a:off x="80010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2" name="Text Box 18"/>
          <p:cNvSpPr txBox="1">
            <a:spLocks noChangeArrowheads="1"/>
          </p:cNvSpPr>
          <p:nvPr/>
        </p:nvSpPr>
        <p:spPr bwMode="auto">
          <a:xfrm>
            <a:off x="-76200" y="39624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C000"/>
                </a:solidFill>
              </a:rPr>
              <a:t>1968</a:t>
            </a:r>
          </a:p>
        </p:txBody>
      </p:sp>
      <p:sp>
        <p:nvSpPr>
          <p:cNvPr id="9233" name="Text Box 19"/>
          <p:cNvSpPr txBox="1">
            <a:spLocks noChangeArrowheads="1"/>
          </p:cNvSpPr>
          <p:nvPr/>
        </p:nvSpPr>
        <p:spPr bwMode="auto">
          <a:xfrm>
            <a:off x="685800" y="31242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C000"/>
                </a:solidFill>
              </a:rPr>
              <a:t>1973</a:t>
            </a:r>
          </a:p>
        </p:txBody>
      </p:sp>
      <p:sp>
        <p:nvSpPr>
          <p:cNvPr id="9234" name="Text Box 20"/>
          <p:cNvSpPr txBox="1">
            <a:spLocks noChangeArrowheads="1"/>
          </p:cNvSpPr>
          <p:nvPr/>
        </p:nvSpPr>
        <p:spPr bwMode="auto">
          <a:xfrm>
            <a:off x="1295400" y="3976688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C000"/>
                </a:solidFill>
              </a:rPr>
              <a:t>1977</a:t>
            </a:r>
          </a:p>
        </p:txBody>
      </p:sp>
      <p:sp>
        <p:nvSpPr>
          <p:cNvPr id="9235" name="Text Box 21"/>
          <p:cNvSpPr txBox="1">
            <a:spLocks noChangeArrowheads="1"/>
          </p:cNvSpPr>
          <p:nvPr/>
        </p:nvSpPr>
        <p:spPr bwMode="auto">
          <a:xfrm>
            <a:off x="1752600" y="31242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C000"/>
                </a:solidFill>
              </a:rPr>
              <a:t>1979</a:t>
            </a:r>
          </a:p>
        </p:txBody>
      </p:sp>
      <p:sp>
        <p:nvSpPr>
          <p:cNvPr id="9236" name="Text Box 22"/>
          <p:cNvSpPr txBox="1">
            <a:spLocks noChangeArrowheads="1"/>
          </p:cNvSpPr>
          <p:nvPr/>
        </p:nvSpPr>
        <p:spPr bwMode="auto">
          <a:xfrm>
            <a:off x="2209800" y="3976688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C000"/>
                </a:solidFill>
              </a:rPr>
              <a:t>1981</a:t>
            </a:r>
          </a:p>
        </p:txBody>
      </p:sp>
      <p:sp>
        <p:nvSpPr>
          <p:cNvPr id="9237" name="Text Box 23"/>
          <p:cNvSpPr txBox="1">
            <a:spLocks noChangeArrowheads="1"/>
          </p:cNvSpPr>
          <p:nvPr/>
        </p:nvSpPr>
        <p:spPr bwMode="auto">
          <a:xfrm>
            <a:off x="3352800" y="2665413"/>
            <a:ext cx="76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C000"/>
                </a:solidFill>
              </a:rPr>
              <a:t>1986 to 1988</a:t>
            </a:r>
          </a:p>
        </p:txBody>
      </p:sp>
      <p:sp>
        <p:nvSpPr>
          <p:cNvPr id="9238" name="Text Box 24"/>
          <p:cNvSpPr txBox="1">
            <a:spLocks noChangeArrowheads="1"/>
          </p:cNvSpPr>
          <p:nvPr/>
        </p:nvSpPr>
        <p:spPr bwMode="auto">
          <a:xfrm>
            <a:off x="4038600" y="3976688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C000"/>
                </a:solidFill>
              </a:rPr>
              <a:t>1988</a:t>
            </a:r>
          </a:p>
        </p:txBody>
      </p:sp>
      <p:sp>
        <p:nvSpPr>
          <p:cNvPr id="9239" name="Text Box 25"/>
          <p:cNvSpPr txBox="1">
            <a:spLocks noChangeArrowheads="1"/>
          </p:cNvSpPr>
          <p:nvPr/>
        </p:nvSpPr>
        <p:spPr bwMode="auto">
          <a:xfrm>
            <a:off x="4495800" y="3062288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C000"/>
                </a:solidFill>
              </a:rPr>
              <a:t>1989</a:t>
            </a:r>
          </a:p>
        </p:txBody>
      </p:sp>
      <p:sp>
        <p:nvSpPr>
          <p:cNvPr id="9240" name="Text Box 26"/>
          <p:cNvSpPr txBox="1">
            <a:spLocks noChangeArrowheads="1"/>
          </p:cNvSpPr>
          <p:nvPr/>
        </p:nvSpPr>
        <p:spPr bwMode="auto">
          <a:xfrm>
            <a:off x="5715000" y="3976688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C000"/>
                </a:solidFill>
              </a:rPr>
              <a:t>1995</a:t>
            </a:r>
          </a:p>
        </p:txBody>
      </p:sp>
      <p:sp>
        <p:nvSpPr>
          <p:cNvPr id="9241" name="Text Box 27"/>
          <p:cNvSpPr txBox="1">
            <a:spLocks noChangeArrowheads="1"/>
          </p:cNvSpPr>
          <p:nvPr/>
        </p:nvSpPr>
        <p:spPr bwMode="auto">
          <a:xfrm>
            <a:off x="6477000" y="318135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C000"/>
                </a:solidFill>
              </a:rPr>
              <a:t>2002</a:t>
            </a:r>
          </a:p>
        </p:txBody>
      </p:sp>
      <p:sp>
        <p:nvSpPr>
          <p:cNvPr id="9242" name="Text Box 28"/>
          <p:cNvSpPr txBox="1">
            <a:spLocks noChangeArrowheads="1"/>
          </p:cNvSpPr>
          <p:nvPr/>
        </p:nvSpPr>
        <p:spPr bwMode="auto">
          <a:xfrm>
            <a:off x="7086600" y="3976688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C000"/>
                </a:solidFill>
              </a:rPr>
              <a:t>2005</a:t>
            </a:r>
          </a:p>
        </p:txBody>
      </p:sp>
      <p:sp>
        <p:nvSpPr>
          <p:cNvPr id="9243" name="Text Box 29"/>
          <p:cNvSpPr txBox="1">
            <a:spLocks noChangeArrowheads="1"/>
          </p:cNvSpPr>
          <p:nvPr/>
        </p:nvSpPr>
        <p:spPr bwMode="auto">
          <a:xfrm>
            <a:off x="7696200" y="30480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C000"/>
                </a:solidFill>
              </a:rPr>
              <a:t>2007</a:t>
            </a:r>
          </a:p>
        </p:txBody>
      </p:sp>
      <p:sp>
        <p:nvSpPr>
          <p:cNvPr id="9244" name="Text Box 31"/>
          <p:cNvSpPr txBox="1">
            <a:spLocks noChangeArrowheads="1"/>
          </p:cNvSpPr>
          <p:nvPr/>
        </p:nvSpPr>
        <p:spPr bwMode="auto">
          <a:xfrm>
            <a:off x="76200" y="2517775"/>
            <a:ext cx="1066800" cy="530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NFIP Authorized</a:t>
            </a:r>
          </a:p>
        </p:txBody>
      </p:sp>
      <p:sp>
        <p:nvSpPr>
          <p:cNvPr id="9245" name="Line 33"/>
          <p:cNvSpPr>
            <a:spLocks noChangeShapeType="1"/>
          </p:cNvSpPr>
          <p:nvPr/>
        </p:nvSpPr>
        <p:spPr bwMode="auto">
          <a:xfrm flipV="1">
            <a:off x="304800" y="3048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46" name="Text Box 34"/>
          <p:cNvSpPr txBox="1">
            <a:spLocks noChangeArrowheads="1"/>
          </p:cNvSpPr>
          <p:nvPr/>
        </p:nvSpPr>
        <p:spPr bwMode="auto">
          <a:xfrm>
            <a:off x="304800" y="4343400"/>
            <a:ext cx="8382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/>
              <a:t>H</a:t>
            </a:r>
            <a:r>
              <a:rPr lang="en-US" sz="1600" baseline="-25000" dirty="0"/>
              <a:t>b</a:t>
            </a:r>
            <a:r>
              <a:rPr lang="en-US" sz="1600" dirty="0"/>
              <a:t> = 3</a:t>
            </a:r>
            <a:r>
              <a:rPr lang="en-US" sz="1600" dirty="0">
                <a:cs typeface="Arial" pitchFamily="34" charset="0"/>
              </a:rPr>
              <a:t>'</a:t>
            </a:r>
          </a:p>
        </p:txBody>
      </p:sp>
      <p:sp>
        <p:nvSpPr>
          <p:cNvPr id="9247" name="Line 36"/>
          <p:cNvSpPr>
            <a:spLocks noChangeShapeType="1"/>
          </p:cNvSpPr>
          <p:nvPr/>
        </p:nvSpPr>
        <p:spPr bwMode="auto">
          <a:xfrm>
            <a:off x="1066800" y="3733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48" name="Text Box 37"/>
          <p:cNvSpPr txBox="1">
            <a:spLocks noChangeArrowheads="1"/>
          </p:cNvSpPr>
          <p:nvPr/>
        </p:nvSpPr>
        <p:spPr bwMode="auto">
          <a:xfrm>
            <a:off x="457200" y="1600200"/>
            <a:ext cx="1447800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NAS Develops Wave Analysis Methodology</a:t>
            </a:r>
          </a:p>
        </p:txBody>
      </p:sp>
      <p:sp>
        <p:nvSpPr>
          <p:cNvPr id="9249" name="Line 38"/>
          <p:cNvSpPr>
            <a:spLocks noChangeShapeType="1"/>
          </p:cNvSpPr>
          <p:nvPr/>
        </p:nvSpPr>
        <p:spPr bwMode="auto">
          <a:xfrm flipV="1">
            <a:off x="1676400" y="2343150"/>
            <a:ext cx="0" cy="139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50" name="Text Box 39"/>
          <p:cNvSpPr txBox="1">
            <a:spLocks noChangeArrowheads="1"/>
          </p:cNvSpPr>
          <p:nvPr/>
        </p:nvSpPr>
        <p:spPr bwMode="auto">
          <a:xfrm>
            <a:off x="609600" y="4876800"/>
            <a:ext cx="1676400" cy="530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FEMA Adopts </a:t>
            </a:r>
            <a:r>
              <a:rPr lang="en-US" sz="1400" dirty="0" smtClean="0"/>
              <a:t>NAS </a:t>
            </a:r>
            <a:r>
              <a:rPr lang="en-US" sz="1400" dirty="0"/>
              <a:t>Methodology</a:t>
            </a:r>
          </a:p>
        </p:txBody>
      </p:sp>
      <p:sp>
        <p:nvSpPr>
          <p:cNvPr id="9251" name="Line 40"/>
          <p:cNvSpPr>
            <a:spLocks noChangeShapeType="1"/>
          </p:cNvSpPr>
          <p:nvPr/>
        </p:nvSpPr>
        <p:spPr bwMode="auto">
          <a:xfrm>
            <a:off x="2133600" y="3733800"/>
            <a:ext cx="0" cy="11429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52" name="Text Box 41"/>
          <p:cNvSpPr txBox="1">
            <a:spLocks noChangeArrowheads="1"/>
          </p:cNvSpPr>
          <p:nvPr/>
        </p:nvSpPr>
        <p:spPr bwMode="auto">
          <a:xfrm>
            <a:off x="2438400" y="1695450"/>
            <a:ext cx="1219200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Runup Methodology Accepted</a:t>
            </a:r>
          </a:p>
        </p:txBody>
      </p:sp>
      <p:sp>
        <p:nvSpPr>
          <p:cNvPr id="9253" name="Line 42"/>
          <p:cNvSpPr>
            <a:spLocks noChangeShapeType="1"/>
          </p:cNvSpPr>
          <p:nvPr/>
        </p:nvSpPr>
        <p:spPr bwMode="auto">
          <a:xfrm flipV="1">
            <a:off x="2590800" y="2438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54" name="Text Box 43"/>
          <p:cNvSpPr txBox="1">
            <a:spLocks noChangeArrowheads="1"/>
          </p:cNvSpPr>
          <p:nvPr/>
        </p:nvSpPr>
        <p:spPr bwMode="auto">
          <a:xfrm>
            <a:off x="2438400" y="4621213"/>
            <a:ext cx="2286000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Wetland Vegetation Muddy Bottom        Erosion Analysis (540SF)</a:t>
            </a:r>
          </a:p>
        </p:txBody>
      </p:sp>
      <p:sp>
        <p:nvSpPr>
          <p:cNvPr id="9255" name="Line 44"/>
          <p:cNvSpPr>
            <a:spLocks noChangeShapeType="1"/>
          </p:cNvSpPr>
          <p:nvPr/>
        </p:nvSpPr>
        <p:spPr bwMode="auto">
          <a:xfrm>
            <a:off x="3733800" y="3733800"/>
            <a:ext cx="0" cy="887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56" name="Text Box 45"/>
          <p:cNvSpPr txBox="1">
            <a:spLocks noChangeArrowheads="1"/>
          </p:cNvSpPr>
          <p:nvPr/>
        </p:nvSpPr>
        <p:spPr bwMode="auto">
          <a:xfrm>
            <a:off x="4267200" y="1752600"/>
            <a:ext cx="990600" cy="738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Primary Frontal Dune</a:t>
            </a:r>
            <a:endParaRPr lang="en-US" sz="1400" dirty="0"/>
          </a:p>
        </p:txBody>
      </p:sp>
      <p:sp>
        <p:nvSpPr>
          <p:cNvPr id="9257" name="Line 46"/>
          <p:cNvSpPr>
            <a:spLocks noChangeShapeType="1"/>
          </p:cNvSpPr>
          <p:nvPr/>
        </p:nvSpPr>
        <p:spPr bwMode="auto">
          <a:xfrm flipV="1">
            <a:off x="4419600" y="2517775"/>
            <a:ext cx="0" cy="1216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60" name="Text Box 49"/>
          <p:cNvSpPr txBox="1">
            <a:spLocks noChangeArrowheads="1"/>
          </p:cNvSpPr>
          <p:nvPr/>
        </p:nvSpPr>
        <p:spPr bwMode="auto">
          <a:xfrm>
            <a:off x="5410200" y="1544161"/>
            <a:ext cx="2286000" cy="7386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dirty="0" smtClean="0"/>
              <a:t>Guides &amp; Specifications </a:t>
            </a:r>
            <a:r>
              <a:rPr lang="en-US" sz="1400" i="1" dirty="0"/>
              <a:t>for Wave Elevation and V Zone Mapping</a:t>
            </a:r>
          </a:p>
        </p:txBody>
      </p:sp>
      <p:sp>
        <p:nvSpPr>
          <p:cNvPr id="9261" name="Line 50"/>
          <p:cNvSpPr>
            <a:spLocks noChangeShapeType="1"/>
          </p:cNvSpPr>
          <p:nvPr/>
        </p:nvSpPr>
        <p:spPr bwMode="auto">
          <a:xfrm flipV="1">
            <a:off x="6096000" y="2282825"/>
            <a:ext cx="0" cy="145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62" name="Text Box 51"/>
          <p:cNvSpPr txBox="1">
            <a:spLocks noChangeArrowheads="1"/>
          </p:cNvSpPr>
          <p:nvPr/>
        </p:nvSpPr>
        <p:spPr bwMode="auto">
          <a:xfrm>
            <a:off x="5943600" y="4483100"/>
            <a:ext cx="12954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Appendix D</a:t>
            </a:r>
          </a:p>
        </p:txBody>
      </p:sp>
      <p:sp>
        <p:nvSpPr>
          <p:cNvPr id="9263" name="Line 52"/>
          <p:cNvSpPr>
            <a:spLocks noChangeShapeType="1"/>
          </p:cNvSpPr>
          <p:nvPr/>
        </p:nvSpPr>
        <p:spPr bwMode="auto">
          <a:xfrm>
            <a:off x="6858000" y="3733800"/>
            <a:ext cx="0" cy="749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64" name="Text Box 53"/>
          <p:cNvSpPr txBox="1">
            <a:spLocks noChangeArrowheads="1"/>
          </p:cNvSpPr>
          <p:nvPr/>
        </p:nvSpPr>
        <p:spPr bwMode="auto">
          <a:xfrm>
            <a:off x="6515100" y="2590800"/>
            <a:ext cx="1143000" cy="3077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PM No</a:t>
            </a:r>
            <a:r>
              <a:rPr lang="en-US" sz="1400" dirty="0"/>
              <a:t>. 37</a:t>
            </a:r>
          </a:p>
        </p:txBody>
      </p:sp>
      <p:sp>
        <p:nvSpPr>
          <p:cNvPr id="9265" name="Line 54"/>
          <p:cNvSpPr>
            <a:spLocks noChangeShapeType="1"/>
          </p:cNvSpPr>
          <p:nvPr/>
        </p:nvSpPr>
        <p:spPr bwMode="auto">
          <a:xfrm flipV="1">
            <a:off x="7467600" y="29416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66" name="Text Box 55"/>
          <p:cNvSpPr txBox="1">
            <a:spLocks noChangeArrowheads="1"/>
          </p:cNvSpPr>
          <p:nvPr/>
        </p:nvSpPr>
        <p:spPr bwMode="auto">
          <a:xfrm>
            <a:off x="6019800" y="5154613"/>
            <a:ext cx="2209800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 dirty="0"/>
              <a:t>Atlantic Ocean and Gulf of Mexico Guidelines Update (Final Draft)</a:t>
            </a:r>
          </a:p>
        </p:txBody>
      </p:sp>
      <p:sp>
        <p:nvSpPr>
          <p:cNvPr id="9267" name="Line 56"/>
          <p:cNvSpPr>
            <a:spLocks noChangeShapeType="1"/>
          </p:cNvSpPr>
          <p:nvPr/>
        </p:nvSpPr>
        <p:spPr bwMode="auto">
          <a:xfrm>
            <a:off x="8077200" y="3733800"/>
            <a:ext cx="0" cy="1420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2" name="Oval 17"/>
          <p:cNvSpPr>
            <a:spLocks noChangeArrowheads="1"/>
          </p:cNvSpPr>
          <p:nvPr/>
        </p:nvSpPr>
        <p:spPr bwMode="auto">
          <a:xfrm>
            <a:off x="8686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8382000" y="394335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C000"/>
                </a:solidFill>
              </a:rPr>
              <a:t>2008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56" name="Text Box 53"/>
          <p:cNvSpPr txBox="1">
            <a:spLocks noChangeArrowheads="1"/>
          </p:cNvSpPr>
          <p:nvPr/>
        </p:nvSpPr>
        <p:spPr bwMode="auto">
          <a:xfrm>
            <a:off x="7810500" y="1987531"/>
            <a:ext cx="1143000" cy="95410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/>
              <a:t>PM No</a:t>
            </a:r>
            <a:r>
              <a:rPr lang="en-US" sz="1400" dirty="0"/>
              <a:t>. </a:t>
            </a:r>
            <a:r>
              <a:rPr lang="en-US" sz="1400" dirty="0" smtClean="0"/>
              <a:t>50 and Sheltered Waters</a:t>
            </a:r>
            <a:endParaRPr lang="en-US" sz="1400" dirty="0"/>
          </a:p>
        </p:txBody>
      </p:sp>
      <p:sp>
        <p:nvSpPr>
          <p:cNvPr id="57" name="Line 54"/>
          <p:cNvSpPr>
            <a:spLocks noChangeShapeType="1"/>
          </p:cNvSpPr>
          <p:nvPr/>
        </p:nvSpPr>
        <p:spPr bwMode="auto">
          <a:xfrm flipV="1">
            <a:off x="8763000" y="29416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Reconnaissance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90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Observe features that cannot be seen from imagery</a:t>
            </a:r>
          </a:p>
          <a:p>
            <a:pPr lvl="1"/>
            <a:r>
              <a:rPr lang="en-US" dirty="0" smtClean="0"/>
              <a:t>Classify terrain</a:t>
            </a:r>
          </a:p>
          <a:p>
            <a:pPr lvl="1"/>
            <a:r>
              <a:rPr lang="en-US" dirty="0" smtClean="0"/>
              <a:t>Identify raised buildings</a:t>
            </a:r>
          </a:p>
          <a:p>
            <a:pPr lvl="1"/>
            <a:r>
              <a:rPr lang="en-US" dirty="0" smtClean="0"/>
              <a:t>Determine vegetation density</a:t>
            </a:r>
          </a:p>
          <a:p>
            <a:r>
              <a:rPr lang="en-US" dirty="0" smtClean="0"/>
              <a:t>Reality check for model results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9" y="1332263"/>
            <a:ext cx="5414961" cy="498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3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U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4508500"/>
            <a:ext cx="6870701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WAV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95800"/>
            <a:ext cx="3133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ETU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953000"/>
            <a:ext cx="6765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Base Flood Elevation on FIRM includes 4 components:</a:t>
            </a:r>
            <a:r>
              <a:rPr lang="en-US" dirty="0">
                <a:latin typeface="Franklin Gothic Demi" pitchFamily="34" charset="0"/>
              </a:rPr>
              <a:t/>
            </a:r>
            <a:br>
              <a:rPr lang="en-US" dirty="0">
                <a:latin typeface="Franklin Gothic Demi" pitchFamily="34" charset="0"/>
              </a:rPr>
            </a:br>
            <a:endParaRPr lang="en-US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1524000"/>
            <a:ext cx="70104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lnSpc>
                <a:spcPct val="150000"/>
              </a:lnSpc>
              <a:buFont typeface="Joanna MT Std SemiBold"/>
              <a:buAutoNum type="arabicPeriod"/>
            </a:pPr>
            <a:r>
              <a:rPr lang="en-US" sz="2000" dirty="0">
                <a:latin typeface="+mn-lt"/>
              </a:rPr>
              <a:t>Storm surge stillwater elevation (SWEL)</a:t>
            </a:r>
          </a:p>
          <a:p>
            <a:pPr lvl="1" eaLnBrk="1" hangingPunct="1">
              <a:lnSpc>
                <a:spcPct val="150000"/>
              </a:lnSpc>
              <a:buFont typeface="Joanna MT Std SemiBold"/>
              <a:buAutoNum type="arabicPeriod"/>
            </a:pPr>
            <a:r>
              <a:rPr lang="en-US" sz="2000" dirty="0">
                <a:latin typeface="+mn-lt"/>
              </a:rPr>
              <a:t>Amount of wave setup 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  <a:p>
            <a:pPr lvl="1" eaLnBrk="1" hangingPunct="1">
              <a:lnSpc>
                <a:spcPct val="150000"/>
              </a:lnSpc>
              <a:buFont typeface="Joanna MT Std SemiBold"/>
              <a:buAutoNum type="arabicPeriod"/>
            </a:pPr>
            <a:r>
              <a:rPr lang="en-US" sz="2000" dirty="0">
                <a:latin typeface="+mn-lt"/>
              </a:rPr>
              <a:t>Wave height above storm surge (stillwater + setup) elevation</a:t>
            </a:r>
          </a:p>
          <a:p>
            <a:pPr lvl="1" eaLnBrk="1" hangingPunct="1">
              <a:lnSpc>
                <a:spcPct val="150000"/>
              </a:lnSpc>
              <a:buFont typeface="Joanna MT Std SemiBold"/>
              <a:buAutoNum type="arabicPeriod"/>
            </a:pPr>
            <a:r>
              <a:rPr lang="en-US" sz="2000" dirty="0">
                <a:latin typeface="+mn-lt"/>
              </a:rPr>
              <a:t>Wave runup above storm surge elevation (where present)</a:t>
            </a:r>
          </a:p>
        </p:txBody>
      </p:sp>
      <p:pic>
        <p:nvPicPr>
          <p:cNvPr id="5" name="Picture 4" descr="SWE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4419600"/>
            <a:ext cx="916781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WEL LABE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5200650"/>
            <a:ext cx="11461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ETUP LABE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4800600"/>
            <a:ext cx="11461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WAVES LABEL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21213"/>
            <a:ext cx="11461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RUNUP LABEL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4321175"/>
            <a:ext cx="11461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85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 Surge Stillwater Elevation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619375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sz="3600" dirty="0" smtClean="0"/>
              <a:t>USACE Tidal Gages </a:t>
            </a:r>
          </a:p>
          <a:p>
            <a:pPr>
              <a:spcBef>
                <a:spcPts val="2400"/>
              </a:spcBef>
            </a:pPr>
            <a:r>
              <a:rPr lang="en-US" sz="3600" dirty="0" smtClean="0"/>
              <a:t>FEMA Update </a:t>
            </a:r>
          </a:p>
          <a:p>
            <a:pPr>
              <a:spcBef>
                <a:spcPts val="2400"/>
              </a:spcBef>
              <a:buNone/>
            </a:pPr>
            <a:endParaRPr lang="en-US" sz="3600" dirty="0"/>
          </a:p>
        </p:txBody>
      </p:sp>
      <p:pic>
        <p:nvPicPr>
          <p:cNvPr id="4" name="Picture 3" descr="SWE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4419600"/>
            <a:ext cx="916781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WEL LABE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5200650"/>
            <a:ext cx="11461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Wave Setup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Effective studies did not incorporate wave setup</a:t>
            </a:r>
          </a:p>
          <a:p>
            <a:endParaRPr lang="en-US" dirty="0"/>
          </a:p>
        </p:txBody>
      </p:sp>
      <p:pic>
        <p:nvPicPr>
          <p:cNvPr id="8" name="Picture 7" descr="SETU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953000"/>
            <a:ext cx="6765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WE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4419600"/>
            <a:ext cx="916781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ETUP LABE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4800600"/>
            <a:ext cx="11461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WHAFIS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Accounts for wave dissipation/regeneration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Wave crest elevations =&gt; Base Flood Elevations</a:t>
            </a:r>
            <a:endParaRPr lang="en-US" dirty="0"/>
          </a:p>
        </p:txBody>
      </p:sp>
      <p:pic>
        <p:nvPicPr>
          <p:cNvPr id="4" name="Picture 3" descr="SWE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4375"/>
            <a:ext cx="916781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WAV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19600"/>
            <a:ext cx="3133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WAVES LABE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21213"/>
            <a:ext cx="11461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19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U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4508500"/>
            <a:ext cx="6870701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WAV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95800"/>
            <a:ext cx="3133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ETU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953000"/>
            <a:ext cx="6765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Wave Runup</a:t>
            </a:r>
            <a:r>
              <a:rPr lang="en-US" dirty="0">
                <a:latin typeface="Franklin Gothic Demi" pitchFamily="34" charset="0"/>
              </a:rPr>
              <a:t/>
            </a:r>
            <a:br>
              <a:rPr lang="en-US" dirty="0">
                <a:latin typeface="Franklin Gothic Demi" pitchFamily="34" charset="0"/>
              </a:rPr>
            </a:br>
            <a:endParaRPr lang="en-US" dirty="0" smtClean="0"/>
          </a:p>
        </p:txBody>
      </p:sp>
      <p:pic>
        <p:nvPicPr>
          <p:cNvPr id="5" name="Picture 4" descr="SWE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400550"/>
            <a:ext cx="916781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RUNUP LABE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4321175"/>
            <a:ext cx="11461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86000" y="1600200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5840" lvl="1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000" dirty="0" smtClean="0"/>
              <a:t>Runup 2.0 for moderate slopes</a:t>
            </a:r>
          </a:p>
          <a:p>
            <a:pPr marL="1005840" lvl="1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000" dirty="0" smtClean="0"/>
              <a:t>TAW method for structures /  bluffs</a:t>
            </a:r>
          </a:p>
          <a:p>
            <a:pPr marL="1005840" lvl="1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§"/>
            </a:pPr>
            <a:r>
              <a:rPr lang="en-US" sz="2000" dirty="0" smtClean="0"/>
              <a:t>USACE Shore Protection Manual for vertical walls</a:t>
            </a:r>
          </a:p>
        </p:txBody>
      </p:sp>
    </p:spTree>
    <p:extLst>
      <p:ext uri="{BB962C8B-B14F-4D97-AF65-F5344CB8AC3E}">
        <p14:creationId xmlns:p14="http://schemas.microsoft.com/office/powerpoint/2010/main" val="332285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54112"/>
          </a:xfrm>
        </p:spPr>
        <p:txBody>
          <a:bodyPr/>
          <a:lstStyle/>
          <a:p>
            <a:r>
              <a:rPr lang="en-US" sz="4400" dirty="0" smtClean="0"/>
              <a:t>Why are we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3025"/>
            <a:ext cx="8991600" cy="4600575"/>
          </a:xfrm>
        </p:spPr>
        <p:txBody>
          <a:bodyPr/>
          <a:lstStyle/>
          <a:p>
            <a:r>
              <a:rPr lang="en-US" sz="2800" dirty="0" smtClean="0"/>
              <a:t>Risk Mapping, Assessment, and Planning (Risk MAP </a:t>
            </a:r>
            <a:r>
              <a:rPr lang="en-US" sz="2400" dirty="0" smtClean="0"/>
              <a:t>FY2010 - FY2014)</a:t>
            </a:r>
          </a:p>
          <a:p>
            <a:pPr lvl="1"/>
            <a:r>
              <a:rPr lang="en-US" sz="2200" dirty="0" smtClean="0"/>
              <a:t>Ensure 80% of nation's flood hazards are current</a:t>
            </a:r>
          </a:p>
          <a:p>
            <a:pPr lvl="1"/>
            <a:r>
              <a:rPr lang="en-US" sz="2200" dirty="0" smtClean="0"/>
              <a:t>Provide updated data for 100% of populated coastal areas</a:t>
            </a:r>
          </a:p>
          <a:p>
            <a:pPr lvl="1"/>
            <a:r>
              <a:rPr lang="en-US" sz="2200" dirty="0" smtClean="0"/>
              <a:t>Mitigation Planning - Status update</a:t>
            </a:r>
          </a:p>
          <a:p>
            <a:pPr lvl="1"/>
            <a:r>
              <a:rPr lang="en-US" sz="2200" dirty="0" smtClean="0"/>
              <a:t>4-Meeting Format</a:t>
            </a:r>
          </a:p>
          <a:p>
            <a:r>
              <a:rPr lang="en-US" sz="2800" dirty="0" smtClean="0"/>
              <a:t>Best </a:t>
            </a:r>
            <a:r>
              <a:rPr lang="en-US" sz="2800" dirty="0" smtClean="0"/>
              <a:t>Available Data</a:t>
            </a:r>
          </a:p>
          <a:p>
            <a:r>
              <a:rPr lang="en-US" sz="2800" dirty="0" smtClean="0"/>
              <a:t>Coastal Input Conditions</a:t>
            </a:r>
          </a:p>
          <a:p>
            <a:r>
              <a:rPr lang="en-US" sz="2800" dirty="0" smtClean="0"/>
              <a:t>Community data available?</a:t>
            </a:r>
          </a:p>
          <a:p>
            <a:pPr lvl="0">
              <a:spcBef>
                <a:spcPts val="1800"/>
              </a:spcBef>
            </a:pPr>
            <a:endParaRPr lang="en-US" sz="24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Hazard Mapping</a:t>
            </a:r>
            <a:endParaRPr lang="en-US" dirty="0"/>
          </a:p>
        </p:txBody>
      </p:sp>
      <p:pic>
        <p:nvPicPr>
          <p:cNvPr id="7" name="Picture 6" descr="Mappin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68438"/>
            <a:ext cx="7532688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295525"/>
            <a:ext cx="75533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32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50292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What is LiMWA?</a:t>
            </a:r>
            <a:endParaRPr lang="en-US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3276600"/>
          </a:xfrm>
        </p:spPr>
        <p:txBody>
          <a:bodyPr/>
          <a:lstStyle/>
          <a:p>
            <a:r>
              <a:rPr lang="en-US" sz="2800" dirty="0" smtClean="0"/>
              <a:t>Limit of Moderate Wave Action (LiMWA)</a:t>
            </a:r>
          </a:p>
          <a:p>
            <a:pPr lvl="1"/>
            <a:r>
              <a:rPr lang="en-US" sz="2400" dirty="0" smtClean="0"/>
              <a:t>Areas subject to wave heights greater than 1.5 feet</a:t>
            </a:r>
          </a:p>
          <a:p>
            <a:pPr lvl="1"/>
            <a:r>
              <a:rPr lang="en-US" sz="2400" dirty="0" smtClean="0"/>
              <a:t>Coastal A Zone</a:t>
            </a:r>
          </a:p>
          <a:p>
            <a:r>
              <a:rPr lang="en-US" sz="2800" dirty="0" smtClean="0"/>
              <a:t>“Coastal hazards: How big a wave would it take to demolish a coastal building?”</a:t>
            </a:r>
          </a:p>
          <a:p>
            <a:pPr lvl="1"/>
            <a:r>
              <a:rPr lang="en-US" sz="2400" dirty="0" smtClean="0">
                <a:hlinkClick r:id="rId3"/>
              </a:rPr>
              <a:t>http://www.asbpa.org/news/newsroom_09BN0922_coastal_hazards.htm</a:t>
            </a:r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16388" name="Content Placeholder 3" descr="pl_memo50_Page_6.jpg"/>
          <p:cNvPicPr>
            <a:picLocks noChangeAspect="1"/>
          </p:cNvPicPr>
          <p:nvPr/>
        </p:nvPicPr>
        <p:blipFill>
          <a:blip r:embed="rId4" cstate="print"/>
          <a:srcRect l="13885" t="9686" r="20053" b="61752"/>
          <a:stretch>
            <a:fillRect/>
          </a:stretch>
        </p:blipFill>
        <p:spPr bwMode="auto">
          <a:xfrm>
            <a:off x="4724400" y="304800"/>
            <a:ext cx="421987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382000" cy="1371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Arial" pitchFamily="26" charset="0"/>
              </a:rPr>
              <a:t>Flood </a:t>
            </a:r>
            <a:r>
              <a:rPr lang="en-US" dirty="0" smtClean="0">
                <a:latin typeface="Arial" pitchFamily="26" charset="0"/>
              </a:rPr>
              <a:t>Insurance Study</a:t>
            </a:r>
            <a:endParaRPr lang="en-US" dirty="0">
              <a:latin typeface="Arial" pitchFamily="26" charset="0"/>
            </a:endParaRP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304800" y="11430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b="1" dirty="0" smtClean="0">
                <a:solidFill>
                  <a:srgbClr val="006699"/>
                </a:solidFill>
                <a:latin typeface="Calibri" pitchFamily="26" charset="0"/>
              </a:rPr>
              <a:t>FIS Reports and DFIRM Maps will continue to fulfill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400" b="1" dirty="0" smtClean="0">
                <a:solidFill>
                  <a:srgbClr val="006699"/>
                </a:solidFill>
                <a:latin typeface="Calibri" pitchFamily="26" charset="0"/>
              </a:rPr>
              <a:t> </a:t>
            </a:r>
            <a:r>
              <a:rPr lang="en-US" sz="2400" b="1" dirty="0">
                <a:solidFill>
                  <a:srgbClr val="006699"/>
                </a:solidFill>
                <a:latin typeface="Calibri" pitchFamily="26" charset="0"/>
              </a:rPr>
              <a:t>regulatory requirements and support the NFIP</a:t>
            </a:r>
            <a:endParaRPr lang="en-US" sz="2400" b="1" dirty="0">
              <a:latin typeface="Calibri" pitchFamily="2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4182" y="1277144"/>
            <a:ext cx="8059738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8325" lvl="1" indent="-222250">
              <a:spcBef>
                <a:spcPct val="25000"/>
              </a:spcBef>
              <a:buClr>
                <a:schemeClr val="bg2"/>
              </a:buClr>
              <a:buSzPct val="90000"/>
              <a:buFontTx/>
              <a:buChar char="•"/>
              <a:defRPr/>
            </a:pPr>
            <a:endParaRPr lang="en-US" sz="1600" kern="0" dirty="0">
              <a:latin typeface="+mn-lt"/>
            </a:endParaRPr>
          </a:p>
        </p:txBody>
      </p:sp>
      <p:pic>
        <p:nvPicPr>
          <p:cNvPr id="8" name="Content Placeholder 3" descr="Old FIS Cover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2514600"/>
            <a:ext cx="2546350" cy="3292475"/>
          </a:xfrm>
          <a:ln>
            <a:solidFill>
              <a:schemeClr val="accent1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3492500" y="3746500"/>
            <a:ext cx="2070100" cy="954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498" y="2514600"/>
            <a:ext cx="2546181" cy="3292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76600" y="4700587"/>
            <a:ext cx="2701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Reformat FIS Report Document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Refresh branding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382000" cy="1371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 smtClean="0">
                <a:latin typeface="Arial" pitchFamily="26" charset="0"/>
              </a:rPr>
              <a:t>DFIRM Maps</a:t>
            </a:r>
            <a:endParaRPr lang="en-US" dirty="0">
              <a:latin typeface="Arial" pitchFamily="26" charset="0"/>
            </a:endParaRP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304800" y="11430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400" b="1" dirty="0" smtClean="0">
                <a:solidFill>
                  <a:srgbClr val="006699"/>
                </a:solidFill>
                <a:latin typeface="Calibri" pitchFamily="26" charset="0"/>
              </a:rPr>
              <a:t>FIS Reports and DFIRM Maps will continue to fulfill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2400" b="1" dirty="0" smtClean="0">
                <a:solidFill>
                  <a:srgbClr val="006699"/>
                </a:solidFill>
                <a:latin typeface="Calibri" pitchFamily="26" charset="0"/>
              </a:rPr>
              <a:t> </a:t>
            </a:r>
            <a:r>
              <a:rPr lang="en-US" sz="2400" b="1" dirty="0">
                <a:solidFill>
                  <a:srgbClr val="006699"/>
                </a:solidFill>
                <a:latin typeface="Calibri" pitchFamily="26" charset="0"/>
              </a:rPr>
              <a:t>regulatory requirements and support the NFIP</a:t>
            </a:r>
            <a:endParaRPr lang="en-US" sz="2400" b="1" dirty="0">
              <a:latin typeface="Calibri" pitchFamily="2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4182" y="1277144"/>
            <a:ext cx="8059738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8325" lvl="1" indent="-222250">
              <a:spcBef>
                <a:spcPct val="25000"/>
              </a:spcBef>
              <a:buClr>
                <a:schemeClr val="bg2"/>
              </a:buClr>
              <a:buSzPct val="90000"/>
              <a:buFontTx/>
              <a:buChar char="•"/>
              <a:defRPr/>
            </a:pPr>
            <a:endParaRPr lang="en-US" sz="1600" kern="0" dirty="0"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800600" y="3599656"/>
            <a:ext cx="914400" cy="1124744"/>
          </a:xfrm>
          <a:prstGeom prst="rightArrow">
            <a:avLst/>
          </a:prstGeom>
          <a:scene3d>
            <a:camera prst="orthographicFront">
              <a:rot lat="0" lon="0" rev="203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39286" y="4863405"/>
            <a:ext cx="3185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Reformat maps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Improve ease of use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Communicate Flood Insurance Zones more clearly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Updated graphic specifications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Simplify map production</a:t>
            </a:r>
            <a:endParaRPr lang="en-US" sz="1400" dirty="0"/>
          </a:p>
        </p:txBody>
      </p:sp>
      <p:pic>
        <p:nvPicPr>
          <p:cNvPr id="11" name="Content Placeholder 3" descr="2_MapModDFIRM_FloodCountyUS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3572" y="1981200"/>
            <a:ext cx="3923796" cy="28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lood_county_usa_orth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2286000"/>
            <a:ext cx="2590800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4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Flood Risk Products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16" y="1382487"/>
            <a:ext cx="4491654" cy="1894113"/>
          </a:xfrm>
        </p:spPr>
        <p:txBody>
          <a:bodyPr/>
          <a:lstStyle/>
          <a:p>
            <a:pPr indent="-273050">
              <a:spcBef>
                <a:spcPts val="600"/>
              </a:spcBef>
              <a:buNone/>
            </a:pPr>
            <a:r>
              <a:rPr lang="en-US" sz="3000" dirty="0" smtClean="0">
                <a:solidFill>
                  <a:schemeClr val="accent4"/>
                </a:solidFill>
                <a:latin typeface="Calibri" pitchFamily="26" charset="0"/>
              </a:rPr>
              <a:t>Changes Since Last Map</a:t>
            </a:r>
          </a:p>
          <a:p>
            <a:pPr lvl="1" indent="-273050">
              <a:spcBef>
                <a:spcPts val="600"/>
              </a:spcBef>
            </a:pPr>
            <a:r>
              <a:rPr lang="en-US" sz="2400" dirty="0" smtClean="0">
                <a:solidFill>
                  <a:schemeClr val="accent4"/>
                </a:solidFill>
                <a:latin typeface="Calibri" pitchFamily="26" charset="0"/>
              </a:rPr>
              <a:t>Shows areas of change</a:t>
            </a:r>
          </a:p>
          <a:p>
            <a:pPr lvl="1" indent="-273050">
              <a:spcBef>
                <a:spcPts val="600"/>
              </a:spcBef>
            </a:pPr>
            <a:r>
              <a:rPr lang="en-US" sz="2400" dirty="0" smtClean="0">
                <a:solidFill>
                  <a:schemeClr val="accent4"/>
                </a:solidFill>
                <a:latin typeface="Calibri" pitchFamily="26" charset="0"/>
              </a:rPr>
              <a:t>Improved outreach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72461" r="4546" b="61126"/>
          <a:stretch>
            <a:fillRect/>
          </a:stretch>
        </p:blipFill>
        <p:spPr bwMode="auto">
          <a:xfrm>
            <a:off x="4274820" y="1404985"/>
            <a:ext cx="1624062" cy="21213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28835" t="21796" r="28815" b="24922"/>
          <a:stretch>
            <a:fillRect/>
          </a:stretch>
        </p:blipFill>
        <p:spPr bwMode="auto">
          <a:xfrm>
            <a:off x="5631297" y="1289547"/>
            <a:ext cx="3055503" cy="29700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247815" y="3657600"/>
            <a:ext cx="538998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7305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26" charset="0"/>
                <a:ea typeface="+mn-ea"/>
                <a:cs typeface="+mn-cs"/>
              </a:rPr>
              <a:t>Flood Risk Assessment &amp; National Flood Risk Layer</a:t>
            </a:r>
          </a:p>
          <a:p>
            <a:pPr marL="292100" marR="0" lvl="1" indent="3175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26" charset="0"/>
              </a:rPr>
              <a:t>Enables communities to understand risk by reference to existing structure loss</a:t>
            </a:r>
          </a:p>
          <a:p>
            <a:pPr marL="568325" marR="0" lvl="1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 pitchFamily="26" charset="0"/>
            </a:endParaRPr>
          </a:p>
          <a:p>
            <a:pPr marL="231775" marR="0" lvl="0" indent="-2730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§"/>
              <a:tabLst/>
              <a:defRPr/>
            </a:pP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 pitchFamily="26" charset="0"/>
              <a:ea typeface="+mn-ea"/>
              <a:cs typeface="+mn-cs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/>
          <a:srcRect b="47083"/>
          <a:stretch>
            <a:fillRect/>
          </a:stretch>
        </p:blipFill>
        <p:spPr bwMode="auto">
          <a:xfrm>
            <a:off x="5631297" y="3657600"/>
            <a:ext cx="3277600" cy="250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114800" y="76200"/>
            <a:ext cx="5029200" cy="678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0963" name="Picture 5" descr="Watershed_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38325"/>
            <a:ext cx="36004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0" descr="fem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5943600"/>
            <a:ext cx="1447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14"/>
          <p:cNvSpPr>
            <a:spLocks noChangeArrowheads="1"/>
          </p:cNvSpPr>
          <p:nvPr/>
        </p:nvSpPr>
        <p:spPr bwMode="auto">
          <a:xfrm>
            <a:off x="4114800" y="1371600"/>
            <a:ext cx="5029200" cy="2286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4953000" y="304800"/>
            <a:ext cx="3657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Piscataqua/Salmon Falls Basin Coastal Project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Flood Risk </a:t>
            </a: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40968" name="TextBox 8"/>
          <p:cNvSpPr txBox="1">
            <a:spLocks noChangeArrowheads="1"/>
          </p:cNvSpPr>
          <p:nvPr/>
        </p:nvSpPr>
        <p:spPr bwMode="auto">
          <a:xfrm>
            <a:off x="201352" y="1447800"/>
            <a:ext cx="3820520" cy="25006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/>
              <a:t>Coastal</a:t>
            </a:r>
          </a:p>
          <a:p>
            <a:pPr>
              <a:spcBef>
                <a:spcPts val="600"/>
              </a:spcBef>
            </a:pPr>
            <a:r>
              <a:rPr lang="en-US" sz="2400" b="1" dirty="0" smtClean="0"/>
              <a:t>Flood </a:t>
            </a:r>
            <a:r>
              <a:rPr lang="en-US" sz="2400" b="1" dirty="0"/>
              <a:t>Risk </a:t>
            </a:r>
            <a:r>
              <a:rPr lang="en-US" sz="2400" b="1" dirty="0" smtClean="0"/>
              <a:t>Report</a:t>
            </a:r>
          </a:p>
          <a:p>
            <a:pPr>
              <a:spcBef>
                <a:spcPts val="600"/>
              </a:spcBef>
            </a:pPr>
            <a:endParaRPr lang="en-US" sz="1050" b="1" dirty="0" smtClean="0">
              <a:ln w="12700" cmpd="sng">
                <a:solidFill>
                  <a:srgbClr val="0078AE"/>
                </a:solidFill>
              </a:ln>
            </a:endParaRP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b="1" dirty="0" smtClean="0">
                <a:solidFill>
                  <a:srgbClr val="006699"/>
                </a:solidFill>
              </a:rPr>
              <a:t> Changes Since Last Map</a:t>
            </a:r>
          </a:p>
          <a:p>
            <a:pPr>
              <a:spcBef>
                <a:spcPts val="600"/>
              </a:spcBef>
              <a:buFont typeface="Arial"/>
              <a:buChar char="•"/>
            </a:pPr>
            <a:endParaRPr lang="en-US" sz="900" b="1" dirty="0" smtClean="0">
              <a:solidFill>
                <a:srgbClr val="006699"/>
              </a:solidFill>
            </a:endParaRPr>
          </a:p>
          <a:p>
            <a:pPr>
              <a:spcBef>
                <a:spcPts val="600"/>
              </a:spcBef>
              <a:buFont typeface="Arial"/>
              <a:buChar char="•"/>
            </a:pPr>
            <a:r>
              <a:rPr lang="en-US" b="1" dirty="0" smtClean="0">
                <a:solidFill>
                  <a:srgbClr val="006699"/>
                </a:solidFill>
              </a:rPr>
              <a:t> Flood Risk Assessment</a:t>
            </a:r>
          </a:p>
          <a:p>
            <a:pPr>
              <a:spcBef>
                <a:spcPts val="600"/>
              </a:spcBef>
            </a:pPr>
            <a:endParaRPr lang="en-US" sz="900" b="1" dirty="0" smtClean="0">
              <a:solidFill>
                <a:srgbClr val="006699"/>
              </a:solidFill>
            </a:endParaRPr>
          </a:p>
          <a:p>
            <a:pPr>
              <a:spcBef>
                <a:spcPts val="600"/>
              </a:spcBef>
              <a:buFont typeface="Arial"/>
              <a:buChar char="•"/>
            </a:pPr>
            <a:endParaRPr lang="en-US" sz="900" b="1" dirty="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54112"/>
          </a:xfrm>
        </p:spPr>
        <p:txBody>
          <a:bodyPr/>
          <a:lstStyle/>
          <a:p>
            <a:r>
              <a:rPr lang="en-US" sz="4400" dirty="0" smtClean="0"/>
              <a:t>NH Coastal Project Timeline</a:t>
            </a:r>
            <a:endParaRPr lang="en-US" sz="44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91188"/>
            <a:ext cx="8858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1343025"/>
            <a:ext cx="4038600" cy="4938713"/>
          </a:xfrm>
          <a:prstGeom prst="rect">
            <a:avLst/>
          </a:prstGeom>
        </p:spPr>
        <p:txBody>
          <a:bodyPr/>
          <a:lstStyle>
            <a:lvl1pPr marL="231775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25" indent="-2222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260475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44638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01838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459038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16238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373438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Activities</a:t>
            </a:r>
          </a:p>
          <a:p>
            <a:r>
              <a:rPr lang="en-US" dirty="0" smtClean="0"/>
              <a:t>Project Timeline</a:t>
            </a:r>
          </a:p>
          <a:p>
            <a:r>
              <a:rPr lang="en-US" dirty="0" smtClean="0"/>
              <a:t>Products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6200" y="3100388"/>
            <a:ext cx="87915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48200" y="1833026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Projected Preliminary</a:t>
            </a:r>
          </a:p>
          <a:p>
            <a:r>
              <a:rPr lang="en-US" sz="1400" b="1" dirty="0" smtClean="0">
                <a:latin typeface="Calibri" pitchFamily="34" charset="0"/>
              </a:rPr>
              <a:t>May 2013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27738" y="1852136"/>
            <a:ext cx="9369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Projected </a:t>
            </a:r>
          </a:p>
          <a:p>
            <a:r>
              <a:rPr lang="en-US" sz="1400" b="1" dirty="0" smtClean="0">
                <a:latin typeface="Calibri" pitchFamily="34" charset="0"/>
              </a:rPr>
              <a:t>Effective</a:t>
            </a:r>
          </a:p>
          <a:p>
            <a:r>
              <a:rPr lang="en-US" sz="1400" b="1" dirty="0" smtClean="0">
                <a:latin typeface="Calibri" pitchFamily="34" charset="0"/>
              </a:rPr>
              <a:t>June 2014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5105400" y="2571690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 rot="10800000">
            <a:off x="6629400" y="4572000"/>
            <a:ext cx="45719" cy="528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960295" y="2571690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Projected CCO</a:t>
            </a:r>
          </a:p>
          <a:p>
            <a:r>
              <a:rPr lang="en-US" sz="1000" b="1" dirty="0" smtClean="0">
                <a:latin typeface="Calibri" pitchFamily="34" charset="0"/>
              </a:rPr>
              <a:t>June 2013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19200" y="2442340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Discovery</a:t>
            </a:r>
          </a:p>
          <a:p>
            <a:r>
              <a:rPr lang="en-US" sz="1000" b="1" dirty="0" smtClean="0">
                <a:latin typeface="Calibri" pitchFamily="34" charset="0"/>
              </a:rPr>
              <a:t>September 2011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43444" y="2294691"/>
            <a:ext cx="12346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Projected </a:t>
            </a:r>
          </a:p>
          <a:p>
            <a:r>
              <a:rPr lang="en-US" sz="1000" b="1" dirty="0" smtClean="0">
                <a:latin typeface="Calibri" pitchFamily="34" charset="0"/>
              </a:rPr>
              <a:t>Flood Study Review</a:t>
            </a:r>
          </a:p>
          <a:p>
            <a:r>
              <a:rPr lang="en-US" sz="1000" b="1" dirty="0" smtClean="0">
                <a:latin typeface="Calibri" pitchFamily="34" charset="0"/>
              </a:rPr>
              <a:t>April 2013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>
            <a:off x="3993550" y="2969938"/>
            <a:ext cx="24249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6158627" y="3009900"/>
            <a:ext cx="230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8" idx="2"/>
          </p:cNvCxnSpPr>
          <p:nvPr/>
        </p:nvCxnSpPr>
        <p:spPr>
          <a:xfrm flipH="1">
            <a:off x="1676222" y="2842450"/>
            <a:ext cx="88160" cy="25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272927" y="5100935"/>
            <a:ext cx="954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Projected LFD </a:t>
            </a:r>
          </a:p>
          <a:p>
            <a:r>
              <a:rPr lang="en-US" sz="1000" b="1" dirty="0" smtClean="0">
                <a:latin typeface="Calibri" pitchFamily="34" charset="0"/>
              </a:rPr>
              <a:t>Dec 2013</a:t>
            </a:r>
          </a:p>
        </p:txBody>
      </p:sp>
      <p:sp>
        <p:nvSpPr>
          <p:cNvPr id="44" name="Down Arrow 43"/>
          <p:cNvSpPr/>
          <p:nvPr/>
        </p:nvSpPr>
        <p:spPr>
          <a:xfrm>
            <a:off x="7658100" y="2557788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9448800" cy="1154112"/>
          </a:xfrm>
        </p:spPr>
        <p:txBody>
          <a:bodyPr>
            <a:noAutofit/>
          </a:bodyPr>
          <a:lstStyle/>
          <a:p>
            <a:r>
              <a:rPr lang="en-US" dirty="0" smtClean="0"/>
              <a:t>Discover the Coastal Communities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847" y="1371600"/>
            <a:ext cx="8488869" cy="37135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Understand local interest, issues, and capabilities of communities</a:t>
            </a:r>
          </a:p>
          <a:p>
            <a:pPr lvl="1"/>
            <a:r>
              <a:rPr lang="en-US" sz="1800" dirty="0" smtClean="0"/>
              <a:t>Status of Mitigation Plans </a:t>
            </a:r>
          </a:p>
          <a:p>
            <a:pPr lvl="1"/>
            <a:r>
              <a:rPr lang="en-US" sz="1800" dirty="0" smtClean="0"/>
              <a:t>Communication of desire, skills, and resources</a:t>
            </a:r>
          </a:p>
          <a:p>
            <a:pPr lvl="1"/>
            <a:r>
              <a:rPr lang="en-US" sz="1800" dirty="0" smtClean="0"/>
              <a:t>Interest in, and resources for, mitigation</a:t>
            </a:r>
          </a:p>
          <a:p>
            <a:pPr lvl="1"/>
            <a:r>
              <a:rPr lang="en-US" sz="1800" dirty="0" smtClean="0"/>
              <a:t>Experience with flood disasters and recovery</a:t>
            </a:r>
          </a:p>
          <a:p>
            <a:pPr lvl="1"/>
            <a:r>
              <a:rPr lang="en-US" sz="1800" dirty="0" smtClean="0"/>
              <a:t>Floodplain administration</a:t>
            </a:r>
          </a:p>
          <a:p>
            <a:pPr lvl="1"/>
            <a:r>
              <a:rPr lang="en-US" sz="1800" dirty="0" smtClean="0"/>
              <a:t>Interest in cost-share</a:t>
            </a:r>
          </a:p>
          <a:p>
            <a:pPr lvl="1"/>
            <a:r>
              <a:rPr lang="en-US" sz="1800" dirty="0" smtClean="0"/>
              <a:t>Mitigation support needs and interests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-2286000" y="4430112"/>
          <a:ext cx="1828800" cy="1284888"/>
        </p:xfrm>
        <a:graphic>
          <a:graphicData uri="http://schemas.openxmlformats.org/drawingml/2006/table">
            <a:tbl>
              <a:tblPr/>
              <a:tblGrid>
                <a:gridCol w="1828800"/>
              </a:tblGrid>
              <a:tr h="4138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8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46038"/>
            <a:ext cx="82296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 Coastal </a:t>
            </a:r>
            <a:r>
              <a:rPr lang="en-US" sz="40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Communities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1441717"/>
            <a:ext cx="4343400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ctr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§"/>
              <a:tabLst/>
              <a:defRPr/>
            </a:pPr>
            <a:endParaRPr lang="en-US" sz="1600" b="1" kern="0" dirty="0" smtClean="0"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441717"/>
            <a:ext cx="4343400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ctr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§"/>
              <a:tabLst/>
              <a:defRPr/>
            </a:pPr>
            <a:endParaRPr lang="en-US" sz="1600" b="1" kern="0" dirty="0" smtClean="0">
              <a:latin typeface="+mn-lt"/>
            </a:endParaRPr>
          </a:p>
        </p:txBody>
      </p:sp>
      <p:pic>
        <p:nvPicPr>
          <p:cNvPr id="11" name="Content Placeholder 8" descr="HazardMitigationPlanStatus_NH_LE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243250"/>
            <a:ext cx="4016432" cy="5137180"/>
          </a:xfr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4033" y="1262300"/>
          <a:ext cx="4898967" cy="4986100"/>
        </p:xfrm>
        <a:graphic>
          <a:graphicData uri="http://schemas.openxmlformats.org/drawingml/2006/table">
            <a:tbl>
              <a:tblPr/>
              <a:tblGrid>
                <a:gridCol w="916919"/>
                <a:gridCol w="742268"/>
                <a:gridCol w="1091570"/>
                <a:gridCol w="2148210"/>
              </a:tblGrid>
              <a:tr h="28180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2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Community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County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Expiration Date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Plan Review Status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Exeter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Rockingham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12/15/2011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Greenland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Rockingham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5/11/2012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Hampton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Rockingham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6/29/2016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Hampton Falls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Rockingham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8/7/2013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Castle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Rockingham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5/12/2013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Newfields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Rockingham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7/16/2014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Newington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Rockingham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5/11/2012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Newmarket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Rockingham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10/4/2011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North Hampton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Rockingham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 Review (rec'd 8/25/11)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Portsmouth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Rockingham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Approved Pending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Adoption (8/17/11)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Rye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Rockingham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7/13/2016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Seabrook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Rockingham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---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Expired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Stratham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Rockingham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1/7/2013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5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Dover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Strafford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 Review (rec'd 8/9/11)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Durham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Strafford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TBD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 Review (rec'd 5/12/11)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Madbury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Strafford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6/17/2013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Rollinsford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Strafford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8/30/2016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54112"/>
          </a:xfrm>
        </p:spPr>
        <p:txBody>
          <a:bodyPr/>
          <a:lstStyle/>
          <a:p>
            <a:r>
              <a:rPr lang="en-US" sz="4400" dirty="0" smtClean="0">
                <a:ea typeface="ＭＳ Ｐゴシック" pitchFamily="26" charset="-128"/>
                <a:cs typeface="ＭＳ Ｐゴシック" pitchFamily="26" charset="-128"/>
              </a:rPr>
              <a:t>Discover FEMA Programs</a:t>
            </a:r>
            <a:endParaRPr lang="en-US" sz="4400" dirty="0"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43025"/>
            <a:ext cx="8229600" cy="4938713"/>
          </a:xfrm>
        </p:spPr>
        <p:txBody>
          <a:bodyPr/>
          <a:lstStyle/>
          <a:p>
            <a:pPr marL="4452938" lvl="1" indent="-4106863">
              <a:buNone/>
            </a:pPr>
            <a:r>
              <a:rPr lang="en-US" sz="2000" dirty="0" smtClean="0">
                <a:ea typeface="ＭＳ Ｐゴシック" pitchFamily="26" charset="-128"/>
              </a:rPr>
              <a:t>Flood </a:t>
            </a:r>
            <a:r>
              <a:rPr lang="en-US" sz="2000" dirty="0">
                <a:ea typeface="ＭＳ Ｐゴシック" pitchFamily="26" charset="-128"/>
              </a:rPr>
              <a:t>Mitigation </a:t>
            </a:r>
            <a:r>
              <a:rPr lang="en-US" sz="2000" dirty="0" smtClean="0">
                <a:ea typeface="ＭＳ Ｐゴシック" pitchFamily="26" charset="-128"/>
              </a:rPr>
              <a:t>Assistance </a:t>
            </a:r>
            <a:r>
              <a:rPr lang="en-US" sz="1800" dirty="0" smtClean="0">
                <a:ea typeface="ＭＳ Ｐゴシック" pitchFamily="26" charset="-128"/>
              </a:rPr>
              <a:t>– annual funding to reduce risk to NFIP-insured structures</a:t>
            </a:r>
            <a:endParaRPr lang="en-US" sz="2000" dirty="0" smtClean="0">
              <a:ea typeface="ＭＳ Ｐゴシック" pitchFamily="26" charset="-128"/>
            </a:endParaRPr>
          </a:p>
          <a:p>
            <a:pPr marL="4351338" lvl="1" indent="-4005263">
              <a:buNone/>
            </a:pPr>
            <a:r>
              <a:rPr lang="en-US" sz="2000" dirty="0" smtClean="0">
                <a:ea typeface="ＭＳ Ｐゴシック" pitchFamily="26" charset="-128"/>
              </a:rPr>
              <a:t>Hazard Mitigation Grant Program – </a:t>
            </a:r>
            <a:r>
              <a:rPr lang="en-US" sz="1800" dirty="0" smtClean="0">
                <a:ea typeface="ＭＳ Ｐゴシック" pitchFamily="26" charset="-128"/>
              </a:rPr>
              <a:t>declared disaster funding for long-term hazard mitigation measures</a:t>
            </a:r>
            <a:endParaRPr lang="en-US" sz="2000" dirty="0" smtClean="0">
              <a:ea typeface="ＭＳ Ｐゴシック" pitchFamily="26" charset="-128"/>
            </a:endParaRPr>
          </a:p>
          <a:p>
            <a:pPr marL="4233863" lvl="1" indent="-3887788">
              <a:buNone/>
            </a:pPr>
            <a:r>
              <a:rPr lang="en-US" sz="2000" dirty="0" smtClean="0">
                <a:ea typeface="ＭＳ Ｐゴシック" pitchFamily="26" charset="-128"/>
              </a:rPr>
              <a:t>Pre</a:t>
            </a:r>
            <a:r>
              <a:rPr lang="en-US" sz="2000" dirty="0">
                <a:ea typeface="ＭＳ Ｐゴシック" pitchFamily="26" charset="-128"/>
              </a:rPr>
              <a:t>-Disaster Mitigation </a:t>
            </a:r>
            <a:r>
              <a:rPr lang="en-US" sz="2000" dirty="0" smtClean="0">
                <a:ea typeface="ＭＳ Ｐゴシック" pitchFamily="26" charset="-128"/>
              </a:rPr>
              <a:t>Program – </a:t>
            </a:r>
            <a:r>
              <a:rPr lang="en-US" sz="1800" dirty="0" smtClean="0">
                <a:ea typeface="ＭＳ Ｐゴシック" pitchFamily="26" charset="-128"/>
              </a:rPr>
              <a:t>annual funding for hazard mitigation planning and projects</a:t>
            </a:r>
            <a:endParaRPr lang="en-US" sz="2000" dirty="0" smtClean="0">
              <a:ea typeface="ＭＳ Ｐゴシック" pitchFamily="26" charset="-128"/>
            </a:endParaRPr>
          </a:p>
          <a:p>
            <a:pPr marL="3251200" lvl="1" indent="-2905125">
              <a:buNone/>
            </a:pPr>
            <a:r>
              <a:rPr lang="en-US" sz="2000" dirty="0" smtClean="0">
                <a:ea typeface="ＭＳ Ｐゴシック" pitchFamily="26" charset="-128"/>
              </a:rPr>
              <a:t>Repetitive </a:t>
            </a:r>
            <a:r>
              <a:rPr lang="en-US" sz="2000" dirty="0">
                <a:ea typeface="ＭＳ Ｐゴシック" pitchFamily="26" charset="-128"/>
              </a:rPr>
              <a:t>Flood Claims</a:t>
            </a:r>
            <a:r>
              <a:rPr lang="en-US" sz="2000" dirty="0" smtClean="0">
                <a:ea typeface="ＭＳ Ｐゴシック" pitchFamily="26" charset="-128"/>
              </a:rPr>
              <a:t> - </a:t>
            </a:r>
            <a:r>
              <a:rPr lang="en-US" sz="1800" dirty="0" smtClean="0">
                <a:ea typeface="ＭＳ Ｐゴシック" pitchFamily="26" charset="-128"/>
              </a:rPr>
              <a:t>annual funding to reduce risk to NFIP-insured structures with one or more claims</a:t>
            </a:r>
            <a:endParaRPr lang="en-US" sz="2000" dirty="0" smtClean="0">
              <a:ea typeface="ＭＳ Ｐゴシック" pitchFamily="26" charset="-128"/>
            </a:endParaRPr>
          </a:p>
          <a:p>
            <a:pPr marL="3251200" lvl="1" indent="-2905125">
              <a:buNone/>
            </a:pPr>
            <a:r>
              <a:rPr lang="en-US" sz="2000" dirty="0" smtClean="0">
                <a:ea typeface="ＭＳ Ｐゴシック" pitchFamily="26" charset="-128"/>
              </a:rPr>
              <a:t>Severe </a:t>
            </a:r>
            <a:r>
              <a:rPr lang="en-US" sz="2000" dirty="0">
                <a:ea typeface="ＭＳ Ｐゴシック" pitchFamily="26" charset="-128"/>
              </a:rPr>
              <a:t>Repetitive Loss</a:t>
            </a:r>
            <a:r>
              <a:rPr lang="en-US" sz="2000" dirty="0" smtClean="0">
                <a:ea typeface="ＭＳ Ｐゴシック" pitchFamily="26" charset="-128"/>
              </a:rPr>
              <a:t> – </a:t>
            </a:r>
            <a:r>
              <a:rPr lang="en-US" sz="1800" dirty="0" smtClean="0">
                <a:ea typeface="ＭＳ Ｐゴシック" pitchFamily="26" charset="-128"/>
              </a:rPr>
              <a:t>annual funding to reduce risk to NFIP-insured severe repetitive loss structures</a:t>
            </a:r>
            <a:endParaRPr lang="en-US" sz="2000" dirty="0" smtClean="0">
              <a:ea typeface="ＭＳ Ｐゴシック" pitchFamily="26" charset="-128"/>
            </a:endParaRPr>
          </a:p>
          <a:p>
            <a:pPr marL="3606800" lvl="1" indent="-3260725">
              <a:buNone/>
            </a:pPr>
            <a:r>
              <a:rPr lang="en-US" sz="2000" dirty="0" smtClean="0">
                <a:ea typeface="ＭＳ Ｐゴシック" pitchFamily="26" charset="-128"/>
              </a:rPr>
              <a:t>Community </a:t>
            </a:r>
            <a:r>
              <a:rPr lang="en-US" sz="2000" dirty="0">
                <a:ea typeface="ＭＳ Ｐゴシック" pitchFamily="26" charset="-128"/>
              </a:rPr>
              <a:t>Rating</a:t>
            </a:r>
            <a:r>
              <a:rPr lang="en-US" sz="2000" dirty="0" smtClean="0">
                <a:ea typeface="ＭＳ Ｐゴシック" pitchFamily="26" charset="-128"/>
              </a:rPr>
              <a:t> System – </a:t>
            </a:r>
            <a:r>
              <a:rPr lang="en-US" sz="1800" dirty="0" smtClean="0">
                <a:ea typeface="ＭＳ Ｐゴシック" pitchFamily="26" charset="-128"/>
              </a:rPr>
              <a:t>proactive communities receive insurance discounts for residents</a:t>
            </a:r>
          </a:p>
          <a:p>
            <a:pPr lvl="1">
              <a:buNone/>
            </a:pPr>
            <a:endParaRPr lang="en-US" sz="2000" dirty="0" smtClean="0">
              <a:ea typeface="ＭＳ Ｐゴシック" pitchFamily="26" charset="-128"/>
            </a:endParaRPr>
          </a:p>
          <a:p>
            <a:pPr lvl="1"/>
            <a:endParaRPr lang="en-US" dirty="0">
              <a:ea typeface="ＭＳ Ｐゴシック" pitchFamily="2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4112"/>
          </a:xfrm>
        </p:spPr>
        <p:txBody>
          <a:bodyPr/>
          <a:lstStyle/>
          <a:p>
            <a:r>
              <a:rPr lang="en-US" sz="4800" dirty="0" smtClean="0"/>
              <a:t>Discovery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1" y="1447800"/>
            <a:ext cx="8583613" cy="200025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2400" i="1" dirty="0" smtClean="0"/>
              <a:t>Discovery for NH Coastal Project is the process of data mining, collection, and analysis with the goal of conducting a comprehensive coastal study and initiating communication and mitigation planning discussions with the affected communities.</a:t>
            </a:r>
            <a:endParaRPr lang="en-US" sz="800" dirty="0" smtClean="0"/>
          </a:p>
        </p:txBody>
      </p:sp>
      <p:pic>
        <p:nvPicPr>
          <p:cNvPr id="9220" name="Picture 2" descr="concepts,conservation,dirt,environmental,environmentalism,environments,growing,growths,hands,holding,leaves,metaphors,nature,Photographs,plants,seedlings,soils"/>
          <p:cNvPicPr>
            <a:picLocks noChangeAspect="1" noChangeArrowheads="1"/>
          </p:cNvPicPr>
          <p:nvPr/>
        </p:nvPicPr>
        <p:blipFill>
          <a:blip r:embed="rId3" cstate="print"/>
          <a:srcRect l="17020" r="17072"/>
          <a:stretch>
            <a:fillRect/>
          </a:stretch>
        </p:blipFill>
        <p:spPr bwMode="auto">
          <a:xfrm>
            <a:off x="6848157" y="3124200"/>
            <a:ext cx="204025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1" y="3781425"/>
            <a:ext cx="4953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90000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Occurs prior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568325" marR="0" lvl="1" indent="-22225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Flood studies</a:t>
            </a:r>
          </a:p>
          <a:p>
            <a:pPr marL="568325" marR="0" lvl="1" indent="-22225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Flood risk assessments</a:t>
            </a:r>
          </a:p>
          <a:p>
            <a:pPr marL="568325" marR="0" lvl="1" indent="-22225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Mitigation planning technical assistance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686800" cy="1154112"/>
          </a:xfrm>
        </p:spPr>
        <p:txBody>
          <a:bodyPr/>
          <a:lstStyle/>
          <a:p>
            <a:r>
              <a:rPr lang="en-US" sz="4400" dirty="0" smtClean="0"/>
              <a:t>Communication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Communication, data sharing, and feedback</a:t>
            </a:r>
          </a:p>
          <a:p>
            <a:pPr lvl="0"/>
            <a:r>
              <a:rPr lang="en-US" dirty="0" smtClean="0"/>
              <a:t>Role of each community in keeping their communities informed of </a:t>
            </a:r>
          </a:p>
          <a:p>
            <a:pPr lvl="1"/>
            <a:r>
              <a:rPr lang="en-US" dirty="0" smtClean="0"/>
              <a:t>Their flood risk </a:t>
            </a:r>
          </a:p>
          <a:p>
            <a:pPr lvl="1"/>
            <a:r>
              <a:rPr lang="en-US" dirty="0" smtClean="0"/>
              <a:t>Steps they can take to protect themselves and their property</a:t>
            </a:r>
          </a:p>
          <a:p>
            <a:pPr lvl="1"/>
            <a:r>
              <a:rPr lang="en-US" dirty="0" smtClean="0"/>
              <a:t>Study progress</a:t>
            </a:r>
          </a:p>
          <a:p>
            <a:r>
              <a:rPr lang="en-US" dirty="0" smtClean="0"/>
              <a:t>Communication tools available to help communities communicate about risk and projects</a:t>
            </a:r>
          </a:p>
        </p:txBody>
      </p:sp>
      <p:pic>
        <p:nvPicPr>
          <p:cNvPr id="4" name="Picture 16" descr="C:\Documents and Settings\mblocker.G-AND-O\Local Settings\Temporary Internet Files\Content.IE5\GHRV12DH\MP90044243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733800"/>
            <a:ext cx="5410200" cy="2295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Outreach Plan Template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402556"/>
            <a:ext cx="66294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Outreach Plan Template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67444"/>
            <a:ext cx="7772400" cy="480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54112"/>
          </a:xfrm>
        </p:spPr>
        <p:txBody>
          <a:bodyPr/>
          <a:lstStyle/>
          <a:p>
            <a:r>
              <a:rPr lang="en-US" sz="4400" dirty="0" smtClean="0"/>
              <a:t>NH Coastal Project Timeline</a:t>
            </a:r>
            <a:endParaRPr lang="en-US" sz="44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91188"/>
            <a:ext cx="8858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457200" y="1343025"/>
            <a:ext cx="4038600" cy="4938713"/>
          </a:xfrm>
          <a:prstGeom prst="rect">
            <a:avLst/>
          </a:prstGeom>
        </p:spPr>
        <p:txBody>
          <a:bodyPr/>
          <a:lstStyle>
            <a:lvl1pPr marL="231775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8325" indent="-2222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914400" indent="-2317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260475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544638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001838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6pPr>
            <a:lvl7pPr marL="2459038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7pPr>
            <a:lvl8pPr marL="2916238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8pPr>
            <a:lvl9pPr marL="3373438" indent="-168275" algn="l" rtl="0" fontAlgn="base">
              <a:spcBef>
                <a:spcPct val="20000"/>
              </a:spcBef>
              <a:spcAft>
                <a:spcPct val="0"/>
              </a:spcAft>
              <a:buClr>
                <a:srgbClr val="C1C2C4"/>
              </a:buClr>
              <a:buSzPct val="90000"/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Activities</a:t>
            </a:r>
          </a:p>
          <a:p>
            <a:r>
              <a:rPr lang="en-US" dirty="0" smtClean="0"/>
              <a:t>Project Timeline</a:t>
            </a:r>
          </a:p>
          <a:p>
            <a:r>
              <a:rPr lang="en-US" dirty="0" smtClean="0"/>
              <a:t>Products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6200" y="3100388"/>
            <a:ext cx="87915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48200" y="1833026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Projected Preliminary</a:t>
            </a:r>
          </a:p>
          <a:p>
            <a:r>
              <a:rPr lang="en-US" sz="1400" b="1" dirty="0" smtClean="0">
                <a:latin typeface="Calibri" pitchFamily="34" charset="0"/>
              </a:rPr>
              <a:t>May 2013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27738" y="1852136"/>
            <a:ext cx="9369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Projected </a:t>
            </a:r>
          </a:p>
          <a:p>
            <a:r>
              <a:rPr lang="en-US" sz="1400" b="1" dirty="0" smtClean="0">
                <a:latin typeface="Calibri" pitchFamily="34" charset="0"/>
              </a:rPr>
              <a:t>Effective</a:t>
            </a:r>
          </a:p>
          <a:p>
            <a:r>
              <a:rPr lang="en-US" sz="1400" b="1" dirty="0" smtClean="0">
                <a:latin typeface="Calibri" pitchFamily="34" charset="0"/>
              </a:rPr>
              <a:t>June 2014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5105400" y="2571690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Down Arrow 35"/>
          <p:cNvSpPr/>
          <p:nvPr/>
        </p:nvSpPr>
        <p:spPr>
          <a:xfrm rot="10800000">
            <a:off x="6629400" y="4572000"/>
            <a:ext cx="45719" cy="528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960295" y="2571690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Projected CCO</a:t>
            </a:r>
          </a:p>
          <a:p>
            <a:r>
              <a:rPr lang="en-US" sz="1000" b="1" dirty="0" smtClean="0">
                <a:latin typeface="Calibri" pitchFamily="34" charset="0"/>
              </a:rPr>
              <a:t>June 2013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19200" y="2442340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Discovery</a:t>
            </a:r>
          </a:p>
          <a:p>
            <a:r>
              <a:rPr lang="en-US" sz="1000" b="1" dirty="0" smtClean="0">
                <a:latin typeface="Calibri" pitchFamily="34" charset="0"/>
              </a:rPr>
              <a:t>September 2011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43444" y="2294691"/>
            <a:ext cx="12346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Projected </a:t>
            </a:r>
          </a:p>
          <a:p>
            <a:r>
              <a:rPr lang="en-US" sz="1000" b="1" dirty="0" smtClean="0">
                <a:latin typeface="Calibri" pitchFamily="34" charset="0"/>
              </a:rPr>
              <a:t>Flood Study Review</a:t>
            </a:r>
          </a:p>
          <a:p>
            <a:r>
              <a:rPr lang="en-US" sz="1000" b="1" dirty="0" smtClean="0">
                <a:latin typeface="Calibri" pitchFamily="34" charset="0"/>
              </a:rPr>
              <a:t>April 2013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16200000" flipH="1">
            <a:off x="3993550" y="2969938"/>
            <a:ext cx="24249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6158627" y="3009900"/>
            <a:ext cx="230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9" idx="2"/>
          </p:cNvCxnSpPr>
          <p:nvPr/>
        </p:nvCxnSpPr>
        <p:spPr>
          <a:xfrm flipH="1">
            <a:off x="1676222" y="2842450"/>
            <a:ext cx="88160" cy="25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272927" y="5100935"/>
            <a:ext cx="954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Projected LFD </a:t>
            </a:r>
          </a:p>
          <a:p>
            <a:r>
              <a:rPr lang="en-US" sz="1000" b="1" dirty="0" smtClean="0">
                <a:latin typeface="Calibri" pitchFamily="34" charset="0"/>
              </a:rPr>
              <a:t>Dec 2013</a:t>
            </a:r>
          </a:p>
        </p:txBody>
      </p:sp>
      <p:sp>
        <p:nvSpPr>
          <p:cNvPr id="45" name="Down Arrow 44"/>
          <p:cNvSpPr/>
          <p:nvPr/>
        </p:nvSpPr>
        <p:spPr>
          <a:xfrm>
            <a:off x="7658100" y="2557788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1154112"/>
          </a:xfrm>
        </p:spPr>
        <p:txBody>
          <a:bodyPr/>
          <a:lstStyle/>
          <a:p>
            <a:r>
              <a:rPr lang="en-US" sz="4400" dirty="0" smtClean="0"/>
              <a:t>Points</a:t>
            </a:r>
            <a:r>
              <a:rPr lang="en-US" dirty="0" smtClean="0"/>
              <a:t> of Contact – NH Coastal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400" dirty="0" smtClean="0"/>
              <a:t>State Contacts</a:t>
            </a:r>
          </a:p>
          <a:p>
            <a:pPr lvl="1"/>
            <a:r>
              <a:rPr lang="en-US" sz="1400" dirty="0" smtClean="0"/>
              <a:t>Jennifer Gilbert, NFIP State Coordinator, NH OEP</a:t>
            </a:r>
          </a:p>
          <a:p>
            <a:pPr lvl="1">
              <a:buNone/>
            </a:pPr>
            <a:r>
              <a:rPr lang="en-US" sz="1400" dirty="0">
                <a:hlinkClick r:id="rId3"/>
              </a:rPr>
              <a:t>j</a:t>
            </a:r>
            <a:r>
              <a:rPr lang="en-US" sz="1400" dirty="0" smtClean="0">
                <a:hlinkClick r:id="rId3"/>
              </a:rPr>
              <a:t>ennifer.gilbert@nh.gov</a:t>
            </a:r>
            <a:endParaRPr lang="en-US" sz="1400" dirty="0" smtClean="0"/>
          </a:p>
          <a:p>
            <a:pPr lvl="1"/>
            <a:r>
              <a:rPr lang="en-US" sz="1400" dirty="0" smtClean="0"/>
              <a:t>Lance Harbour, State Hazard Mitigation Officer, NH DOS/HSEM</a:t>
            </a:r>
          </a:p>
          <a:p>
            <a:pPr lvl="1">
              <a:buNone/>
            </a:pPr>
            <a:r>
              <a:rPr lang="en-US" sz="1400" dirty="0" smtClean="0">
                <a:hlinkClick r:id="rId4"/>
              </a:rPr>
              <a:t>lance.harbour@dos.nh.gov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STARR Regional Service Center </a:t>
            </a:r>
          </a:p>
          <a:p>
            <a:pPr lvl="1"/>
            <a:r>
              <a:rPr lang="en-US" sz="1400" dirty="0" smtClean="0"/>
              <a:t>Laura Keating, RSC Lead, STARR</a:t>
            </a:r>
          </a:p>
          <a:p>
            <a:pPr lvl="1">
              <a:buNone/>
            </a:pPr>
            <a:r>
              <a:rPr lang="en-US" sz="1400" dirty="0" smtClean="0">
                <a:hlinkClick r:id="rId5"/>
              </a:rPr>
              <a:t>laura.keating@starr-team.com</a:t>
            </a:r>
            <a:endParaRPr lang="en-US" sz="1400" dirty="0" smtClean="0"/>
          </a:p>
          <a:p>
            <a:pPr lvl="1">
              <a:buNone/>
            </a:pPr>
            <a:endParaRPr lang="en-US" sz="14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400" dirty="0" smtClean="0"/>
              <a:t>Coastal NH Project Team Contacts</a:t>
            </a:r>
          </a:p>
          <a:p>
            <a:pPr lvl="1"/>
            <a:r>
              <a:rPr lang="en-US" sz="1400" dirty="0" smtClean="0"/>
              <a:t>Fay Rubin, Project Director, UNH</a:t>
            </a:r>
          </a:p>
          <a:p>
            <a:pPr lvl="1">
              <a:buNone/>
            </a:pPr>
            <a:r>
              <a:rPr lang="en-US" sz="1400" dirty="0">
                <a:hlinkClick r:id="rId6"/>
              </a:rPr>
              <a:t>f</a:t>
            </a:r>
            <a:r>
              <a:rPr lang="en-US" sz="1400" dirty="0" smtClean="0">
                <a:hlinkClick r:id="rId6"/>
              </a:rPr>
              <a:t>ay.rubin@unh.edu</a:t>
            </a:r>
            <a:endParaRPr lang="en-US" sz="1400" dirty="0" smtClean="0"/>
          </a:p>
          <a:p>
            <a:pPr lvl="1"/>
            <a:r>
              <a:rPr lang="en-US" sz="1400" dirty="0" smtClean="0"/>
              <a:t>Brent McCarthy, PE, Senior Associate, AECOM Water</a:t>
            </a:r>
          </a:p>
          <a:p>
            <a:pPr lvl="1">
              <a:buNone/>
            </a:pPr>
            <a:r>
              <a:rPr lang="en-US" sz="1400" dirty="0" smtClean="0">
                <a:hlinkClick r:id="rId7"/>
              </a:rPr>
              <a:t>brent.mccarthy@aecom.com</a:t>
            </a:r>
            <a:endParaRPr lang="en-US" sz="1400" dirty="0" smtClean="0"/>
          </a:p>
          <a:p>
            <a:pPr lvl="1">
              <a:buNone/>
            </a:pPr>
            <a:endParaRPr lang="en-US" sz="1400" dirty="0" smtClean="0"/>
          </a:p>
          <a:p>
            <a:r>
              <a:rPr lang="en-US" sz="1400" dirty="0" smtClean="0"/>
              <a:t>FEMA Coastal NH Project Contacts</a:t>
            </a:r>
          </a:p>
          <a:p>
            <a:pPr lvl="1"/>
            <a:r>
              <a:rPr lang="en-US" sz="1400" dirty="0" smtClean="0"/>
              <a:t>John Grace, Coastal Engineer, FEMA Region I</a:t>
            </a:r>
          </a:p>
          <a:p>
            <a:pPr lvl="1">
              <a:buNone/>
            </a:pPr>
            <a:r>
              <a:rPr lang="en-US" sz="1400" dirty="0">
                <a:hlinkClick r:id="rId8"/>
              </a:rPr>
              <a:t>j</a:t>
            </a:r>
            <a:r>
              <a:rPr lang="en-US" sz="1400" dirty="0" smtClean="0">
                <a:hlinkClick r:id="rId8"/>
              </a:rPr>
              <a:t>ohn.grace@dhs.gov</a:t>
            </a:r>
            <a:endParaRPr lang="en-US" sz="1400" dirty="0" smtClean="0"/>
          </a:p>
          <a:p>
            <a:pPr lvl="1"/>
            <a:r>
              <a:rPr lang="en-US" sz="1400" dirty="0" smtClean="0"/>
              <a:t>David Mendelsohn, Post Preliminary Processing, FEMA Region I</a:t>
            </a:r>
          </a:p>
          <a:p>
            <a:pPr lvl="1">
              <a:buNone/>
            </a:pPr>
            <a:r>
              <a:rPr lang="en-US" sz="1400" dirty="0" smtClean="0">
                <a:hlinkClick r:id="rId9"/>
              </a:rPr>
              <a:t>david.mendelsohn@dhs.gov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smtClean="0"/>
              <a:t>Marilyn Hilliard, Senior Planner</a:t>
            </a:r>
          </a:p>
          <a:p>
            <a:pPr lvl="1">
              <a:buNone/>
            </a:pPr>
            <a:r>
              <a:rPr lang="en-US" sz="1400" dirty="0" smtClean="0"/>
              <a:t>	Risk Analysis Branch, Mitigation Division, FEMA Region I</a:t>
            </a:r>
          </a:p>
          <a:p>
            <a:pPr lvl="1">
              <a:buNone/>
            </a:pPr>
            <a:r>
              <a:rPr lang="en-US" sz="1400" dirty="0" smtClean="0">
                <a:hlinkClick r:id="rId10"/>
              </a:rPr>
              <a:t>marilyn.hilliard@dhs.gov</a:t>
            </a:r>
            <a:r>
              <a:rPr lang="en-US" sz="1400" dirty="0" smtClean="0"/>
              <a:t> 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54112"/>
          </a:xfrm>
        </p:spPr>
        <p:txBody>
          <a:bodyPr/>
          <a:lstStyle/>
          <a:p>
            <a:r>
              <a:rPr lang="en-US" sz="4400" dirty="0" smtClean="0"/>
              <a:t>General Points of Contact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7924800" cy="4938713"/>
          </a:xfrm>
        </p:spPr>
        <p:txBody>
          <a:bodyPr/>
          <a:lstStyle/>
          <a:p>
            <a:r>
              <a:rPr lang="en-US" dirty="0" smtClean="0"/>
              <a:t>For general FEMA mapping and LOMC questions contact FEMA’s Map Information Exchange (FMIX):  1-877-FEMA MAP (1-877-336-2627) or email a Map Specialist:  </a:t>
            </a:r>
            <a:r>
              <a:rPr lang="en-US" dirty="0" smtClean="0">
                <a:hlinkClick r:id="rId3"/>
              </a:rPr>
              <a:t>FEMAMapSpecialist@riskmapcds.com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Map Service Center (MSC):  where you can view effective maps online for free  </a:t>
            </a:r>
            <a:r>
              <a:rPr lang="en-US" dirty="0" smtClean="0">
                <a:hlinkClick r:id="rId4"/>
              </a:rPr>
              <a:t>http://www.msc.fema.gov/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 learn more about the National Flood Insurance Program: </a:t>
            </a:r>
            <a:r>
              <a:rPr lang="en-US" dirty="0" smtClean="0">
                <a:hlinkClick r:id="rId5"/>
              </a:rPr>
              <a:t>http://www.floodsmart.gov/floodsmart/</a:t>
            </a:r>
            <a:r>
              <a:rPr lang="en-US" dirty="0" smtClean="0"/>
              <a:t>  or call 1-888-379-9531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4112"/>
          </a:xfrm>
        </p:spPr>
        <p:txBody>
          <a:bodyPr/>
          <a:lstStyle/>
          <a:p>
            <a:r>
              <a:rPr lang="en-US" sz="4400" dirty="0" smtClean="0"/>
              <a:t>What we would like from you: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1900" dirty="0" smtClean="0"/>
              <a:t>Post-event surveys and investigations</a:t>
            </a:r>
          </a:p>
          <a:p>
            <a:pPr>
              <a:spcBef>
                <a:spcPts val="1800"/>
              </a:spcBef>
            </a:pPr>
            <a:r>
              <a:rPr lang="en-US" sz="1900" dirty="0" smtClean="0"/>
              <a:t>Documented areas of repetitive coastal flooding</a:t>
            </a:r>
          </a:p>
          <a:p>
            <a:pPr>
              <a:spcBef>
                <a:spcPts val="1800"/>
              </a:spcBef>
            </a:pPr>
            <a:r>
              <a:rPr lang="en-US" sz="1900" dirty="0" smtClean="0"/>
              <a:t>Areas of significant beach or dune erosion</a:t>
            </a:r>
          </a:p>
          <a:p>
            <a:pPr>
              <a:spcBef>
                <a:spcPts val="1800"/>
              </a:spcBef>
            </a:pPr>
            <a:r>
              <a:rPr lang="en-US" sz="1900" dirty="0" smtClean="0"/>
              <a:t>Coastal protection structures that may impact the floodplain</a:t>
            </a:r>
          </a:p>
          <a:p>
            <a:pPr>
              <a:spcBef>
                <a:spcPts val="1800"/>
              </a:spcBef>
            </a:pPr>
            <a:r>
              <a:rPr lang="en-US" sz="1900" dirty="0" smtClean="0"/>
              <a:t>Topographic data</a:t>
            </a:r>
          </a:p>
          <a:p>
            <a:pPr>
              <a:spcBef>
                <a:spcPts val="1800"/>
              </a:spcBef>
            </a:pPr>
            <a:r>
              <a:rPr lang="en-US" sz="1900" dirty="0" smtClean="0"/>
              <a:t>Areas with identified damage during storm events</a:t>
            </a:r>
          </a:p>
          <a:p>
            <a:pPr>
              <a:spcBef>
                <a:spcPts val="1800"/>
              </a:spcBef>
            </a:pPr>
            <a:r>
              <a:rPr lang="en-US" sz="1900" dirty="0" smtClean="0"/>
              <a:t>Areas where the existing DFIRM is inaccurate</a:t>
            </a:r>
          </a:p>
          <a:p>
            <a:pPr>
              <a:spcBef>
                <a:spcPts val="1800"/>
              </a:spcBef>
            </a:pPr>
            <a:r>
              <a:rPr lang="en-US" sz="1900" dirty="0" smtClean="0"/>
              <a:t>Letters of Map Change (LOMC) in the coastal area</a:t>
            </a:r>
          </a:p>
          <a:p>
            <a:pPr>
              <a:spcBef>
                <a:spcPts val="1800"/>
              </a:spcBef>
            </a:pPr>
            <a:r>
              <a:rPr lang="en-US" sz="1900" dirty="0" smtClean="0"/>
              <a:t>Planned/permitted development</a:t>
            </a:r>
          </a:p>
          <a:p>
            <a:pPr>
              <a:spcBef>
                <a:spcPts val="1800"/>
              </a:spcBef>
            </a:pPr>
            <a:r>
              <a:rPr lang="en-US" sz="1900" dirty="0" smtClean="0"/>
              <a:t>Changes in conveyance</a:t>
            </a:r>
          </a:p>
          <a:p>
            <a:pPr>
              <a:spcBef>
                <a:spcPts val="1800"/>
              </a:spcBef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54112"/>
          </a:xfrm>
        </p:spPr>
        <p:txBody>
          <a:bodyPr/>
          <a:lstStyle/>
          <a:p>
            <a:r>
              <a:rPr lang="en-US" sz="4400" dirty="0" smtClean="0"/>
              <a:t>Questions and discussion</a:t>
            </a:r>
            <a:endParaRPr lang="en-US" sz="4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00200"/>
            <a:ext cx="6019800" cy="448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MAP Products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76738"/>
          </a:xfrm>
        </p:spPr>
        <p:txBody>
          <a:bodyPr/>
          <a:lstStyle/>
          <a:p>
            <a:r>
              <a:rPr lang="en-US" sz="2400" dirty="0" smtClean="0"/>
              <a:t>HAZUS-MH Analysis</a:t>
            </a:r>
          </a:p>
          <a:p>
            <a:r>
              <a:rPr lang="en-US" sz="2400" dirty="0" smtClean="0"/>
              <a:t>Coastal Depth Grid</a:t>
            </a:r>
          </a:p>
          <a:p>
            <a:r>
              <a:rPr lang="en-US" sz="2400" dirty="0" smtClean="0"/>
              <a:t>Flood Depth Grids for Riverine</a:t>
            </a:r>
          </a:p>
          <a:p>
            <a:r>
              <a:rPr lang="en-US" sz="2400" dirty="0" smtClean="0"/>
              <a:t>Limit of Moderate Wave Action Analysis</a:t>
            </a:r>
          </a:p>
          <a:p>
            <a:r>
              <a:rPr lang="en-US" sz="2400" dirty="0" smtClean="0"/>
              <a:t>Changes Since Last FIRM</a:t>
            </a:r>
          </a:p>
          <a:p>
            <a:r>
              <a:rPr lang="en-US" sz="2400" dirty="0" smtClean="0"/>
              <a:t>Static Sea Level Rise Analysis</a:t>
            </a:r>
          </a:p>
          <a:p>
            <a:r>
              <a:rPr lang="en-US" sz="2400" dirty="0" smtClean="0"/>
              <a:t>Flood Risk Report and Flood Risk 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623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91188"/>
            <a:ext cx="8858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54112"/>
          </a:xfrm>
        </p:spPr>
        <p:txBody>
          <a:bodyPr/>
          <a:lstStyle/>
          <a:p>
            <a:r>
              <a:rPr lang="en-US" sz="4400" dirty="0" smtClean="0"/>
              <a:t>NH Coastal Project Timeline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</a:p>
          <a:p>
            <a:r>
              <a:rPr lang="en-US" dirty="0" smtClean="0"/>
              <a:t>Project Timeline</a:t>
            </a:r>
          </a:p>
          <a:p>
            <a:r>
              <a:rPr lang="en-US" dirty="0" smtClean="0"/>
              <a:t>Products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6200" y="3100388"/>
            <a:ext cx="87915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48200" y="1833026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Projected Preliminary</a:t>
            </a:r>
          </a:p>
          <a:p>
            <a:r>
              <a:rPr lang="en-US" sz="1400" b="1" dirty="0" smtClean="0">
                <a:latin typeface="Calibri" pitchFamily="34" charset="0"/>
              </a:rPr>
              <a:t>May 2013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7738" y="1852136"/>
            <a:ext cx="9369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alibri" pitchFamily="34" charset="0"/>
              </a:rPr>
              <a:t>Projected </a:t>
            </a:r>
          </a:p>
          <a:p>
            <a:r>
              <a:rPr lang="en-US" sz="1400" b="1" dirty="0" smtClean="0">
                <a:latin typeface="Calibri" pitchFamily="34" charset="0"/>
              </a:rPr>
              <a:t>Effective</a:t>
            </a:r>
          </a:p>
          <a:p>
            <a:r>
              <a:rPr lang="en-US" sz="1400" b="1" dirty="0" smtClean="0">
                <a:latin typeface="Calibri" pitchFamily="34" charset="0"/>
              </a:rPr>
              <a:t>June 2014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105400" y="2571690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 rot="10800000">
            <a:off x="6629400" y="4572000"/>
            <a:ext cx="45719" cy="5289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960295" y="2571690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Projected CCO</a:t>
            </a:r>
          </a:p>
          <a:p>
            <a:r>
              <a:rPr lang="en-US" sz="1000" b="1" dirty="0" smtClean="0">
                <a:latin typeface="Calibri" pitchFamily="34" charset="0"/>
              </a:rPr>
              <a:t>June 2013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19200" y="2442340"/>
            <a:ext cx="109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Discovery</a:t>
            </a:r>
          </a:p>
          <a:p>
            <a:r>
              <a:rPr lang="en-US" sz="1000" b="1" dirty="0" smtClean="0">
                <a:latin typeface="Calibri" pitchFamily="34" charset="0"/>
              </a:rPr>
              <a:t>September 2011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43444" y="2294691"/>
            <a:ext cx="12346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Projected </a:t>
            </a:r>
          </a:p>
          <a:p>
            <a:r>
              <a:rPr lang="en-US" sz="1000" b="1" dirty="0" smtClean="0">
                <a:latin typeface="Calibri" pitchFamily="34" charset="0"/>
              </a:rPr>
              <a:t>Flood Study Review</a:t>
            </a:r>
          </a:p>
          <a:p>
            <a:r>
              <a:rPr lang="en-US" sz="1000" b="1" dirty="0" smtClean="0">
                <a:latin typeface="Calibri" pitchFamily="34" charset="0"/>
              </a:rPr>
              <a:t>April 2013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16200000" flipH="1">
            <a:off x="3993550" y="2969938"/>
            <a:ext cx="24249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6158627" y="3009900"/>
            <a:ext cx="230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2"/>
          </p:cNvCxnSpPr>
          <p:nvPr/>
        </p:nvCxnSpPr>
        <p:spPr>
          <a:xfrm flipH="1">
            <a:off x="1676222" y="2842450"/>
            <a:ext cx="88160" cy="25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72927" y="5100935"/>
            <a:ext cx="954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Projected LFD </a:t>
            </a:r>
          </a:p>
          <a:p>
            <a:r>
              <a:rPr lang="en-US" sz="1000" b="1" dirty="0" smtClean="0">
                <a:latin typeface="Calibri" pitchFamily="34" charset="0"/>
              </a:rPr>
              <a:t>Dec 2013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7658100" y="2557788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07"/>
            <a:ext cx="8229600" cy="1049193"/>
          </a:xfrm>
        </p:spPr>
        <p:txBody>
          <a:bodyPr/>
          <a:lstStyle/>
          <a:p>
            <a:r>
              <a:rPr lang="en-US" dirty="0" smtClean="0"/>
              <a:t>NH Coastal Project – </a:t>
            </a:r>
            <a:br>
              <a:rPr lang="en-US" dirty="0" smtClean="0"/>
            </a:br>
            <a:r>
              <a:rPr lang="en-US" dirty="0" smtClean="0"/>
              <a:t>Preliminary Discovery Map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7" y="1534391"/>
            <a:ext cx="300094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343" y="1803212"/>
            <a:ext cx="5000625" cy="424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3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6553200" cy="868362"/>
          </a:xfrm>
        </p:spPr>
        <p:txBody>
          <a:bodyPr/>
          <a:lstStyle/>
          <a:p>
            <a:r>
              <a:rPr lang="en-US" sz="4400" dirty="0" smtClean="0"/>
              <a:t>Best Available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5626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/>
              <a:t>2010 1-ft. Orthophotography</a:t>
            </a:r>
          </a:p>
          <a:p>
            <a:pPr>
              <a:spcBef>
                <a:spcPts val="1200"/>
              </a:spcBef>
            </a:pP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Coastal LiDAR – acquisition underway – data available in late Fall 2011</a:t>
            </a:r>
          </a:p>
          <a:p>
            <a:pPr>
              <a:spcBef>
                <a:spcPts val="1200"/>
              </a:spcBef>
            </a:pPr>
            <a:endParaRPr lang="en-US" sz="28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Field Data Collection  </a:t>
            </a: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08078"/>
            <a:ext cx="2968415" cy="4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Topographic Data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303337"/>
            <a:ext cx="5010150" cy="546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53340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Study Methods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>
              <a:spcAft>
                <a:spcPct val="15000"/>
              </a:spcAft>
              <a:buClr>
                <a:srgbClr val="00007E"/>
              </a:buClr>
              <a:buSzPct val="100000"/>
              <a:buNone/>
            </a:pPr>
            <a:r>
              <a:rPr lang="en-US" sz="4000" dirty="0" smtClean="0">
                <a:solidFill>
                  <a:srgbClr val="00007E"/>
                </a:solidFill>
                <a:effectLst/>
                <a:latin typeface="Times New Roman" charset="0"/>
                <a:cs typeface="Times New Roman" charset="0"/>
              </a:rPr>
              <a:t>Methods for Updated Mapping</a:t>
            </a:r>
            <a:endParaRPr lang="en-US" sz="3200" dirty="0" smtClean="0">
              <a:solidFill>
                <a:srgbClr val="00007E"/>
              </a:solidFill>
              <a:effectLst/>
              <a:latin typeface="Times New Roman" charset="0"/>
              <a:cs typeface="Times New Roman" charset="0"/>
            </a:endParaRPr>
          </a:p>
          <a:p>
            <a:pPr lvl="1">
              <a:spcAft>
                <a:spcPct val="15000"/>
              </a:spcAft>
              <a:buClr>
                <a:srgbClr val="00007E"/>
              </a:buCl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7E"/>
                </a:solidFill>
                <a:latin typeface="Times New Roman" charset="0"/>
                <a:cs typeface="Times New Roman" charset="0"/>
              </a:rPr>
              <a:t>Riverine studies:</a:t>
            </a:r>
          </a:p>
          <a:p>
            <a:pPr lvl="2">
              <a:spcAft>
                <a:spcPct val="15000"/>
              </a:spcAft>
              <a:buClr>
                <a:srgbClr val="00007E"/>
              </a:buClr>
            </a:pPr>
            <a:r>
              <a:rPr lang="en-US" sz="3000" dirty="0" smtClean="0">
                <a:solidFill>
                  <a:srgbClr val="00007E"/>
                </a:solidFill>
                <a:latin typeface="Times New Roman" charset="0"/>
                <a:cs typeface="Times New Roman" charset="0"/>
              </a:rPr>
              <a:t>Revisions due to updated topographic data</a:t>
            </a:r>
            <a:endParaRPr lang="en-US" sz="3000" dirty="0" smtClean="0">
              <a:solidFill>
                <a:srgbClr val="00007E"/>
              </a:solidFill>
              <a:effectLst/>
              <a:latin typeface="Times New Roman" charset="0"/>
              <a:cs typeface="Times New Roman" charset="0"/>
            </a:endParaRPr>
          </a:p>
          <a:p>
            <a:pPr lvl="2">
              <a:spcAft>
                <a:spcPct val="15000"/>
              </a:spcAft>
              <a:buClr>
                <a:srgbClr val="00007E"/>
              </a:buClr>
            </a:pPr>
            <a:r>
              <a:rPr lang="en-US" sz="3000" dirty="0" smtClean="0">
                <a:solidFill>
                  <a:srgbClr val="00007E"/>
                </a:solidFill>
                <a:latin typeface="Times New Roman" charset="0"/>
                <a:cs typeface="Times New Roman" charset="0"/>
              </a:rPr>
              <a:t>Riverine Zone A Basic Study</a:t>
            </a:r>
            <a:endParaRPr lang="en-US" sz="3000" dirty="0" smtClean="0">
              <a:solidFill>
                <a:srgbClr val="00007E"/>
              </a:solidFill>
              <a:effectLst/>
              <a:latin typeface="Times New Roman" charset="0"/>
              <a:cs typeface="Times New Roman" charset="0"/>
            </a:endParaRPr>
          </a:p>
          <a:p>
            <a:pPr lvl="2">
              <a:spcAft>
                <a:spcPct val="15000"/>
              </a:spcAft>
              <a:buClr>
                <a:srgbClr val="00007E"/>
              </a:buClr>
            </a:pPr>
            <a:r>
              <a:rPr lang="en-US" sz="3000" dirty="0" smtClean="0">
                <a:solidFill>
                  <a:srgbClr val="00007E"/>
                </a:solidFill>
                <a:latin typeface="Times New Roman" charset="0"/>
                <a:cs typeface="Times New Roman" charset="0"/>
              </a:rPr>
              <a:t>Riverine Zone AE Enhanced Study</a:t>
            </a:r>
          </a:p>
          <a:p>
            <a:pPr lvl="1">
              <a:spcAft>
                <a:spcPct val="15000"/>
              </a:spcAft>
              <a:buClr>
                <a:srgbClr val="00007E"/>
              </a:buCl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7E"/>
                </a:solidFill>
                <a:latin typeface="Times New Roman" charset="0"/>
                <a:cs typeface="Times New Roman" charset="0"/>
              </a:rPr>
              <a:t>Coastal Study</a:t>
            </a:r>
          </a:p>
          <a:p>
            <a:pPr lvl="1">
              <a:spcAft>
                <a:spcPct val="15000"/>
              </a:spcAft>
              <a:buClr>
                <a:srgbClr val="00007E"/>
              </a:buClr>
              <a:buFont typeface="Wingdings" pitchFamily="2" charset="2"/>
              <a:buChar char="§"/>
            </a:pPr>
            <a:endParaRPr lang="en-US" sz="3200" dirty="0" smtClean="0">
              <a:solidFill>
                <a:srgbClr val="00007E"/>
              </a:solidFill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4096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838200" cy="457200"/>
          </a:xfrm>
          <a:prstGeom prst="rect">
            <a:avLst/>
          </a:prstGeom>
          <a:noFill/>
        </p:spPr>
        <p:txBody>
          <a:bodyPr/>
          <a:lstStyle/>
          <a:p>
            <a:fld id="{B292D28D-DA4D-4ECD-84E2-AAD22A89134B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Revisions Due to Updated Topography (Redelineation)</a:t>
            </a:r>
          </a:p>
        </p:txBody>
      </p:sp>
      <p:sp>
        <p:nvSpPr>
          <p:cNvPr id="5120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183937F8-3623-4F21-A924-21EA45AB6599}" type="slidenum">
              <a:rPr lang="en-US" smtClean="0"/>
              <a:pPr/>
              <a:t>9</a:t>
            </a:fld>
            <a:endParaRPr lang="en-US" dirty="0" smtClean="0"/>
          </a:p>
        </p:txBody>
      </p:sp>
      <p:pic>
        <p:nvPicPr>
          <p:cNvPr id="5120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4035425" cy="3429000"/>
          </a:xfrm>
          <a:prstGeom prst="rect">
            <a:avLst/>
          </a:prstGeom>
          <a:noFill/>
          <a:ln w="38100">
            <a:solidFill>
              <a:srgbClr val="00007E"/>
            </a:solidFill>
            <a:miter lim="800000"/>
            <a:headEnd/>
            <a:tailEnd/>
          </a:ln>
        </p:spPr>
      </p:pic>
      <p:pic>
        <p:nvPicPr>
          <p:cNvPr id="5120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057400"/>
            <a:ext cx="3124200" cy="3233738"/>
          </a:xfrm>
          <a:prstGeom prst="rect">
            <a:avLst/>
          </a:prstGeom>
          <a:noFill/>
          <a:ln w="38100">
            <a:solidFill>
              <a:srgbClr val="00007E"/>
            </a:solidFill>
            <a:miter lim="800000"/>
            <a:headEnd/>
            <a:tailEnd/>
          </a:ln>
        </p:spPr>
      </p:pic>
      <p:sp>
        <p:nvSpPr>
          <p:cNvPr id="51209" name="Right Arrow 14"/>
          <p:cNvSpPr>
            <a:spLocks noChangeArrowheads="1"/>
          </p:cNvSpPr>
          <p:nvPr/>
        </p:nvSpPr>
        <p:spPr bwMode="auto">
          <a:xfrm>
            <a:off x="3581400" y="3657600"/>
            <a:ext cx="901700" cy="484188"/>
          </a:xfrm>
          <a:prstGeom prst="rightArrow">
            <a:avLst>
              <a:gd name="adj1" fmla="val 50000"/>
              <a:gd name="adj2" fmla="val 50015"/>
            </a:avLst>
          </a:prstGeom>
          <a:solidFill>
            <a:schemeClr val="accent1"/>
          </a:solidFill>
          <a:ln w="762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FFFFFF"/>
      </a:dk2>
      <a:lt2>
        <a:srgbClr val="5B5C5E"/>
      </a:lt2>
      <a:accent1>
        <a:srgbClr val="005288"/>
      </a:accent1>
      <a:accent2>
        <a:srgbClr val="5D9732"/>
      </a:accent2>
      <a:accent3>
        <a:srgbClr val="FFFFFF"/>
      </a:accent3>
      <a:accent4>
        <a:srgbClr val="000000"/>
      </a:accent4>
      <a:accent5>
        <a:srgbClr val="AAB3C3"/>
      </a:accent5>
      <a:accent6>
        <a:srgbClr val="53882C"/>
      </a:accent6>
      <a:hlink>
        <a:srgbClr val="0078AE"/>
      </a:hlink>
      <a:folHlink>
        <a:srgbClr val="C41230"/>
      </a:folHlink>
    </a:clrScheme>
    <a:fontScheme name="1_Default Design">
      <a:majorFont>
        <a:latin typeface="Joanna MT Std S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FFFFFF"/>
        </a:dk2>
        <a:lt2>
          <a:srgbClr val="5B5C5E"/>
        </a:lt2>
        <a:accent1>
          <a:srgbClr val="005288"/>
        </a:accent1>
        <a:accent2>
          <a:srgbClr val="5D9732"/>
        </a:accent2>
        <a:accent3>
          <a:srgbClr val="FFFFFF"/>
        </a:accent3>
        <a:accent4>
          <a:srgbClr val="000000"/>
        </a:accent4>
        <a:accent5>
          <a:srgbClr val="AAB3C3"/>
        </a:accent5>
        <a:accent6>
          <a:srgbClr val="53882C"/>
        </a:accent6>
        <a:hlink>
          <a:srgbClr val="0078AE"/>
        </a:hlink>
        <a:folHlink>
          <a:srgbClr val="C412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11707EFED9B14CB4C82E6F22F4D6DE" ma:contentTypeVersion="0" ma:contentTypeDescription="Create a new document." ma:contentTypeScope="" ma:versionID="74fdd85627e920d6e0a01d575258c1f5">
  <xsd:schema xmlns:xsd="http://www.w3.org/2001/XMLSchema" xmlns:p="http://schemas.microsoft.com/office/2006/metadata/properties" targetNamespace="http://schemas.microsoft.com/office/2006/metadata/properties" ma:root="true" ma:fieldsID="5069d7f6d5a76100b505dab69f5b068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Summary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998BDF-5329-48D0-9015-0BB738B61E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79061B3-9230-41E5-89D5-2D896CAC3883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E14BDCF-2E85-40C2-A4E4-CED838614D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11547</TotalTime>
  <Words>2290</Words>
  <Application>Microsoft Office PowerPoint</Application>
  <PresentationFormat>On-screen Show (4:3)</PresentationFormat>
  <Paragraphs>479</Paragraphs>
  <Slides>38</Slides>
  <Notes>38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1_Default Design</vt:lpstr>
      <vt:lpstr>Discovery Meeting NH Piscataqua/Salmon Falls Basin  Coastal Project</vt:lpstr>
      <vt:lpstr>Why are we here?</vt:lpstr>
      <vt:lpstr>Discovery</vt:lpstr>
      <vt:lpstr>NH Coastal Project Timeline</vt:lpstr>
      <vt:lpstr>NH Coastal Project –  Preliminary Discovery Map</vt:lpstr>
      <vt:lpstr>Best Available Data</vt:lpstr>
      <vt:lpstr>Topographic Data</vt:lpstr>
      <vt:lpstr>Study Methods</vt:lpstr>
      <vt:lpstr>Revisions Due to Updated Topography (Redelineation)</vt:lpstr>
      <vt:lpstr>Revisions Due to Updated Topography (Redelineation)</vt:lpstr>
      <vt:lpstr>Riverine Zone A Basic Studies</vt:lpstr>
      <vt:lpstr>Riverine Zone AE Enhanced Study</vt:lpstr>
      <vt:lpstr>    Coastal Study: History of Coastal Floodplain Mapping</vt:lpstr>
      <vt:lpstr>Field Reconnaissance</vt:lpstr>
      <vt:lpstr>Base Flood Elevation on FIRM includes 4 components: </vt:lpstr>
      <vt:lpstr>Storm Surge Stillwater Elevation</vt:lpstr>
      <vt:lpstr>Wave Setup</vt:lpstr>
      <vt:lpstr>WHAFIS</vt:lpstr>
      <vt:lpstr>Wave Runup </vt:lpstr>
      <vt:lpstr>Coastal Hazard Mapping</vt:lpstr>
      <vt:lpstr>What is LiMWA?</vt:lpstr>
      <vt:lpstr>Flood Insurance Study</vt:lpstr>
      <vt:lpstr>DFIRM Maps</vt:lpstr>
      <vt:lpstr>Flood Risk Products</vt:lpstr>
      <vt:lpstr>PowerPoint Presentation</vt:lpstr>
      <vt:lpstr>NH Coastal Project Timeline</vt:lpstr>
      <vt:lpstr>Discover the Coastal Communities</vt:lpstr>
      <vt:lpstr>PowerPoint Presentation</vt:lpstr>
      <vt:lpstr>Discover FEMA Programs</vt:lpstr>
      <vt:lpstr>Communication </vt:lpstr>
      <vt:lpstr>Community Outreach Plan Template</vt:lpstr>
      <vt:lpstr>Community Outreach Plan Template</vt:lpstr>
      <vt:lpstr>NH Coastal Project Timeline</vt:lpstr>
      <vt:lpstr>Points of Contact – NH Coastal Project</vt:lpstr>
      <vt:lpstr>General Points of Contact</vt:lpstr>
      <vt:lpstr>What we would like from you:</vt:lpstr>
      <vt:lpstr>Questions and discussion</vt:lpstr>
      <vt:lpstr>Risk MAP Products</vt:lpstr>
    </vt:vector>
  </TitlesOfParts>
  <Company> ICF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MAP Discovery Meeting</dc:title>
  <dc:creator>STARR</dc:creator>
  <cp:lastModifiedBy> </cp:lastModifiedBy>
  <cp:revision>384</cp:revision>
  <cp:lastPrinted>2011-09-21T20:01:46Z</cp:lastPrinted>
  <dcterms:created xsi:type="dcterms:W3CDTF">2010-12-15T20:25:34Z</dcterms:created>
  <dcterms:modified xsi:type="dcterms:W3CDTF">2011-09-21T20:03:11Z</dcterms:modified>
  <cp:category>Discovery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