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.xml" ContentType="application/vnd.openxmlformats-officedocument.presentationml.tags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72" r:id="rId2"/>
    <p:sldId id="293" r:id="rId3"/>
    <p:sldId id="317" r:id="rId4"/>
    <p:sldId id="274" r:id="rId5"/>
    <p:sldId id="278" r:id="rId6"/>
    <p:sldId id="307" r:id="rId7"/>
    <p:sldId id="284" r:id="rId8"/>
    <p:sldId id="290" r:id="rId9"/>
    <p:sldId id="288" r:id="rId10"/>
    <p:sldId id="289" r:id="rId11"/>
    <p:sldId id="256" r:id="rId12"/>
    <p:sldId id="257" r:id="rId13"/>
    <p:sldId id="258" r:id="rId14"/>
    <p:sldId id="259" r:id="rId15"/>
    <p:sldId id="260" r:id="rId16"/>
    <p:sldId id="305" r:id="rId17"/>
    <p:sldId id="263" r:id="rId18"/>
    <p:sldId id="264" r:id="rId19"/>
    <p:sldId id="269" r:id="rId20"/>
    <p:sldId id="270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296" r:id="rId30"/>
    <p:sldId id="306" r:id="rId31"/>
    <p:sldId id="308" r:id="rId32"/>
    <p:sldId id="295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6" autoAdjust="0"/>
    <p:restoredTop sz="78705" autoAdjust="0"/>
  </p:normalViewPr>
  <p:slideViewPr>
    <p:cSldViewPr snapToGrid="0" showGuides="1">
      <p:cViewPr varScale="1">
        <p:scale>
          <a:sx n="88" d="100"/>
          <a:sy n="88" d="100"/>
        </p:scale>
        <p:origin x="2202" y="84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277B24-0103-4DFD-ABD5-7B7792C0B52D}" type="doc">
      <dgm:prSet loTypeId="urn:microsoft.com/office/officeart/2005/8/layout/radial1" loCatId="relationship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1BCDD4E-64C5-44EA-80B3-B6A1008B9588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2000" dirty="0" smtClean="0">
              <a:latin typeface="Arial Narrow" panose="020B0606020202030204" pitchFamily="34" charset="0"/>
            </a:rPr>
            <a:t>Broadband Stakeholder Group</a:t>
          </a:r>
          <a:endParaRPr lang="en-US" sz="2000" dirty="0">
            <a:latin typeface="Arial Narrow" panose="020B0606020202030204" pitchFamily="34" charset="0"/>
          </a:endParaRPr>
        </a:p>
      </dgm:t>
    </dgm:pt>
    <dgm:pt modelId="{8D6FC01B-DBC4-4CDD-A441-42FE54840924}" type="parTrans" cxnId="{01DD8F52-EFF4-499E-B0A1-387FE619F6FD}">
      <dgm:prSet/>
      <dgm:spPr/>
      <dgm:t>
        <a:bodyPr/>
        <a:lstStyle/>
        <a:p>
          <a:endParaRPr lang="en-US"/>
        </a:p>
      </dgm:t>
    </dgm:pt>
    <dgm:pt modelId="{7D612804-AC16-4A86-AF65-5AD8732722E2}" type="sibTrans" cxnId="{01DD8F52-EFF4-499E-B0A1-387FE619F6FD}">
      <dgm:prSet/>
      <dgm:spPr/>
      <dgm:t>
        <a:bodyPr/>
        <a:lstStyle/>
        <a:p>
          <a:endParaRPr lang="en-US"/>
        </a:p>
      </dgm:t>
    </dgm:pt>
    <dgm:pt modelId="{CB96122C-F03D-4F96-A4E8-4E246F56E1E5}">
      <dgm:prSet phldrT="[Text]" custT="1"/>
      <dgm:spPr/>
      <dgm:t>
        <a:bodyPr/>
        <a:lstStyle/>
        <a:p>
          <a:r>
            <a:rPr lang="en-US" sz="1800" dirty="0" smtClean="0">
              <a:latin typeface="Arial Narrow" panose="020B0606020202030204" pitchFamily="34" charset="0"/>
            </a:rPr>
            <a:t>Business</a:t>
          </a:r>
          <a:endParaRPr lang="en-US" sz="1800" dirty="0">
            <a:latin typeface="Arial Narrow" panose="020B0606020202030204" pitchFamily="34" charset="0"/>
          </a:endParaRPr>
        </a:p>
      </dgm:t>
    </dgm:pt>
    <dgm:pt modelId="{D4C4FBAE-20C7-4303-AF97-E9C4B329CFC1}" type="parTrans" cxnId="{2774F2B1-D48B-4E5D-BD5E-E0FF9924C9F4}">
      <dgm:prSet/>
      <dgm:spPr/>
      <dgm:t>
        <a:bodyPr/>
        <a:lstStyle/>
        <a:p>
          <a:endParaRPr lang="en-US"/>
        </a:p>
      </dgm:t>
    </dgm:pt>
    <dgm:pt modelId="{A7101E4F-EAAE-4B52-9373-DE0E17050222}" type="sibTrans" cxnId="{2774F2B1-D48B-4E5D-BD5E-E0FF9924C9F4}">
      <dgm:prSet/>
      <dgm:spPr/>
      <dgm:t>
        <a:bodyPr/>
        <a:lstStyle/>
        <a:p>
          <a:endParaRPr lang="en-US"/>
        </a:p>
      </dgm:t>
    </dgm:pt>
    <dgm:pt modelId="{DFF5E4F9-B4CD-4393-9C8D-E87C51985B70}">
      <dgm:prSet phldrT="[Text]" custT="1"/>
      <dgm:spPr/>
      <dgm:t>
        <a:bodyPr/>
        <a:lstStyle/>
        <a:p>
          <a:r>
            <a:rPr lang="en-US" sz="1800" dirty="0" smtClean="0">
              <a:latin typeface="Arial Narrow" panose="020B0606020202030204" pitchFamily="34" charset="0"/>
            </a:rPr>
            <a:t>Public Safety</a:t>
          </a:r>
          <a:endParaRPr lang="en-US" sz="1800" dirty="0">
            <a:latin typeface="Arial Narrow" panose="020B0606020202030204" pitchFamily="34" charset="0"/>
          </a:endParaRPr>
        </a:p>
      </dgm:t>
    </dgm:pt>
    <dgm:pt modelId="{D0DBD702-5185-4E17-A567-4448196BE10E}" type="parTrans" cxnId="{EB44BF8D-5883-44D0-8D46-FF4D1D9C1D50}">
      <dgm:prSet/>
      <dgm:spPr/>
      <dgm:t>
        <a:bodyPr/>
        <a:lstStyle/>
        <a:p>
          <a:endParaRPr lang="en-US"/>
        </a:p>
      </dgm:t>
    </dgm:pt>
    <dgm:pt modelId="{DC7D6FC0-FF45-485E-BB12-8A4356C252E1}" type="sibTrans" cxnId="{EB44BF8D-5883-44D0-8D46-FF4D1D9C1D50}">
      <dgm:prSet/>
      <dgm:spPr/>
      <dgm:t>
        <a:bodyPr/>
        <a:lstStyle/>
        <a:p>
          <a:endParaRPr lang="en-US"/>
        </a:p>
      </dgm:t>
    </dgm:pt>
    <dgm:pt modelId="{1C13E74B-4B20-490E-BF39-233880DDBF52}">
      <dgm:prSet phldrT="[Text]" custT="1"/>
      <dgm:spPr/>
      <dgm:t>
        <a:bodyPr/>
        <a:lstStyle/>
        <a:p>
          <a:r>
            <a:rPr lang="en-US" sz="1800" dirty="0" smtClean="0">
              <a:latin typeface="Arial Narrow" panose="020B0606020202030204" pitchFamily="34" charset="0"/>
            </a:rPr>
            <a:t>Service Providers</a:t>
          </a:r>
          <a:endParaRPr lang="en-US" sz="1800" dirty="0">
            <a:latin typeface="Arial Narrow" panose="020B0606020202030204" pitchFamily="34" charset="0"/>
          </a:endParaRPr>
        </a:p>
      </dgm:t>
    </dgm:pt>
    <dgm:pt modelId="{1C85AC26-8B96-43AB-8308-6AA16F87BC34}" type="parTrans" cxnId="{00D951BF-511F-453A-A490-868D181C5BC3}">
      <dgm:prSet/>
      <dgm:spPr/>
      <dgm:t>
        <a:bodyPr/>
        <a:lstStyle/>
        <a:p>
          <a:endParaRPr lang="en-US"/>
        </a:p>
      </dgm:t>
    </dgm:pt>
    <dgm:pt modelId="{BFF390F2-791C-4F92-A789-57D54547379D}" type="sibTrans" cxnId="{00D951BF-511F-453A-A490-868D181C5BC3}">
      <dgm:prSet/>
      <dgm:spPr/>
      <dgm:t>
        <a:bodyPr/>
        <a:lstStyle/>
        <a:p>
          <a:endParaRPr lang="en-US"/>
        </a:p>
      </dgm:t>
    </dgm:pt>
    <dgm:pt modelId="{EEDDE999-4ECF-4735-A063-47F0B81751C2}">
      <dgm:prSet phldrT="[Text]" custT="1"/>
      <dgm:spPr/>
      <dgm:t>
        <a:bodyPr/>
        <a:lstStyle/>
        <a:p>
          <a:r>
            <a:rPr lang="en-US" sz="1800" dirty="0" smtClean="0">
              <a:latin typeface="Arial Narrow" panose="020B0606020202030204" pitchFamily="34" charset="0"/>
            </a:rPr>
            <a:t>Medical</a:t>
          </a:r>
          <a:endParaRPr lang="en-US" sz="1800" dirty="0">
            <a:latin typeface="Arial Narrow" panose="020B0606020202030204" pitchFamily="34" charset="0"/>
          </a:endParaRPr>
        </a:p>
      </dgm:t>
    </dgm:pt>
    <dgm:pt modelId="{C5D52C4E-907C-4FD0-82EA-FF33306E5F72}" type="parTrans" cxnId="{9F441507-2E11-4107-A9AA-E57A88D8E2A9}">
      <dgm:prSet/>
      <dgm:spPr/>
      <dgm:t>
        <a:bodyPr/>
        <a:lstStyle/>
        <a:p>
          <a:endParaRPr lang="en-US"/>
        </a:p>
      </dgm:t>
    </dgm:pt>
    <dgm:pt modelId="{C13B8794-62A3-4A97-A5D2-6E7ED8E801CF}" type="sibTrans" cxnId="{9F441507-2E11-4107-A9AA-E57A88D8E2A9}">
      <dgm:prSet/>
      <dgm:spPr/>
      <dgm:t>
        <a:bodyPr/>
        <a:lstStyle/>
        <a:p>
          <a:endParaRPr lang="en-US"/>
        </a:p>
      </dgm:t>
    </dgm:pt>
    <dgm:pt modelId="{96EE9C1E-3413-4B08-869F-EBED6E581F7F}">
      <dgm:prSet custT="1"/>
      <dgm:spPr/>
      <dgm:t>
        <a:bodyPr/>
        <a:lstStyle/>
        <a:p>
          <a:r>
            <a:rPr lang="en-US" sz="1800" dirty="0" smtClean="0">
              <a:latin typeface="Arial Narrow" panose="020B0606020202030204" pitchFamily="34" charset="0"/>
            </a:rPr>
            <a:t>Education</a:t>
          </a:r>
          <a:endParaRPr lang="en-US" sz="1800" dirty="0">
            <a:latin typeface="Arial Narrow" panose="020B0606020202030204" pitchFamily="34" charset="0"/>
          </a:endParaRPr>
        </a:p>
      </dgm:t>
    </dgm:pt>
    <dgm:pt modelId="{B927E34B-5E80-4D1F-BED2-C9399275E7B3}" type="parTrans" cxnId="{957468E4-DFEF-44E5-8BA5-C617EF3B3CF0}">
      <dgm:prSet/>
      <dgm:spPr/>
      <dgm:t>
        <a:bodyPr/>
        <a:lstStyle/>
        <a:p>
          <a:endParaRPr lang="en-US"/>
        </a:p>
      </dgm:t>
    </dgm:pt>
    <dgm:pt modelId="{748F3AE0-F53E-48DB-9754-5B2F2F99127C}" type="sibTrans" cxnId="{957468E4-DFEF-44E5-8BA5-C617EF3B3CF0}">
      <dgm:prSet/>
      <dgm:spPr/>
      <dgm:t>
        <a:bodyPr/>
        <a:lstStyle/>
        <a:p>
          <a:endParaRPr lang="en-US"/>
        </a:p>
      </dgm:t>
    </dgm:pt>
    <dgm:pt modelId="{B75AD63F-745B-44D0-BEA9-E8E0A992B3D9}">
      <dgm:prSet custT="1"/>
      <dgm:spPr/>
      <dgm:t>
        <a:bodyPr/>
        <a:lstStyle/>
        <a:p>
          <a:r>
            <a:rPr lang="en-US" sz="1800" dirty="0" smtClean="0">
              <a:latin typeface="Arial Narrow" panose="020B0606020202030204" pitchFamily="34" charset="0"/>
            </a:rPr>
            <a:t>Local Government</a:t>
          </a:r>
          <a:endParaRPr lang="en-US" sz="1800" dirty="0">
            <a:latin typeface="Arial Narrow" panose="020B0606020202030204" pitchFamily="34" charset="0"/>
          </a:endParaRPr>
        </a:p>
      </dgm:t>
    </dgm:pt>
    <dgm:pt modelId="{BDDA2E29-5F61-46A0-BD22-381F2D9CBB57}" type="parTrans" cxnId="{A0F9AA14-D365-4923-A08D-DB07404DAD75}">
      <dgm:prSet/>
      <dgm:spPr/>
      <dgm:t>
        <a:bodyPr/>
        <a:lstStyle/>
        <a:p>
          <a:endParaRPr lang="en-US"/>
        </a:p>
      </dgm:t>
    </dgm:pt>
    <dgm:pt modelId="{FD438A65-33ED-4F9C-BA26-0DFC6E7E7EA2}" type="sibTrans" cxnId="{A0F9AA14-D365-4923-A08D-DB07404DAD75}">
      <dgm:prSet/>
      <dgm:spPr/>
      <dgm:t>
        <a:bodyPr/>
        <a:lstStyle/>
        <a:p>
          <a:endParaRPr lang="en-US"/>
        </a:p>
      </dgm:t>
    </dgm:pt>
    <dgm:pt modelId="{8885A668-C07C-4624-A9DC-1C335B2C560B}">
      <dgm:prSet custT="1"/>
      <dgm:spPr/>
      <dgm:t>
        <a:bodyPr/>
        <a:lstStyle/>
        <a:p>
          <a:r>
            <a:rPr lang="en-US" sz="1800" dirty="0" smtClean="0">
              <a:latin typeface="Arial Narrow" panose="020B0606020202030204" pitchFamily="34" charset="0"/>
            </a:rPr>
            <a:t>Real Estate</a:t>
          </a:r>
          <a:endParaRPr lang="en-US" sz="1800" dirty="0">
            <a:latin typeface="Arial Narrow" panose="020B0606020202030204" pitchFamily="34" charset="0"/>
          </a:endParaRPr>
        </a:p>
      </dgm:t>
    </dgm:pt>
    <dgm:pt modelId="{C1B90EA2-74B8-4AF5-AF76-11707E6B694C}" type="parTrans" cxnId="{7283B155-F122-435C-B7A1-4E1400822EE5}">
      <dgm:prSet/>
      <dgm:spPr/>
      <dgm:t>
        <a:bodyPr/>
        <a:lstStyle/>
        <a:p>
          <a:endParaRPr lang="en-US"/>
        </a:p>
      </dgm:t>
    </dgm:pt>
    <dgm:pt modelId="{EE3C4231-ADA9-43FA-B46B-40BDA01C6101}" type="sibTrans" cxnId="{7283B155-F122-435C-B7A1-4E1400822EE5}">
      <dgm:prSet/>
      <dgm:spPr/>
      <dgm:t>
        <a:bodyPr/>
        <a:lstStyle/>
        <a:p>
          <a:endParaRPr lang="en-US"/>
        </a:p>
      </dgm:t>
    </dgm:pt>
    <dgm:pt modelId="{6A4AC222-BB82-4B8A-A9D7-649E34C50C25}">
      <dgm:prSet custT="1"/>
      <dgm:spPr/>
      <dgm:t>
        <a:bodyPr/>
        <a:lstStyle/>
        <a:p>
          <a:r>
            <a:rPr lang="en-US" sz="1800" dirty="0" smtClean="0">
              <a:latin typeface="Arial Narrow" panose="020B0606020202030204" pitchFamily="34" charset="0"/>
            </a:rPr>
            <a:t>Media</a:t>
          </a:r>
          <a:endParaRPr lang="en-US" sz="1800" dirty="0">
            <a:latin typeface="Arial Narrow" panose="020B0606020202030204" pitchFamily="34" charset="0"/>
          </a:endParaRPr>
        </a:p>
      </dgm:t>
    </dgm:pt>
    <dgm:pt modelId="{3D7326C7-7CEE-428B-88A6-520BC21AFC53}" type="parTrans" cxnId="{3C8123D7-3D04-42AB-ABA3-308539682F4C}">
      <dgm:prSet/>
      <dgm:spPr/>
      <dgm:t>
        <a:bodyPr/>
        <a:lstStyle/>
        <a:p>
          <a:endParaRPr lang="en-US"/>
        </a:p>
      </dgm:t>
    </dgm:pt>
    <dgm:pt modelId="{40D17AFC-4C6F-4774-B8A6-8FE8F5F34962}" type="sibTrans" cxnId="{3C8123D7-3D04-42AB-ABA3-308539682F4C}">
      <dgm:prSet/>
      <dgm:spPr/>
      <dgm:t>
        <a:bodyPr/>
        <a:lstStyle/>
        <a:p>
          <a:endParaRPr lang="en-US"/>
        </a:p>
      </dgm:t>
    </dgm:pt>
    <dgm:pt modelId="{096D19B3-1ADD-4DF3-AE8D-1AFEDA1FDE39}">
      <dgm:prSet custT="1"/>
      <dgm:spPr/>
      <dgm:t>
        <a:bodyPr/>
        <a:lstStyle/>
        <a:p>
          <a:r>
            <a:rPr lang="en-US" sz="1800" dirty="0" smtClean="0">
              <a:latin typeface="Arial Narrow" panose="020B0606020202030204" pitchFamily="34" charset="0"/>
            </a:rPr>
            <a:t>Info</a:t>
          </a:r>
          <a:br>
            <a:rPr lang="en-US" sz="1800" dirty="0" smtClean="0">
              <a:latin typeface="Arial Narrow" panose="020B0606020202030204" pitchFamily="34" charset="0"/>
            </a:rPr>
          </a:br>
          <a:r>
            <a:rPr lang="en-US" sz="1800" dirty="0" smtClean="0">
              <a:latin typeface="Arial Narrow" panose="020B0606020202030204" pitchFamily="34" charset="0"/>
            </a:rPr>
            <a:t>Technology</a:t>
          </a:r>
          <a:endParaRPr lang="en-US" sz="1800" dirty="0">
            <a:latin typeface="Arial Narrow" panose="020B0606020202030204" pitchFamily="34" charset="0"/>
          </a:endParaRPr>
        </a:p>
      </dgm:t>
    </dgm:pt>
    <dgm:pt modelId="{1DF96C4E-AC1A-4901-A117-05483C7D504F}" type="parTrans" cxnId="{052042DA-9804-4ADF-A19D-4D20550C157D}">
      <dgm:prSet/>
      <dgm:spPr/>
      <dgm:t>
        <a:bodyPr/>
        <a:lstStyle/>
        <a:p>
          <a:endParaRPr lang="en-US"/>
        </a:p>
      </dgm:t>
    </dgm:pt>
    <dgm:pt modelId="{F6CE702F-5925-4538-80CB-CEBC8F434A51}" type="sibTrans" cxnId="{052042DA-9804-4ADF-A19D-4D20550C157D}">
      <dgm:prSet/>
      <dgm:spPr/>
      <dgm:t>
        <a:bodyPr/>
        <a:lstStyle/>
        <a:p>
          <a:endParaRPr lang="en-US"/>
        </a:p>
      </dgm:t>
    </dgm:pt>
    <dgm:pt modelId="{E124BC89-DD3F-456A-B243-E62FABC24D70}" type="pres">
      <dgm:prSet presAssocID="{55277B24-0103-4DFD-ABD5-7B7792C0B52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9F2927-6C90-46C9-BBA5-47E23A37C152}" type="pres">
      <dgm:prSet presAssocID="{71BCDD4E-64C5-44EA-80B3-B6A1008B9588}" presName="centerShape" presStyleLbl="node0" presStyleIdx="0" presStyleCnt="1" custScaleX="140418" custScaleY="133341"/>
      <dgm:spPr/>
      <dgm:t>
        <a:bodyPr/>
        <a:lstStyle/>
        <a:p>
          <a:endParaRPr lang="en-US"/>
        </a:p>
      </dgm:t>
    </dgm:pt>
    <dgm:pt modelId="{3BB4E635-970C-4AAB-A701-5AEA94D2CBF9}" type="pres">
      <dgm:prSet presAssocID="{D4C4FBAE-20C7-4303-AF97-E9C4B329CFC1}" presName="Name9" presStyleLbl="parChTrans1D2" presStyleIdx="0" presStyleCnt="9"/>
      <dgm:spPr/>
      <dgm:t>
        <a:bodyPr/>
        <a:lstStyle/>
        <a:p>
          <a:endParaRPr lang="en-US"/>
        </a:p>
      </dgm:t>
    </dgm:pt>
    <dgm:pt modelId="{9725AEF6-889C-4D59-A40F-8D4C00E26B02}" type="pres">
      <dgm:prSet presAssocID="{D4C4FBAE-20C7-4303-AF97-E9C4B329CFC1}" presName="connTx" presStyleLbl="parChTrans1D2" presStyleIdx="0" presStyleCnt="9"/>
      <dgm:spPr/>
      <dgm:t>
        <a:bodyPr/>
        <a:lstStyle/>
        <a:p>
          <a:endParaRPr lang="en-US"/>
        </a:p>
      </dgm:t>
    </dgm:pt>
    <dgm:pt modelId="{6EFB74A2-3C9E-44B7-AE17-B9821E326AE9}" type="pres">
      <dgm:prSet presAssocID="{CB96122C-F03D-4F96-A4E8-4E246F56E1E5}" presName="node" presStyleLbl="node1" presStyleIdx="0" presStyleCnt="9" custScaleX="116028" custScaleY="1160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59B6C1-0783-496F-B034-878E95BBD96B}" type="pres">
      <dgm:prSet presAssocID="{B927E34B-5E80-4D1F-BED2-C9399275E7B3}" presName="Name9" presStyleLbl="parChTrans1D2" presStyleIdx="1" presStyleCnt="9"/>
      <dgm:spPr/>
      <dgm:t>
        <a:bodyPr/>
        <a:lstStyle/>
        <a:p>
          <a:endParaRPr lang="en-US"/>
        </a:p>
      </dgm:t>
    </dgm:pt>
    <dgm:pt modelId="{8FDE624A-5CCD-4B8A-9180-51866CFD3957}" type="pres">
      <dgm:prSet presAssocID="{B927E34B-5E80-4D1F-BED2-C9399275E7B3}" presName="connTx" presStyleLbl="parChTrans1D2" presStyleIdx="1" presStyleCnt="9"/>
      <dgm:spPr/>
      <dgm:t>
        <a:bodyPr/>
        <a:lstStyle/>
        <a:p>
          <a:endParaRPr lang="en-US"/>
        </a:p>
      </dgm:t>
    </dgm:pt>
    <dgm:pt modelId="{216227B4-80B3-4300-8460-838C7E329F49}" type="pres">
      <dgm:prSet presAssocID="{96EE9C1E-3413-4B08-869F-EBED6E581F7F}" presName="node" presStyleLbl="node1" presStyleIdx="1" presStyleCnt="9" custScaleX="130642" custScaleY="1160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1E3EF8-2EA6-49DE-88FD-C372C5D988AB}" type="pres">
      <dgm:prSet presAssocID="{BDDA2E29-5F61-46A0-BD22-381F2D9CBB57}" presName="Name9" presStyleLbl="parChTrans1D2" presStyleIdx="2" presStyleCnt="9"/>
      <dgm:spPr/>
      <dgm:t>
        <a:bodyPr/>
        <a:lstStyle/>
        <a:p>
          <a:endParaRPr lang="en-US"/>
        </a:p>
      </dgm:t>
    </dgm:pt>
    <dgm:pt modelId="{BF35D649-170F-4545-8B72-31FB54402471}" type="pres">
      <dgm:prSet presAssocID="{BDDA2E29-5F61-46A0-BD22-381F2D9CBB57}" presName="connTx" presStyleLbl="parChTrans1D2" presStyleIdx="2" presStyleCnt="9"/>
      <dgm:spPr/>
      <dgm:t>
        <a:bodyPr/>
        <a:lstStyle/>
        <a:p>
          <a:endParaRPr lang="en-US"/>
        </a:p>
      </dgm:t>
    </dgm:pt>
    <dgm:pt modelId="{E5CEAC82-22AE-43A0-B88B-3C05FDF67CCE}" type="pres">
      <dgm:prSet presAssocID="{B75AD63F-745B-44D0-BEA9-E8E0A992B3D9}" presName="node" presStyleLbl="node1" presStyleIdx="2" presStyleCnt="9" custScaleX="154078" custScaleY="1160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048B4B-44EB-48CE-B9C6-D7A68B2A5B65}" type="pres">
      <dgm:prSet presAssocID="{C1B90EA2-74B8-4AF5-AF76-11707E6B694C}" presName="Name9" presStyleLbl="parChTrans1D2" presStyleIdx="3" presStyleCnt="9"/>
      <dgm:spPr/>
      <dgm:t>
        <a:bodyPr/>
        <a:lstStyle/>
        <a:p>
          <a:endParaRPr lang="en-US"/>
        </a:p>
      </dgm:t>
    </dgm:pt>
    <dgm:pt modelId="{639E8308-0294-4214-894C-03DB0E9BA694}" type="pres">
      <dgm:prSet presAssocID="{C1B90EA2-74B8-4AF5-AF76-11707E6B694C}" presName="connTx" presStyleLbl="parChTrans1D2" presStyleIdx="3" presStyleCnt="9"/>
      <dgm:spPr/>
      <dgm:t>
        <a:bodyPr/>
        <a:lstStyle/>
        <a:p>
          <a:endParaRPr lang="en-US"/>
        </a:p>
      </dgm:t>
    </dgm:pt>
    <dgm:pt modelId="{6888CB28-1459-421B-A4E8-9EC45E03EA96}" type="pres">
      <dgm:prSet presAssocID="{8885A668-C07C-4624-A9DC-1C335B2C560B}" presName="node" presStyleLbl="node1" presStyleIdx="3" presStyleCnt="9" custScaleX="116028" custScaleY="1160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74AA3D-19C3-4142-BA90-890B8137D0F9}" type="pres">
      <dgm:prSet presAssocID="{3D7326C7-7CEE-428B-88A6-520BC21AFC53}" presName="Name9" presStyleLbl="parChTrans1D2" presStyleIdx="4" presStyleCnt="9"/>
      <dgm:spPr/>
      <dgm:t>
        <a:bodyPr/>
        <a:lstStyle/>
        <a:p>
          <a:endParaRPr lang="en-US"/>
        </a:p>
      </dgm:t>
    </dgm:pt>
    <dgm:pt modelId="{BF8C92C6-6874-49F8-9929-626403F8A20A}" type="pres">
      <dgm:prSet presAssocID="{3D7326C7-7CEE-428B-88A6-520BC21AFC53}" presName="connTx" presStyleLbl="parChTrans1D2" presStyleIdx="4" presStyleCnt="9"/>
      <dgm:spPr/>
      <dgm:t>
        <a:bodyPr/>
        <a:lstStyle/>
        <a:p>
          <a:endParaRPr lang="en-US"/>
        </a:p>
      </dgm:t>
    </dgm:pt>
    <dgm:pt modelId="{8CB6B4D6-8D5B-4CA3-8ACF-8EE872DF32C5}" type="pres">
      <dgm:prSet presAssocID="{6A4AC222-BB82-4B8A-A9D7-649E34C50C25}" presName="node" presStyleLbl="node1" presStyleIdx="4" presStyleCnt="9" custScaleX="116028" custScaleY="1160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D38A8B-A440-4132-9B21-8D0083357997}" type="pres">
      <dgm:prSet presAssocID="{D0DBD702-5185-4E17-A567-4448196BE10E}" presName="Name9" presStyleLbl="parChTrans1D2" presStyleIdx="5" presStyleCnt="9"/>
      <dgm:spPr/>
      <dgm:t>
        <a:bodyPr/>
        <a:lstStyle/>
        <a:p>
          <a:endParaRPr lang="en-US"/>
        </a:p>
      </dgm:t>
    </dgm:pt>
    <dgm:pt modelId="{1620F05E-FFC0-4526-BEAE-ECD7FB435527}" type="pres">
      <dgm:prSet presAssocID="{D0DBD702-5185-4E17-A567-4448196BE10E}" presName="connTx" presStyleLbl="parChTrans1D2" presStyleIdx="5" presStyleCnt="9"/>
      <dgm:spPr/>
      <dgm:t>
        <a:bodyPr/>
        <a:lstStyle/>
        <a:p>
          <a:endParaRPr lang="en-US"/>
        </a:p>
      </dgm:t>
    </dgm:pt>
    <dgm:pt modelId="{F27E18F3-DE98-492C-88BD-5F6EC8A3539D}" type="pres">
      <dgm:prSet presAssocID="{DFF5E4F9-B4CD-4393-9C8D-E87C51985B70}" presName="node" presStyleLbl="node1" presStyleIdx="5" presStyleCnt="9" custScaleX="116028" custScaleY="1160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BD9FA9-9BE5-43D9-B221-5262CD216FEF}" type="pres">
      <dgm:prSet presAssocID="{1C85AC26-8B96-43AB-8308-6AA16F87BC34}" presName="Name9" presStyleLbl="parChTrans1D2" presStyleIdx="6" presStyleCnt="9"/>
      <dgm:spPr/>
      <dgm:t>
        <a:bodyPr/>
        <a:lstStyle/>
        <a:p>
          <a:endParaRPr lang="en-US"/>
        </a:p>
      </dgm:t>
    </dgm:pt>
    <dgm:pt modelId="{90D10B40-5023-4BED-A35B-837AF940EBB9}" type="pres">
      <dgm:prSet presAssocID="{1C85AC26-8B96-43AB-8308-6AA16F87BC34}" presName="connTx" presStyleLbl="parChTrans1D2" presStyleIdx="6" presStyleCnt="9"/>
      <dgm:spPr/>
      <dgm:t>
        <a:bodyPr/>
        <a:lstStyle/>
        <a:p>
          <a:endParaRPr lang="en-US"/>
        </a:p>
      </dgm:t>
    </dgm:pt>
    <dgm:pt modelId="{CC843DDE-8939-410B-BCEB-38C7650E7ACE}" type="pres">
      <dgm:prSet presAssocID="{1C13E74B-4B20-490E-BF39-233880DDBF52}" presName="node" presStyleLbl="node1" presStyleIdx="6" presStyleCnt="9" custScaleX="138787" custScaleY="1160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D531D5-8289-4696-8359-175691A69D60}" type="pres">
      <dgm:prSet presAssocID="{C5D52C4E-907C-4FD0-82EA-FF33306E5F72}" presName="Name9" presStyleLbl="parChTrans1D2" presStyleIdx="7" presStyleCnt="9"/>
      <dgm:spPr/>
      <dgm:t>
        <a:bodyPr/>
        <a:lstStyle/>
        <a:p>
          <a:endParaRPr lang="en-US"/>
        </a:p>
      </dgm:t>
    </dgm:pt>
    <dgm:pt modelId="{E48FCF77-7453-4D7A-B6EE-54CBE295F131}" type="pres">
      <dgm:prSet presAssocID="{C5D52C4E-907C-4FD0-82EA-FF33306E5F72}" presName="connTx" presStyleLbl="parChTrans1D2" presStyleIdx="7" presStyleCnt="9"/>
      <dgm:spPr/>
      <dgm:t>
        <a:bodyPr/>
        <a:lstStyle/>
        <a:p>
          <a:endParaRPr lang="en-US"/>
        </a:p>
      </dgm:t>
    </dgm:pt>
    <dgm:pt modelId="{3569E531-E992-420A-A969-D0018C664355}" type="pres">
      <dgm:prSet presAssocID="{EEDDE999-4ECF-4735-A063-47F0B81751C2}" presName="node" presStyleLbl="node1" presStyleIdx="7" presStyleCnt="9" custScaleX="116028" custScaleY="1160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7D14A5-2A33-4A71-BD5A-243979295939}" type="pres">
      <dgm:prSet presAssocID="{1DF96C4E-AC1A-4901-A117-05483C7D504F}" presName="Name9" presStyleLbl="parChTrans1D2" presStyleIdx="8" presStyleCnt="9"/>
      <dgm:spPr/>
      <dgm:t>
        <a:bodyPr/>
        <a:lstStyle/>
        <a:p>
          <a:endParaRPr lang="en-US"/>
        </a:p>
      </dgm:t>
    </dgm:pt>
    <dgm:pt modelId="{10E39AAE-27AC-46F4-8C3C-C564DAFC1169}" type="pres">
      <dgm:prSet presAssocID="{1DF96C4E-AC1A-4901-A117-05483C7D504F}" presName="connTx" presStyleLbl="parChTrans1D2" presStyleIdx="8" presStyleCnt="9"/>
      <dgm:spPr/>
      <dgm:t>
        <a:bodyPr/>
        <a:lstStyle/>
        <a:p>
          <a:endParaRPr lang="en-US"/>
        </a:p>
      </dgm:t>
    </dgm:pt>
    <dgm:pt modelId="{1587C579-13EB-4F12-8B0D-14A7D996202B}" type="pres">
      <dgm:prSet presAssocID="{096D19B3-1ADD-4DF3-AE8D-1AFEDA1FDE39}" presName="node" presStyleLbl="node1" presStyleIdx="8" presStyleCnt="9" custScaleX="141986" custScaleY="1160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0FD5A7D-8417-43E2-B619-FDA3B6C52FCF}" type="presOf" srcId="{B927E34B-5E80-4D1F-BED2-C9399275E7B3}" destId="{E659B6C1-0783-496F-B034-878E95BBD96B}" srcOrd="0" destOrd="0" presId="urn:microsoft.com/office/officeart/2005/8/layout/radial1"/>
    <dgm:cxn modelId="{07F7E79A-E539-48AB-9BF5-CDA2EBA99573}" type="presOf" srcId="{3D7326C7-7CEE-428B-88A6-520BC21AFC53}" destId="{7174AA3D-19C3-4142-BA90-890B8137D0F9}" srcOrd="0" destOrd="0" presId="urn:microsoft.com/office/officeart/2005/8/layout/radial1"/>
    <dgm:cxn modelId="{00D951BF-511F-453A-A490-868D181C5BC3}" srcId="{71BCDD4E-64C5-44EA-80B3-B6A1008B9588}" destId="{1C13E74B-4B20-490E-BF39-233880DDBF52}" srcOrd="6" destOrd="0" parTransId="{1C85AC26-8B96-43AB-8308-6AA16F87BC34}" sibTransId="{BFF390F2-791C-4F92-A789-57D54547379D}"/>
    <dgm:cxn modelId="{B0BEC7EE-A87E-4CB7-905B-A24F569F2F3E}" type="presOf" srcId="{C5D52C4E-907C-4FD0-82EA-FF33306E5F72}" destId="{E48FCF77-7453-4D7A-B6EE-54CBE295F131}" srcOrd="1" destOrd="0" presId="urn:microsoft.com/office/officeart/2005/8/layout/radial1"/>
    <dgm:cxn modelId="{2774F2B1-D48B-4E5D-BD5E-E0FF9924C9F4}" srcId="{71BCDD4E-64C5-44EA-80B3-B6A1008B9588}" destId="{CB96122C-F03D-4F96-A4E8-4E246F56E1E5}" srcOrd="0" destOrd="0" parTransId="{D4C4FBAE-20C7-4303-AF97-E9C4B329CFC1}" sibTransId="{A7101E4F-EAAE-4B52-9373-DE0E17050222}"/>
    <dgm:cxn modelId="{2A3A4F40-F025-4043-AB83-370E691303A5}" type="presOf" srcId="{C1B90EA2-74B8-4AF5-AF76-11707E6B694C}" destId="{39048B4B-44EB-48CE-B9C6-D7A68B2A5B65}" srcOrd="0" destOrd="0" presId="urn:microsoft.com/office/officeart/2005/8/layout/radial1"/>
    <dgm:cxn modelId="{4DD87F3E-691F-4C71-AAF8-5545D8A14B82}" type="presOf" srcId="{1DF96C4E-AC1A-4901-A117-05483C7D504F}" destId="{10E39AAE-27AC-46F4-8C3C-C564DAFC1169}" srcOrd="1" destOrd="0" presId="urn:microsoft.com/office/officeart/2005/8/layout/radial1"/>
    <dgm:cxn modelId="{E15EEF07-BE98-4F91-B16D-BF87E1D70512}" type="presOf" srcId="{96EE9C1E-3413-4B08-869F-EBED6E581F7F}" destId="{216227B4-80B3-4300-8460-838C7E329F49}" srcOrd="0" destOrd="0" presId="urn:microsoft.com/office/officeart/2005/8/layout/radial1"/>
    <dgm:cxn modelId="{0953F7E1-D867-4285-8880-AE0474EDA5B1}" type="presOf" srcId="{6A4AC222-BB82-4B8A-A9D7-649E34C50C25}" destId="{8CB6B4D6-8D5B-4CA3-8ACF-8EE872DF32C5}" srcOrd="0" destOrd="0" presId="urn:microsoft.com/office/officeart/2005/8/layout/radial1"/>
    <dgm:cxn modelId="{3C8123D7-3D04-42AB-ABA3-308539682F4C}" srcId="{71BCDD4E-64C5-44EA-80B3-B6A1008B9588}" destId="{6A4AC222-BB82-4B8A-A9D7-649E34C50C25}" srcOrd="4" destOrd="0" parTransId="{3D7326C7-7CEE-428B-88A6-520BC21AFC53}" sibTransId="{40D17AFC-4C6F-4774-B8A6-8FE8F5F34962}"/>
    <dgm:cxn modelId="{245F4B4B-C95F-4961-B316-BCE85180A00A}" type="presOf" srcId="{1C13E74B-4B20-490E-BF39-233880DDBF52}" destId="{CC843DDE-8939-410B-BCEB-38C7650E7ACE}" srcOrd="0" destOrd="0" presId="urn:microsoft.com/office/officeart/2005/8/layout/radial1"/>
    <dgm:cxn modelId="{4BC3A985-15D3-420C-B40F-3F46448BD331}" type="presOf" srcId="{CB96122C-F03D-4F96-A4E8-4E246F56E1E5}" destId="{6EFB74A2-3C9E-44B7-AE17-B9821E326AE9}" srcOrd="0" destOrd="0" presId="urn:microsoft.com/office/officeart/2005/8/layout/radial1"/>
    <dgm:cxn modelId="{32BB1899-90BC-413F-B71B-8AAB0330E411}" type="presOf" srcId="{1C85AC26-8B96-43AB-8308-6AA16F87BC34}" destId="{90D10B40-5023-4BED-A35B-837AF940EBB9}" srcOrd="1" destOrd="0" presId="urn:microsoft.com/office/officeart/2005/8/layout/radial1"/>
    <dgm:cxn modelId="{96C596D5-181D-475C-B705-A83DFB8AEFBE}" type="presOf" srcId="{B927E34B-5E80-4D1F-BED2-C9399275E7B3}" destId="{8FDE624A-5CCD-4B8A-9180-51866CFD3957}" srcOrd="1" destOrd="0" presId="urn:microsoft.com/office/officeart/2005/8/layout/radial1"/>
    <dgm:cxn modelId="{F9BE9BBA-F4D3-41E6-BB6D-8F115CAD93B0}" type="presOf" srcId="{BDDA2E29-5F61-46A0-BD22-381F2D9CBB57}" destId="{4E1E3EF8-2EA6-49DE-88FD-C372C5D988AB}" srcOrd="0" destOrd="0" presId="urn:microsoft.com/office/officeart/2005/8/layout/radial1"/>
    <dgm:cxn modelId="{CBCE4333-1B8F-44DE-BB85-ACA22BF5991A}" type="presOf" srcId="{C5D52C4E-907C-4FD0-82EA-FF33306E5F72}" destId="{6DD531D5-8289-4696-8359-175691A69D60}" srcOrd="0" destOrd="0" presId="urn:microsoft.com/office/officeart/2005/8/layout/radial1"/>
    <dgm:cxn modelId="{D6E8F45A-EA17-4290-BB61-3313B46625F7}" type="presOf" srcId="{1DF96C4E-AC1A-4901-A117-05483C7D504F}" destId="{CD7D14A5-2A33-4A71-BD5A-243979295939}" srcOrd="0" destOrd="0" presId="urn:microsoft.com/office/officeart/2005/8/layout/radial1"/>
    <dgm:cxn modelId="{908CCC12-1D0A-48D6-81C8-2D41FF7F18A7}" type="presOf" srcId="{D4C4FBAE-20C7-4303-AF97-E9C4B329CFC1}" destId="{3BB4E635-970C-4AAB-A701-5AEA94D2CBF9}" srcOrd="0" destOrd="0" presId="urn:microsoft.com/office/officeart/2005/8/layout/radial1"/>
    <dgm:cxn modelId="{FB3029C9-8C42-4626-A855-666CAB68D406}" type="presOf" srcId="{EEDDE999-4ECF-4735-A063-47F0B81751C2}" destId="{3569E531-E992-420A-A969-D0018C664355}" srcOrd="0" destOrd="0" presId="urn:microsoft.com/office/officeart/2005/8/layout/radial1"/>
    <dgm:cxn modelId="{5B494BEA-965D-455D-B193-54FC9A407E6F}" type="presOf" srcId="{8885A668-C07C-4624-A9DC-1C335B2C560B}" destId="{6888CB28-1459-421B-A4E8-9EC45E03EA96}" srcOrd="0" destOrd="0" presId="urn:microsoft.com/office/officeart/2005/8/layout/radial1"/>
    <dgm:cxn modelId="{BD26DE82-9822-4D59-92AA-77D16ED4DB16}" type="presOf" srcId="{1C85AC26-8B96-43AB-8308-6AA16F87BC34}" destId="{65BD9FA9-9BE5-43D9-B221-5262CD216FEF}" srcOrd="0" destOrd="0" presId="urn:microsoft.com/office/officeart/2005/8/layout/radial1"/>
    <dgm:cxn modelId="{052042DA-9804-4ADF-A19D-4D20550C157D}" srcId="{71BCDD4E-64C5-44EA-80B3-B6A1008B9588}" destId="{096D19B3-1ADD-4DF3-AE8D-1AFEDA1FDE39}" srcOrd="8" destOrd="0" parTransId="{1DF96C4E-AC1A-4901-A117-05483C7D504F}" sibTransId="{F6CE702F-5925-4538-80CB-CEBC8F434A51}"/>
    <dgm:cxn modelId="{59500F7F-7B12-4058-A2D3-B40A03C3ED7F}" type="presOf" srcId="{D0DBD702-5185-4E17-A567-4448196BE10E}" destId="{1620F05E-FFC0-4526-BEAE-ECD7FB435527}" srcOrd="1" destOrd="0" presId="urn:microsoft.com/office/officeart/2005/8/layout/radial1"/>
    <dgm:cxn modelId="{C9A3DCFB-2A35-4AE9-9442-3F45DD64E9EA}" type="presOf" srcId="{D0DBD702-5185-4E17-A567-4448196BE10E}" destId="{8FD38A8B-A440-4132-9B21-8D0083357997}" srcOrd="0" destOrd="0" presId="urn:microsoft.com/office/officeart/2005/8/layout/radial1"/>
    <dgm:cxn modelId="{957468E4-DFEF-44E5-8BA5-C617EF3B3CF0}" srcId="{71BCDD4E-64C5-44EA-80B3-B6A1008B9588}" destId="{96EE9C1E-3413-4B08-869F-EBED6E581F7F}" srcOrd="1" destOrd="0" parTransId="{B927E34B-5E80-4D1F-BED2-C9399275E7B3}" sibTransId="{748F3AE0-F53E-48DB-9754-5B2F2F99127C}"/>
    <dgm:cxn modelId="{DFDA176C-19BF-4B1A-9F9B-9388BE6B7B1B}" type="presOf" srcId="{BDDA2E29-5F61-46A0-BD22-381F2D9CBB57}" destId="{BF35D649-170F-4545-8B72-31FB54402471}" srcOrd="1" destOrd="0" presId="urn:microsoft.com/office/officeart/2005/8/layout/radial1"/>
    <dgm:cxn modelId="{D974A2A1-2DA1-49D3-875A-22F3D7CF442B}" type="presOf" srcId="{3D7326C7-7CEE-428B-88A6-520BC21AFC53}" destId="{BF8C92C6-6874-49F8-9929-626403F8A20A}" srcOrd="1" destOrd="0" presId="urn:microsoft.com/office/officeart/2005/8/layout/radial1"/>
    <dgm:cxn modelId="{C6A0FD18-B4A1-4F66-9301-B5E90E71B93C}" type="presOf" srcId="{B75AD63F-745B-44D0-BEA9-E8E0A992B3D9}" destId="{E5CEAC82-22AE-43A0-B88B-3C05FDF67CCE}" srcOrd="0" destOrd="0" presId="urn:microsoft.com/office/officeart/2005/8/layout/radial1"/>
    <dgm:cxn modelId="{01DD8F52-EFF4-499E-B0A1-387FE619F6FD}" srcId="{55277B24-0103-4DFD-ABD5-7B7792C0B52D}" destId="{71BCDD4E-64C5-44EA-80B3-B6A1008B9588}" srcOrd="0" destOrd="0" parTransId="{8D6FC01B-DBC4-4CDD-A441-42FE54840924}" sibTransId="{7D612804-AC16-4A86-AF65-5AD8732722E2}"/>
    <dgm:cxn modelId="{25250AAA-E861-47DB-BAC1-839CEA930356}" type="presOf" srcId="{D4C4FBAE-20C7-4303-AF97-E9C4B329CFC1}" destId="{9725AEF6-889C-4D59-A40F-8D4C00E26B02}" srcOrd="1" destOrd="0" presId="urn:microsoft.com/office/officeart/2005/8/layout/radial1"/>
    <dgm:cxn modelId="{A0F9AA14-D365-4923-A08D-DB07404DAD75}" srcId="{71BCDD4E-64C5-44EA-80B3-B6A1008B9588}" destId="{B75AD63F-745B-44D0-BEA9-E8E0A992B3D9}" srcOrd="2" destOrd="0" parTransId="{BDDA2E29-5F61-46A0-BD22-381F2D9CBB57}" sibTransId="{FD438A65-33ED-4F9C-BA26-0DFC6E7E7EA2}"/>
    <dgm:cxn modelId="{9F441507-2E11-4107-A9AA-E57A88D8E2A9}" srcId="{71BCDD4E-64C5-44EA-80B3-B6A1008B9588}" destId="{EEDDE999-4ECF-4735-A063-47F0B81751C2}" srcOrd="7" destOrd="0" parTransId="{C5D52C4E-907C-4FD0-82EA-FF33306E5F72}" sibTransId="{C13B8794-62A3-4A97-A5D2-6E7ED8E801CF}"/>
    <dgm:cxn modelId="{CC6E0608-A81A-449D-80FC-43CB877F6928}" type="presOf" srcId="{096D19B3-1ADD-4DF3-AE8D-1AFEDA1FDE39}" destId="{1587C579-13EB-4F12-8B0D-14A7D996202B}" srcOrd="0" destOrd="0" presId="urn:microsoft.com/office/officeart/2005/8/layout/radial1"/>
    <dgm:cxn modelId="{53B4AEC8-0A84-4AB9-93AE-85EDB7BCF850}" type="presOf" srcId="{DFF5E4F9-B4CD-4393-9C8D-E87C51985B70}" destId="{F27E18F3-DE98-492C-88BD-5F6EC8A3539D}" srcOrd="0" destOrd="0" presId="urn:microsoft.com/office/officeart/2005/8/layout/radial1"/>
    <dgm:cxn modelId="{7283B155-F122-435C-B7A1-4E1400822EE5}" srcId="{71BCDD4E-64C5-44EA-80B3-B6A1008B9588}" destId="{8885A668-C07C-4624-A9DC-1C335B2C560B}" srcOrd="3" destOrd="0" parTransId="{C1B90EA2-74B8-4AF5-AF76-11707E6B694C}" sibTransId="{EE3C4231-ADA9-43FA-B46B-40BDA01C6101}"/>
    <dgm:cxn modelId="{3AD47646-146E-4739-93C1-1A156B756112}" type="presOf" srcId="{C1B90EA2-74B8-4AF5-AF76-11707E6B694C}" destId="{639E8308-0294-4214-894C-03DB0E9BA694}" srcOrd="1" destOrd="0" presId="urn:microsoft.com/office/officeart/2005/8/layout/radial1"/>
    <dgm:cxn modelId="{A302EDC7-0D0B-4ED7-B436-F619BB0E3B92}" type="presOf" srcId="{55277B24-0103-4DFD-ABD5-7B7792C0B52D}" destId="{E124BC89-DD3F-456A-B243-E62FABC24D70}" srcOrd="0" destOrd="0" presId="urn:microsoft.com/office/officeart/2005/8/layout/radial1"/>
    <dgm:cxn modelId="{ADE614EB-FB44-4F88-BFAD-3E4CDAFC7940}" type="presOf" srcId="{71BCDD4E-64C5-44EA-80B3-B6A1008B9588}" destId="{029F2927-6C90-46C9-BBA5-47E23A37C152}" srcOrd="0" destOrd="0" presId="urn:microsoft.com/office/officeart/2005/8/layout/radial1"/>
    <dgm:cxn modelId="{EB44BF8D-5883-44D0-8D46-FF4D1D9C1D50}" srcId="{71BCDD4E-64C5-44EA-80B3-B6A1008B9588}" destId="{DFF5E4F9-B4CD-4393-9C8D-E87C51985B70}" srcOrd="5" destOrd="0" parTransId="{D0DBD702-5185-4E17-A567-4448196BE10E}" sibTransId="{DC7D6FC0-FF45-485E-BB12-8A4356C252E1}"/>
    <dgm:cxn modelId="{8591FD3A-26CD-4721-A45E-295767FF4E9A}" type="presParOf" srcId="{E124BC89-DD3F-456A-B243-E62FABC24D70}" destId="{029F2927-6C90-46C9-BBA5-47E23A37C152}" srcOrd="0" destOrd="0" presId="urn:microsoft.com/office/officeart/2005/8/layout/radial1"/>
    <dgm:cxn modelId="{723F4765-B040-481B-B3D1-F4B130F48F9C}" type="presParOf" srcId="{E124BC89-DD3F-456A-B243-E62FABC24D70}" destId="{3BB4E635-970C-4AAB-A701-5AEA94D2CBF9}" srcOrd="1" destOrd="0" presId="urn:microsoft.com/office/officeart/2005/8/layout/radial1"/>
    <dgm:cxn modelId="{966EDD4B-14B8-414C-A22B-63E495CCA9F7}" type="presParOf" srcId="{3BB4E635-970C-4AAB-A701-5AEA94D2CBF9}" destId="{9725AEF6-889C-4D59-A40F-8D4C00E26B02}" srcOrd="0" destOrd="0" presId="urn:microsoft.com/office/officeart/2005/8/layout/radial1"/>
    <dgm:cxn modelId="{90F7D33B-BEA5-4986-ABB0-660D2775C08A}" type="presParOf" srcId="{E124BC89-DD3F-456A-B243-E62FABC24D70}" destId="{6EFB74A2-3C9E-44B7-AE17-B9821E326AE9}" srcOrd="2" destOrd="0" presId="urn:microsoft.com/office/officeart/2005/8/layout/radial1"/>
    <dgm:cxn modelId="{154B8718-33F5-45C4-A3AF-9C0887275ECA}" type="presParOf" srcId="{E124BC89-DD3F-456A-B243-E62FABC24D70}" destId="{E659B6C1-0783-496F-B034-878E95BBD96B}" srcOrd="3" destOrd="0" presId="urn:microsoft.com/office/officeart/2005/8/layout/radial1"/>
    <dgm:cxn modelId="{16AE7D62-E854-473A-BDA6-335D638A0D28}" type="presParOf" srcId="{E659B6C1-0783-496F-B034-878E95BBD96B}" destId="{8FDE624A-5CCD-4B8A-9180-51866CFD3957}" srcOrd="0" destOrd="0" presId="urn:microsoft.com/office/officeart/2005/8/layout/radial1"/>
    <dgm:cxn modelId="{86167B03-58C4-4010-8FE1-599FF819E2D6}" type="presParOf" srcId="{E124BC89-DD3F-456A-B243-E62FABC24D70}" destId="{216227B4-80B3-4300-8460-838C7E329F49}" srcOrd="4" destOrd="0" presId="urn:microsoft.com/office/officeart/2005/8/layout/radial1"/>
    <dgm:cxn modelId="{B496CC6D-D653-4B40-A5BB-E5F6DA8749C6}" type="presParOf" srcId="{E124BC89-DD3F-456A-B243-E62FABC24D70}" destId="{4E1E3EF8-2EA6-49DE-88FD-C372C5D988AB}" srcOrd="5" destOrd="0" presId="urn:microsoft.com/office/officeart/2005/8/layout/radial1"/>
    <dgm:cxn modelId="{186742E6-D541-4B1C-9983-5113D2422CBB}" type="presParOf" srcId="{4E1E3EF8-2EA6-49DE-88FD-C372C5D988AB}" destId="{BF35D649-170F-4545-8B72-31FB54402471}" srcOrd="0" destOrd="0" presId="urn:microsoft.com/office/officeart/2005/8/layout/radial1"/>
    <dgm:cxn modelId="{6EC940AA-9D0A-4E62-83C9-A067319EBF86}" type="presParOf" srcId="{E124BC89-DD3F-456A-B243-E62FABC24D70}" destId="{E5CEAC82-22AE-43A0-B88B-3C05FDF67CCE}" srcOrd="6" destOrd="0" presId="urn:microsoft.com/office/officeart/2005/8/layout/radial1"/>
    <dgm:cxn modelId="{656494C9-85CC-4323-9605-33EF88C051D0}" type="presParOf" srcId="{E124BC89-DD3F-456A-B243-E62FABC24D70}" destId="{39048B4B-44EB-48CE-B9C6-D7A68B2A5B65}" srcOrd="7" destOrd="0" presId="urn:microsoft.com/office/officeart/2005/8/layout/radial1"/>
    <dgm:cxn modelId="{0AF0E665-03D1-44EF-8C43-D180E8F52946}" type="presParOf" srcId="{39048B4B-44EB-48CE-B9C6-D7A68B2A5B65}" destId="{639E8308-0294-4214-894C-03DB0E9BA694}" srcOrd="0" destOrd="0" presId="urn:microsoft.com/office/officeart/2005/8/layout/radial1"/>
    <dgm:cxn modelId="{F4AFC491-9CF9-4B34-9652-3E189EF07049}" type="presParOf" srcId="{E124BC89-DD3F-456A-B243-E62FABC24D70}" destId="{6888CB28-1459-421B-A4E8-9EC45E03EA96}" srcOrd="8" destOrd="0" presId="urn:microsoft.com/office/officeart/2005/8/layout/radial1"/>
    <dgm:cxn modelId="{5A4B7964-F411-48AD-AC4A-74F71BCAC96E}" type="presParOf" srcId="{E124BC89-DD3F-456A-B243-E62FABC24D70}" destId="{7174AA3D-19C3-4142-BA90-890B8137D0F9}" srcOrd="9" destOrd="0" presId="urn:microsoft.com/office/officeart/2005/8/layout/radial1"/>
    <dgm:cxn modelId="{F7E63E3A-B89D-489C-BD07-80852E49B2E8}" type="presParOf" srcId="{7174AA3D-19C3-4142-BA90-890B8137D0F9}" destId="{BF8C92C6-6874-49F8-9929-626403F8A20A}" srcOrd="0" destOrd="0" presId="urn:microsoft.com/office/officeart/2005/8/layout/radial1"/>
    <dgm:cxn modelId="{EFC4C4D9-823B-4DE3-9294-A299DBC799F3}" type="presParOf" srcId="{E124BC89-DD3F-456A-B243-E62FABC24D70}" destId="{8CB6B4D6-8D5B-4CA3-8ACF-8EE872DF32C5}" srcOrd="10" destOrd="0" presId="urn:microsoft.com/office/officeart/2005/8/layout/radial1"/>
    <dgm:cxn modelId="{AB02DF7A-5ABD-4389-91A8-B122BD196CB5}" type="presParOf" srcId="{E124BC89-DD3F-456A-B243-E62FABC24D70}" destId="{8FD38A8B-A440-4132-9B21-8D0083357997}" srcOrd="11" destOrd="0" presId="urn:microsoft.com/office/officeart/2005/8/layout/radial1"/>
    <dgm:cxn modelId="{6CF3B8A8-CF95-4ABB-AA3E-CAB3C09F71A5}" type="presParOf" srcId="{8FD38A8B-A440-4132-9B21-8D0083357997}" destId="{1620F05E-FFC0-4526-BEAE-ECD7FB435527}" srcOrd="0" destOrd="0" presId="urn:microsoft.com/office/officeart/2005/8/layout/radial1"/>
    <dgm:cxn modelId="{6962D409-7A09-44E9-926E-7F55F69FD51B}" type="presParOf" srcId="{E124BC89-DD3F-456A-B243-E62FABC24D70}" destId="{F27E18F3-DE98-492C-88BD-5F6EC8A3539D}" srcOrd="12" destOrd="0" presId="urn:microsoft.com/office/officeart/2005/8/layout/radial1"/>
    <dgm:cxn modelId="{9ABB4EFA-309D-452A-A24C-107CED42FB56}" type="presParOf" srcId="{E124BC89-DD3F-456A-B243-E62FABC24D70}" destId="{65BD9FA9-9BE5-43D9-B221-5262CD216FEF}" srcOrd="13" destOrd="0" presId="urn:microsoft.com/office/officeart/2005/8/layout/radial1"/>
    <dgm:cxn modelId="{3FD1B619-884D-46D8-AB1C-3C172FD46325}" type="presParOf" srcId="{65BD9FA9-9BE5-43D9-B221-5262CD216FEF}" destId="{90D10B40-5023-4BED-A35B-837AF940EBB9}" srcOrd="0" destOrd="0" presId="urn:microsoft.com/office/officeart/2005/8/layout/radial1"/>
    <dgm:cxn modelId="{6CC5F49A-6C70-480B-A6F8-4EC905EBC710}" type="presParOf" srcId="{E124BC89-DD3F-456A-B243-E62FABC24D70}" destId="{CC843DDE-8939-410B-BCEB-38C7650E7ACE}" srcOrd="14" destOrd="0" presId="urn:microsoft.com/office/officeart/2005/8/layout/radial1"/>
    <dgm:cxn modelId="{71FD52A2-D5BC-4041-ADCA-31853E7B9C67}" type="presParOf" srcId="{E124BC89-DD3F-456A-B243-E62FABC24D70}" destId="{6DD531D5-8289-4696-8359-175691A69D60}" srcOrd="15" destOrd="0" presId="urn:microsoft.com/office/officeart/2005/8/layout/radial1"/>
    <dgm:cxn modelId="{0CA646A3-D39E-49C6-B390-5325C2C3E474}" type="presParOf" srcId="{6DD531D5-8289-4696-8359-175691A69D60}" destId="{E48FCF77-7453-4D7A-B6EE-54CBE295F131}" srcOrd="0" destOrd="0" presId="urn:microsoft.com/office/officeart/2005/8/layout/radial1"/>
    <dgm:cxn modelId="{0A99FD1D-FAAE-4AE4-B6F2-46378D159771}" type="presParOf" srcId="{E124BC89-DD3F-456A-B243-E62FABC24D70}" destId="{3569E531-E992-420A-A969-D0018C664355}" srcOrd="16" destOrd="0" presId="urn:microsoft.com/office/officeart/2005/8/layout/radial1"/>
    <dgm:cxn modelId="{1BD5414B-5278-4C86-8278-B0ABA8CC039A}" type="presParOf" srcId="{E124BC89-DD3F-456A-B243-E62FABC24D70}" destId="{CD7D14A5-2A33-4A71-BD5A-243979295939}" srcOrd="17" destOrd="0" presId="urn:microsoft.com/office/officeart/2005/8/layout/radial1"/>
    <dgm:cxn modelId="{5BFC3C3C-FAEA-4709-A0AD-249D923C3A93}" type="presParOf" srcId="{CD7D14A5-2A33-4A71-BD5A-243979295939}" destId="{10E39AAE-27AC-46F4-8C3C-C564DAFC1169}" srcOrd="0" destOrd="0" presId="urn:microsoft.com/office/officeart/2005/8/layout/radial1"/>
    <dgm:cxn modelId="{31142613-9D4C-4935-944D-1B59B327C79F}" type="presParOf" srcId="{E124BC89-DD3F-456A-B243-E62FABC24D70}" destId="{1587C579-13EB-4F12-8B0D-14A7D996202B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BA61C2-65D9-4D65-BDFB-86A776DB4EB8}" type="doc">
      <dgm:prSet loTypeId="urn:microsoft.com/office/officeart/2005/8/layout/gear1" loCatId="relationship" qsTypeId="urn:microsoft.com/office/officeart/2005/8/quickstyle/3d1" qsCatId="3D" csTypeId="urn:microsoft.com/office/officeart/2005/8/colors/colorful4" csCatId="colorful" phldr="1"/>
      <dgm:spPr/>
    </dgm:pt>
    <dgm:pt modelId="{D5E5EE8D-93D5-486F-A86C-71E5269A6B41}">
      <dgm:prSet phldrT="[Text]"/>
      <dgm:spPr/>
      <dgm:t>
        <a:bodyPr/>
        <a:lstStyle/>
        <a:p>
          <a:r>
            <a:rPr lang="en-US" dirty="0" smtClean="0"/>
            <a:t>Strategies</a:t>
          </a:r>
          <a:endParaRPr lang="en-US" dirty="0"/>
        </a:p>
      </dgm:t>
    </dgm:pt>
    <dgm:pt modelId="{80BEACE3-1826-414A-A94F-A7B795E6A5DC}" type="parTrans" cxnId="{8AEFB112-9EC5-4DE5-AA28-70B35D959834}">
      <dgm:prSet/>
      <dgm:spPr/>
      <dgm:t>
        <a:bodyPr/>
        <a:lstStyle/>
        <a:p>
          <a:endParaRPr lang="en-US"/>
        </a:p>
      </dgm:t>
    </dgm:pt>
    <dgm:pt modelId="{496F6AD6-65D6-4EAF-9739-4154E9E08CA8}" type="sibTrans" cxnId="{8AEFB112-9EC5-4DE5-AA28-70B35D959834}">
      <dgm:prSet/>
      <dgm:spPr/>
      <dgm:t>
        <a:bodyPr/>
        <a:lstStyle/>
        <a:p>
          <a:endParaRPr lang="en-US"/>
        </a:p>
      </dgm:t>
    </dgm:pt>
    <dgm:pt modelId="{B50F00F3-DA90-490C-9DBA-589AD78D8EAC}">
      <dgm:prSet phldrT="[Text]"/>
      <dgm:spPr/>
      <dgm:t>
        <a:bodyPr/>
        <a:lstStyle/>
        <a:p>
          <a:r>
            <a:rPr lang="en-US" dirty="0" smtClean="0"/>
            <a:t>Goals</a:t>
          </a:r>
          <a:endParaRPr lang="en-US" dirty="0"/>
        </a:p>
      </dgm:t>
    </dgm:pt>
    <dgm:pt modelId="{E26C0D69-E5E1-4823-AADE-2687A44B245D}" type="parTrans" cxnId="{A4635232-9963-4A10-A485-0EF238DB00A7}">
      <dgm:prSet/>
      <dgm:spPr/>
      <dgm:t>
        <a:bodyPr/>
        <a:lstStyle/>
        <a:p>
          <a:endParaRPr lang="en-US"/>
        </a:p>
      </dgm:t>
    </dgm:pt>
    <dgm:pt modelId="{FB6C5E6A-BD67-4DDE-B260-EDAAC5C1BDA9}" type="sibTrans" cxnId="{A4635232-9963-4A10-A485-0EF238DB00A7}">
      <dgm:prSet/>
      <dgm:spPr/>
      <dgm:t>
        <a:bodyPr/>
        <a:lstStyle/>
        <a:p>
          <a:endParaRPr lang="en-US"/>
        </a:p>
      </dgm:t>
    </dgm:pt>
    <dgm:pt modelId="{AAB92DBE-1FFB-4DFB-8B8E-9FF56F0BBC8D}">
      <dgm:prSet phldrT="[Text]"/>
      <dgm:spPr/>
      <dgm:t>
        <a:bodyPr/>
        <a:lstStyle/>
        <a:p>
          <a:r>
            <a:rPr lang="en-US" dirty="0" smtClean="0"/>
            <a:t>Vision</a:t>
          </a:r>
          <a:endParaRPr lang="en-US" dirty="0"/>
        </a:p>
      </dgm:t>
    </dgm:pt>
    <dgm:pt modelId="{CE549750-69AD-4802-84DC-BDB18501F9AC}" type="parTrans" cxnId="{91A401ED-D53B-46DB-82D8-215AE61DD593}">
      <dgm:prSet/>
      <dgm:spPr/>
      <dgm:t>
        <a:bodyPr/>
        <a:lstStyle/>
        <a:p>
          <a:endParaRPr lang="en-US"/>
        </a:p>
      </dgm:t>
    </dgm:pt>
    <dgm:pt modelId="{CB19C7BF-89C2-45EB-9680-3A7E5BF915B5}" type="sibTrans" cxnId="{91A401ED-D53B-46DB-82D8-215AE61DD593}">
      <dgm:prSet/>
      <dgm:spPr/>
      <dgm:t>
        <a:bodyPr/>
        <a:lstStyle/>
        <a:p>
          <a:endParaRPr lang="en-US"/>
        </a:p>
      </dgm:t>
    </dgm:pt>
    <dgm:pt modelId="{075079FC-9252-42C2-9002-03987C6166B2}" type="pres">
      <dgm:prSet presAssocID="{E4BA61C2-65D9-4D65-BDFB-86A776DB4EB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7D6E4D17-40E1-4273-91AF-3EF9E1C30875}" type="pres">
      <dgm:prSet presAssocID="{D5E5EE8D-93D5-486F-A86C-71E5269A6B41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6469A0-4C5D-4081-AF88-0EDA7AABD6D8}" type="pres">
      <dgm:prSet presAssocID="{D5E5EE8D-93D5-486F-A86C-71E5269A6B41}" presName="gear1srcNode" presStyleLbl="node1" presStyleIdx="0" presStyleCnt="3"/>
      <dgm:spPr/>
      <dgm:t>
        <a:bodyPr/>
        <a:lstStyle/>
        <a:p>
          <a:endParaRPr lang="en-US"/>
        </a:p>
      </dgm:t>
    </dgm:pt>
    <dgm:pt modelId="{44E0FB7A-D2F7-4EB1-9514-20A355F97264}" type="pres">
      <dgm:prSet presAssocID="{D5E5EE8D-93D5-486F-A86C-71E5269A6B41}" presName="gear1dstNode" presStyleLbl="node1" presStyleIdx="0" presStyleCnt="3"/>
      <dgm:spPr/>
      <dgm:t>
        <a:bodyPr/>
        <a:lstStyle/>
        <a:p>
          <a:endParaRPr lang="en-US"/>
        </a:p>
      </dgm:t>
    </dgm:pt>
    <dgm:pt modelId="{32A7E6B5-2788-4282-894B-F22E94898A26}" type="pres">
      <dgm:prSet presAssocID="{B50F00F3-DA90-490C-9DBA-589AD78D8EA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45F330-A7F0-4F99-B5E8-7C25D5D61B16}" type="pres">
      <dgm:prSet presAssocID="{B50F00F3-DA90-490C-9DBA-589AD78D8EAC}" presName="gear2srcNode" presStyleLbl="node1" presStyleIdx="1" presStyleCnt="3"/>
      <dgm:spPr/>
      <dgm:t>
        <a:bodyPr/>
        <a:lstStyle/>
        <a:p>
          <a:endParaRPr lang="en-US"/>
        </a:p>
      </dgm:t>
    </dgm:pt>
    <dgm:pt modelId="{87260E27-1803-4519-B238-0A50FA2705AC}" type="pres">
      <dgm:prSet presAssocID="{B50F00F3-DA90-490C-9DBA-589AD78D8EAC}" presName="gear2dstNode" presStyleLbl="node1" presStyleIdx="1" presStyleCnt="3"/>
      <dgm:spPr/>
      <dgm:t>
        <a:bodyPr/>
        <a:lstStyle/>
        <a:p>
          <a:endParaRPr lang="en-US"/>
        </a:p>
      </dgm:t>
    </dgm:pt>
    <dgm:pt modelId="{001C77D3-2169-4FA3-BC7B-6D34191A2CF5}" type="pres">
      <dgm:prSet presAssocID="{AAB92DBE-1FFB-4DFB-8B8E-9FF56F0BBC8D}" presName="gear3" presStyleLbl="node1" presStyleIdx="2" presStyleCnt="3"/>
      <dgm:spPr/>
      <dgm:t>
        <a:bodyPr/>
        <a:lstStyle/>
        <a:p>
          <a:endParaRPr lang="en-US"/>
        </a:p>
      </dgm:t>
    </dgm:pt>
    <dgm:pt modelId="{4D80709A-E84D-471F-BF34-B42250C2DE09}" type="pres">
      <dgm:prSet presAssocID="{AAB92DBE-1FFB-4DFB-8B8E-9FF56F0BBC8D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55ED84-4B7E-405F-8A72-27090889A9E4}" type="pres">
      <dgm:prSet presAssocID="{AAB92DBE-1FFB-4DFB-8B8E-9FF56F0BBC8D}" presName="gear3srcNode" presStyleLbl="node1" presStyleIdx="2" presStyleCnt="3"/>
      <dgm:spPr/>
      <dgm:t>
        <a:bodyPr/>
        <a:lstStyle/>
        <a:p>
          <a:endParaRPr lang="en-US"/>
        </a:p>
      </dgm:t>
    </dgm:pt>
    <dgm:pt modelId="{13AFB664-DB3A-4D13-921B-7D3CF578D116}" type="pres">
      <dgm:prSet presAssocID="{AAB92DBE-1FFB-4DFB-8B8E-9FF56F0BBC8D}" presName="gear3dstNode" presStyleLbl="node1" presStyleIdx="2" presStyleCnt="3"/>
      <dgm:spPr/>
      <dgm:t>
        <a:bodyPr/>
        <a:lstStyle/>
        <a:p>
          <a:endParaRPr lang="en-US"/>
        </a:p>
      </dgm:t>
    </dgm:pt>
    <dgm:pt modelId="{2EAF2C56-BBD6-452F-887C-0CE5B0230982}" type="pres">
      <dgm:prSet presAssocID="{496F6AD6-65D6-4EAF-9739-4154E9E08CA8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A1F6CBB-C6A1-46B0-BCC1-6F181ABA6862}" type="pres">
      <dgm:prSet presAssocID="{FB6C5E6A-BD67-4DDE-B260-EDAAC5C1BDA9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0E8DE714-A046-47F0-9CC4-29BF40423404}" type="pres">
      <dgm:prSet presAssocID="{CB19C7BF-89C2-45EB-9680-3A7E5BF915B5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A4635232-9963-4A10-A485-0EF238DB00A7}" srcId="{E4BA61C2-65D9-4D65-BDFB-86A776DB4EB8}" destId="{B50F00F3-DA90-490C-9DBA-589AD78D8EAC}" srcOrd="1" destOrd="0" parTransId="{E26C0D69-E5E1-4823-AADE-2687A44B245D}" sibTransId="{FB6C5E6A-BD67-4DDE-B260-EDAAC5C1BDA9}"/>
    <dgm:cxn modelId="{28F541CE-E7F8-48CB-9A26-A888ACCA6FC4}" type="presOf" srcId="{FB6C5E6A-BD67-4DDE-B260-EDAAC5C1BDA9}" destId="{4A1F6CBB-C6A1-46B0-BCC1-6F181ABA6862}" srcOrd="0" destOrd="0" presId="urn:microsoft.com/office/officeart/2005/8/layout/gear1"/>
    <dgm:cxn modelId="{2F0A88BC-B109-4318-8B56-F4271916E87E}" type="presOf" srcId="{AAB92DBE-1FFB-4DFB-8B8E-9FF56F0BBC8D}" destId="{001C77D3-2169-4FA3-BC7B-6D34191A2CF5}" srcOrd="0" destOrd="0" presId="urn:microsoft.com/office/officeart/2005/8/layout/gear1"/>
    <dgm:cxn modelId="{523DC077-5D4E-4898-8BE7-CF9F04B6ED80}" type="presOf" srcId="{D5E5EE8D-93D5-486F-A86C-71E5269A6B41}" destId="{7D6E4D17-40E1-4273-91AF-3EF9E1C30875}" srcOrd="0" destOrd="0" presId="urn:microsoft.com/office/officeart/2005/8/layout/gear1"/>
    <dgm:cxn modelId="{D100D354-C398-4442-B41E-4755241FE947}" type="presOf" srcId="{B50F00F3-DA90-490C-9DBA-589AD78D8EAC}" destId="{32A7E6B5-2788-4282-894B-F22E94898A26}" srcOrd="0" destOrd="0" presId="urn:microsoft.com/office/officeart/2005/8/layout/gear1"/>
    <dgm:cxn modelId="{B71B1BDD-ABCA-4046-9784-708970D5C575}" type="presOf" srcId="{AAB92DBE-1FFB-4DFB-8B8E-9FF56F0BBC8D}" destId="{13AFB664-DB3A-4D13-921B-7D3CF578D116}" srcOrd="3" destOrd="0" presId="urn:microsoft.com/office/officeart/2005/8/layout/gear1"/>
    <dgm:cxn modelId="{E852D6D3-FD0E-4575-BC78-E97B572BFE48}" type="presOf" srcId="{496F6AD6-65D6-4EAF-9739-4154E9E08CA8}" destId="{2EAF2C56-BBD6-452F-887C-0CE5B0230982}" srcOrd="0" destOrd="0" presId="urn:microsoft.com/office/officeart/2005/8/layout/gear1"/>
    <dgm:cxn modelId="{57AFB4A1-BD87-4888-92E7-B8E8CB7BE77D}" type="presOf" srcId="{AAB92DBE-1FFB-4DFB-8B8E-9FF56F0BBC8D}" destId="{4055ED84-4B7E-405F-8A72-27090889A9E4}" srcOrd="2" destOrd="0" presId="urn:microsoft.com/office/officeart/2005/8/layout/gear1"/>
    <dgm:cxn modelId="{EB36F59C-07A9-41B1-8FC5-A9F223C1E4DA}" type="presOf" srcId="{B50F00F3-DA90-490C-9DBA-589AD78D8EAC}" destId="{87260E27-1803-4519-B238-0A50FA2705AC}" srcOrd="2" destOrd="0" presId="urn:microsoft.com/office/officeart/2005/8/layout/gear1"/>
    <dgm:cxn modelId="{B812B976-76F0-422F-AAE1-A1BFD5C5A46F}" type="presOf" srcId="{D5E5EE8D-93D5-486F-A86C-71E5269A6B41}" destId="{926469A0-4C5D-4081-AF88-0EDA7AABD6D8}" srcOrd="1" destOrd="0" presId="urn:microsoft.com/office/officeart/2005/8/layout/gear1"/>
    <dgm:cxn modelId="{35039866-487B-4B1F-AE9B-1F7B4828232A}" type="presOf" srcId="{B50F00F3-DA90-490C-9DBA-589AD78D8EAC}" destId="{3545F330-A7F0-4F99-B5E8-7C25D5D61B16}" srcOrd="1" destOrd="0" presId="urn:microsoft.com/office/officeart/2005/8/layout/gear1"/>
    <dgm:cxn modelId="{8AEFB112-9EC5-4DE5-AA28-70B35D959834}" srcId="{E4BA61C2-65D9-4D65-BDFB-86A776DB4EB8}" destId="{D5E5EE8D-93D5-486F-A86C-71E5269A6B41}" srcOrd="0" destOrd="0" parTransId="{80BEACE3-1826-414A-A94F-A7B795E6A5DC}" sibTransId="{496F6AD6-65D6-4EAF-9739-4154E9E08CA8}"/>
    <dgm:cxn modelId="{91A401ED-D53B-46DB-82D8-215AE61DD593}" srcId="{E4BA61C2-65D9-4D65-BDFB-86A776DB4EB8}" destId="{AAB92DBE-1FFB-4DFB-8B8E-9FF56F0BBC8D}" srcOrd="2" destOrd="0" parTransId="{CE549750-69AD-4802-84DC-BDB18501F9AC}" sibTransId="{CB19C7BF-89C2-45EB-9680-3A7E5BF915B5}"/>
    <dgm:cxn modelId="{CBD97070-F5E2-46B4-9872-B4C7D2136B93}" type="presOf" srcId="{CB19C7BF-89C2-45EB-9680-3A7E5BF915B5}" destId="{0E8DE714-A046-47F0-9CC4-29BF40423404}" srcOrd="0" destOrd="0" presId="urn:microsoft.com/office/officeart/2005/8/layout/gear1"/>
    <dgm:cxn modelId="{50328F4A-4379-44CA-BD11-FF6808A6E763}" type="presOf" srcId="{AAB92DBE-1FFB-4DFB-8B8E-9FF56F0BBC8D}" destId="{4D80709A-E84D-471F-BF34-B42250C2DE09}" srcOrd="1" destOrd="0" presId="urn:microsoft.com/office/officeart/2005/8/layout/gear1"/>
    <dgm:cxn modelId="{0678911A-E9D1-49CB-A650-BA4818983D2C}" type="presOf" srcId="{D5E5EE8D-93D5-486F-A86C-71E5269A6B41}" destId="{44E0FB7A-D2F7-4EB1-9514-20A355F97264}" srcOrd="2" destOrd="0" presId="urn:microsoft.com/office/officeart/2005/8/layout/gear1"/>
    <dgm:cxn modelId="{D0195E72-5839-4C0F-A19B-4DAD87A85D1A}" type="presOf" srcId="{E4BA61C2-65D9-4D65-BDFB-86A776DB4EB8}" destId="{075079FC-9252-42C2-9002-03987C6166B2}" srcOrd="0" destOrd="0" presId="urn:microsoft.com/office/officeart/2005/8/layout/gear1"/>
    <dgm:cxn modelId="{3ECEE09E-1B8A-4CF5-B285-EB1F9AC08410}" type="presParOf" srcId="{075079FC-9252-42C2-9002-03987C6166B2}" destId="{7D6E4D17-40E1-4273-91AF-3EF9E1C30875}" srcOrd="0" destOrd="0" presId="urn:microsoft.com/office/officeart/2005/8/layout/gear1"/>
    <dgm:cxn modelId="{35BC5EF0-35C0-450E-8CC4-A6314E561515}" type="presParOf" srcId="{075079FC-9252-42C2-9002-03987C6166B2}" destId="{926469A0-4C5D-4081-AF88-0EDA7AABD6D8}" srcOrd="1" destOrd="0" presId="urn:microsoft.com/office/officeart/2005/8/layout/gear1"/>
    <dgm:cxn modelId="{10CC8681-F85B-4C14-ADE7-35A0F19BA3A5}" type="presParOf" srcId="{075079FC-9252-42C2-9002-03987C6166B2}" destId="{44E0FB7A-D2F7-4EB1-9514-20A355F97264}" srcOrd="2" destOrd="0" presId="urn:microsoft.com/office/officeart/2005/8/layout/gear1"/>
    <dgm:cxn modelId="{13D5C20C-F90E-4E4B-8D1D-1A58054999EB}" type="presParOf" srcId="{075079FC-9252-42C2-9002-03987C6166B2}" destId="{32A7E6B5-2788-4282-894B-F22E94898A26}" srcOrd="3" destOrd="0" presId="urn:microsoft.com/office/officeart/2005/8/layout/gear1"/>
    <dgm:cxn modelId="{EDF93C3E-790B-4C67-A1DD-32560A161F1E}" type="presParOf" srcId="{075079FC-9252-42C2-9002-03987C6166B2}" destId="{3545F330-A7F0-4F99-B5E8-7C25D5D61B16}" srcOrd="4" destOrd="0" presId="urn:microsoft.com/office/officeart/2005/8/layout/gear1"/>
    <dgm:cxn modelId="{AD754A2A-A566-49C8-B41B-D851A5E1F00B}" type="presParOf" srcId="{075079FC-9252-42C2-9002-03987C6166B2}" destId="{87260E27-1803-4519-B238-0A50FA2705AC}" srcOrd="5" destOrd="0" presId="urn:microsoft.com/office/officeart/2005/8/layout/gear1"/>
    <dgm:cxn modelId="{7258573E-AA1F-43BD-9D42-766B22165A0A}" type="presParOf" srcId="{075079FC-9252-42C2-9002-03987C6166B2}" destId="{001C77D3-2169-4FA3-BC7B-6D34191A2CF5}" srcOrd="6" destOrd="0" presId="urn:microsoft.com/office/officeart/2005/8/layout/gear1"/>
    <dgm:cxn modelId="{992E1B4B-DC3C-44B8-BFEF-377D6F73380A}" type="presParOf" srcId="{075079FC-9252-42C2-9002-03987C6166B2}" destId="{4D80709A-E84D-471F-BF34-B42250C2DE09}" srcOrd="7" destOrd="0" presId="urn:microsoft.com/office/officeart/2005/8/layout/gear1"/>
    <dgm:cxn modelId="{8644770B-49A7-43DE-979A-9EAD01670B7C}" type="presParOf" srcId="{075079FC-9252-42C2-9002-03987C6166B2}" destId="{4055ED84-4B7E-405F-8A72-27090889A9E4}" srcOrd="8" destOrd="0" presId="urn:microsoft.com/office/officeart/2005/8/layout/gear1"/>
    <dgm:cxn modelId="{6687E2A7-B0DC-42EE-85F4-BE604EC8429C}" type="presParOf" srcId="{075079FC-9252-42C2-9002-03987C6166B2}" destId="{13AFB664-DB3A-4D13-921B-7D3CF578D116}" srcOrd="9" destOrd="0" presId="urn:microsoft.com/office/officeart/2005/8/layout/gear1"/>
    <dgm:cxn modelId="{78028E4B-3DEA-459E-B2A5-B8530A473384}" type="presParOf" srcId="{075079FC-9252-42C2-9002-03987C6166B2}" destId="{2EAF2C56-BBD6-452F-887C-0CE5B0230982}" srcOrd="10" destOrd="0" presId="urn:microsoft.com/office/officeart/2005/8/layout/gear1"/>
    <dgm:cxn modelId="{558B7AD0-FD2C-4BB4-8E48-24C5E99F72F6}" type="presParOf" srcId="{075079FC-9252-42C2-9002-03987C6166B2}" destId="{4A1F6CBB-C6A1-46B0-BCC1-6F181ABA6862}" srcOrd="11" destOrd="0" presId="urn:microsoft.com/office/officeart/2005/8/layout/gear1"/>
    <dgm:cxn modelId="{7CF1CF41-9C59-460F-837F-7F30273C60BD}" type="presParOf" srcId="{075079FC-9252-42C2-9002-03987C6166B2}" destId="{0E8DE714-A046-47F0-9CC4-29BF40423404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BA61C2-65D9-4D65-BDFB-86A776DB4EB8}" type="doc">
      <dgm:prSet loTypeId="urn:microsoft.com/office/officeart/2005/8/layout/gear1" loCatId="relationship" qsTypeId="urn:microsoft.com/office/officeart/2005/8/quickstyle/3d1" qsCatId="3D" csTypeId="urn:microsoft.com/office/officeart/2005/8/colors/colorful4" csCatId="colorful" phldr="1"/>
      <dgm:spPr/>
    </dgm:pt>
    <dgm:pt modelId="{D5E5EE8D-93D5-486F-A86C-71E5269A6B41}">
      <dgm:prSet phldrT="[Text]"/>
      <dgm:spPr/>
      <dgm:t>
        <a:bodyPr/>
        <a:lstStyle/>
        <a:p>
          <a:r>
            <a:rPr lang="en-US" dirty="0" smtClean="0"/>
            <a:t>Strategies</a:t>
          </a:r>
          <a:endParaRPr lang="en-US" dirty="0"/>
        </a:p>
      </dgm:t>
    </dgm:pt>
    <dgm:pt modelId="{80BEACE3-1826-414A-A94F-A7B795E6A5DC}" type="parTrans" cxnId="{8AEFB112-9EC5-4DE5-AA28-70B35D959834}">
      <dgm:prSet/>
      <dgm:spPr/>
      <dgm:t>
        <a:bodyPr/>
        <a:lstStyle/>
        <a:p>
          <a:endParaRPr lang="en-US"/>
        </a:p>
      </dgm:t>
    </dgm:pt>
    <dgm:pt modelId="{496F6AD6-65D6-4EAF-9739-4154E9E08CA8}" type="sibTrans" cxnId="{8AEFB112-9EC5-4DE5-AA28-70B35D959834}">
      <dgm:prSet/>
      <dgm:spPr/>
      <dgm:t>
        <a:bodyPr/>
        <a:lstStyle/>
        <a:p>
          <a:endParaRPr lang="en-US"/>
        </a:p>
      </dgm:t>
    </dgm:pt>
    <dgm:pt modelId="{B50F00F3-DA90-490C-9DBA-589AD78D8EAC}">
      <dgm:prSet phldrT="[Text]"/>
      <dgm:spPr/>
      <dgm:t>
        <a:bodyPr/>
        <a:lstStyle/>
        <a:p>
          <a:r>
            <a:rPr lang="en-US" dirty="0" smtClean="0"/>
            <a:t>Goals</a:t>
          </a:r>
          <a:endParaRPr lang="en-US" dirty="0"/>
        </a:p>
      </dgm:t>
    </dgm:pt>
    <dgm:pt modelId="{E26C0D69-E5E1-4823-AADE-2687A44B245D}" type="parTrans" cxnId="{A4635232-9963-4A10-A485-0EF238DB00A7}">
      <dgm:prSet/>
      <dgm:spPr/>
      <dgm:t>
        <a:bodyPr/>
        <a:lstStyle/>
        <a:p>
          <a:endParaRPr lang="en-US"/>
        </a:p>
      </dgm:t>
    </dgm:pt>
    <dgm:pt modelId="{FB6C5E6A-BD67-4DDE-B260-EDAAC5C1BDA9}" type="sibTrans" cxnId="{A4635232-9963-4A10-A485-0EF238DB00A7}">
      <dgm:prSet/>
      <dgm:spPr/>
      <dgm:t>
        <a:bodyPr/>
        <a:lstStyle/>
        <a:p>
          <a:endParaRPr lang="en-US"/>
        </a:p>
      </dgm:t>
    </dgm:pt>
    <dgm:pt modelId="{AAB92DBE-1FFB-4DFB-8B8E-9FF56F0BBC8D}">
      <dgm:prSet phldrT="[Text]"/>
      <dgm:spPr/>
      <dgm:t>
        <a:bodyPr/>
        <a:lstStyle/>
        <a:p>
          <a:r>
            <a:rPr lang="en-US" dirty="0" smtClean="0"/>
            <a:t>Vision</a:t>
          </a:r>
          <a:endParaRPr lang="en-US" dirty="0"/>
        </a:p>
      </dgm:t>
    </dgm:pt>
    <dgm:pt modelId="{CE549750-69AD-4802-84DC-BDB18501F9AC}" type="parTrans" cxnId="{91A401ED-D53B-46DB-82D8-215AE61DD593}">
      <dgm:prSet/>
      <dgm:spPr/>
      <dgm:t>
        <a:bodyPr/>
        <a:lstStyle/>
        <a:p>
          <a:endParaRPr lang="en-US"/>
        </a:p>
      </dgm:t>
    </dgm:pt>
    <dgm:pt modelId="{CB19C7BF-89C2-45EB-9680-3A7E5BF915B5}" type="sibTrans" cxnId="{91A401ED-D53B-46DB-82D8-215AE61DD593}">
      <dgm:prSet/>
      <dgm:spPr/>
      <dgm:t>
        <a:bodyPr/>
        <a:lstStyle/>
        <a:p>
          <a:endParaRPr lang="en-US"/>
        </a:p>
      </dgm:t>
    </dgm:pt>
    <dgm:pt modelId="{075079FC-9252-42C2-9002-03987C6166B2}" type="pres">
      <dgm:prSet presAssocID="{E4BA61C2-65D9-4D65-BDFB-86A776DB4EB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7D6E4D17-40E1-4273-91AF-3EF9E1C30875}" type="pres">
      <dgm:prSet presAssocID="{D5E5EE8D-93D5-486F-A86C-71E5269A6B41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6469A0-4C5D-4081-AF88-0EDA7AABD6D8}" type="pres">
      <dgm:prSet presAssocID="{D5E5EE8D-93D5-486F-A86C-71E5269A6B41}" presName="gear1srcNode" presStyleLbl="node1" presStyleIdx="0" presStyleCnt="3"/>
      <dgm:spPr/>
      <dgm:t>
        <a:bodyPr/>
        <a:lstStyle/>
        <a:p>
          <a:endParaRPr lang="en-US"/>
        </a:p>
      </dgm:t>
    </dgm:pt>
    <dgm:pt modelId="{44E0FB7A-D2F7-4EB1-9514-20A355F97264}" type="pres">
      <dgm:prSet presAssocID="{D5E5EE8D-93D5-486F-A86C-71E5269A6B41}" presName="gear1dstNode" presStyleLbl="node1" presStyleIdx="0" presStyleCnt="3"/>
      <dgm:spPr/>
      <dgm:t>
        <a:bodyPr/>
        <a:lstStyle/>
        <a:p>
          <a:endParaRPr lang="en-US"/>
        </a:p>
      </dgm:t>
    </dgm:pt>
    <dgm:pt modelId="{32A7E6B5-2788-4282-894B-F22E94898A26}" type="pres">
      <dgm:prSet presAssocID="{B50F00F3-DA90-490C-9DBA-589AD78D8EA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45F330-A7F0-4F99-B5E8-7C25D5D61B16}" type="pres">
      <dgm:prSet presAssocID="{B50F00F3-DA90-490C-9DBA-589AD78D8EAC}" presName="gear2srcNode" presStyleLbl="node1" presStyleIdx="1" presStyleCnt="3"/>
      <dgm:spPr/>
      <dgm:t>
        <a:bodyPr/>
        <a:lstStyle/>
        <a:p>
          <a:endParaRPr lang="en-US"/>
        </a:p>
      </dgm:t>
    </dgm:pt>
    <dgm:pt modelId="{87260E27-1803-4519-B238-0A50FA2705AC}" type="pres">
      <dgm:prSet presAssocID="{B50F00F3-DA90-490C-9DBA-589AD78D8EAC}" presName="gear2dstNode" presStyleLbl="node1" presStyleIdx="1" presStyleCnt="3"/>
      <dgm:spPr/>
      <dgm:t>
        <a:bodyPr/>
        <a:lstStyle/>
        <a:p>
          <a:endParaRPr lang="en-US"/>
        </a:p>
      </dgm:t>
    </dgm:pt>
    <dgm:pt modelId="{001C77D3-2169-4FA3-BC7B-6D34191A2CF5}" type="pres">
      <dgm:prSet presAssocID="{AAB92DBE-1FFB-4DFB-8B8E-9FF56F0BBC8D}" presName="gear3" presStyleLbl="node1" presStyleIdx="2" presStyleCnt="3"/>
      <dgm:spPr/>
      <dgm:t>
        <a:bodyPr/>
        <a:lstStyle/>
        <a:p>
          <a:endParaRPr lang="en-US"/>
        </a:p>
      </dgm:t>
    </dgm:pt>
    <dgm:pt modelId="{4D80709A-E84D-471F-BF34-B42250C2DE09}" type="pres">
      <dgm:prSet presAssocID="{AAB92DBE-1FFB-4DFB-8B8E-9FF56F0BBC8D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55ED84-4B7E-405F-8A72-27090889A9E4}" type="pres">
      <dgm:prSet presAssocID="{AAB92DBE-1FFB-4DFB-8B8E-9FF56F0BBC8D}" presName="gear3srcNode" presStyleLbl="node1" presStyleIdx="2" presStyleCnt="3"/>
      <dgm:spPr/>
      <dgm:t>
        <a:bodyPr/>
        <a:lstStyle/>
        <a:p>
          <a:endParaRPr lang="en-US"/>
        </a:p>
      </dgm:t>
    </dgm:pt>
    <dgm:pt modelId="{13AFB664-DB3A-4D13-921B-7D3CF578D116}" type="pres">
      <dgm:prSet presAssocID="{AAB92DBE-1FFB-4DFB-8B8E-9FF56F0BBC8D}" presName="gear3dstNode" presStyleLbl="node1" presStyleIdx="2" presStyleCnt="3"/>
      <dgm:spPr/>
      <dgm:t>
        <a:bodyPr/>
        <a:lstStyle/>
        <a:p>
          <a:endParaRPr lang="en-US"/>
        </a:p>
      </dgm:t>
    </dgm:pt>
    <dgm:pt modelId="{2EAF2C56-BBD6-452F-887C-0CE5B0230982}" type="pres">
      <dgm:prSet presAssocID="{496F6AD6-65D6-4EAF-9739-4154E9E08CA8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A1F6CBB-C6A1-46B0-BCC1-6F181ABA6862}" type="pres">
      <dgm:prSet presAssocID="{FB6C5E6A-BD67-4DDE-B260-EDAAC5C1BDA9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0E8DE714-A046-47F0-9CC4-29BF40423404}" type="pres">
      <dgm:prSet presAssocID="{CB19C7BF-89C2-45EB-9680-3A7E5BF915B5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0FDFEB55-1E37-42ED-841C-6443DBAA49E4}" type="presOf" srcId="{AAB92DBE-1FFB-4DFB-8B8E-9FF56F0BBC8D}" destId="{4D80709A-E84D-471F-BF34-B42250C2DE09}" srcOrd="1" destOrd="0" presId="urn:microsoft.com/office/officeart/2005/8/layout/gear1"/>
    <dgm:cxn modelId="{A4635232-9963-4A10-A485-0EF238DB00A7}" srcId="{E4BA61C2-65D9-4D65-BDFB-86A776DB4EB8}" destId="{B50F00F3-DA90-490C-9DBA-589AD78D8EAC}" srcOrd="1" destOrd="0" parTransId="{E26C0D69-E5E1-4823-AADE-2687A44B245D}" sibTransId="{FB6C5E6A-BD67-4DDE-B260-EDAAC5C1BDA9}"/>
    <dgm:cxn modelId="{ADC7C149-4B73-4CC1-A45F-CE24FA4A7F25}" type="presOf" srcId="{AAB92DBE-1FFB-4DFB-8B8E-9FF56F0BBC8D}" destId="{13AFB664-DB3A-4D13-921B-7D3CF578D116}" srcOrd="3" destOrd="0" presId="urn:microsoft.com/office/officeart/2005/8/layout/gear1"/>
    <dgm:cxn modelId="{C885C0DC-F179-4AAC-9D5D-E0EC8CC7425F}" type="presOf" srcId="{AAB92DBE-1FFB-4DFB-8B8E-9FF56F0BBC8D}" destId="{001C77D3-2169-4FA3-BC7B-6D34191A2CF5}" srcOrd="0" destOrd="0" presId="urn:microsoft.com/office/officeart/2005/8/layout/gear1"/>
    <dgm:cxn modelId="{48749AB1-49B2-409A-A9E6-ADAFFAD867B3}" type="presOf" srcId="{D5E5EE8D-93D5-486F-A86C-71E5269A6B41}" destId="{926469A0-4C5D-4081-AF88-0EDA7AABD6D8}" srcOrd="1" destOrd="0" presId="urn:microsoft.com/office/officeart/2005/8/layout/gear1"/>
    <dgm:cxn modelId="{7147D31B-CCFE-488C-A7AE-950CD45255BD}" type="presOf" srcId="{496F6AD6-65D6-4EAF-9739-4154E9E08CA8}" destId="{2EAF2C56-BBD6-452F-887C-0CE5B0230982}" srcOrd="0" destOrd="0" presId="urn:microsoft.com/office/officeart/2005/8/layout/gear1"/>
    <dgm:cxn modelId="{4F1033DA-A091-40F7-9922-9F853C0ADB71}" type="presOf" srcId="{D5E5EE8D-93D5-486F-A86C-71E5269A6B41}" destId="{7D6E4D17-40E1-4273-91AF-3EF9E1C30875}" srcOrd="0" destOrd="0" presId="urn:microsoft.com/office/officeart/2005/8/layout/gear1"/>
    <dgm:cxn modelId="{DC916823-2048-4B5E-BC64-407DCADB7526}" type="presOf" srcId="{D5E5EE8D-93D5-486F-A86C-71E5269A6B41}" destId="{44E0FB7A-D2F7-4EB1-9514-20A355F97264}" srcOrd="2" destOrd="0" presId="urn:microsoft.com/office/officeart/2005/8/layout/gear1"/>
    <dgm:cxn modelId="{136F8C37-0348-49BC-BCB0-0FAED5FEDC89}" type="presOf" srcId="{B50F00F3-DA90-490C-9DBA-589AD78D8EAC}" destId="{87260E27-1803-4519-B238-0A50FA2705AC}" srcOrd="2" destOrd="0" presId="urn:microsoft.com/office/officeart/2005/8/layout/gear1"/>
    <dgm:cxn modelId="{45A3CDF9-B1B1-4AD5-9C03-E8197BF98581}" type="presOf" srcId="{E4BA61C2-65D9-4D65-BDFB-86A776DB4EB8}" destId="{075079FC-9252-42C2-9002-03987C6166B2}" srcOrd="0" destOrd="0" presId="urn:microsoft.com/office/officeart/2005/8/layout/gear1"/>
    <dgm:cxn modelId="{48557545-E6DF-4329-872F-43D51620868C}" type="presOf" srcId="{FB6C5E6A-BD67-4DDE-B260-EDAAC5C1BDA9}" destId="{4A1F6CBB-C6A1-46B0-BCC1-6F181ABA6862}" srcOrd="0" destOrd="0" presId="urn:microsoft.com/office/officeart/2005/8/layout/gear1"/>
    <dgm:cxn modelId="{8AEFB112-9EC5-4DE5-AA28-70B35D959834}" srcId="{E4BA61C2-65D9-4D65-BDFB-86A776DB4EB8}" destId="{D5E5EE8D-93D5-486F-A86C-71E5269A6B41}" srcOrd="0" destOrd="0" parTransId="{80BEACE3-1826-414A-A94F-A7B795E6A5DC}" sibTransId="{496F6AD6-65D6-4EAF-9739-4154E9E08CA8}"/>
    <dgm:cxn modelId="{91A401ED-D53B-46DB-82D8-215AE61DD593}" srcId="{E4BA61C2-65D9-4D65-BDFB-86A776DB4EB8}" destId="{AAB92DBE-1FFB-4DFB-8B8E-9FF56F0BBC8D}" srcOrd="2" destOrd="0" parTransId="{CE549750-69AD-4802-84DC-BDB18501F9AC}" sibTransId="{CB19C7BF-89C2-45EB-9680-3A7E5BF915B5}"/>
    <dgm:cxn modelId="{1F317514-CCFF-4E45-9877-1F1D60AA320D}" type="presOf" srcId="{AAB92DBE-1FFB-4DFB-8B8E-9FF56F0BBC8D}" destId="{4055ED84-4B7E-405F-8A72-27090889A9E4}" srcOrd="2" destOrd="0" presId="urn:microsoft.com/office/officeart/2005/8/layout/gear1"/>
    <dgm:cxn modelId="{718B0992-7B88-4773-9C71-2FE397AECF56}" type="presOf" srcId="{CB19C7BF-89C2-45EB-9680-3A7E5BF915B5}" destId="{0E8DE714-A046-47F0-9CC4-29BF40423404}" srcOrd="0" destOrd="0" presId="urn:microsoft.com/office/officeart/2005/8/layout/gear1"/>
    <dgm:cxn modelId="{DF385688-DEDD-4855-AC09-04DCB161C567}" type="presOf" srcId="{B50F00F3-DA90-490C-9DBA-589AD78D8EAC}" destId="{3545F330-A7F0-4F99-B5E8-7C25D5D61B16}" srcOrd="1" destOrd="0" presId="urn:microsoft.com/office/officeart/2005/8/layout/gear1"/>
    <dgm:cxn modelId="{B509AA9C-A4AF-4EF2-93BC-83E395EAE07E}" type="presOf" srcId="{B50F00F3-DA90-490C-9DBA-589AD78D8EAC}" destId="{32A7E6B5-2788-4282-894B-F22E94898A26}" srcOrd="0" destOrd="0" presId="urn:microsoft.com/office/officeart/2005/8/layout/gear1"/>
    <dgm:cxn modelId="{360CDC69-4B42-46BC-AAC5-0BF834B8C4D8}" type="presParOf" srcId="{075079FC-9252-42C2-9002-03987C6166B2}" destId="{7D6E4D17-40E1-4273-91AF-3EF9E1C30875}" srcOrd="0" destOrd="0" presId="urn:microsoft.com/office/officeart/2005/8/layout/gear1"/>
    <dgm:cxn modelId="{B5721420-DC8F-4DF6-A5DF-A3D5C0AC00B4}" type="presParOf" srcId="{075079FC-9252-42C2-9002-03987C6166B2}" destId="{926469A0-4C5D-4081-AF88-0EDA7AABD6D8}" srcOrd="1" destOrd="0" presId="urn:microsoft.com/office/officeart/2005/8/layout/gear1"/>
    <dgm:cxn modelId="{5AFF64C0-B836-4F76-BAD1-2B629A19F321}" type="presParOf" srcId="{075079FC-9252-42C2-9002-03987C6166B2}" destId="{44E0FB7A-D2F7-4EB1-9514-20A355F97264}" srcOrd="2" destOrd="0" presId="urn:microsoft.com/office/officeart/2005/8/layout/gear1"/>
    <dgm:cxn modelId="{8920E0FD-D44A-47C1-B7AA-7424FD476010}" type="presParOf" srcId="{075079FC-9252-42C2-9002-03987C6166B2}" destId="{32A7E6B5-2788-4282-894B-F22E94898A26}" srcOrd="3" destOrd="0" presId="urn:microsoft.com/office/officeart/2005/8/layout/gear1"/>
    <dgm:cxn modelId="{08286138-80BF-48E3-A25D-3E0A36C36E37}" type="presParOf" srcId="{075079FC-9252-42C2-9002-03987C6166B2}" destId="{3545F330-A7F0-4F99-B5E8-7C25D5D61B16}" srcOrd="4" destOrd="0" presId="urn:microsoft.com/office/officeart/2005/8/layout/gear1"/>
    <dgm:cxn modelId="{363DC570-E656-43A2-9B3E-2117FF47175A}" type="presParOf" srcId="{075079FC-9252-42C2-9002-03987C6166B2}" destId="{87260E27-1803-4519-B238-0A50FA2705AC}" srcOrd="5" destOrd="0" presId="urn:microsoft.com/office/officeart/2005/8/layout/gear1"/>
    <dgm:cxn modelId="{F24081E8-162E-4E4B-92B4-480F385E1011}" type="presParOf" srcId="{075079FC-9252-42C2-9002-03987C6166B2}" destId="{001C77D3-2169-4FA3-BC7B-6D34191A2CF5}" srcOrd="6" destOrd="0" presId="urn:microsoft.com/office/officeart/2005/8/layout/gear1"/>
    <dgm:cxn modelId="{F72B45CF-0C52-40C7-82F6-710BE8F3F7A0}" type="presParOf" srcId="{075079FC-9252-42C2-9002-03987C6166B2}" destId="{4D80709A-E84D-471F-BF34-B42250C2DE09}" srcOrd="7" destOrd="0" presId="urn:microsoft.com/office/officeart/2005/8/layout/gear1"/>
    <dgm:cxn modelId="{F25305F8-AAC4-4BBC-9DF0-3961AA741251}" type="presParOf" srcId="{075079FC-9252-42C2-9002-03987C6166B2}" destId="{4055ED84-4B7E-405F-8A72-27090889A9E4}" srcOrd="8" destOrd="0" presId="urn:microsoft.com/office/officeart/2005/8/layout/gear1"/>
    <dgm:cxn modelId="{982E5A94-A3FB-43C0-9E3F-A49F7EE477DD}" type="presParOf" srcId="{075079FC-9252-42C2-9002-03987C6166B2}" destId="{13AFB664-DB3A-4D13-921B-7D3CF578D116}" srcOrd="9" destOrd="0" presId="urn:microsoft.com/office/officeart/2005/8/layout/gear1"/>
    <dgm:cxn modelId="{8EAE918F-1150-42A6-90A7-D01051F5BDA3}" type="presParOf" srcId="{075079FC-9252-42C2-9002-03987C6166B2}" destId="{2EAF2C56-BBD6-452F-887C-0CE5B0230982}" srcOrd="10" destOrd="0" presId="urn:microsoft.com/office/officeart/2005/8/layout/gear1"/>
    <dgm:cxn modelId="{41DD8D1C-D5C0-4918-821F-D0D54D90F026}" type="presParOf" srcId="{075079FC-9252-42C2-9002-03987C6166B2}" destId="{4A1F6CBB-C6A1-46B0-BCC1-6F181ABA6862}" srcOrd="11" destOrd="0" presId="urn:microsoft.com/office/officeart/2005/8/layout/gear1"/>
    <dgm:cxn modelId="{89499B11-6B15-4278-9FB9-1AEC7F9E2F92}" type="presParOf" srcId="{075079FC-9252-42C2-9002-03987C6166B2}" destId="{0E8DE714-A046-47F0-9CC4-29BF40423404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2587C-C991-4816-BB78-FF49C4BF13AA}" type="datetimeFigureOut">
              <a:rPr lang="en-US" smtClean="0"/>
              <a:t>5/15/2014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996A3-8C52-41D3-94CF-82ADED4FB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07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56A48-4226-4A93-B75B-15CE0D0A87EF}" type="datetimeFigureOut">
              <a:rPr lang="en-US" smtClean="0"/>
              <a:t>5/15/2014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803B2-853C-4A97-94A4-B65A03D96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88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031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803B2-853C-4A97-94A4-B65A03D962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18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707" indent="-171707">
              <a:buFontTx/>
              <a:buChar char="-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16767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aseline="0" dirty="0" smtClean="0"/>
          </a:p>
          <a:p>
            <a:r>
              <a:rPr lang="en-US" dirty="0" smtClean="0"/>
              <a:t>Comments:</a:t>
            </a:r>
          </a:p>
          <a:p>
            <a:pPr eaLnBrk="1" hangingPunct="1"/>
            <a:r>
              <a:rPr lang="en-US" dirty="0" smtClean="0"/>
              <a:t>Note key definition of broadband – 768 kbps down and 200 kbps up</a:t>
            </a:r>
          </a:p>
          <a:p>
            <a:pPr defTabSz="933172">
              <a:defRPr/>
            </a:pPr>
            <a:r>
              <a:rPr lang="en-US" dirty="0" smtClean="0"/>
              <a:t>But</a:t>
            </a:r>
            <a:r>
              <a:rPr lang="en-US" baseline="0" dirty="0" smtClean="0"/>
              <a:t> we recognize these speeds are not adequate for many of today’s applications, so for NH purposes, we are proposing a “use case” based definition of served/unserved/unserved areas of the state.</a:t>
            </a:r>
          </a:p>
          <a:p>
            <a:pPr defTabSz="933172">
              <a:defRPr/>
            </a:pPr>
            <a:r>
              <a:rPr lang="en-US" baseline="0" dirty="0" smtClean="0"/>
              <a:t>Already revisiting the definition, need to update</a:t>
            </a:r>
          </a:p>
          <a:p>
            <a:pPr defTabSz="933172">
              <a:defRPr/>
            </a:pPr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18900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803B2-853C-4A97-94A4-B65A03D962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861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baseline="0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62377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3028264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94151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960038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9BAE3B-1041-4DC1-BDDF-653FD2B4D9AA}" type="slidenum">
              <a:rPr 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872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599582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24037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028700" lvl="2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Low population density throughout the region</a:t>
            </a:r>
          </a:p>
          <a:p>
            <a:pPr marL="1028700" lvl="2" indent="-457200">
              <a:buClr>
                <a:srgbClr val="FF0000"/>
              </a:buClr>
              <a:buFont typeface="Arial" pitchFamily="34" charset="0"/>
              <a:buChar char="•"/>
            </a:pPr>
            <a:endParaRPr lang="en-US" sz="2800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  <a:p>
            <a:pPr marL="1028700" lvl="2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Low return on investment for wired expansion</a:t>
            </a:r>
          </a:p>
          <a:p>
            <a:pPr marL="1028700" lvl="2" indent="-457200">
              <a:buClr>
                <a:srgbClr val="FF0000"/>
              </a:buClr>
              <a:buFont typeface="Arial" pitchFamily="34" charset="0"/>
              <a:buChar char="•"/>
            </a:pPr>
            <a:endParaRPr lang="en-US" sz="2800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  <a:p>
            <a:pPr marL="1028700" lvl="2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Hilly terrain inhibits wireless expansion</a:t>
            </a:r>
          </a:p>
          <a:p>
            <a:pPr marL="1028700" lvl="2" indent="-457200">
              <a:buClr>
                <a:srgbClr val="FF0000"/>
              </a:buClr>
              <a:buFont typeface="Arial" pitchFamily="34" charset="0"/>
              <a:buChar char="•"/>
            </a:pPr>
            <a:endParaRPr lang="en-US" sz="2800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  <a:p>
            <a:pPr marL="1028700" lvl="2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Limited financing and funding sources</a:t>
            </a:r>
          </a:p>
          <a:p>
            <a:pPr marL="1028700" lvl="2" indent="-457200">
              <a:buClr>
                <a:srgbClr val="FF0000"/>
              </a:buClr>
              <a:buFont typeface="Arial" pitchFamily="34" charset="0"/>
              <a:buChar char="•"/>
            </a:pPr>
            <a:endParaRPr lang="en-US" sz="2800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  <a:p>
            <a:pPr marL="1028700" lvl="2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Complex utility pole attachment </a:t>
            </a:r>
          </a:p>
          <a:p>
            <a:pPr marL="1028700" lvl="2" indent="-457200">
              <a:buClr>
                <a:srgbClr val="FF0000"/>
              </a:buClr>
              <a:buFont typeface="Arial" pitchFamily="34" charset="0"/>
              <a:buChar char="•"/>
            </a:pPr>
            <a:endParaRPr lang="en-US" sz="2800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  <a:p>
            <a:pPr marL="1028700" lvl="2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State-level leadership very low compared to other northern New England states</a:t>
            </a:r>
          </a:p>
        </p:txBody>
      </p:sp>
    </p:spTree>
    <p:extLst>
      <p:ext uri="{BB962C8B-B14F-4D97-AF65-F5344CB8AC3E}">
        <p14:creationId xmlns:p14="http://schemas.microsoft.com/office/powerpoint/2010/main" val="25769437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28700" lvl="2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How do we overcome barriers?</a:t>
            </a:r>
          </a:p>
          <a:p>
            <a:pPr marL="1028700" lvl="2" indent="-457200">
              <a:buClr>
                <a:srgbClr val="FF0000"/>
              </a:buClr>
              <a:buFont typeface="Arial" pitchFamily="34" charset="0"/>
              <a:buChar char="•"/>
            </a:pPr>
            <a:endParaRPr lang="en-US" sz="2800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  <a:p>
            <a:pPr marL="1028700" lvl="2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What has worked elsewhere?</a:t>
            </a:r>
          </a:p>
          <a:p>
            <a:pPr marL="1028700" lvl="2" indent="-457200">
              <a:buClr>
                <a:srgbClr val="FF0000"/>
              </a:buClr>
              <a:buFont typeface="Arial" pitchFamily="34" charset="0"/>
              <a:buChar char="•"/>
            </a:pPr>
            <a:endParaRPr lang="en-US" sz="2800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  <a:p>
            <a:pPr marL="1028700" lvl="2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Prioritization</a:t>
            </a:r>
          </a:p>
          <a:p>
            <a:pPr marL="1028700" lvl="2" indent="-457200">
              <a:buClr>
                <a:srgbClr val="FF0000"/>
              </a:buClr>
              <a:buFont typeface="Arial" pitchFamily="34" charset="0"/>
              <a:buChar char="•"/>
            </a:pPr>
            <a:endParaRPr lang="en-US" sz="2800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  <a:p>
            <a:pPr marL="1028700" lvl="2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What will have the most impact?</a:t>
            </a:r>
          </a:p>
          <a:p>
            <a:pPr marL="1028700" lvl="2" indent="-457200">
              <a:buClr>
                <a:srgbClr val="FF0000"/>
              </a:buClr>
              <a:buFont typeface="Arial" pitchFamily="34" charset="0"/>
              <a:buChar char="•"/>
            </a:pPr>
            <a:endParaRPr lang="en-US" sz="2800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  <a:p>
            <a:pPr marL="1028700" lvl="2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2 minutes in an elevator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A7E29F-8E3F-40B4-94D5-55091755552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859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Federal Level – Increase $$</a:t>
            </a:r>
          </a:p>
        </p:txBody>
      </p:sp>
    </p:spTree>
    <p:extLst>
      <p:ext uri="{BB962C8B-B14F-4D97-AF65-F5344CB8AC3E}">
        <p14:creationId xmlns:p14="http://schemas.microsoft.com/office/powerpoint/2010/main" val="266903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803B2-853C-4A97-94A4-B65A03D962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290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State level: Increase $$, Decrease Cost of Deployment</a:t>
            </a:r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9115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Local/Regional Level: Decrease cost of deployment and increase</a:t>
            </a:r>
            <a:r>
              <a:rPr lang="en-US" baseline="0" dirty="0" smtClean="0"/>
              <a:t> local capacity and priorities. Increase opportunity for local fundraising and community finance.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427935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baseline="0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62377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3028264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94151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960038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9BAE3B-1041-4DC1-BDDF-653FD2B4D9AA}" type="slidenum">
              <a:rPr 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2888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xx</a:t>
            </a:r>
          </a:p>
          <a:p>
            <a:pPr marL="171707" indent="-171707">
              <a:buFontTx/>
              <a:buChar char="-"/>
            </a:pPr>
            <a:endParaRPr lang="en-US" dirty="0" smtClean="0"/>
          </a:p>
          <a:p>
            <a:pPr marL="171707" indent="-171707">
              <a:buFontTx/>
              <a:buChar char="-"/>
            </a:pPr>
            <a:r>
              <a:rPr lang="en-US" dirty="0" smtClean="0"/>
              <a:t>This 3+ year planning effort began in mid-2011.</a:t>
            </a:r>
          </a:p>
          <a:p>
            <a:pPr marL="171707" indent="-171707">
              <a:buFontTx/>
              <a:buChar char="-"/>
            </a:pPr>
            <a:r>
              <a:rPr lang="en-US" dirty="0" smtClean="0"/>
              <a:t>Regional Broadband Stakeholder</a:t>
            </a:r>
            <a:r>
              <a:rPr lang="en-US" baseline="0" dirty="0" smtClean="0"/>
              <a:t> Groups have been meeting on a quarterly basis since that time, and more frequently at time as needed.</a:t>
            </a:r>
          </a:p>
          <a:p>
            <a:pPr marL="171707" indent="-171707">
              <a:buFontTx/>
              <a:buChar char="-"/>
            </a:pPr>
            <a:r>
              <a:rPr lang="en-US" baseline="0" dirty="0" smtClean="0"/>
              <a:t>In addition, annual broadband public forums are being conducted in each of the 9 regions to broaden the planning process to a wider audience and encourage the public’s knowledge of and input to the process.</a:t>
            </a:r>
          </a:p>
          <a:p>
            <a:pPr marL="171707" indent="-171707">
              <a:buFontTx/>
              <a:buChar char="-"/>
            </a:pPr>
            <a:r>
              <a:rPr lang="en-US" baseline="0" dirty="0" smtClean="0"/>
              <a:t>Draft regional broadband plans will be completed in late 2013, the refined and published during 2014.</a:t>
            </a:r>
          </a:p>
          <a:p>
            <a:pPr marL="171707" indent="-171707">
              <a:buFontTx/>
              <a:buChar char="-"/>
            </a:pPr>
            <a:r>
              <a:rPr lang="en-US" baseline="0" dirty="0" smtClean="0"/>
              <a:t>Once draft plans are available the process of consolidating the regional plans into a state-level report will begin with completion scheduled towards the end of 2014.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3439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803B2-853C-4A97-94A4-B65A03D9624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34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803B2-853C-4A97-94A4-B65A03D962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61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3596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43820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15772">
              <a:defRPr/>
            </a:pP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187235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99365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25514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A7E29F-8E3F-40B4-94D5-55091755552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41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B8D43-E2CF-4956-9A5C-1B67C3CB0F97}" type="datetimeFigureOut">
              <a:rPr lang="en-US" smtClean="0"/>
              <a:t>5/15/2014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EF8A-E036-44F3-AA5D-52B4F850D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15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B8D43-E2CF-4956-9A5C-1B67C3CB0F97}" type="datetimeFigureOut">
              <a:rPr lang="en-US" smtClean="0"/>
              <a:t>5/15/2014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EF8A-E036-44F3-AA5D-52B4F850D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21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B8D43-E2CF-4956-9A5C-1B67C3CB0F97}" type="datetimeFigureOut">
              <a:rPr lang="en-US" smtClean="0"/>
              <a:t>5/15/2014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EF8A-E036-44F3-AA5D-52B4F850D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51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B8D43-E2CF-4956-9A5C-1B67C3CB0F97}" type="datetimeFigureOut">
              <a:rPr lang="en-US" smtClean="0"/>
              <a:t>5/15/2014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EF8A-E036-44F3-AA5D-52B4F850D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42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B8D43-E2CF-4956-9A5C-1B67C3CB0F97}" type="datetimeFigureOut">
              <a:rPr lang="en-US" smtClean="0"/>
              <a:t>5/15/2014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EF8A-E036-44F3-AA5D-52B4F850D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93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B8D43-E2CF-4956-9A5C-1B67C3CB0F97}" type="datetimeFigureOut">
              <a:rPr lang="en-US" smtClean="0"/>
              <a:t>5/15/2014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EF8A-E036-44F3-AA5D-52B4F850D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86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B8D43-E2CF-4956-9A5C-1B67C3CB0F97}" type="datetimeFigureOut">
              <a:rPr lang="en-US" smtClean="0"/>
              <a:t>5/15/2014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EF8A-E036-44F3-AA5D-52B4F850D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37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B8D43-E2CF-4956-9A5C-1B67C3CB0F97}" type="datetimeFigureOut">
              <a:rPr lang="en-US" smtClean="0"/>
              <a:t>5/15/2014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EF8A-E036-44F3-AA5D-52B4F850D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78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B8D43-E2CF-4956-9A5C-1B67C3CB0F97}" type="datetimeFigureOut">
              <a:rPr lang="en-US" smtClean="0"/>
              <a:t>5/15/2014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EF8A-E036-44F3-AA5D-52B4F850D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597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B8D43-E2CF-4956-9A5C-1B67C3CB0F97}" type="datetimeFigureOut">
              <a:rPr lang="en-US" smtClean="0"/>
              <a:t>5/15/2014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EF8A-E036-44F3-AA5D-52B4F850D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00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B8D43-E2CF-4956-9A5C-1B67C3CB0F97}" type="datetimeFigureOut">
              <a:rPr lang="en-US" smtClean="0"/>
              <a:t>5/15/2014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EF8A-E036-44F3-AA5D-52B4F850D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62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B8D43-E2CF-4956-9A5C-1B67C3CB0F97}" type="datetimeFigureOut">
              <a:rPr lang="en-US" smtClean="0"/>
              <a:t>5/15/2014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FEF8A-E036-44F3-AA5D-52B4F850D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54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14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image" Target="../media/image43.png"/><Relationship Id="rId7" Type="http://schemas.openxmlformats.org/officeDocument/2006/relationships/image" Target="../media/image47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wmf"/><Relationship Id="rId9" Type="http://schemas.openxmlformats.org/officeDocument/2006/relationships/image" Target="../media/image49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wmf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22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7" t="42488" r="30054" b="20474"/>
          <a:stretch/>
        </p:blipFill>
        <p:spPr>
          <a:xfrm>
            <a:off x="2795450" y="1916223"/>
            <a:ext cx="2852057" cy="2539996"/>
          </a:xfrm>
          <a:prstGeom prst="rect">
            <a:avLst/>
          </a:prstGeom>
        </p:spPr>
      </p:pic>
      <p:pic>
        <p:nvPicPr>
          <p:cNvPr id="2053" name="Picture 8" descr="BMPP_LOGO_112011_notaglin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826" y="6055176"/>
            <a:ext cx="1925053" cy="60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" descr="recoverygov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109" y="6055176"/>
            <a:ext cx="600910" cy="60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01649" y="6656087"/>
            <a:ext cx="77288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This presentation is </a:t>
            </a:r>
            <a:r>
              <a:rPr lang="en-US" sz="900" dirty="0" smtClean="0"/>
              <a:t>funded </a:t>
            </a:r>
            <a:r>
              <a:rPr lang="en-US" sz="900" dirty="0"/>
              <a:t>under </a:t>
            </a:r>
            <a:r>
              <a:rPr lang="en-US" sz="900" dirty="0" smtClean="0"/>
              <a:t>grant # 33-50-M09048 from the U.S. Department of Commerce to </a:t>
            </a:r>
            <a:r>
              <a:rPr lang="en-US" sz="900" dirty="0"/>
              <a:t>the University of New Hampshire.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6" t="428"/>
          <a:stretch/>
        </p:blipFill>
        <p:spPr>
          <a:xfrm>
            <a:off x="0" y="1911350"/>
            <a:ext cx="3093125" cy="254486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-13494" y="35628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en-US" sz="4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Regional Broadband Planning in New Hampshire </a:t>
            </a:r>
            <a:endParaRPr lang="en-US" sz="4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438" y="4629554"/>
            <a:ext cx="8496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Presentation By: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Tim Murphy and Tara Germond, </a:t>
            </a:r>
            <a:r>
              <a:rPr lang="en-US" i="1" dirty="0" smtClean="0">
                <a:latin typeface="+mj-lt"/>
              </a:rPr>
              <a:t>Southwest Region Planning Commission</a:t>
            </a: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Rachel Ruppel, </a:t>
            </a:r>
            <a:r>
              <a:rPr lang="en-US" i="1" dirty="0" smtClean="0">
                <a:latin typeface="+mj-lt"/>
              </a:rPr>
              <a:t>Upper Valley Lake Sunapee Regional Planning Commission </a:t>
            </a:r>
            <a:endParaRPr lang="en-US" i="1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0" t="30410" r="4636" b="16496"/>
          <a:stretch/>
        </p:blipFill>
        <p:spPr>
          <a:xfrm>
            <a:off x="5640377" y="1914524"/>
            <a:ext cx="3485270" cy="254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3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5719" y="2291561"/>
            <a:ext cx="9179719" cy="1575589"/>
          </a:xfrm>
        </p:spPr>
        <p:txBody>
          <a:bodyPr>
            <a:normAutofit/>
          </a:bodyPr>
          <a:lstStyle/>
          <a:p>
            <a:pPr algn="ctr"/>
            <a:r>
              <a:rPr lang="en-US" sz="4350" u="none" spc="225" dirty="0" smtClean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bg1">
                      <a:lumMod val="85000"/>
                      <a:alpha val="40000"/>
                    </a:schemeClr>
                  </a:glow>
                  <a:outerShdw blurRad="50800" dist="38100" dir="5400000" algn="t" rotWithShape="0">
                    <a:schemeClr val="accent1">
                      <a:lumMod val="75000"/>
                      <a:alpha val="40000"/>
                    </a:schemeClr>
                  </a:outerShdw>
                </a:effectLst>
                <a:latin typeface="Perpetua" panose="02020502060401020303" pitchFamily="18" charset="0"/>
              </a:rPr>
              <a:t>REGIONAL </a:t>
            </a:r>
            <a:r>
              <a:rPr lang="en-US" sz="4500" u="none" dirty="0" smtClean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bg1">
                      <a:lumMod val="85000"/>
                      <a:alpha val="40000"/>
                    </a:schemeClr>
                  </a:glow>
                  <a:outerShdw blurRad="50800" dist="38100" dir="5400000" algn="t" rotWithShape="0">
                    <a:schemeClr val="accent1">
                      <a:lumMod val="75000"/>
                      <a:alpha val="40000"/>
                    </a:schemeClr>
                  </a:outerShdw>
                </a:effectLst>
                <a:latin typeface="Perpetua" panose="02020502060401020303" pitchFamily="18" charset="0"/>
              </a:rPr>
              <a:t>BROADBAND </a:t>
            </a:r>
            <a:br>
              <a:rPr lang="en-US" sz="4500" u="none" dirty="0" smtClean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bg1">
                      <a:lumMod val="85000"/>
                      <a:alpha val="40000"/>
                    </a:schemeClr>
                  </a:glow>
                  <a:outerShdw blurRad="50800" dist="38100" dir="5400000" algn="t" rotWithShape="0">
                    <a:schemeClr val="accent1">
                      <a:lumMod val="75000"/>
                      <a:alpha val="40000"/>
                    </a:schemeClr>
                  </a:outerShdw>
                </a:effectLst>
                <a:latin typeface="Perpetua" panose="02020502060401020303" pitchFamily="18" charset="0"/>
              </a:rPr>
            </a:br>
            <a:r>
              <a:rPr lang="en-US" sz="4500" u="none" dirty="0" smtClean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bg1">
                      <a:lumMod val="85000"/>
                      <a:alpha val="40000"/>
                    </a:schemeClr>
                  </a:glow>
                  <a:outerShdw blurRad="50800" dist="38100" dir="5400000" algn="t" rotWithShape="0">
                    <a:schemeClr val="accent1">
                      <a:lumMod val="75000"/>
                      <a:alpha val="40000"/>
                    </a:schemeClr>
                  </a:outerShdw>
                </a:effectLst>
                <a:latin typeface="Perpetua" panose="02020502060401020303" pitchFamily="18" charset="0"/>
              </a:rPr>
              <a:t>PLANNING PROCESS</a:t>
            </a:r>
            <a:endParaRPr lang="en-US" sz="4500" u="none" dirty="0">
              <a:solidFill>
                <a:schemeClr val="accent1">
                  <a:lumMod val="50000"/>
                </a:schemeClr>
              </a:solidFill>
              <a:effectLst>
                <a:glow rad="63500">
                  <a:schemeClr val="bg1">
                    <a:lumMod val="85000"/>
                    <a:alpha val="40000"/>
                  </a:schemeClr>
                </a:glow>
                <a:outerShdw blurRad="50800" dist="38100" dir="5400000" algn="t" rotWithShape="0">
                  <a:schemeClr val="accent1">
                    <a:lumMod val="75000"/>
                    <a:alpha val="40000"/>
                  </a:scheme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78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398417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>
              <a:buClr>
                <a:srgbClr val="FF0000"/>
              </a:buClr>
            </a:pPr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NH’s Regional </a:t>
            </a:r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Planning </a:t>
            </a:r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Commissions</a:t>
            </a:r>
            <a:r>
              <a:rPr lang="en-US" sz="2000" dirty="0" smtClean="0">
                <a:latin typeface="Calibri Light" panose="020F0302020204030204" pitchFamily="34" charset="0"/>
              </a:rPr>
              <a:t/>
            </a:r>
            <a:br>
              <a:rPr lang="en-US" sz="2000" dirty="0" smtClean="0">
                <a:latin typeface="Calibri Light" panose="020F0302020204030204" pitchFamily="34" charset="0"/>
              </a:rPr>
            </a:br>
            <a:endParaRPr lang="en-US" sz="2000" dirty="0" smtClean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9" t="10476" r="23804" b="11587"/>
          <a:stretch/>
        </p:blipFill>
        <p:spPr>
          <a:xfrm>
            <a:off x="2982686" y="0"/>
            <a:ext cx="3608613" cy="68675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65739" y="2849359"/>
            <a:ext cx="1948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North Country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856805" y="6154836"/>
            <a:ext cx="1632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Southwest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283527" y="4285180"/>
            <a:ext cx="1632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Lakes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3905246" y="5220008"/>
            <a:ext cx="1632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Central NH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152454" y="4908975"/>
            <a:ext cx="1632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Strafford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4719489" y="5774058"/>
            <a:ext cx="1146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Southern NH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6591299" y="6091319"/>
            <a:ext cx="1632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Rockingham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188257" y="6359446"/>
            <a:ext cx="1298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Nashua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1962147" y="4112464"/>
            <a:ext cx="1632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Upper Valley Lake Sunapee</a:t>
            </a:r>
            <a:endParaRPr lang="en-US" sz="16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845826" y="4623734"/>
            <a:ext cx="927431" cy="183005"/>
          </a:xfrm>
          <a:prstGeom prst="line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981004" y="5176464"/>
            <a:ext cx="747155" cy="255507"/>
          </a:xfrm>
          <a:prstGeom prst="line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5981006" y="6111236"/>
            <a:ext cx="887880" cy="150236"/>
          </a:xfrm>
          <a:prstGeom prst="line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90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697218763"/>
              </p:ext>
            </p:extLst>
          </p:nvPr>
        </p:nvGraphicFramePr>
        <p:xfrm>
          <a:off x="-76200" y="609600"/>
          <a:ext cx="92202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11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-420"/>
          <a:stretch/>
        </p:blipFill>
        <p:spPr>
          <a:xfrm>
            <a:off x="-12423" y="-10886"/>
            <a:ext cx="9220200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1609965"/>
            <a:ext cx="4343400" cy="4355704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171450" indent="-13716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2012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1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3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5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7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Evaluated Broadband Needs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Identified Challenges to Broadband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Conducted Sector Analysis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Established Regional Vision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Proposed Goals &amp; Objectives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Developed Implementation Strategies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2423" y="340554"/>
            <a:ext cx="4355823" cy="646331"/>
          </a:xfrm>
          <a:prstGeom prst="rect">
            <a:avLst/>
          </a:prstGeom>
          <a:solidFill>
            <a:schemeClr val="tx2">
              <a:lumMod val="50000"/>
            </a:schemeClr>
          </a:solidFill>
          <a:ln w="317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Planning Process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21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61861" y="6223829"/>
            <a:ext cx="3538331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iwantbroadbandnh.org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2992"/>
            <a:ext cx="9144000" cy="4255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62"/>
          <a:stretch/>
        </p:blipFill>
        <p:spPr>
          <a:xfrm>
            <a:off x="0" y="-166914"/>
            <a:ext cx="4596368" cy="30625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96368" y="-152400"/>
            <a:ext cx="4547632" cy="30962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9029" y="2312043"/>
            <a:ext cx="9144000" cy="646331"/>
          </a:xfrm>
          <a:prstGeom prst="rect">
            <a:avLst/>
          </a:prstGeom>
          <a:solidFill>
            <a:schemeClr val="tx2">
              <a:lumMod val="50000"/>
            </a:schemeClr>
          </a:solidFill>
          <a:ln w="317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 Forums and Workshops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46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5240"/>
            <a:ext cx="9144000" cy="693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/>
          </p:nvPr>
        </p:nvGraphicFramePr>
        <p:xfrm>
          <a:off x="-1" y="602496"/>
          <a:ext cx="9144001" cy="57983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8168"/>
                <a:gridCol w="519268"/>
                <a:gridCol w="701541"/>
                <a:gridCol w="566998"/>
                <a:gridCol w="566998"/>
                <a:gridCol w="566998"/>
                <a:gridCol w="566998"/>
                <a:gridCol w="566998"/>
                <a:gridCol w="566998"/>
                <a:gridCol w="566998"/>
                <a:gridCol w="566998"/>
                <a:gridCol w="119682"/>
                <a:gridCol w="461366"/>
                <a:gridCol w="566998"/>
                <a:gridCol w="566998"/>
                <a:gridCol w="654211"/>
                <a:gridCol w="479785"/>
              </a:tblGrid>
              <a:tr h="33728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1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2</a:t>
                      </a:r>
                      <a:endParaRPr lang="en-US" sz="16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Q3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Q4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1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anchor="b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2</a:t>
                      </a:r>
                      <a:endParaRPr lang="en-US" sz="16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Q3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Q4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1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anchor="b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2</a:t>
                      </a:r>
                      <a:endParaRPr lang="en-US" sz="16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Q3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Q4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1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anchor="b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2</a:t>
                      </a:r>
                      <a:endParaRPr lang="en-US" sz="16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Q3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Q4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49645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Form BSG</a:t>
                      </a:r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881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3"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Arial Narrow" panose="020B0606020202030204" pitchFamily="34" charset="0"/>
                        </a:rPr>
                        <a:t>Conduct Quarterly</a:t>
                      </a:r>
                      <a:r>
                        <a:rPr lang="en-US" sz="2000" b="0" baseline="0" dirty="0" smtClean="0">
                          <a:latin typeface="Arial Narrow" panose="020B0606020202030204" pitchFamily="34" charset="0"/>
                        </a:rPr>
                        <a:t> BSG Meetings </a:t>
                      </a:r>
                      <a:endParaRPr lang="en-US" sz="2000" b="0" dirty="0">
                        <a:latin typeface="Arial Narrow" panose="020B0606020202030204" pitchFamily="34" charset="0"/>
                      </a:endParaRPr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97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latin typeface="Arial Narrow" panose="020B0606020202030204" pitchFamily="34" charset="0"/>
                        </a:rPr>
                        <a:t>Data Collection &amp; Analysis</a:t>
                      </a:r>
                      <a:endParaRPr lang="en-US" sz="2000" b="0" dirty="0">
                        <a:latin typeface="Arial Narrow" panose="020B0606020202030204" pitchFamily="34" charset="0"/>
                      </a:endParaRPr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833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Arial Narrow" panose="020B0606020202030204" pitchFamily="34" charset="0"/>
                        </a:rPr>
                        <a:t>Evaluate </a:t>
                      </a:r>
                      <a:r>
                        <a:rPr lang="en-US" sz="2000" b="0" baseline="0" dirty="0" smtClean="0">
                          <a:latin typeface="Arial Narrow" panose="020B0606020202030204" pitchFamily="34" charset="0"/>
                        </a:rPr>
                        <a:t>Need / Demand</a:t>
                      </a:r>
                      <a:endParaRPr lang="en-US" sz="2000" b="0" dirty="0">
                        <a:latin typeface="Arial Narrow" panose="020B0606020202030204" pitchFamily="34" charset="0"/>
                      </a:endParaRPr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309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Arial Narrow" panose="020B0606020202030204" pitchFamily="34" charset="0"/>
                        </a:rPr>
                        <a:t>ID Barriers</a:t>
                      </a:r>
                      <a:endParaRPr lang="en-US" sz="2000" b="0" dirty="0">
                        <a:latin typeface="Arial Narrow" panose="020B0606020202030204" pitchFamily="34" charset="0"/>
                      </a:endParaRPr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9645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Arial Narrow" panose="020B0606020202030204" pitchFamily="34" charset="0"/>
                        </a:rPr>
                        <a:t>Propose</a:t>
                      </a:r>
                      <a:r>
                        <a:rPr lang="en-US" sz="2000" b="0" baseline="0" dirty="0" smtClean="0">
                          <a:latin typeface="Arial Narrow" panose="020B0606020202030204" pitchFamily="34" charset="0"/>
                        </a:rPr>
                        <a:t> Solutions</a:t>
                      </a:r>
                      <a:endParaRPr lang="en-US" sz="2000" b="0" dirty="0">
                        <a:latin typeface="Arial Narrow" panose="020B0606020202030204" pitchFamily="34" charset="0"/>
                      </a:endParaRPr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860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bg1"/>
                          </a:solidFill>
                        </a:rPr>
                        <a:t>Forum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</a:rPr>
                        <a:t> #1</a:t>
                      </a:r>
                      <a:endParaRPr lang="en-US" sz="1100" b="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740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Arial Narrow" panose="020B0606020202030204" pitchFamily="34" charset="0"/>
                        </a:rPr>
                        <a:t>Prepare Draft Plans</a:t>
                      </a:r>
                      <a:endParaRPr lang="en-US" sz="2000" b="0" dirty="0">
                        <a:latin typeface="Arial Narrow" panose="020B0606020202030204" pitchFamily="34" charset="0"/>
                      </a:endParaRPr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927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Forum #2</a:t>
                      </a:r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794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Arial Narrow" panose="020B0606020202030204" pitchFamily="34" charset="0"/>
                        </a:rPr>
                        <a:t>Finalize Plan</a:t>
                      </a:r>
                      <a:endParaRPr lang="en-US" sz="2000" b="0" dirty="0">
                        <a:latin typeface="Arial Narrow" panose="020B0606020202030204" pitchFamily="34" charset="0"/>
                      </a:endParaRPr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927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Forum #3</a:t>
                      </a:r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794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Arial Narrow" panose="020B0606020202030204" pitchFamily="34" charset="0"/>
                        </a:rPr>
                        <a:t>Coordinate</a:t>
                      </a:r>
                      <a:r>
                        <a:rPr lang="en-US" sz="2000" b="0" baseline="0" dirty="0" smtClean="0">
                          <a:latin typeface="Arial Narrow" panose="020B0606020202030204" pitchFamily="34" charset="0"/>
                        </a:rPr>
                        <a:t> with </a:t>
                      </a:r>
                      <a:r>
                        <a:rPr lang="en-US" sz="2000" b="0" baseline="0" dirty="0" err="1" smtClean="0">
                          <a:latin typeface="Arial Narrow" panose="020B0606020202030204" pitchFamily="34" charset="0"/>
                        </a:rPr>
                        <a:t>OEP</a:t>
                      </a:r>
                      <a:endParaRPr lang="en-US" sz="2000" b="0" dirty="0">
                        <a:latin typeface="Arial Narrow" panose="020B0606020202030204" pitchFamily="34" charset="0"/>
                      </a:endParaRPr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0" y="-76200"/>
            <a:ext cx="9144000" cy="646331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Regional Planning Timeline</a:t>
            </a:r>
            <a:endParaRPr lang="en-US" sz="36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218" name="Group 28"/>
          <p:cNvGrpSpPr>
            <a:grpSpLocks/>
          </p:cNvGrpSpPr>
          <p:nvPr/>
        </p:nvGrpSpPr>
        <p:grpSpPr bwMode="auto">
          <a:xfrm>
            <a:off x="0" y="6414193"/>
            <a:ext cx="9372600" cy="443807"/>
            <a:chOff x="1" y="6553188"/>
            <a:chExt cx="9144001" cy="446459"/>
          </a:xfrm>
        </p:grpSpPr>
        <p:sp>
          <p:nvSpPr>
            <p:cNvPr id="22" name="Pentagon 21"/>
            <p:cNvSpPr/>
            <p:nvPr/>
          </p:nvSpPr>
          <p:spPr>
            <a:xfrm>
              <a:off x="6477002" y="6553195"/>
              <a:ext cx="2667000" cy="446448"/>
            </a:xfrm>
            <a:prstGeom prst="homePlate">
              <a:avLst/>
            </a:prstGeom>
            <a:solidFill>
              <a:schemeClr val="tx2">
                <a:lumMod val="5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Pentagon 25"/>
            <p:cNvSpPr/>
            <p:nvPr/>
          </p:nvSpPr>
          <p:spPr>
            <a:xfrm>
              <a:off x="4266571" y="6553195"/>
              <a:ext cx="2515860" cy="446448"/>
            </a:xfrm>
            <a:prstGeom prst="homePlate">
              <a:avLst/>
            </a:prstGeom>
            <a:solidFill>
              <a:schemeClr val="tx2">
                <a:lumMod val="60000"/>
                <a:lumOff val="4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" name="Pentagon 29"/>
            <p:cNvSpPr/>
            <p:nvPr/>
          </p:nvSpPr>
          <p:spPr>
            <a:xfrm>
              <a:off x="1980571" y="6553199"/>
              <a:ext cx="2542624" cy="446448"/>
            </a:xfrm>
            <a:prstGeom prst="homePlate">
              <a:avLst/>
            </a:prstGeom>
            <a:solidFill>
              <a:schemeClr val="tx2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" name="Pentagon 33"/>
            <p:cNvSpPr/>
            <p:nvPr/>
          </p:nvSpPr>
          <p:spPr>
            <a:xfrm>
              <a:off x="1" y="6553192"/>
              <a:ext cx="2286000" cy="446448"/>
            </a:xfrm>
            <a:prstGeom prst="homePlate">
              <a:avLst/>
            </a:prstGeom>
            <a:solidFill>
              <a:schemeClr val="tx2">
                <a:lumMod val="20000"/>
                <a:lumOff val="80000"/>
                <a:alpha val="92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224" name="TextBox 39"/>
            <p:cNvSpPr txBox="1">
              <a:spLocks noChangeArrowheads="1"/>
            </p:cNvSpPr>
            <p:nvPr/>
          </p:nvSpPr>
          <p:spPr bwMode="auto">
            <a:xfrm>
              <a:off x="2133602" y="6553197"/>
              <a:ext cx="2209801" cy="372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latin typeface="Arial Narrow" panose="020B0606020202030204" pitchFamily="34" charset="0"/>
                </a:rPr>
                <a:t>2012</a:t>
              </a:r>
              <a:endParaRPr lang="en-US" b="1" dirty="0">
                <a:latin typeface="Arial Narrow" panose="020B0606020202030204" pitchFamily="34" charset="0"/>
              </a:endParaRPr>
            </a:p>
          </p:txBody>
        </p:sp>
        <p:sp>
          <p:nvSpPr>
            <p:cNvPr id="43225" name="TextBox 40"/>
            <p:cNvSpPr txBox="1">
              <a:spLocks noChangeArrowheads="1"/>
            </p:cNvSpPr>
            <p:nvPr/>
          </p:nvSpPr>
          <p:spPr bwMode="auto">
            <a:xfrm>
              <a:off x="1" y="6553197"/>
              <a:ext cx="2209801" cy="372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latin typeface="Arial Narrow" panose="020B0606020202030204" pitchFamily="34" charset="0"/>
                </a:rPr>
                <a:t>2011</a:t>
              </a:r>
              <a:endParaRPr lang="en-US" b="1" dirty="0">
                <a:latin typeface="Arial Narrow" panose="020B0606020202030204" pitchFamily="34" charset="0"/>
              </a:endParaRPr>
            </a:p>
          </p:txBody>
        </p:sp>
        <p:sp>
          <p:nvSpPr>
            <p:cNvPr id="43226" name="TextBox 43"/>
            <p:cNvSpPr txBox="1">
              <a:spLocks noChangeArrowheads="1"/>
            </p:cNvSpPr>
            <p:nvPr/>
          </p:nvSpPr>
          <p:spPr bwMode="auto">
            <a:xfrm>
              <a:off x="6629401" y="6553188"/>
              <a:ext cx="2209801" cy="372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latin typeface="Arial Narrow" panose="020B0606020202030204" pitchFamily="34" charset="0"/>
                </a:rPr>
                <a:t>2014</a:t>
              </a:r>
              <a:endParaRPr lang="en-US" b="1" dirty="0">
                <a:latin typeface="Arial Narrow" panose="020B0606020202030204" pitchFamily="34" charset="0"/>
              </a:endParaRPr>
            </a:p>
          </p:txBody>
        </p:sp>
        <p:sp>
          <p:nvSpPr>
            <p:cNvPr id="43227" name="TextBox 44"/>
            <p:cNvSpPr txBox="1">
              <a:spLocks noChangeArrowheads="1"/>
            </p:cNvSpPr>
            <p:nvPr/>
          </p:nvSpPr>
          <p:spPr bwMode="auto">
            <a:xfrm>
              <a:off x="4267200" y="6553199"/>
              <a:ext cx="2209801" cy="372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latin typeface="Arial Narrow" panose="020B0606020202030204" pitchFamily="34" charset="0"/>
                </a:rPr>
                <a:t>2013</a:t>
              </a:r>
              <a:endParaRPr lang="en-US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43219" name="Footer Placeholder 12"/>
          <p:cNvSpPr>
            <a:spLocks noGrp="1"/>
          </p:cNvSpPr>
          <p:nvPr>
            <p:ph type="ftr" sz="quarter" idx="11"/>
          </p:nvPr>
        </p:nvSpPr>
        <p:spPr bwMode="auto">
          <a:xfrm>
            <a:off x="-3505200" y="4419600"/>
            <a:ext cx="2895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26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" y="0"/>
            <a:ext cx="9220201" cy="522514"/>
          </a:xfrm>
          <a:solidFill>
            <a:schemeClr val="tx2">
              <a:lumMod val="50000"/>
            </a:schemeClr>
          </a:solidFill>
        </p:spPr>
        <p:txBody>
          <a:bodyPr anchor="ctr">
            <a:normAutofit fontScale="90000"/>
          </a:bodyPr>
          <a:lstStyle/>
          <a:p>
            <a:pPr algn="ctr" eaLnBrk="1" hangingPunct="1">
              <a:defRPr/>
            </a:pPr>
            <a:r>
              <a:rPr lang="en-US" sz="36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Broadband (</a:t>
            </a:r>
            <a:r>
              <a:rPr lang="en-US" sz="3600" b="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high-speed Internet</a:t>
            </a:r>
            <a:r>
              <a:rPr lang="en-US" sz="36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180151"/>
              </p:ext>
            </p:extLst>
          </p:nvPr>
        </p:nvGraphicFramePr>
        <p:xfrm>
          <a:off x="21771" y="522515"/>
          <a:ext cx="9107418" cy="635080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080308"/>
                <a:gridCol w="1040847"/>
                <a:gridCol w="1008322"/>
                <a:gridCol w="5977941"/>
              </a:tblGrid>
              <a:tr h="4612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Tiers of Service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241" marR="4824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Download Speed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241" marR="4824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Upload Speed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241" marR="4824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Typical Functions /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Use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48241" marR="4824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12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Un-served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241" marR="482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&lt; 768 Kbps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241" marR="482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&lt; 200 Kbps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241" marR="482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60020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Email (client/server-based)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241" marR="482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3428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Underserved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241" marR="482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768 Kbps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to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&lt; 1.5 Mbps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241" marR="482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200 Kbps 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to 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&lt; 768 Kbps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241" marR="482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60020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Web-based email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0" algn="l"/>
                          <a:tab pos="160020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Limited web browsing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0" algn="l"/>
                          <a:tab pos="160020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Send/receive small documents 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0" algn="l"/>
                          <a:tab pos="160020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Single user Internet device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241" marR="4824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9571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1.5 Mbps 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to 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&lt; 3 Mbps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241" marR="482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768 Kbps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to 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&lt;1.5 Mbps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241" marR="482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60020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Medium social media use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60020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Send/Receive medium-size documents/files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0" algn="l"/>
                          <a:tab pos="160020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Limited streaming content, buffering a concern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0" algn="l"/>
                          <a:tab pos="160020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1-3 simultaneous Internet devices possible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241" marR="4824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957142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Served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241" marR="482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 Mbps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to 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&lt;6 Mbps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241" marR="482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1.5 Mbps 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to 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&lt;3 Mbps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241" marR="482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60020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Send/Receive medium to large-size documents or files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60020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Streaming content, downloading High Definition (HD) content, speed a concern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60020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Low quality, small window videoconferencing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241" marR="4824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1708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 Mbps 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to 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&lt;10 Mbps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241" marR="482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 Mbps 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to 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 Mbps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241" marR="482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60020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Send/Receive large documents or files (small videos)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60020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Streaming HD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60020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Virtual Private Network (VPN) access for remote work at speed critical to job function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60020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Multi-player online gaming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241" marR="4824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571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 Mbps 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to 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&lt;25 Mbps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241" marR="482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 Mbps 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to 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&lt;10 Mbps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241" marR="482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60020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HD quality, large frame videoconferencing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60020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Remote synchronous education, professional development facilitated concurrently at multiple locations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60020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Tele-health applications possible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241" marR="4824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765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25+ Mbps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241" marR="482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10+ Mbps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241" marR="482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60020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Send/Receive medium to large databases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60020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Real-time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medical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imaging and consultation, remote patient monitoring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241" marR="4824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787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>
          <a:xfrm>
            <a:off x="0" y="5715000"/>
            <a:ext cx="3657600" cy="8001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+mj-lt"/>
              </a:rPr>
              <a:t>Essential</a:t>
            </a:r>
            <a:endParaRPr lang="en-US" sz="8000" dirty="0">
              <a:latin typeface="+mj-lt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-1" y="4848225"/>
            <a:ext cx="3657601" cy="800100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+mj-lt"/>
              </a:rPr>
              <a:t>Affordability</a:t>
            </a:r>
            <a:endParaRPr lang="en-US" sz="8000" dirty="0">
              <a:latin typeface="+mj-lt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0" y="3971925"/>
            <a:ext cx="3657600" cy="800100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+mj-lt"/>
              </a:rPr>
              <a:t>Reliability</a:t>
            </a:r>
            <a:endParaRPr lang="en-US" sz="8000" dirty="0">
              <a:latin typeface="+mj-lt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-1" y="3028949"/>
            <a:ext cx="3657601" cy="866775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+mj-lt"/>
              </a:rPr>
              <a:t>Quality</a:t>
            </a:r>
            <a:endParaRPr lang="en-US" sz="8000" dirty="0">
              <a:latin typeface="+mj-lt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0" y="2085974"/>
            <a:ext cx="3657600" cy="866775"/>
          </a:xfrm>
          <a:prstGeom prst="homePlat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+mj-lt"/>
              </a:rPr>
              <a:t>Choice</a:t>
            </a:r>
            <a:endParaRPr lang="en-US" sz="4000" dirty="0">
              <a:latin typeface="+mj-lt"/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-1" y="1209675"/>
            <a:ext cx="3657601" cy="800100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+mj-lt"/>
              </a:rPr>
              <a:t>Access</a:t>
            </a:r>
            <a:endParaRPr lang="en-US" sz="4000" dirty="0">
              <a:latin typeface="+mj-lt"/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2219325" y="5715000"/>
            <a:ext cx="6838949" cy="800100"/>
          </a:xfrm>
          <a:prstGeom prst="chevro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sz="2000" dirty="0" smtClean="0">
                <a:solidFill>
                  <a:schemeClr val="tx1"/>
                </a:solidFill>
                <a:latin typeface="+mj-lt"/>
              </a:rPr>
              <a:t>Recognize broadband as critical infrastructure.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2762250" y="4848225"/>
            <a:ext cx="6323528" cy="8001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     Provide affordable service options for all        </a:t>
            </a:r>
          </a:p>
          <a:p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    income levels. 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1905000" y="3971925"/>
            <a:ext cx="7180778" cy="800100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Futura Lt" pitchFamily="34" charset="0"/>
              </a:rPr>
              <a:t>    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Ensure that service is available at all times.  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1562100" y="3028949"/>
            <a:ext cx="7496174" cy="866775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  Offer faster speeds / bandwidth.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1476374" y="2085974"/>
            <a:ext cx="7554397" cy="866775"/>
          </a:xfrm>
          <a:prstGeom prst="chevron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  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Increase options of service providers &amp;  </a:t>
            </a:r>
          </a:p>
          <a:p>
            <a:pPr lvl="3"/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  technology types.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Chevron 14"/>
          <p:cNvSpPr/>
          <p:nvPr/>
        </p:nvSpPr>
        <p:spPr>
          <a:xfrm>
            <a:off x="1562100" y="1209675"/>
            <a:ext cx="7523678" cy="800100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Futura Lt" pitchFamily="34" charset="0"/>
              </a:rPr>
              <a:t>  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Expand broadband availability, especially in  </a:t>
            </a:r>
          </a:p>
          <a:p>
            <a:pPr lvl="3"/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 rural areas.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" y="358557"/>
            <a:ext cx="9144000" cy="646331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Broadband Needs</a:t>
            </a:r>
            <a:endParaRPr lang="en-US" sz="36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26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3" b="16097"/>
          <a:stretch/>
        </p:blipFill>
        <p:spPr>
          <a:xfrm>
            <a:off x="4572000" y="0"/>
            <a:ext cx="4572000" cy="3432629"/>
          </a:xfrm>
          <a:prstGeom prst="rect">
            <a:avLst/>
          </a:prstGeom>
        </p:spPr>
      </p:pic>
      <p:pic>
        <p:nvPicPr>
          <p:cNvPr id="7" name="Picture 2" descr="http://info.infiniteconferencing.com/Portals/98866/images/telecommuting-resized-6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9970" y="3429000"/>
            <a:ext cx="503403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www.newenglandpost.com/wp-content/uploads/2011/11/telehealth_l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4752" y="0"/>
            <a:ext cx="489828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52" y="3429000"/>
            <a:ext cx="5146717" cy="3429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24752" y="2903170"/>
            <a:ext cx="9168752" cy="646331"/>
          </a:xfrm>
          <a:prstGeom prst="rect">
            <a:avLst/>
          </a:prstGeom>
          <a:solidFill>
            <a:schemeClr val="tx2">
              <a:lumMod val="50000"/>
            </a:schemeClr>
          </a:solidFill>
          <a:ln w="317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Sector Based Needs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48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270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Broadband Challenges</a:t>
            </a:r>
            <a:endParaRPr lang="en-US" sz="36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2" b="14633"/>
          <a:stretch/>
        </p:blipFill>
        <p:spPr>
          <a:xfrm>
            <a:off x="0" y="762000"/>
            <a:ext cx="9202979" cy="6096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6966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1" y="0"/>
            <a:ext cx="9220201" cy="9017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17020" y="1365260"/>
            <a:ext cx="8515350" cy="5382986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Arial" pitchFamily="34" charset="0"/>
              <a:buChar char="•"/>
              <a:defRPr sz="2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47688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22325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Arial" pitchFamily="34" charset="0"/>
              <a:buChar char="•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096963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Arial" pitchFamily="34" charset="0"/>
              <a:buChar char="•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Arial" pitchFamily="34" charset="0"/>
              <a:buChar char="•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2800" dirty="0">
              <a:solidFill>
                <a:schemeClr val="tx1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0" y="1365260"/>
            <a:ext cx="7263494" cy="3718369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Arial" pitchFamily="34" charset="0"/>
              <a:buChar char="•"/>
              <a:defRPr sz="2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47688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22325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Arial" pitchFamily="34" charset="0"/>
              <a:buChar char="•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096963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Arial" pitchFamily="34" charset="0"/>
              <a:buChar char="•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Arial" pitchFamily="34" charset="0"/>
              <a:buChar char="•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Tx/>
            </a:pPr>
            <a:r>
              <a:rPr lang="en-US" sz="2400" b="1" dirty="0" err="1" smtClean="0">
                <a:solidFill>
                  <a:schemeClr val="tx1"/>
                </a:solidFill>
                <a:latin typeface="+mj-lt"/>
                <a:cs typeface="Calibri" pitchFamily="34" charset="0"/>
              </a:rPr>
              <a:t>NTIA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 = National Telecommunications &amp; Information 	      Administration </a:t>
            </a:r>
          </a:p>
          <a:p>
            <a:pPr marL="0" indent="0">
              <a:buClrTx/>
              <a:buNone/>
            </a:pPr>
            <a:endParaRPr lang="en-US" sz="1600" dirty="0" smtClean="0">
              <a:solidFill>
                <a:schemeClr val="tx1"/>
              </a:solidFill>
              <a:latin typeface="+mj-lt"/>
              <a:cs typeface="Calibri" pitchFamily="34" charset="0"/>
            </a:endParaRPr>
          </a:p>
          <a:p>
            <a:pPr marL="457200" indent="-457200">
              <a:buClrTx/>
            </a:pPr>
            <a:r>
              <a:rPr lang="en-US" sz="2400" b="1" dirty="0" err="1" smtClean="0">
                <a:solidFill>
                  <a:schemeClr val="tx1"/>
                </a:solidFill>
                <a:latin typeface="+mj-lt"/>
                <a:cs typeface="Calibri" pitchFamily="34" charset="0"/>
              </a:rPr>
              <a:t>SBI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 = State Broadband Initiative</a:t>
            </a:r>
          </a:p>
          <a:p>
            <a:pPr marL="1325563" lvl="3" indent="-457200">
              <a:buClrTx/>
              <a:buSzPct val="95000"/>
            </a:pPr>
            <a:r>
              <a:rPr lang="en-US" sz="2400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Announced in 2009</a:t>
            </a:r>
          </a:p>
          <a:p>
            <a:pPr marL="1325563" lvl="3" indent="-457200">
              <a:buClrTx/>
              <a:buSzPct val="95000"/>
            </a:pPr>
            <a:r>
              <a:rPr lang="en-US" sz="2400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Nearly $300 M available for states, territories and the District of Colombia </a:t>
            </a:r>
          </a:p>
          <a:p>
            <a:pPr marL="1325563" lvl="3" indent="-457200">
              <a:buClrTx/>
              <a:buSzPct val="95000"/>
            </a:pPr>
            <a:r>
              <a:rPr lang="en-US" sz="2400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Purpose: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9008" y="4978991"/>
            <a:ext cx="6501494" cy="1384995"/>
          </a:xfrm>
          <a:prstGeom prst="rect">
            <a:avLst/>
          </a:prstGeom>
          <a:solidFill>
            <a:schemeClr val="tx2">
              <a:lumMod val="40000"/>
              <a:lumOff val="60000"/>
              <a:alpha val="5000"/>
            </a:schemeClr>
          </a:solidFill>
        </p:spPr>
        <p:txBody>
          <a:bodyPr wrap="square">
            <a:spAutoFit/>
          </a:bodyPr>
          <a:lstStyle/>
          <a:p>
            <a:pPr marL="593725" lvl="2" indent="0" algn="just">
              <a:buFont typeface="Arial" pitchFamily="34" charset="0"/>
              <a:buNone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“Support the efficient and creative use of broadband technology to better compete in the digital economy.”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494" y="3134515"/>
            <a:ext cx="1613806" cy="16138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4999" r="15001"/>
          <a:stretch/>
        </p:blipFill>
        <p:spPr>
          <a:xfrm>
            <a:off x="7208575" y="1047909"/>
            <a:ext cx="1663746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8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4"/>
          <p:cNvSpPr txBox="1">
            <a:spLocks noChangeArrowheads="1"/>
          </p:cNvSpPr>
          <p:nvPr/>
        </p:nvSpPr>
        <p:spPr bwMode="auto">
          <a:xfrm>
            <a:off x="468852" y="1600200"/>
            <a:ext cx="8231981" cy="4114800"/>
          </a:xfrm>
          <a:prstGeom prst="rect">
            <a:avLst/>
          </a:prstGeom>
          <a:gradFill rotWithShape="0">
            <a:gsLst>
              <a:gs pos="0">
                <a:schemeClr val="accent4">
                  <a:lumMod val="20000"/>
                  <a:lumOff val="80000"/>
                  <a:gamma/>
                  <a:tint val="20000"/>
                  <a:invGamma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chemeClr val="accent4">
                <a:lumMod val="20000"/>
                <a:lumOff val="80000"/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2">
                    <a:lumMod val="20000"/>
                    <a:lumOff val="80000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102870" tIns="54864" rIns="102870" bIns="54864" rtlCol="0" anchor="t" anchorCtr="0" upright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400" i="1" dirty="0" smtClean="0">
                <a:latin typeface="+mj-lt"/>
                <a:ea typeface="Garamond" panose="02020404030301010803" pitchFamily="18" charset="0"/>
                <a:cs typeface="Arial" panose="020B0604020202020204" pitchFamily="34" charset="0"/>
              </a:rPr>
              <a:t/>
            </a:r>
            <a:br>
              <a:rPr lang="en-US" sz="2400" i="1" dirty="0" smtClean="0">
                <a:latin typeface="+mj-lt"/>
                <a:ea typeface="Garamond" panose="02020404030301010803" pitchFamily="18" charset="0"/>
                <a:cs typeface="Arial" panose="020B0604020202020204" pitchFamily="34" charset="0"/>
              </a:rPr>
            </a:br>
            <a:r>
              <a:rPr lang="en-US" i="1" dirty="0" smtClean="0">
                <a:latin typeface="+mj-lt"/>
                <a:ea typeface="Garamond" panose="02020404030301010803" pitchFamily="18" charset="0"/>
                <a:cs typeface="Arial" panose="020B0604020202020204" pitchFamily="34" charset="0"/>
              </a:rPr>
              <a:t>Recognizing that the universal availability of high capacity broadband is vital to the region’s future and long term prosperity, this Plan is guided by a vision of Southwest New Hampshire where every premises has the ability to access and fully utilize a reliable, affordable and sustainable broadband network. </a:t>
            </a:r>
            <a:endParaRPr lang="en-US" i="1" dirty="0">
              <a:latin typeface="+mj-lt"/>
              <a:ea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325437"/>
            <a:ext cx="9144000" cy="812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Regional Vision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95053" y="5178582"/>
            <a:ext cx="4553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 Narrow" panose="020B0606020202030204" pitchFamily="34" charset="0"/>
              </a:rPr>
              <a:t>- Southwest New Hampshire Broadband Vision Statement -</a:t>
            </a:r>
            <a:endParaRPr lang="en-US" sz="1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22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609600" y="1219200"/>
          <a:ext cx="73914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91082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 Implementation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682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87732"/>
            <a:ext cx="4572000" cy="4479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277" y="1600200"/>
            <a:ext cx="1377045" cy="838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38400" y="2743200"/>
            <a:ext cx="4038600" cy="341632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lvl="0"/>
            <a:endParaRPr lang="en-US" dirty="0" smtClean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0" algn="ctr"/>
            <a:r>
              <a:rPr lang="en-US" b="1" dirty="0" smtClean="0">
                <a:solidFill>
                  <a:srgbClr val="E0D61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Fast</a:t>
            </a:r>
            <a:r>
              <a:rPr lang="en-US" b="1" dirty="0">
                <a:solidFill>
                  <a:srgbClr val="E0D61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reliable and affordable broadband service through a competitive marketplace throughout all </a:t>
            </a:r>
            <a:r>
              <a:rPr lang="en-US" b="1" dirty="0" smtClean="0">
                <a:solidFill>
                  <a:srgbClr val="E0D61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parts </a:t>
            </a:r>
            <a:r>
              <a:rPr lang="en-US" b="1" dirty="0">
                <a:solidFill>
                  <a:srgbClr val="E0D61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the Upper Valley Lake Sunapee region. </a:t>
            </a:r>
            <a:endParaRPr lang="en-US" sz="1100" b="1" dirty="0">
              <a:solidFill>
                <a:srgbClr val="E0D616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0" algn="ctr"/>
            <a:endParaRPr lang="en-US" b="1" dirty="0" smtClean="0">
              <a:solidFill>
                <a:srgbClr val="E0D616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0" algn="ctr"/>
            <a:r>
              <a:rPr lang="en-US" b="1" dirty="0" smtClean="0">
                <a:solidFill>
                  <a:srgbClr val="E0D61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n-US" b="1" dirty="0">
                <a:solidFill>
                  <a:srgbClr val="E0D61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future with rural regions having equal opportunity to access broadband services as metropolitan areas.</a:t>
            </a:r>
            <a:endParaRPr lang="en-US" sz="1100" b="1" dirty="0">
              <a:solidFill>
                <a:srgbClr val="E0D616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571500" lvl="2"/>
            <a:endParaRPr lang="en-US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53577"/>
            <a:ext cx="9144000" cy="91082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Setting the Vision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28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2895600" y="6492875"/>
            <a:ext cx="3352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iwantbroadbandnh.org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2868811"/>
            <a:ext cx="84582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Calibri" panose="020F0502020204030204" pitchFamily="34" charset="0"/>
              </a:rPr>
              <a:t>Affordable 10 Mbps service to </a:t>
            </a:r>
            <a:r>
              <a:rPr lang="en-US" sz="3600" b="1" u="sng" dirty="0" smtClean="0">
                <a:latin typeface="Calibri" panose="020F0502020204030204" pitchFamily="34" charset="0"/>
              </a:rPr>
              <a:t>all</a:t>
            </a:r>
            <a:r>
              <a:rPr lang="en-US" sz="3600" dirty="0" smtClean="0">
                <a:latin typeface="Calibri" panose="020F0502020204030204" pitchFamily="34" charset="0"/>
              </a:rPr>
              <a:t> areas.</a:t>
            </a:r>
          </a:p>
          <a:p>
            <a:pPr marL="457200" indent="-457200"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endParaRPr lang="en-US" sz="2000" dirty="0" smtClean="0">
              <a:latin typeface="Calibri" panose="020F0502020204030204" pitchFamily="34" charset="0"/>
            </a:endParaRPr>
          </a:p>
          <a:p>
            <a:pPr marL="457200" indent="-457200"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Calibri" panose="020F0502020204030204" pitchFamily="34" charset="0"/>
              </a:rPr>
              <a:t>Work on building “Gigabit Communities.”</a:t>
            </a:r>
          </a:p>
          <a:p>
            <a:pPr marL="457200" indent="-457200"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endParaRPr lang="en-US" sz="2000" dirty="0" smtClean="0">
              <a:latin typeface="Calibri" panose="020F0502020204030204" pitchFamily="34" charset="0"/>
            </a:endParaRPr>
          </a:p>
          <a:p>
            <a:pPr marL="457200" indent="-457200"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Calibri" panose="020F0502020204030204" pitchFamily="34" charset="0"/>
              </a:rPr>
              <a:t>A competitive, innovative marketplace.</a:t>
            </a:r>
          </a:p>
          <a:p>
            <a:pPr marL="457200" indent="-457200"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endParaRPr lang="en-US" sz="2000" dirty="0" smtClean="0">
              <a:latin typeface="Calibri" panose="020F0502020204030204" pitchFamily="34" charset="0"/>
            </a:endParaRPr>
          </a:p>
          <a:p>
            <a:pPr marL="457200" indent="-457200"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Calibri" panose="020F0502020204030204" pitchFamily="34" charset="0"/>
              </a:rPr>
              <a:t>Work on parity – rural, downtown, metro.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5114" y="1600200"/>
            <a:ext cx="5866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By the Year 2020,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53577"/>
            <a:ext cx="9144000" cy="91082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Defining Goals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914" y="1024830"/>
            <a:ext cx="137704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895600" y="6492875"/>
            <a:ext cx="3352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iwantbroadbandnh.org</a:t>
            </a: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3962400"/>
            <a:ext cx="9144000" cy="0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:\Users\rruppel\AppData\Local\Microsoft\Windows\Temporary Internet Files\Content.IE5\DQTS3UBN\MC900441469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16"/>
          <a:stretch/>
        </p:blipFill>
        <p:spPr bwMode="auto">
          <a:xfrm>
            <a:off x="152400" y="1757830"/>
            <a:ext cx="2742857" cy="182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rruppel\AppData\Local\Microsoft\Windows\Temporary Internet Files\Content.IE5\ITJ4L75W\MC900151255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86387"/>
            <a:ext cx="2286000" cy="191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rruppel\AppData\Local\Microsoft\Windows\Temporary Internet Files\Content.IE5\ITJ4L75W\MC900441324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240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rruppel\AppData\Local\Microsoft\Windows\Temporary Internet Files\Content.IE5\8BH957N0\MC900431586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1920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rruppel\AppData\Local\Microsoft\Windows\Temporary Internet Files\Content.IE5\O1D27SKD\MC900104586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513" y="4271772"/>
            <a:ext cx="1826971" cy="182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rruppel\AppData\Local\Microsoft\Windows\Temporary Internet Files\Content.IE5\YI8JYGXR\MC900039010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903" y="4205630"/>
            <a:ext cx="2006194" cy="204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Program Files\Microsoft Office\MEDIA\CAGCAT10\j0222015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59" y="4309262"/>
            <a:ext cx="1780337" cy="178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3581400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Population Density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54331" y="3593068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Return on Investment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072180" y="3560802"/>
            <a:ext cx="1386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Hilly Terrain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32196" y="624840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Leadership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581400" y="6203329"/>
            <a:ext cx="198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Pole Attachments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48660" y="6203329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Financing</a:t>
            </a:r>
            <a:endParaRPr lang="en-US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-53577"/>
            <a:ext cx="9144000" cy="91082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Challenges to Expansion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20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752600" y="1600200"/>
            <a:ext cx="5791200" cy="4114800"/>
          </a:xfrm>
          <a:prstGeom prst="rect">
            <a:avLst/>
          </a:prstGeom>
        </p:spPr>
        <p:txBody>
          <a:bodyPr/>
          <a:lstStyle/>
          <a:p>
            <a:pPr marL="46037" indent="0" algn="ctr">
              <a:buNone/>
            </a:pPr>
            <a:r>
              <a:rPr lang="en-US" sz="2800" u="sng" dirty="0">
                <a:solidFill>
                  <a:schemeClr val="bg2">
                    <a:lumMod val="25000"/>
                  </a:schemeClr>
                </a:solidFill>
                <a:latin typeface="Candara" pitchFamily="34" charset="0"/>
                <a:cs typeface="Arial" charset="0"/>
              </a:rPr>
              <a:t>Implementation Matrix</a:t>
            </a:r>
            <a:endParaRPr lang="en-US" sz="2800" u="sng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What – </a:t>
            </a:r>
            <a:r>
              <a:rPr lang="en-US" sz="2800" i="1" dirty="0" smtClean="0">
                <a:solidFill>
                  <a:schemeClr val="bg2">
                    <a:lumMod val="25000"/>
                  </a:schemeClr>
                </a:solidFill>
              </a:rPr>
              <a:t>strategy</a:t>
            </a:r>
          </a:p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When – </a:t>
            </a:r>
            <a:r>
              <a:rPr lang="en-US" sz="2800" i="1" dirty="0" smtClean="0">
                <a:solidFill>
                  <a:schemeClr val="bg2">
                    <a:lumMod val="25000"/>
                  </a:schemeClr>
                </a:solidFill>
              </a:rPr>
              <a:t>priority and phasing</a:t>
            </a:r>
          </a:p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How – </a:t>
            </a:r>
            <a:r>
              <a:rPr lang="en-US" sz="2800" i="1" dirty="0" smtClean="0">
                <a:solidFill>
                  <a:schemeClr val="bg2">
                    <a:lumMod val="25000"/>
                  </a:schemeClr>
                </a:solidFill>
              </a:rPr>
              <a:t>level of action</a:t>
            </a:r>
          </a:p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Who - </a:t>
            </a:r>
            <a:r>
              <a:rPr lang="en-US" sz="2800" i="1" dirty="0" smtClean="0">
                <a:solidFill>
                  <a:schemeClr val="bg2">
                    <a:lumMod val="25000"/>
                  </a:schemeClr>
                </a:solidFill>
              </a:rPr>
              <a:t>partners</a:t>
            </a:r>
          </a:p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Who benefits – </a:t>
            </a:r>
            <a:r>
              <a:rPr lang="en-US" sz="2800" i="1" dirty="0" smtClean="0">
                <a:solidFill>
                  <a:schemeClr val="bg2">
                    <a:lumMod val="25000"/>
                  </a:schemeClr>
                </a:solidFill>
              </a:rPr>
              <a:t>sectors affected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895600" y="6492875"/>
            <a:ext cx="3352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iwantbroadbandnh.org</a:t>
            </a:r>
            <a:endParaRPr lang="en-US"/>
          </a:p>
        </p:txBody>
      </p:sp>
      <p:pic>
        <p:nvPicPr>
          <p:cNvPr id="3074" name="Picture 2" descr="C:\Users\rruppel\AppData\Local\Microsoft\Windows\Temporary Internet Files\Content.IE5\WNBQO08E\MC90038898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5" y="4038600"/>
            <a:ext cx="1494130" cy="181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ruppel\AppData\Local\Microsoft\Windows\Temporary Internet Files\Content.IE5\RJ2ER252\MC900441496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295400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-53577"/>
            <a:ext cx="9144000" cy="91082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Fleshing Out Strategies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0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542" y="5837237"/>
            <a:ext cx="1377045" cy="838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399" y="1600200"/>
            <a:ext cx="408218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2800" u="sng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Federal Level </a:t>
            </a:r>
          </a:p>
          <a:p>
            <a:pPr marL="457200" indent="-45720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Support reform of the federal Connect America Fund to increase the funding coming into New Hampshire.</a:t>
            </a:r>
          </a:p>
          <a:p>
            <a:pPr marL="457200" indent="-45720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C:\Users\rruppel\AppData\Local\Microsoft\Windows\Temporary Internet Files\Content.IE5\RJ2ER252\MC900438767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587" y="1633329"/>
            <a:ext cx="4376014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-53577"/>
            <a:ext cx="9144000" cy="91082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 Five Priority Action Areas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61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285" y="5860673"/>
            <a:ext cx="1377045" cy="838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398" y="1828800"/>
            <a:ext cx="548640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2800" u="sng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State </a:t>
            </a:r>
            <a:r>
              <a:rPr lang="en-US" sz="2800" u="sng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en-US" sz="2800" u="sng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evel</a:t>
            </a:r>
          </a:p>
          <a:p>
            <a:pPr marL="457200" indent="-45720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Pass state legislation that promotes new options for broadband financing.</a:t>
            </a:r>
            <a:endParaRPr lang="en-US" sz="2800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Reform state legislation and policy governing utility pole attachments.</a:t>
            </a:r>
            <a:endParaRPr lang="en-US" sz="2800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C:\Users\rruppel\AppData\Local\Microsoft\Windows\Temporary Internet Files\Content.IE5\ITJ4L75W\MC900437397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2209800"/>
            <a:ext cx="3274880" cy="328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-53577"/>
            <a:ext cx="9144000" cy="91082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 Five Priority Action Areas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40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00929"/>
            <a:ext cx="1377045" cy="838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1686104"/>
            <a:ext cx="525780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2800" u="sng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Local/Regional Level</a:t>
            </a:r>
          </a:p>
          <a:p>
            <a:pPr marL="457200" indent="-45720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Provide technical assistance to 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municipalities to update wireless telecom ordinances.</a:t>
            </a:r>
          </a:p>
          <a:p>
            <a:pPr marL="457200" indent="-45720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Support inter-municipal or regional coordination on broadband expansion efforts.</a:t>
            </a:r>
            <a:endParaRPr lang="en-US" sz="2800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8" name="Picture 2" descr="C:\Users\rruppel\AppData\Local\Microsoft\Windows\Temporary Internet Files\Content.IE5\Y2CYEZKY\MC900200513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951" y="2442417"/>
            <a:ext cx="3264249" cy="251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3613"/>
            <a:ext cx="9144000" cy="91082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 Five Priority Action Areas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0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609600" y="1219200"/>
          <a:ext cx="73914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0" y="-53577"/>
            <a:ext cx="9144000" cy="91082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 Implementation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936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>
        <p:fade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1" y="0"/>
            <a:ext cx="9220201" cy="9017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57843" y="1365260"/>
            <a:ext cx="8515350" cy="3429000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Arial" pitchFamily="34" charset="0"/>
              <a:buChar char="•"/>
              <a:defRPr sz="2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47688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22325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Arial" pitchFamily="34" charset="0"/>
              <a:buChar char="•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096963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Arial" pitchFamily="34" charset="0"/>
              <a:buChar char="•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Arial" pitchFamily="34" charset="0"/>
              <a:buChar char="•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2800" dirty="0">
              <a:solidFill>
                <a:schemeClr val="tx1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117020" y="1365260"/>
            <a:ext cx="6128097" cy="5382986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Arial" pitchFamily="34" charset="0"/>
              <a:buChar char="•"/>
              <a:defRPr sz="2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47688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22325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Arial" pitchFamily="34" charset="0"/>
              <a:buChar char="•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096963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Arial" pitchFamily="34" charset="0"/>
              <a:buChar char="•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Arial" pitchFamily="34" charset="0"/>
              <a:buChar char="•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Tx/>
            </a:pPr>
            <a:r>
              <a:rPr lang="en-US" sz="2400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UNH, along with partner organizations:</a:t>
            </a:r>
          </a:p>
          <a:p>
            <a:pPr marL="1325563" lvl="3" indent="-457200">
              <a:spcBef>
                <a:spcPts val="0"/>
              </a:spcBef>
              <a:spcAft>
                <a:spcPts val="0"/>
              </a:spcAft>
              <a:buClrTx/>
              <a:buSzPct val="98000"/>
            </a:pPr>
            <a:r>
              <a:rPr lang="en-US" sz="2400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NH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Calibri" pitchFamily="34" charset="0"/>
              </a:rPr>
              <a:t>RPCs</a:t>
            </a:r>
            <a:endParaRPr lang="en-US" sz="2400" dirty="0" smtClean="0">
              <a:solidFill>
                <a:schemeClr val="tx1"/>
              </a:solidFill>
              <a:latin typeface="+mj-lt"/>
              <a:cs typeface="Calibri" pitchFamily="34" charset="0"/>
            </a:endParaRPr>
          </a:p>
          <a:p>
            <a:pPr marL="1325563" lvl="3" indent="-457200">
              <a:spcBef>
                <a:spcPts val="0"/>
              </a:spcBef>
              <a:spcAft>
                <a:spcPts val="0"/>
              </a:spcAft>
              <a:buClrTx/>
              <a:buSzPct val="98000"/>
            </a:pPr>
            <a:r>
              <a:rPr lang="en-US" sz="2400" dirty="0">
                <a:solidFill>
                  <a:schemeClr val="tx1"/>
                </a:solidFill>
                <a:latin typeface="+mj-lt"/>
                <a:cs typeface="Calibri" pitchFamily="34" charset="0"/>
              </a:rPr>
              <a:t>NH 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DRED</a:t>
            </a:r>
          </a:p>
          <a:p>
            <a:pPr marL="1325563" lvl="3" indent="-457200">
              <a:spcBef>
                <a:spcPts val="0"/>
              </a:spcBef>
              <a:spcAft>
                <a:spcPts val="0"/>
              </a:spcAft>
              <a:buClrTx/>
              <a:buSzPct val="98000"/>
            </a:pPr>
            <a:r>
              <a:rPr lang="en-US" sz="2400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NH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Calibri" pitchFamily="34" charset="0"/>
              </a:rPr>
              <a:t>OEP</a:t>
            </a:r>
            <a:endParaRPr lang="en-US" sz="2400" dirty="0" smtClean="0">
              <a:solidFill>
                <a:schemeClr val="tx1"/>
              </a:solidFill>
              <a:latin typeface="+mj-lt"/>
              <a:cs typeface="Calibri" pitchFamily="34" charset="0"/>
            </a:endParaRPr>
          </a:p>
          <a:p>
            <a:pPr marL="868363" lvl="3" indent="0">
              <a:buClrTx/>
              <a:buNone/>
            </a:pPr>
            <a:endParaRPr lang="en-US" sz="1050" dirty="0" smtClean="0">
              <a:solidFill>
                <a:schemeClr val="tx1"/>
              </a:solidFill>
              <a:latin typeface="+mj-lt"/>
              <a:cs typeface="Calibri" pitchFamily="34" charset="0"/>
            </a:endParaRPr>
          </a:p>
          <a:p>
            <a:pPr marL="457200" indent="-457200">
              <a:buClrTx/>
            </a:pPr>
            <a:r>
              <a:rPr lang="en-US" sz="2400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Developed a comprehensive proposal through the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Calibri" pitchFamily="34" charset="0"/>
              </a:rPr>
              <a:t>SBI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.</a:t>
            </a:r>
          </a:p>
          <a:p>
            <a:pPr marL="0" indent="0">
              <a:buClrTx/>
              <a:buNone/>
            </a:pPr>
            <a:endParaRPr lang="en-US" sz="1050" dirty="0" smtClean="0">
              <a:solidFill>
                <a:schemeClr val="tx1"/>
              </a:solidFill>
              <a:latin typeface="+mj-lt"/>
              <a:cs typeface="Calibri" pitchFamily="34" charset="0"/>
            </a:endParaRPr>
          </a:p>
          <a:p>
            <a:pPr marL="457200" indent="-457200">
              <a:buClrTx/>
            </a:pPr>
            <a:r>
              <a:rPr lang="en-US" sz="2400" dirty="0" err="1" smtClean="0">
                <a:solidFill>
                  <a:schemeClr val="tx1"/>
                </a:solidFill>
                <a:latin typeface="+mj-lt"/>
                <a:cs typeface="Calibri" pitchFamily="34" charset="0"/>
              </a:rPr>
              <a:t>NHBMPP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 = NH Broadband Mapping &amp; 			Planning Program </a:t>
            </a:r>
          </a:p>
          <a:p>
            <a:pPr marL="1892808" lvl="5" indent="-457200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Work began in 2010</a:t>
            </a:r>
            <a:endParaRPr lang="en-US" sz="2400" dirty="0">
              <a:solidFill>
                <a:schemeClr val="tx1"/>
              </a:solidFill>
              <a:latin typeface="+mj-lt"/>
              <a:cs typeface="Calibri" pitchFamily="34" charset="0"/>
            </a:endParaRPr>
          </a:p>
        </p:txBody>
      </p:sp>
      <p:pic>
        <p:nvPicPr>
          <p:cNvPr id="8" name="Picture 8" descr="BMPP_LOGO_112011_notaglin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768" y="5681433"/>
            <a:ext cx="2681557" cy="83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56" y="1234697"/>
            <a:ext cx="2062433" cy="673501"/>
          </a:xfrm>
          <a:prstGeom prst="rect">
            <a:avLst/>
          </a:prstGeom>
          <a:noFill/>
        </p:spPr>
      </p:pic>
      <p:pic>
        <p:nvPicPr>
          <p:cNvPr id="10" name="Picture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75" y="4357950"/>
            <a:ext cx="1635967" cy="9524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610" y="3084016"/>
            <a:ext cx="1977235" cy="988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9" descr="Small log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4"/>
          <a:stretch/>
        </p:blipFill>
        <p:spPr bwMode="auto">
          <a:xfrm>
            <a:off x="6816255" y="1956301"/>
            <a:ext cx="2056009" cy="115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05664" y="4069580"/>
            <a:ext cx="8229600" cy="2335212"/>
            <a:chOff x="305664" y="4069580"/>
            <a:chExt cx="8229600" cy="2335212"/>
          </a:xfrm>
        </p:grpSpPr>
        <p:pic>
          <p:nvPicPr>
            <p:cNvPr id="18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2264" y="4241030"/>
              <a:ext cx="1143000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305664" y="4069580"/>
              <a:ext cx="7467600" cy="2335212"/>
              <a:chOff x="305664" y="4069580"/>
              <a:chExt cx="7467600" cy="2335212"/>
            </a:xfrm>
          </p:grpSpPr>
          <p:pic>
            <p:nvPicPr>
              <p:cNvPr id="14" name="Picture 9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3064" y="4241030"/>
                <a:ext cx="12192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0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2464" y="5457055"/>
                <a:ext cx="990600" cy="777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1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0614" y="5572942"/>
                <a:ext cx="990600" cy="792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8264" y="4145780"/>
                <a:ext cx="838200" cy="855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77864" y="5493567"/>
                <a:ext cx="1295400" cy="731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5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4964" y="5414192"/>
                <a:ext cx="819150" cy="9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8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68064" y="4069580"/>
                <a:ext cx="952500" cy="952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2" name="Group 21"/>
              <p:cNvGrpSpPr>
                <a:grpSpLocks/>
              </p:cNvGrpSpPr>
              <p:nvPr/>
            </p:nvGrpSpPr>
            <p:grpSpPr bwMode="auto">
              <a:xfrm>
                <a:off x="305664" y="4069580"/>
                <a:ext cx="1600200" cy="1039812"/>
                <a:chOff x="192" y="2657"/>
                <a:chExt cx="1008" cy="655"/>
              </a:xfrm>
            </p:grpSpPr>
            <p:pic>
              <p:nvPicPr>
                <p:cNvPr id="23" name="Picture 17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2" y="2657"/>
                  <a:ext cx="1008" cy="6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" name="Rectangle 20"/>
                <p:cNvSpPr>
                  <a:spLocks noChangeArrowheads="1"/>
                </p:cNvSpPr>
                <p:nvPr/>
              </p:nvSpPr>
              <p:spPr bwMode="auto">
                <a:xfrm>
                  <a:off x="192" y="2880"/>
                  <a:ext cx="576" cy="3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99455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5240"/>
            <a:ext cx="9144000" cy="693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/>
          </p:nvPr>
        </p:nvGraphicFramePr>
        <p:xfrm>
          <a:off x="-1" y="602496"/>
          <a:ext cx="9144001" cy="57983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8168"/>
                <a:gridCol w="519268"/>
                <a:gridCol w="701541"/>
                <a:gridCol w="566998"/>
                <a:gridCol w="566998"/>
                <a:gridCol w="566998"/>
                <a:gridCol w="566998"/>
                <a:gridCol w="566998"/>
                <a:gridCol w="566998"/>
                <a:gridCol w="566998"/>
                <a:gridCol w="566998"/>
                <a:gridCol w="119682"/>
                <a:gridCol w="461366"/>
                <a:gridCol w="566998"/>
                <a:gridCol w="566998"/>
                <a:gridCol w="654211"/>
                <a:gridCol w="479785"/>
              </a:tblGrid>
              <a:tr h="33728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1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2</a:t>
                      </a:r>
                      <a:endParaRPr lang="en-US" sz="16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Q3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Q4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1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anchor="b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2</a:t>
                      </a:r>
                      <a:endParaRPr lang="en-US" sz="16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Q3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Q4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1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anchor="b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2</a:t>
                      </a:r>
                      <a:endParaRPr lang="en-US" sz="16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Q3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Q4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1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anchor="b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2</a:t>
                      </a:r>
                      <a:endParaRPr lang="en-US" sz="16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Q3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Q4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49645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Form BSG</a:t>
                      </a:r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881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3"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Arial Narrow" panose="020B0606020202030204" pitchFamily="34" charset="0"/>
                        </a:rPr>
                        <a:t>Conduct Quarterly</a:t>
                      </a:r>
                      <a:r>
                        <a:rPr lang="en-US" sz="2000" b="0" baseline="0" dirty="0" smtClean="0">
                          <a:latin typeface="Arial Narrow" panose="020B0606020202030204" pitchFamily="34" charset="0"/>
                        </a:rPr>
                        <a:t> BSG Meetings </a:t>
                      </a:r>
                      <a:endParaRPr lang="en-US" sz="2000" b="0" dirty="0">
                        <a:latin typeface="Arial Narrow" panose="020B0606020202030204" pitchFamily="34" charset="0"/>
                      </a:endParaRPr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97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latin typeface="Arial Narrow" panose="020B0606020202030204" pitchFamily="34" charset="0"/>
                        </a:rPr>
                        <a:t>Data Collection &amp; Analysis</a:t>
                      </a:r>
                      <a:endParaRPr lang="en-US" sz="2000" b="0" dirty="0">
                        <a:latin typeface="Arial Narrow" panose="020B0606020202030204" pitchFamily="34" charset="0"/>
                      </a:endParaRPr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833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Arial Narrow" panose="020B0606020202030204" pitchFamily="34" charset="0"/>
                        </a:rPr>
                        <a:t>Evaluate </a:t>
                      </a:r>
                      <a:r>
                        <a:rPr lang="en-US" sz="2000" b="0" baseline="0" dirty="0" smtClean="0">
                          <a:latin typeface="Arial Narrow" panose="020B0606020202030204" pitchFamily="34" charset="0"/>
                        </a:rPr>
                        <a:t>Need / Demand</a:t>
                      </a:r>
                      <a:endParaRPr lang="en-US" sz="2000" b="0" dirty="0">
                        <a:latin typeface="Arial Narrow" panose="020B0606020202030204" pitchFamily="34" charset="0"/>
                      </a:endParaRPr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309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Arial Narrow" panose="020B0606020202030204" pitchFamily="34" charset="0"/>
                        </a:rPr>
                        <a:t>ID Barriers</a:t>
                      </a:r>
                      <a:endParaRPr lang="en-US" sz="2000" b="0" dirty="0">
                        <a:latin typeface="Arial Narrow" panose="020B0606020202030204" pitchFamily="34" charset="0"/>
                      </a:endParaRPr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9645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Arial Narrow" panose="020B0606020202030204" pitchFamily="34" charset="0"/>
                        </a:rPr>
                        <a:t>Propose</a:t>
                      </a:r>
                      <a:r>
                        <a:rPr lang="en-US" sz="2000" b="0" baseline="0" dirty="0" smtClean="0">
                          <a:latin typeface="Arial Narrow" panose="020B0606020202030204" pitchFamily="34" charset="0"/>
                        </a:rPr>
                        <a:t> Solutions</a:t>
                      </a:r>
                      <a:endParaRPr lang="en-US" sz="2000" b="0" dirty="0">
                        <a:latin typeface="Arial Narrow" panose="020B0606020202030204" pitchFamily="34" charset="0"/>
                      </a:endParaRPr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860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bg1"/>
                          </a:solidFill>
                        </a:rPr>
                        <a:t>Forum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</a:rPr>
                        <a:t> #1</a:t>
                      </a:r>
                      <a:endParaRPr lang="en-US" sz="1100" b="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740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Arial Narrow" panose="020B0606020202030204" pitchFamily="34" charset="0"/>
                        </a:rPr>
                        <a:t>Prepare Draft Plans</a:t>
                      </a:r>
                      <a:endParaRPr lang="en-US" sz="2000" b="0" dirty="0">
                        <a:latin typeface="Arial Narrow" panose="020B0606020202030204" pitchFamily="34" charset="0"/>
                      </a:endParaRPr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927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Forum #2</a:t>
                      </a:r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794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Arial Narrow" panose="020B0606020202030204" pitchFamily="34" charset="0"/>
                        </a:rPr>
                        <a:t>Finalize Plan</a:t>
                      </a:r>
                      <a:endParaRPr lang="en-US" sz="2000" b="0" dirty="0">
                        <a:latin typeface="Arial Narrow" panose="020B0606020202030204" pitchFamily="34" charset="0"/>
                      </a:endParaRPr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927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Forum #3</a:t>
                      </a:r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794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Arial Narrow" panose="020B0606020202030204" pitchFamily="34" charset="0"/>
                        </a:rPr>
                        <a:t>Coordinate</a:t>
                      </a:r>
                      <a:r>
                        <a:rPr lang="en-US" sz="2000" b="0" baseline="0" dirty="0" smtClean="0">
                          <a:latin typeface="Arial Narrow" panose="020B0606020202030204" pitchFamily="34" charset="0"/>
                        </a:rPr>
                        <a:t> with </a:t>
                      </a:r>
                      <a:r>
                        <a:rPr lang="en-US" sz="2000" b="0" baseline="0" dirty="0" err="1" smtClean="0">
                          <a:latin typeface="Arial Narrow" panose="020B0606020202030204" pitchFamily="34" charset="0"/>
                        </a:rPr>
                        <a:t>OEP</a:t>
                      </a:r>
                      <a:endParaRPr lang="en-US" sz="2000" b="0" dirty="0">
                        <a:latin typeface="Arial Narrow" panose="020B0606020202030204" pitchFamily="34" charset="0"/>
                      </a:endParaRPr>
                    </a:p>
                  </a:txBody>
                  <a:tcPr marL="91437" marR="9143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0" y="-76200"/>
            <a:ext cx="9144000" cy="646331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Regional Planning Timeline</a:t>
            </a:r>
            <a:endParaRPr lang="en-US" sz="36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218" name="Group 28"/>
          <p:cNvGrpSpPr>
            <a:grpSpLocks/>
          </p:cNvGrpSpPr>
          <p:nvPr/>
        </p:nvGrpSpPr>
        <p:grpSpPr bwMode="auto">
          <a:xfrm>
            <a:off x="0" y="6414193"/>
            <a:ext cx="9372600" cy="443807"/>
            <a:chOff x="1" y="6553188"/>
            <a:chExt cx="9144001" cy="446459"/>
          </a:xfrm>
        </p:grpSpPr>
        <p:sp>
          <p:nvSpPr>
            <p:cNvPr id="22" name="Pentagon 21"/>
            <p:cNvSpPr/>
            <p:nvPr/>
          </p:nvSpPr>
          <p:spPr>
            <a:xfrm>
              <a:off x="6477002" y="6553195"/>
              <a:ext cx="2667000" cy="446448"/>
            </a:xfrm>
            <a:prstGeom prst="homePlate">
              <a:avLst/>
            </a:prstGeom>
            <a:solidFill>
              <a:schemeClr val="tx2">
                <a:lumMod val="5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Pentagon 25"/>
            <p:cNvSpPr/>
            <p:nvPr/>
          </p:nvSpPr>
          <p:spPr>
            <a:xfrm>
              <a:off x="4266571" y="6553195"/>
              <a:ext cx="2515860" cy="446448"/>
            </a:xfrm>
            <a:prstGeom prst="homePlate">
              <a:avLst/>
            </a:prstGeom>
            <a:solidFill>
              <a:schemeClr val="tx2">
                <a:lumMod val="60000"/>
                <a:lumOff val="4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" name="Pentagon 29"/>
            <p:cNvSpPr/>
            <p:nvPr/>
          </p:nvSpPr>
          <p:spPr>
            <a:xfrm>
              <a:off x="1980571" y="6553199"/>
              <a:ext cx="2542624" cy="446448"/>
            </a:xfrm>
            <a:prstGeom prst="homePlate">
              <a:avLst/>
            </a:prstGeom>
            <a:solidFill>
              <a:schemeClr val="tx2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" name="Pentagon 33"/>
            <p:cNvSpPr/>
            <p:nvPr/>
          </p:nvSpPr>
          <p:spPr>
            <a:xfrm>
              <a:off x="1" y="6553192"/>
              <a:ext cx="2286000" cy="446448"/>
            </a:xfrm>
            <a:prstGeom prst="homePlate">
              <a:avLst/>
            </a:prstGeom>
            <a:solidFill>
              <a:schemeClr val="tx2">
                <a:lumMod val="20000"/>
                <a:lumOff val="80000"/>
                <a:alpha val="92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224" name="TextBox 39"/>
            <p:cNvSpPr txBox="1">
              <a:spLocks noChangeArrowheads="1"/>
            </p:cNvSpPr>
            <p:nvPr/>
          </p:nvSpPr>
          <p:spPr bwMode="auto">
            <a:xfrm>
              <a:off x="2133602" y="6553197"/>
              <a:ext cx="2209801" cy="372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latin typeface="Arial Narrow" panose="020B0606020202030204" pitchFamily="34" charset="0"/>
                </a:rPr>
                <a:t>2012</a:t>
              </a:r>
              <a:endParaRPr lang="en-US" b="1" dirty="0">
                <a:latin typeface="Arial Narrow" panose="020B0606020202030204" pitchFamily="34" charset="0"/>
              </a:endParaRPr>
            </a:p>
          </p:txBody>
        </p:sp>
        <p:sp>
          <p:nvSpPr>
            <p:cNvPr id="43225" name="TextBox 40"/>
            <p:cNvSpPr txBox="1">
              <a:spLocks noChangeArrowheads="1"/>
            </p:cNvSpPr>
            <p:nvPr/>
          </p:nvSpPr>
          <p:spPr bwMode="auto">
            <a:xfrm>
              <a:off x="1" y="6553197"/>
              <a:ext cx="2209801" cy="372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latin typeface="Arial Narrow" panose="020B0606020202030204" pitchFamily="34" charset="0"/>
                </a:rPr>
                <a:t>2011</a:t>
              </a:r>
              <a:endParaRPr lang="en-US" b="1" dirty="0">
                <a:latin typeface="Arial Narrow" panose="020B0606020202030204" pitchFamily="34" charset="0"/>
              </a:endParaRPr>
            </a:p>
          </p:txBody>
        </p:sp>
        <p:sp>
          <p:nvSpPr>
            <p:cNvPr id="43226" name="TextBox 43"/>
            <p:cNvSpPr txBox="1">
              <a:spLocks noChangeArrowheads="1"/>
            </p:cNvSpPr>
            <p:nvPr/>
          </p:nvSpPr>
          <p:spPr bwMode="auto">
            <a:xfrm>
              <a:off x="6629401" y="6553188"/>
              <a:ext cx="2209801" cy="372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2014</a:t>
              </a:r>
              <a:endParaRPr lang="en-US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3227" name="TextBox 44"/>
            <p:cNvSpPr txBox="1">
              <a:spLocks noChangeArrowheads="1"/>
            </p:cNvSpPr>
            <p:nvPr/>
          </p:nvSpPr>
          <p:spPr bwMode="auto">
            <a:xfrm>
              <a:off x="4267200" y="6553199"/>
              <a:ext cx="2209801" cy="372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latin typeface="Arial Narrow" panose="020B0606020202030204" pitchFamily="34" charset="0"/>
                </a:rPr>
                <a:t>2013</a:t>
              </a:r>
              <a:endParaRPr lang="en-US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43219" name="Footer Placeholder 12"/>
          <p:cNvSpPr>
            <a:spLocks noGrp="1"/>
          </p:cNvSpPr>
          <p:nvPr>
            <p:ph type="ftr" sz="quarter" idx="11"/>
          </p:nvPr>
        </p:nvSpPr>
        <p:spPr bwMode="auto">
          <a:xfrm>
            <a:off x="-3505200" y="4419600"/>
            <a:ext cx="2895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3" name="Oval 2"/>
          <p:cNvSpPr/>
          <p:nvPr/>
        </p:nvSpPr>
        <p:spPr>
          <a:xfrm>
            <a:off x="7271657" y="4905143"/>
            <a:ext cx="1894704" cy="1878874"/>
          </a:xfrm>
          <a:prstGeom prst="ellipse">
            <a:avLst/>
          </a:prstGeom>
          <a:solidFill>
            <a:schemeClr val="accent4">
              <a:lumMod val="7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3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515350" cy="4351338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Development of state level planning document.</a:t>
            </a:r>
          </a:p>
          <a:p>
            <a:pPr marL="0" indent="0">
              <a:buNone/>
            </a:pP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Resource to municipalities for local planning efforts.</a:t>
            </a:r>
            <a:endParaRPr lang="en-US" dirty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Examples of best practices and case studies.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-53577"/>
            <a:ext cx="9144000" cy="91082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Steps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59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36389"/>
            <a:ext cx="9179719" cy="1575589"/>
          </a:xfrm>
        </p:spPr>
        <p:txBody>
          <a:bodyPr>
            <a:normAutofit/>
          </a:bodyPr>
          <a:lstStyle/>
          <a:p>
            <a:pPr algn="ctr"/>
            <a:r>
              <a:rPr lang="en-US" sz="4350" spc="225" dirty="0" smtClean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bg1">
                      <a:lumMod val="85000"/>
                      <a:alpha val="40000"/>
                    </a:schemeClr>
                  </a:glow>
                  <a:outerShdw blurRad="50800" dist="38100" dir="5400000" algn="t" rotWithShape="0">
                    <a:schemeClr val="accent1">
                      <a:lumMod val="75000"/>
                      <a:alpha val="40000"/>
                    </a:schemeClr>
                  </a:outerShdw>
                </a:effectLst>
                <a:latin typeface="Perpetua" panose="02020502060401020303" pitchFamily="18" charset="0"/>
              </a:rPr>
              <a:t>QUESTIONS &amp; COMMENTS?</a:t>
            </a:r>
            <a:endParaRPr lang="en-US" sz="4500" u="none" dirty="0">
              <a:solidFill>
                <a:schemeClr val="accent1">
                  <a:lumMod val="50000"/>
                </a:schemeClr>
              </a:solidFill>
              <a:effectLst>
                <a:glow rad="63500">
                  <a:schemeClr val="bg1">
                    <a:lumMod val="85000"/>
                    <a:alpha val="40000"/>
                  </a:schemeClr>
                </a:glow>
                <a:outerShdw blurRad="50800" dist="38100" dir="5400000" algn="t" rotWithShape="0">
                  <a:schemeClr val="accent1">
                    <a:lumMod val="75000"/>
                    <a:alpha val="40000"/>
                  </a:scheme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18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>
          <a:xfrm>
            <a:off x="266700" y="1714500"/>
            <a:ext cx="8515350" cy="3429000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Arial" pitchFamily="34" charset="0"/>
              <a:buChar char="•"/>
              <a:defRPr sz="2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47688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22325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Arial" pitchFamily="34" charset="0"/>
              <a:buChar char="•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096963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Arial" pitchFamily="34" charset="0"/>
              <a:buChar char="•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Arial" pitchFamily="34" charset="0"/>
              <a:buChar char="•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Focus on improving broadband access 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Calibri" pitchFamily="34" charset="0"/>
              </a:rPr>
              <a:t>&amp;</a:t>
            </a:r>
            <a:r>
              <a:rPr lang="en-US" sz="2800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 use in NH by:</a:t>
            </a:r>
          </a:p>
          <a:p>
            <a:pPr marL="457200" indent="-457200">
              <a:buClr>
                <a:schemeClr val="accent6">
                  <a:lumMod val="50000"/>
                </a:schemeClr>
              </a:buClr>
            </a:pPr>
            <a:r>
              <a:rPr lang="en-US" sz="2800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Assessing broadband availability</a:t>
            </a:r>
          </a:p>
          <a:p>
            <a:pPr marL="457200" indent="-457200">
              <a:buClr>
                <a:schemeClr val="accent6">
                  <a:lumMod val="50000"/>
                </a:schemeClr>
              </a:buClr>
            </a:pPr>
            <a:r>
              <a:rPr lang="en-US" sz="2800" dirty="0">
                <a:solidFill>
                  <a:schemeClr val="tx1"/>
                </a:solidFill>
                <a:latin typeface="+mj-lt"/>
                <a:cs typeface="Calibri" pitchFamily="34" charset="0"/>
              </a:rPr>
              <a:t>E</a:t>
            </a:r>
            <a:r>
              <a:rPr lang="en-US" sz="2800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ngaging communities &amp; others in broadband planning, capacity building, technical assistance, and training initiatives.  </a:t>
            </a:r>
            <a:endParaRPr lang="en-US" sz="2800" dirty="0">
              <a:solidFill>
                <a:schemeClr val="tx1"/>
              </a:solidFill>
              <a:latin typeface="+mj-lt"/>
              <a:cs typeface="Calibri" pitchFamily="34" charset="0"/>
            </a:endParaRPr>
          </a:p>
        </p:txBody>
      </p:sp>
      <p:pic>
        <p:nvPicPr>
          <p:cNvPr id="6" name="Picture 8" descr="BMPP_LOGO_112011_notaglin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5257821"/>
            <a:ext cx="4171950" cy="13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-1" y="0"/>
            <a:ext cx="9220201" cy="901700"/>
          </a:xfrm>
          <a:solidFill>
            <a:schemeClr val="tx2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 eaLnBrk="1" hangingPunct="1">
              <a:defRPr/>
            </a:pPr>
            <a:r>
              <a:rPr lang="en-US" sz="36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Broadband Mapping &amp; Planning Program</a:t>
            </a:r>
          </a:p>
        </p:txBody>
      </p:sp>
    </p:spTree>
    <p:extLst>
      <p:ext uri="{BB962C8B-B14F-4D97-AF65-F5344CB8AC3E}">
        <p14:creationId xmlns:p14="http://schemas.microsoft.com/office/powerpoint/2010/main" val="234471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3" t="14629" r="15926" b="3084"/>
          <a:stretch/>
        </p:blipFill>
        <p:spPr bwMode="auto">
          <a:xfrm>
            <a:off x="5889177" y="824592"/>
            <a:ext cx="3243943" cy="60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9525"/>
            <a:ext cx="9144000" cy="809626"/>
          </a:xfrm>
          <a:solidFill>
            <a:schemeClr val="tx2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 eaLnBrk="1" hangingPunct="1">
              <a:defRPr/>
            </a:pPr>
            <a:r>
              <a:rPr lang="en-US" sz="36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Mapping Broadband Availability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073180"/>
            <a:ext cx="5758543" cy="4884414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>
            <a:spAutoFit/>
          </a:bodyPr>
          <a:lstStyle/>
          <a:p>
            <a:endParaRPr lang="en-US" sz="2400" dirty="0" smtClean="0">
              <a:latin typeface="+mj-lt"/>
            </a:endParaRPr>
          </a:p>
          <a:p>
            <a:pPr marL="46037">
              <a:spcBef>
                <a:spcPct val="5000"/>
              </a:spcBef>
            </a:pPr>
            <a:r>
              <a:rPr lang="en-US" sz="2400" u="sng" dirty="0" smtClean="0">
                <a:latin typeface="+mj-lt"/>
                <a:cs typeface="Calibri" pitchFamily="34" charset="0"/>
              </a:rPr>
              <a:t>Goal</a:t>
            </a:r>
            <a:r>
              <a:rPr lang="en-US" sz="2400" dirty="0" smtClean="0">
                <a:latin typeface="+mj-lt"/>
                <a:cs typeface="Calibri" pitchFamily="34" charset="0"/>
              </a:rPr>
              <a:t>: Map broadband availability by type of technology and speed, to identify areas served, unserved, and underserved in the state.</a:t>
            </a:r>
          </a:p>
          <a:p>
            <a:pPr marL="46037">
              <a:spcBef>
                <a:spcPct val="5000"/>
              </a:spcBef>
            </a:pPr>
            <a:endParaRPr lang="en-US" sz="2400" dirty="0">
              <a:latin typeface="+mj-lt"/>
            </a:endParaRPr>
          </a:p>
          <a:p>
            <a:pPr marL="342900" indent="-342900">
              <a:spcBef>
                <a:spcPct val="5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Based on data submitted by broadband providers in the state.</a:t>
            </a:r>
          </a:p>
          <a:p>
            <a:pPr marL="342900" indent="-342900">
              <a:spcBef>
                <a:spcPct val="5000"/>
              </a:spcBef>
              <a:buFont typeface="Arial" panose="020B0604020202020204" pitchFamily="34" charset="0"/>
              <a:buChar char="•"/>
            </a:pPr>
            <a:endParaRPr lang="en-US" sz="2000" dirty="0" smtClean="0">
              <a:latin typeface="+mj-lt"/>
              <a:cs typeface="Arial" panose="020B0604020202020204" pitchFamily="34" charset="0"/>
            </a:endParaRPr>
          </a:p>
          <a:p>
            <a:pPr marL="342900" indent="-342900">
              <a:spcBef>
                <a:spcPct val="5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Data aggregated to census block geography for analysis and display.</a:t>
            </a:r>
          </a:p>
          <a:p>
            <a:pPr marL="342900" indent="-342900">
              <a:spcBef>
                <a:spcPct val="5000"/>
              </a:spcBef>
              <a:buFont typeface="Arial" panose="020B0604020202020204" pitchFamily="34" charset="0"/>
              <a:buChar char="•"/>
            </a:pPr>
            <a:endParaRPr lang="en-US" sz="2000" dirty="0" smtClean="0">
              <a:latin typeface="+mj-lt"/>
              <a:cs typeface="Arial" panose="020B0604020202020204" pitchFamily="34" charset="0"/>
            </a:endParaRPr>
          </a:p>
          <a:p>
            <a:pPr marL="342900" indent="-342900">
              <a:spcBef>
                <a:spcPct val="5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Data collected, processed by UNH, submitted to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NTIA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866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93" y="4244932"/>
            <a:ext cx="2621507" cy="2572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2" y="813597"/>
            <a:ext cx="3828620" cy="31823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36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Broadband Availability – Data Validation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23" y="4519986"/>
            <a:ext cx="3255546" cy="2261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67"/>
          <a:stretch/>
        </p:blipFill>
        <p:spPr>
          <a:xfrm>
            <a:off x="5868656" y="793280"/>
            <a:ext cx="3155602" cy="2962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783" y="2783911"/>
            <a:ext cx="2048434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4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3577"/>
            <a:ext cx="9144000" cy="910827"/>
          </a:xfrm>
          <a:solidFill>
            <a:schemeClr val="tx2">
              <a:lumMod val="50000"/>
            </a:schemeClr>
          </a:solidFill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3600" b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Broadband Technical Assistance 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sz="3600" b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Training </a:t>
            </a:r>
            <a:endParaRPr lang="en-US" sz="3600" b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465066"/>
            <a:ext cx="5638800" cy="3111621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>
            <a:spAutoFit/>
          </a:bodyPr>
          <a:lstStyle/>
          <a:p>
            <a:pPr marL="46037">
              <a:spcBef>
                <a:spcPct val="5000"/>
              </a:spcBef>
            </a:pPr>
            <a:r>
              <a:rPr lang="en-US" sz="2400" u="sng" dirty="0" smtClean="0">
                <a:latin typeface="+mj-lt"/>
                <a:cs typeface="Calibri" pitchFamily="34" charset="0"/>
              </a:rPr>
              <a:t>Goal</a:t>
            </a:r>
            <a:r>
              <a:rPr lang="en-US" sz="2400" dirty="0" smtClean="0">
                <a:latin typeface="+mj-lt"/>
                <a:cs typeface="Calibri" pitchFamily="34" charset="0"/>
              </a:rPr>
              <a:t>: Assess broadband training &amp; technical assistance needs of stakeholder groups.</a:t>
            </a:r>
          </a:p>
          <a:p>
            <a:pPr marL="46037">
              <a:spcBef>
                <a:spcPct val="5000"/>
              </a:spcBef>
            </a:pPr>
            <a:endParaRPr lang="en-US" sz="2400" dirty="0">
              <a:latin typeface="+mj-lt"/>
            </a:endParaRPr>
          </a:p>
          <a:p>
            <a:pPr marL="342900" indent="-342900">
              <a:spcBef>
                <a:spcPct val="5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Design and develop face-to-face and web-based learning modules</a:t>
            </a:r>
          </a:p>
          <a:p>
            <a:pPr marL="342900" indent="-342900">
              <a:spcBef>
                <a:spcPct val="5000"/>
              </a:spcBef>
              <a:buFont typeface="Arial" panose="020B0604020202020204" pitchFamily="34" charset="0"/>
              <a:buChar char="•"/>
            </a:pPr>
            <a:endParaRPr lang="en-US" sz="2000" dirty="0" smtClean="0">
              <a:latin typeface="+mj-lt"/>
              <a:cs typeface="Arial" panose="020B0604020202020204" pitchFamily="34" charset="0"/>
            </a:endParaRPr>
          </a:p>
          <a:p>
            <a:pPr marL="342900" indent="-342900">
              <a:spcBef>
                <a:spcPct val="5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Deliver workshops, training and technical assistance to support increased use of broadband adoption and use.</a:t>
            </a:r>
          </a:p>
        </p:txBody>
      </p:sp>
      <p:pic>
        <p:nvPicPr>
          <p:cNvPr id="1026" name="Picture 2" descr="http://broadband.ri.gov/Portals/0/Uploads/Images/rochambeau_senior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7" r="46359"/>
          <a:stretch/>
        </p:blipFill>
        <p:spPr bwMode="auto">
          <a:xfrm>
            <a:off x="5836557" y="857250"/>
            <a:ext cx="3307443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63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3577"/>
            <a:ext cx="9144000" cy="910827"/>
          </a:xfrm>
          <a:solidFill>
            <a:schemeClr val="tx2">
              <a:lumMod val="50000"/>
            </a:schemeClr>
          </a:solidFill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3600" b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Broadband Capacity Building</a:t>
            </a:r>
            <a:endParaRPr lang="en-US" sz="3600" b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410637"/>
            <a:ext cx="5346821" cy="407803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>
            <a:spAutoFit/>
          </a:bodyPr>
          <a:lstStyle/>
          <a:p>
            <a:pPr marL="46037">
              <a:spcBef>
                <a:spcPct val="5000"/>
              </a:spcBef>
            </a:pPr>
            <a:r>
              <a:rPr lang="en-US" sz="2400" u="sng" dirty="0" smtClean="0">
                <a:latin typeface="+mj-lt"/>
                <a:cs typeface="Calibri" pitchFamily="34" charset="0"/>
              </a:rPr>
              <a:t>Goal</a:t>
            </a:r>
            <a:r>
              <a:rPr lang="en-US" sz="2400" dirty="0" smtClean="0">
                <a:latin typeface="+mj-lt"/>
                <a:cs typeface="Calibri" pitchFamily="34" charset="0"/>
              </a:rPr>
              <a:t>: </a:t>
            </a:r>
            <a:r>
              <a:rPr lang="en-US" sz="2400" dirty="0" smtClean="0">
                <a:latin typeface="+mj-lt"/>
              </a:rPr>
              <a:t>Focused </a:t>
            </a:r>
            <a:r>
              <a:rPr lang="en-US" sz="2400" dirty="0">
                <a:latin typeface="+mj-lt"/>
              </a:rPr>
              <a:t>on the development of tools and resources necessary to implement broadband projects within communities </a:t>
            </a:r>
            <a:r>
              <a:rPr lang="en-US" sz="2400" dirty="0" smtClean="0">
                <a:latin typeface="+mj-lt"/>
              </a:rPr>
              <a:t>across </a:t>
            </a:r>
            <a:r>
              <a:rPr lang="en-US" sz="2400" dirty="0">
                <a:latin typeface="+mj-lt"/>
              </a:rPr>
              <a:t>the state. </a:t>
            </a:r>
          </a:p>
          <a:p>
            <a:pPr marL="342900" indent="-342900">
              <a:spcBef>
                <a:spcPct val="500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spcBef>
                <a:spcPct val="5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Developing a Broadband Solutions and Funding Toolkit.</a:t>
            </a:r>
            <a:br>
              <a:rPr lang="en-US" sz="2000" dirty="0">
                <a:latin typeface="+mj-lt"/>
                <a:cs typeface="Arial" panose="020B0604020202020204" pitchFamily="34" charset="0"/>
              </a:rPr>
            </a:br>
            <a:endParaRPr lang="en-US" sz="20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spcBef>
                <a:spcPct val="5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Working with “ready” communities to initiate their broadband plans and to provide assistance with community broadband decision making.</a:t>
            </a: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43" r="42815"/>
          <a:stretch/>
        </p:blipFill>
        <p:spPr>
          <a:xfrm>
            <a:off x="5508172" y="857250"/>
            <a:ext cx="3635828" cy="600075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96861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0" r="18561"/>
          <a:stretch/>
        </p:blipFill>
        <p:spPr bwMode="auto">
          <a:xfrm>
            <a:off x="-1" y="0"/>
            <a:ext cx="6500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749800" y="0"/>
            <a:ext cx="43942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600" dirty="0" smtClean="0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Further Information:</a:t>
            </a:r>
          </a:p>
          <a:p>
            <a:pPr algn="ctr" eaLnBrk="1" hangingPunct="1">
              <a:defRPr/>
            </a:pPr>
            <a:r>
              <a:rPr lang="en-US" sz="3600" dirty="0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dirty="0" smtClean="0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wantbroadbandnh.org</a:t>
            </a:r>
          </a:p>
        </p:txBody>
      </p:sp>
    </p:spTree>
    <p:extLst>
      <p:ext uri="{BB962C8B-B14F-4D97-AF65-F5344CB8AC3E}">
        <p14:creationId xmlns:p14="http://schemas.microsoft.com/office/powerpoint/2010/main" val="150750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645</TotalTime>
  <Words>1311</Words>
  <Application>Microsoft Office PowerPoint</Application>
  <PresentationFormat>On-screen Show (4:3)</PresentationFormat>
  <Paragraphs>344</Paragraphs>
  <Slides>32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Aharoni</vt:lpstr>
      <vt:lpstr>Arial</vt:lpstr>
      <vt:lpstr>Arial Narrow</vt:lpstr>
      <vt:lpstr>Calibri</vt:lpstr>
      <vt:lpstr>Calibri Light</vt:lpstr>
      <vt:lpstr>Candara</vt:lpstr>
      <vt:lpstr>Futura Lt</vt:lpstr>
      <vt:lpstr>Garamond</vt:lpstr>
      <vt:lpstr>Perpetua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NH Broadband Mapping &amp; Planning Program</vt:lpstr>
      <vt:lpstr>Mapping Broadband Availability </vt:lpstr>
      <vt:lpstr>Broadband Availability – Data Validation </vt:lpstr>
      <vt:lpstr>Broadband Technical Assistance &amp; Training </vt:lpstr>
      <vt:lpstr>Broadband Capacity Building</vt:lpstr>
      <vt:lpstr>PowerPoint Presentation</vt:lpstr>
      <vt:lpstr>REGIONAL BROADBAND  PLANNING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Broadband (high-speed Internet)?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&amp; COMMENTS?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Tara Germond</dc:creator>
  <cp:lastModifiedBy>Tara Germond</cp:lastModifiedBy>
  <cp:revision>69</cp:revision>
  <cp:lastPrinted>2014-05-15T19:05:59Z</cp:lastPrinted>
  <dcterms:created xsi:type="dcterms:W3CDTF">2014-05-08T18:32:12Z</dcterms:created>
  <dcterms:modified xsi:type="dcterms:W3CDTF">2014-05-15T19:17:51Z</dcterms:modified>
</cp:coreProperties>
</file>