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261" r:id="rId3"/>
    <p:sldId id="265" r:id="rId4"/>
    <p:sldId id="260" r:id="rId5"/>
    <p:sldId id="264" r:id="rId6"/>
    <p:sldId id="263" r:id="rId7"/>
    <p:sldId id="257" r:id="rId8"/>
    <p:sldId id="256" r:id="rId9"/>
    <p:sldId id="262" r:id="rId10"/>
    <p:sldId id="258" r:id="rId11"/>
    <p:sldId id="259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87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D41C3-F506-4C33-83B4-DFB4B9F14BD2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0E1BF-A307-4052-AFB2-A549053D2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1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0617F4-EEC3-4F4C-9AB7-53CC5960A2DE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869" y="4344025"/>
            <a:ext cx="5488264" cy="4114488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0E1BF-A307-4052-AFB2-A549053D29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20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7696-F24C-46C5-B489-9A017D089982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559A-2E9F-4307-A2CF-CEAA01BA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88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7696-F24C-46C5-B489-9A017D089982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559A-2E9F-4307-A2CF-CEAA01BA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8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7696-F24C-46C5-B489-9A017D089982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559A-2E9F-4307-A2CF-CEAA01BA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5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7696-F24C-46C5-B489-9A017D089982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559A-2E9F-4307-A2CF-CEAA01BA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7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7696-F24C-46C5-B489-9A017D089982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559A-2E9F-4307-A2CF-CEAA01BA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96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7696-F24C-46C5-B489-9A017D089982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559A-2E9F-4307-A2CF-CEAA01BA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48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7696-F24C-46C5-B489-9A017D089982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559A-2E9F-4307-A2CF-CEAA01BA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0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7696-F24C-46C5-B489-9A017D089982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559A-2E9F-4307-A2CF-CEAA01BA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60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7696-F24C-46C5-B489-9A017D089982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559A-2E9F-4307-A2CF-CEAA01BA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8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7696-F24C-46C5-B489-9A017D089982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559A-2E9F-4307-A2CF-CEAA01BA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59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7696-F24C-46C5-B489-9A017D089982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559A-2E9F-4307-A2CF-CEAA01BA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59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7696-F24C-46C5-B489-9A017D089982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7559A-2E9F-4307-A2CF-CEAA01BA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2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ISP Panel – Last Mile Solutions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sz="2400" b="1" i="1" dirty="0" smtClean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r>
              <a:rPr lang="en-US" sz="2400" b="1" i="1" dirty="0" smtClean="0"/>
              <a:t>Moderated </a:t>
            </a:r>
            <a:r>
              <a:rPr lang="en-US" sz="2400" b="1" i="1" dirty="0"/>
              <a:t>by Carol Miller, Director of Broadband Technology at the Division of Economic Development at the NH Department of Resources and Economic Development</a:t>
            </a:r>
          </a:p>
          <a:p>
            <a:endParaRPr lang="en-US" dirty="0"/>
          </a:p>
        </p:txBody>
      </p:sp>
      <p:pic>
        <p:nvPicPr>
          <p:cNvPr id="4098" name="Picture 2" descr="C:\Users\carol.a.miller\My Pictures\Picture\wifbir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81138"/>
            <a:ext cx="3961878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342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Carole Monroe, Executive Director of New Hampshire </a:t>
            </a:r>
            <a:r>
              <a:rPr lang="en-US" sz="1800" dirty="0" err="1" smtClean="0"/>
              <a:t>Fastroads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3075" name="Picture 3" descr="C:\Users\carol.a.miller\Pictures\Fastroads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5422223" cy="158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8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Wireless and Fiber Solutions</a:t>
            </a:r>
            <a:endParaRPr lang="en-US" sz="28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Brian Foucher, President and Owner</a:t>
            </a:r>
            <a:endParaRPr lang="en-US" sz="1800" b="1" dirty="0"/>
          </a:p>
        </p:txBody>
      </p:sp>
      <p:pic>
        <p:nvPicPr>
          <p:cNvPr id="4098" name="Picture 2" descr="C:\Users\carol.a.miller\Pictures\WiV-Wireless-Broadband-Solu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5506062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67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Panel Discussion - Question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i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4000" b="1" i="1" dirty="0" smtClean="0">
                <a:solidFill>
                  <a:schemeClr val="tx2"/>
                </a:solidFill>
              </a:rPr>
              <a:t>What is your company’s philosophy on partnerships to get broadband to unserved markets? </a:t>
            </a:r>
          </a:p>
          <a:p>
            <a:pPr marL="0" indent="0">
              <a:buNone/>
            </a:pPr>
            <a:r>
              <a:rPr lang="en-US" sz="4000" b="1" i="1" dirty="0" smtClean="0">
                <a:solidFill>
                  <a:schemeClr val="tx2"/>
                </a:solidFill>
              </a:rPr>
              <a:t>(Public/Private, Local, State, Federal)</a:t>
            </a:r>
            <a:endParaRPr lang="en-US" sz="40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09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Panel Discussion – Question 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4000" b="1" i="1" dirty="0" smtClean="0">
                <a:solidFill>
                  <a:schemeClr val="tx2"/>
                </a:solidFill>
              </a:rPr>
              <a:t>What do you consider the biggest challenges to your company’s broadband expansion efforts?</a:t>
            </a:r>
            <a:endParaRPr lang="en-US" sz="40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69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Wrap Up – Q&amp;A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4000" b="1" i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4000" b="1" i="1" dirty="0" smtClean="0">
                <a:solidFill>
                  <a:schemeClr val="tx2"/>
                </a:solidFill>
              </a:rPr>
              <a:t>For more information on broadband initiatives in NH contact the Division of Economic Development at the New Hampshire Department of Resources and Economic Development</a:t>
            </a:r>
          </a:p>
          <a:p>
            <a:pPr marL="0" indent="0">
              <a:buNone/>
            </a:pPr>
            <a:r>
              <a:rPr lang="en-US" sz="4000" b="1" i="1" dirty="0" smtClean="0">
                <a:solidFill>
                  <a:schemeClr val="tx2"/>
                </a:solidFill>
              </a:rPr>
              <a:t>carol.miller@dred.nh.gov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3516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 Panelists</a:t>
            </a:r>
            <a:endParaRPr lang="en-US" dirty="0"/>
          </a:p>
        </p:txBody>
      </p:sp>
      <p:pic>
        <p:nvPicPr>
          <p:cNvPr id="4" name="Picture 2" descr="C:\Users\carol.a.miller\Pictures\WiV-Wireless-Broadband-Solution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356" y="3946206"/>
            <a:ext cx="2163097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2928456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carol.a.miller\AppData\Local\Microsoft\Windows\Temporary Internet Files\Content.Outlook\FX2YL85T\FP_Logo_RGB Color - Co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965960"/>
            <a:ext cx="2743925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arol.a.miller\AppData\Local\Microsoft\Windows\Temporary Internet Files\Content.Outlook\FX2YL85T\ATT 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202" y="1905000"/>
            <a:ext cx="2188323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carol.a.miller\Pictures\Fastroads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23360"/>
            <a:ext cx="2498872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:\DED\Marketing\Ad Campaign 2014\retention\DED-ret-728x90-spark-4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9" y="5334000"/>
            <a:ext cx="8136125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890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838200"/>
            <a:ext cx="7086600" cy="1752600"/>
          </a:xfrm>
        </p:spPr>
        <p:txBody>
          <a:bodyPr>
            <a:normAutofit/>
          </a:bodyPr>
          <a:lstStyle/>
          <a:p>
            <a:r>
              <a:rPr lang="en-US" altLang="en-US" dirty="0"/>
              <a:t>Department of </a:t>
            </a:r>
            <a:r>
              <a:rPr lang="en-US" altLang="en-US" dirty="0" smtClean="0"/>
              <a:t>Resources </a:t>
            </a:r>
            <a:r>
              <a:rPr lang="en-US" altLang="en-US" dirty="0"/>
              <a:t>and Economic Development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19400"/>
            <a:ext cx="6400800" cy="358140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000" b="1" i="1" dirty="0" smtClean="0">
                <a:solidFill>
                  <a:schemeClr val="tx2"/>
                </a:solidFill>
              </a:rPr>
              <a:t>Jeffrey J Rose, Commissioner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000" b="1" i="1" dirty="0" smtClean="0">
                <a:solidFill>
                  <a:schemeClr val="tx2"/>
                </a:solidFill>
              </a:rPr>
              <a:t>Carmen Lorentz, Director of Division of Economic Development</a:t>
            </a:r>
            <a:endParaRPr lang="en-US" altLang="en-US" sz="2000" b="1" i="1" dirty="0">
              <a:solidFill>
                <a:schemeClr val="tx2"/>
              </a:solidFill>
            </a:endParaRPr>
          </a:p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000" b="1" i="1" dirty="0" smtClean="0">
                <a:solidFill>
                  <a:schemeClr val="tx2"/>
                </a:solidFill>
              </a:rPr>
              <a:t>Business </a:t>
            </a:r>
            <a:r>
              <a:rPr lang="en-US" altLang="en-US" sz="2000" b="1" i="1" dirty="0">
                <a:solidFill>
                  <a:schemeClr val="tx2"/>
                </a:solidFill>
              </a:rPr>
              <a:t>Resource Center DED</a:t>
            </a:r>
          </a:p>
          <a:p>
            <a:pPr lvl="1" algn="l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b="1" i="1" dirty="0">
                <a:solidFill>
                  <a:schemeClr val="tx2"/>
                </a:solidFill>
              </a:rPr>
              <a:t>Business retention &amp; recruitment, government procurement, energy, employee retention, broadband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000" b="1" i="1" dirty="0">
                <a:solidFill>
                  <a:schemeClr val="tx2"/>
                </a:solidFill>
              </a:rPr>
              <a:t>Paul Leary, Chief of Communications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000" b="1" i="1" dirty="0">
                <a:solidFill>
                  <a:schemeClr val="tx2"/>
                </a:solidFill>
              </a:rPr>
              <a:t>Carol Miller, Director of Broadband </a:t>
            </a:r>
            <a:r>
              <a:rPr lang="en-US" altLang="en-US" sz="2000" b="1" i="1" dirty="0" smtClean="0">
                <a:solidFill>
                  <a:schemeClr val="tx2"/>
                </a:solidFill>
              </a:rPr>
              <a:t>Technology</a:t>
            </a:r>
          </a:p>
          <a:p>
            <a:pPr algn="l">
              <a:lnSpc>
                <a:spcPct val="90000"/>
              </a:lnSpc>
            </a:pPr>
            <a:endParaRPr lang="en-US" altLang="en-US" sz="2000" b="1" i="1" dirty="0">
              <a:solidFill>
                <a:schemeClr val="tx2"/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" t="-314" r="-314" b="-314"/>
          <a:stretch>
            <a:fillRect/>
          </a:stretch>
        </p:blipFill>
        <p:spPr bwMode="auto">
          <a:xfrm>
            <a:off x="228600" y="152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84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of Economic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1" name="Picture 7" descr="S:\DED\Marketing\Ad Campaign 2014\retention\DED-ret-300x250-spark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137" y="1600200"/>
            <a:ext cx="5815584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80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86400"/>
            <a:ext cx="5486400" cy="8382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Last Mile</a:t>
            </a:r>
            <a:endParaRPr lang="en-US" sz="3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31371"/>
            <a:ext cx="4239609" cy="484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38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the last mile?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Term used by the Telecom Industry</a:t>
            </a:r>
          </a:p>
          <a:p>
            <a:r>
              <a:rPr lang="en-US" b="1" dirty="0" smtClean="0"/>
              <a:t>Infrastructure at the Neighborhood Level</a:t>
            </a:r>
          </a:p>
          <a:p>
            <a:r>
              <a:rPr lang="en-US" b="1" dirty="0" smtClean="0"/>
              <a:t>Uses Utility Poles, Conduits, Air Waves</a:t>
            </a:r>
          </a:p>
          <a:p>
            <a:pPr lvl="1"/>
            <a:r>
              <a:rPr lang="en-US" sz="1800" b="1" i="1" dirty="0" smtClean="0">
                <a:solidFill>
                  <a:schemeClr val="tx2"/>
                </a:solidFill>
              </a:rPr>
              <a:t>Cooper Wire from the Telephone Central Office to your business, organization or home</a:t>
            </a:r>
          </a:p>
          <a:p>
            <a:pPr lvl="1"/>
            <a:r>
              <a:rPr lang="en-US" sz="1800" b="1" i="1" dirty="0" smtClean="0">
                <a:solidFill>
                  <a:schemeClr val="tx2"/>
                </a:solidFill>
              </a:rPr>
              <a:t>Coaxial Service Drops carrying cable signal to subscribers</a:t>
            </a:r>
          </a:p>
          <a:p>
            <a:pPr lvl="1"/>
            <a:r>
              <a:rPr lang="en-US" sz="1800" b="1" i="1" dirty="0" smtClean="0">
                <a:solidFill>
                  <a:schemeClr val="tx2"/>
                </a:solidFill>
              </a:rPr>
              <a:t>Fiber to the Premise (FTTP) or Fiber to the Home (FTTH) </a:t>
            </a:r>
          </a:p>
          <a:p>
            <a:pPr lvl="1"/>
            <a:r>
              <a:rPr lang="en-US" sz="1800" b="1" i="1" dirty="0" smtClean="0">
                <a:solidFill>
                  <a:schemeClr val="tx2"/>
                </a:solidFill>
              </a:rPr>
              <a:t>A fixed location to a wireless customer using wireless spectrum</a:t>
            </a:r>
          </a:p>
          <a:p>
            <a:pPr lvl="1"/>
            <a:r>
              <a:rPr lang="en-US" sz="1800" b="1" i="1" dirty="0" smtClean="0">
                <a:solidFill>
                  <a:schemeClr val="tx2"/>
                </a:solidFill>
              </a:rPr>
              <a:t>Towers linking cell phone to cellular networks</a:t>
            </a:r>
          </a:p>
          <a:p>
            <a:pPr lvl="1"/>
            <a:r>
              <a:rPr lang="en-US" sz="1800" b="1" i="1" dirty="0" smtClean="0">
                <a:solidFill>
                  <a:schemeClr val="tx2"/>
                </a:solidFill>
              </a:rPr>
              <a:t>Dish to Satellite</a:t>
            </a:r>
          </a:p>
          <a:p>
            <a:pPr marL="457200" lvl="1" indent="0">
              <a:buNone/>
            </a:pPr>
            <a:endParaRPr lang="en-US" sz="1800" b="1" dirty="0" smtClean="0">
              <a:solidFill>
                <a:schemeClr val="tx2"/>
              </a:solidFill>
            </a:endParaRPr>
          </a:p>
          <a:p>
            <a:endParaRPr lang="en-US" sz="1800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should you care?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chemeClr val="tx2"/>
                </a:solidFill>
              </a:rPr>
              <a:t>Global </a:t>
            </a:r>
            <a:r>
              <a:rPr lang="en-US" b="1" i="1" dirty="0" smtClean="0">
                <a:solidFill>
                  <a:schemeClr val="tx2"/>
                </a:solidFill>
              </a:rPr>
              <a:t>Information</a:t>
            </a:r>
          </a:p>
          <a:p>
            <a:r>
              <a:rPr lang="en-US" b="1" i="1" dirty="0" smtClean="0">
                <a:solidFill>
                  <a:schemeClr val="tx2"/>
                </a:solidFill>
              </a:rPr>
              <a:t>Employment Opportunities</a:t>
            </a:r>
          </a:p>
          <a:p>
            <a:r>
              <a:rPr lang="en-US" b="1" i="1" dirty="0" smtClean="0">
                <a:solidFill>
                  <a:schemeClr val="tx2"/>
                </a:solidFill>
              </a:rPr>
              <a:t>Educational Attainment</a:t>
            </a:r>
          </a:p>
          <a:p>
            <a:r>
              <a:rPr lang="en-US" b="1" i="1" dirty="0" smtClean="0">
                <a:solidFill>
                  <a:schemeClr val="tx2"/>
                </a:solidFill>
              </a:rPr>
              <a:t>Access to </a:t>
            </a:r>
            <a:r>
              <a:rPr lang="en-US" b="1" i="1" dirty="0" err="1" smtClean="0">
                <a:solidFill>
                  <a:schemeClr val="tx2"/>
                </a:solidFill>
              </a:rPr>
              <a:t>TeleHealth</a:t>
            </a:r>
            <a:endParaRPr lang="en-US" b="1" i="1" dirty="0" smtClean="0">
              <a:solidFill>
                <a:schemeClr val="tx2"/>
              </a:solidFill>
            </a:endParaRPr>
          </a:p>
          <a:p>
            <a:r>
              <a:rPr lang="en-US" b="1" i="1" dirty="0" smtClean="0">
                <a:solidFill>
                  <a:schemeClr val="tx2"/>
                </a:solidFill>
              </a:rPr>
              <a:t>E-Government Services</a:t>
            </a:r>
          </a:p>
          <a:p>
            <a:r>
              <a:rPr lang="en-US" b="1" i="1" dirty="0" smtClean="0">
                <a:solidFill>
                  <a:schemeClr val="tx2"/>
                </a:solidFill>
              </a:rPr>
              <a:t>Entertainment</a:t>
            </a:r>
          </a:p>
          <a:p>
            <a:r>
              <a:rPr lang="en-US" b="1" i="1" dirty="0" smtClean="0">
                <a:solidFill>
                  <a:schemeClr val="tx2"/>
                </a:solidFill>
              </a:rPr>
              <a:t>Global Information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62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Ellen Scarponi, Director of Government Relations and Economic Development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C:\Users\carol.a.miller\AppData\Local\Microsoft\Windows\Temporary Internet Files\Content.Outlook\FX2YL85T\FP_Logo_RGB Color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966"/>
            <a:ext cx="725181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76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flipV="1">
            <a:off x="1792288" y="5367338"/>
            <a:ext cx="5486400" cy="8048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Maura Weston, MM Weston &amp; Associated for AT&amp;T Mobile</a:t>
            </a:r>
          </a:p>
          <a:p>
            <a:endParaRPr lang="en-US" sz="1800" b="1" dirty="0" smtClean="0"/>
          </a:p>
          <a:p>
            <a:endParaRPr lang="en-US" sz="1800" b="1" dirty="0"/>
          </a:p>
        </p:txBody>
      </p:sp>
      <p:pic>
        <p:nvPicPr>
          <p:cNvPr id="1026" name="Picture 2" descr="C:\Users\carol.a.miller\AppData\Local\Microsoft\Windows\Temporary Internet Files\Content.Outlook\FX2YL85T\ATT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172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84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Chris Hodgdon, Senior Director Government Affairs for New Hampshire and Maine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>
          <a:xfrm>
            <a:off x="720516" y="228600"/>
            <a:ext cx="7559040" cy="4297680"/>
          </a:xfrm>
        </p:spPr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32367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90800"/>
            <a:ext cx="2928456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8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320</Words>
  <Application>Microsoft Office PowerPoint</Application>
  <PresentationFormat>On-screen Show (4:3)</PresentationFormat>
  <Paragraphs>56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ISP Panel – Last Mile Solutions</vt:lpstr>
      <vt:lpstr>Department of Resources and Economic Development</vt:lpstr>
      <vt:lpstr>Division of Economic Development</vt:lpstr>
      <vt:lpstr>PowerPoint Presentation</vt:lpstr>
      <vt:lpstr>What is the last mile?</vt:lpstr>
      <vt:lpstr>Why should you care?</vt:lpstr>
      <vt:lpstr>Ellen Scarponi, Director of Government Relations and Economic Development</vt:lpstr>
      <vt:lpstr>PowerPoint Presentation</vt:lpstr>
      <vt:lpstr>Chris Hodgdon, Senior Director Government Affairs for New Hampshire and Maine</vt:lpstr>
      <vt:lpstr>Carole Monroe, Executive Director of New Hampshire Fastroads</vt:lpstr>
      <vt:lpstr>Wireless and Fiber Solutions</vt:lpstr>
      <vt:lpstr>Panel Discussion - Question 1</vt:lpstr>
      <vt:lpstr>Panel Discussion – Question 2</vt:lpstr>
      <vt:lpstr>Wrap Up – Q&amp;A</vt:lpstr>
      <vt:lpstr>Thanks to Panelists</vt:lpstr>
    </vt:vector>
  </TitlesOfParts>
  <Company>State of New Hampshire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Miller, Carol</dc:creator>
  <cp:lastModifiedBy>Foote, David</cp:lastModifiedBy>
  <cp:revision>25</cp:revision>
  <dcterms:created xsi:type="dcterms:W3CDTF">2014-05-13T14:48:01Z</dcterms:created>
  <dcterms:modified xsi:type="dcterms:W3CDTF">2015-04-21T18:42:04Z</dcterms:modified>
</cp:coreProperties>
</file>